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318" r:id="rId9"/>
    <p:sldId id="327" r:id="rId10"/>
    <p:sldId id="334" r:id="rId11"/>
    <p:sldId id="337" r:id="rId12"/>
    <p:sldId id="338" r:id="rId13"/>
    <p:sldId id="294" r:id="rId14"/>
    <p:sldId id="308" r:id="rId15"/>
    <p:sldId id="336" r:id="rId16"/>
    <p:sldId id="309" r:id="rId17"/>
    <p:sldId id="329" r:id="rId18"/>
    <p:sldId id="333" r:id="rId19"/>
    <p:sldId id="332" r:id="rId20"/>
    <p:sldId id="328" r:id="rId21"/>
    <p:sldId id="33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6" d="100"/>
          <a:sy n="116" d="100"/>
        </p:scale>
        <p:origin x="114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July 19,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10081"/>
            <a:ext cx="8839200" cy="54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" y="778476"/>
            <a:ext cx="8876852" cy="5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" y="764253"/>
            <a:ext cx="8915400" cy="55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0" y="761985"/>
            <a:ext cx="8915400" cy="551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7/1/2018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0" y="747255"/>
            <a:ext cx="8915400" cy="55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7/1/2018 – On Hold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" y="773606"/>
            <a:ext cx="8876852" cy="5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18192" cy="518318"/>
          </a:xfrm>
        </p:spPr>
        <p:txBody>
          <a:bodyPr/>
          <a:lstStyle/>
          <a:p>
            <a:r>
              <a:rPr lang="en-US" sz="2400" dirty="0"/>
              <a:t>Project Portfolio Status </a:t>
            </a:r>
            <a:r>
              <a:rPr lang="en-US" dirty="0"/>
              <a:t>– as of </a:t>
            </a:r>
            <a:r>
              <a:rPr lang="en-US" dirty="0" smtClean="0"/>
              <a:t>7/1/2018 – On Hold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0" y="764990"/>
            <a:ext cx="8915400" cy="54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2"/>
            <a:r>
              <a:rPr lang="en-US" sz="1600" dirty="0" smtClean="0"/>
              <a:t>NPRR833 Update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/>
              <a:t>Planned Project Starts</a:t>
            </a:r>
          </a:p>
          <a:p>
            <a:pPr lvl="1"/>
            <a:r>
              <a:rPr lang="en-US" sz="1800" dirty="0" smtClean="0"/>
              <a:t>2018 Project Spending Forecast</a:t>
            </a:r>
          </a:p>
          <a:p>
            <a:pPr lvl="1"/>
            <a:r>
              <a:rPr lang="en-US" sz="1800" dirty="0"/>
              <a:t>Revision Request Funding Placeholder Status</a:t>
            </a:r>
            <a:endParaRPr lang="en-US" sz="1800" dirty="0" smtClean="0"/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9-16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0" y="1066800"/>
            <a:ext cx="8797160" cy="498979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2018 August </a:t>
            </a:r>
            <a:r>
              <a:rPr lang="en-US" sz="2000" dirty="0"/>
              <a:t>Release – </a:t>
            </a:r>
            <a:r>
              <a:rPr lang="en-US" sz="2000" dirty="0" smtClean="0"/>
              <a:t>8/7/2018 </a:t>
            </a:r>
            <a:r>
              <a:rPr lang="en-US" sz="2000" dirty="0"/>
              <a:t>– </a:t>
            </a:r>
            <a:r>
              <a:rPr lang="en-US" sz="2000" dirty="0" smtClean="0"/>
              <a:t>8/9/2018 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NPRR819 </a:t>
            </a:r>
            <a:r>
              <a:rPr lang="en-US" sz="1800" dirty="0"/>
              <a:t>– Modification of Non-Price Error Resettlement Thresholds and </a:t>
            </a:r>
            <a:r>
              <a:rPr lang="en-US" sz="1800" dirty="0" smtClean="0"/>
              <a:t>Resettlement </a:t>
            </a:r>
            <a:r>
              <a:rPr lang="en-US" sz="1800" dirty="0"/>
              <a:t>Clean-Ups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NPRR844 </a:t>
            </a:r>
            <a:r>
              <a:rPr lang="en-US" sz="1800" dirty="0"/>
              <a:t>– Clarification to Outage Report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SCR791 </a:t>
            </a:r>
            <a:r>
              <a:rPr lang="en-US" sz="1800" dirty="0"/>
              <a:t>– Correction of 60-day SCED GRD Disclosure Report</a:t>
            </a:r>
            <a:endParaRPr lang="en-US" sz="1800" dirty="0" smtClean="0"/>
          </a:p>
          <a:p>
            <a:pPr>
              <a:tabLst>
                <a:tab pos="7199313" algn="l"/>
              </a:tabLst>
            </a:pPr>
            <a:endParaRPr lang="en-US" sz="1800" dirty="0" smtClean="0"/>
          </a:p>
          <a:p>
            <a:pPr>
              <a:tabLst>
                <a:tab pos="7199313" algn="l"/>
              </a:tabLst>
            </a:pPr>
            <a:r>
              <a:rPr lang="en-US" sz="1800" dirty="0" smtClean="0"/>
              <a:t>Release TBD</a:t>
            </a:r>
            <a:r>
              <a:rPr lang="en-US" sz="1800" i="1" dirty="0">
                <a:solidFill>
                  <a:srgbClr val="00B050"/>
                </a:solidFill>
              </a:rPr>
              <a:t>	 In Flight</a:t>
            </a:r>
            <a:endParaRPr lang="en-US" sz="1800" dirty="0" smtClean="0"/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NPRR833 – </a:t>
            </a:r>
            <a:r>
              <a:rPr lang="en-US" sz="1800" dirty="0"/>
              <a:t>Modify PTP Obligation Bid Clearing </a:t>
            </a:r>
            <a:r>
              <a:rPr lang="en-US" sz="1800" dirty="0" smtClean="0"/>
              <a:t>Change</a:t>
            </a:r>
          </a:p>
          <a:p>
            <a:pPr lvl="2">
              <a:tabLst>
                <a:tab pos="7199313" algn="l"/>
              </a:tabLst>
            </a:pPr>
            <a:r>
              <a:rPr lang="en-US" sz="1600" dirty="0" smtClean="0"/>
              <a:t>Due to delayed CRR Upgrade, ERCOT proposes a two phase delivery approach to NPRR833</a:t>
            </a:r>
          </a:p>
          <a:p>
            <a:pPr lvl="3">
              <a:tabLst>
                <a:tab pos="7199313" algn="l"/>
              </a:tabLst>
            </a:pPr>
            <a:r>
              <a:rPr lang="en-US" sz="1400" dirty="0" smtClean="0"/>
              <a:t>Proceed with MMS changes</a:t>
            </a:r>
          </a:p>
          <a:p>
            <a:pPr lvl="4">
              <a:tabLst>
                <a:tab pos="7199313" algn="l"/>
              </a:tabLst>
            </a:pPr>
            <a:r>
              <a:rPr lang="en-US" sz="1400" dirty="0" smtClean="0"/>
              <a:t>Target release to be communicated when it becomes available</a:t>
            </a:r>
          </a:p>
          <a:p>
            <a:pPr lvl="3">
              <a:tabLst>
                <a:tab pos="7199313" algn="l"/>
              </a:tabLst>
            </a:pPr>
            <a:r>
              <a:rPr lang="en-US" sz="1400" dirty="0" smtClean="0"/>
              <a:t>Defer CRR changes until CRR Upgrade completes</a:t>
            </a:r>
          </a:p>
          <a:p>
            <a:pPr lvl="1">
              <a:tabLst>
                <a:tab pos="7199313" algn="l"/>
              </a:tabLst>
            </a:pPr>
            <a:endParaRPr lang="en-US" sz="1800" dirty="0"/>
          </a:p>
          <a:p>
            <a:pPr lvl="2">
              <a:tabLst>
                <a:tab pos="7199313" algn="l"/>
              </a:tabLst>
            </a:pP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806618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4/5 – 4/9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OBDRR002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NPRR825</a:t>
                      </a: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GINR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Go-Live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(Interconnecting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Entities only)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6/1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8/30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1935294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1645562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171042"/>
            <a:ext cx="2485392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NPRR825(a) – </a:t>
            </a:r>
            <a:r>
              <a:rPr lang="en-US" sz="800" b="0" kern="0" dirty="0" err="1" smtClean="0"/>
              <a:t>NoticeBuilder</a:t>
            </a:r>
            <a:r>
              <a:rPr lang="en-US" sz="800" b="0" kern="0" dirty="0" smtClean="0"/>
              <a:t> changes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91553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898357"/>
                <a:gridCol w="914400"/>
                <a:gridCol w="1066800"/>
                <a:gridCol w="5943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SCR777, NPRR831(b), NPRR749 E, NPRR833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E, 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NPRR825(a)</a:t>
                      </a:r>
                      <a:endParaRPr lang="en-US" sz="800" b="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263557" y="1398340"/>
            <a:ext cx="30489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000" dirty="0" smtClean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4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dirty="0">
              <a:latin typeface="Wingdings" panose="05000000000000000000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09262" y="137503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0791" y="357003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47" y="1389888"/>
            <a:ext cx="304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9882"/>
            <a:ext cx="8839200" cy="442118"/>
          </a:xfrm>
        </p:spPr>
        <p:txBody>
          <a:bodyPr/>
          <a:lstStyle/>
          <a:p>
            <a:r>
              <a:rPr lang="en-US" sz="1800" dirty="0" smtClean="0"/>
              <a:t>Approved Revision Requests “Not Started” – Planned to Start in Future Months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94729"/>
              </p:ext>
            </p:extLst>
          </p:nvPr>
        </p:nvGraphicFramePr>
        <p:xfrm>
          <a:off x="62345" y="945894"/>
          <a:ext cx="8991599" cy="3702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568"/>
                <a:gridCol w="838200"/>
                <a:gridCol w="762000"/>
                <a:gridCol w="990600"/>
                <a:gridCol w="76023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Revision Request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Target</a:t>
                      </a:r>
                    </a:p>
                    <a:p>
                      <a:pPr algn="ctr"/>
                      <a:r>
                        <a:rPr lang="en-US" sz="1100" b="1" dirty="0" smtClean="0"/>
                        <a:t>Start Date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Release Target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Cost Estimate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Author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NPRR842 </a:t>
                      </a:r>
                      <a:r>
                        <a:rPr lang="en-US" sz="11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Area Load Information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July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2018-R6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$60k-$80k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RRGRR015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Guidance for Transformer and Station 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RRGRR016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Guidance for Solar Data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July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2018-R5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$10k-$15k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&lt;$10k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RDWG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SCR794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SCED Limit Calculation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Aug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2018-R6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$25k-$35k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ERCOT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NPRR817 </a:t>
                      </a:r>
                      <a:r>
                        <a:rPr lang="en-US" sz="1100" dirty="0" smtClean="0"/>
                        <a:t>– Create a Panhandle Hub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 2018</a:t>
                      </a:r>
                    </a:p>
                  </a:txBody>
                  <a:tcPr marT="45732" marB="45732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2019-R2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$150k-$200k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NPRR858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Complete Current Operating Plan (COP) Data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$25k-$45k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Citigroup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Energy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NPRR865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 RTM Shift Factors for Hubs, Load Zones, and DC Ties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$30k-$40k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DC Energy</a:t>
                      </a:r>
                    </a:p>
                  </a:txBody>
                  <a:tcPr marT="45732" marB="45732" anchor="ctr">
                    <a:noFill/>
                  </a:tcPr>
                </a:tc>
              </a:tr>
              <a:tr h="441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SCR793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SSR Related Telemetry for Transmission Service Provider (TSP) Operators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Oct 2018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2019-R1</a:t>
                      </a:r>
                      <a:endParaRPr lang="en-US" sz="1050" dirty="0"/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$40k-$50k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Cross Texas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Transmission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68592"/>
              </p:ext>
            </p:extLst>
          </p:nvPr>
        </p:nvGraphicFramePr>
        <p:xfrm>
          <a:off x="62345" y="5554959"/>
          <a:ext cx="8991599" cy="647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7855"/>
                <a:gridCol w="1828800"/>
                <a:gridCol w="1814944"/>
              </a:tblGrid>
              <a:tr h="3429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Items Report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Last Action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NPRR664 </a:t>
                      </a:r>
                      <a:r>
                        <a:rPr lang="en-US" sz="900" dirty="0" smtClean="0"/>
                        <a:t>– </a:t>
                      </a:r>
                      <a:r>
                        <a:rPr lang="en-US" sz="7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Index Price for Resource Definition and Real-Time Make-Whole Payments for Exceptional Fuel Cost Events</a:t>
                      </a:r>
                      <a:endParaRPr lang="en-US" sz="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Board approved on 12/9/2014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approval of NPRR847</a:t>
                      </a:r>
                    </a:p>
                  </a:txBody>
                  <a:tcPr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800600" y="4749425"/>
            <a:ext cx="2501608" cy="26161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000000"/>
                </a:solidFill>
              </a:rPr>
              <a:t>Project </a:t>
            </a:r>
            <a:r>
              <a:rPr kumimoji="0" lang="en-US" sz="11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Initiations – </a:t>
            </a:r>
            <a:r>
              <a:rPr lang="en-US" sz="1100" kern="0" dirty="0" smtClean="0">
                <a:solidFill>
                  <a:srgbClr val="000000"/>
                </a:solidFill>
              </a:rPr>
              <a:t>Next 3 Months</a:t>
            </a:r>
            <a:endParaRPr kumimoji="0" lang="en-US" sz="11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188" y="3569842"/>
            <a:ext cx="1606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rgbClr val="FF0000"/>
                </a:solidFill>
              </a:rPr>
              <a:t>Potential to start in August</a:t>
            </a:r>
            <a:endParaRPr lang="en-US" sz="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2018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2018 PPL Budget  =  $20.0M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2" y="810976"/>
            <a:ext cx="8915400" cy="5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2018 and 2019,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97746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1.81M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0.32M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0.30M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1.87M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3.50M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</a:t>
            </a:r>
            <a:r>
              <a:rPr lang="en-US" sz="1200" dirty="0" smtClean="0">
                <a:solidFill>
                  <a:srgbClr val="FF0000"/>
                </a:solidFill>
              </a:rPr>
              <a:t>6/30/2018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812" y="3743756"/>
            <a:ext cx="9211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SCR789</a:t>
            </a:r>
            <a:endParaRPr lang="en-US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35750"/>
              </p:ext>
            </p:extLst>
          </p:nvPr>
        </p:nvGraphicFramePr>
        <p:xfrm>
          <a:off x="228600" y="1094902"/>
          <a:ext cx="8686799" cy="46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286000"/>
                <a:gridCol w="990600"/>
                <a:gridCol w="762000"/>
                <a:gridCol w="762000"/>
                <a:gridCol w="2590799"/>
              </a:tblGrid>
              <a:tr h="6399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4605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NPRR845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RMR Process and Agreement Revisions</a:t>
                      </a:r>
                      <a:endParaRPr lang="en-US" sz="12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to end of 2018 list and work into the plan without disrupting in-flight projects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NPRR866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i="0" dirty="0" smtClean="0"/>
                        <a:t>Mapping Registered DG and Load Resources</a:t>
                      </a:r>
                      <a:r>
                        <a:rPr lang="en-US" sz="1200" i="0" baseline="0" dirty="0" smtClean="0"/>
                        <a:t> to Transmission Loads in the Network Operations Model</a:t>
                      </a:r>
                      <a:endParaRPr lang="en-US" sz="12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2270</a:t>
                      </a:r>
                      <a:endParaRPr lang="en-US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these items for concurrent implementation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to end of 2018 list and work into the plan without disrupting in-flight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 supported this approach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PGRR061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/>
                        <a:t>Related to NPRR866, Mapping Registered DG and Load Resources</a:t>
                      </a:r>
                      <a:r>
                        <a:rPr lang="en-US" sz="1200" i="0" baseline="0" dirty="0" smtClean="0"/>
                        <a:t> to Transmission Loads in the Network Operations Model</a:t>
                      </a:r>
                      <a:endParaRPr lang="en-US" sz="1200" i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RRGRR017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/>
                        <a:t>Related to NPRR866, Mapping Registered DG and Load Resources</a:t>
                      </a:r>
                      <a:r>
                        <a:rPr lang="en-US" sz="1200" i="0" baseline="0" dirty="0" smtClean="0"/>
                        <a:t> to Transmission Loads in the Network Operations Model</a:t>
                      </a:r>
                      <a:endParaRPr lang="en-US" sz="1200" i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3400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NPRR877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i="0" dirty="0" smtClean="0"/>
                        <a:t>Use of Actual Interval Data for IDR ESI IDs</a:t>
                      </a:r>
                      <a:r>
                        <a:rPr lang="en-US" sz="1200" i="0" baseline="0" dirty="0" smtClean="0"/>
                        <a:t> for Initial Settlement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/>
                        <a:t>Phase I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to end of 2018 list and work into the plan without disrupting in-flight projects</a:t>
                      </a:r>
                    </a:p>
                  </a:txBody>
                  <a:tcPr anchor="ctr"/>
                </a:tc>
              </a:tr>
              <a:tr h="518160">
                <a:tc vMerge="1"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smtClean="0"/>
                        <a:t>Phase II</a:t>
                      </a:r>
                      <a:endParaRPr lang="en-US" sz="12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 work in 2019 in order to accommodate 1/1/2020 effective date</a:t>
                      </a: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VCMRR022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i="0" dirty="0" smtClean="0"/>
                        <a:t>Determination of Fuel Adder Price for Coal</a:t>
                      </a:r>
                      <a:r>
                        <a:rPr lang="en-US" sz="1200" i="0" baseline="0" dirty="0" smtClean="0"/>
                        <a:t> &amp; Lignite</a:t>
                      </a:r>
                      <a:endParaRPr lang="en-US" sz="12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2260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to end of 2018 list and work into the plan without disrupting in-flight projects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647254"/>
              </p:ext>
            </p:extLst>
          </p:nvPr>
        </p:nvGraphicFramePr>
        <p:xfrm>
          <a:off x="4721236" y="77887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044836" y="5911252"/>
            <a:ext cx="3352800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2018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	= 2260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</a:t>
            </a:r>
            <a:r>
              <a:rPr lang="en-US" sz="900" b="0" kern="0" dirty="0" smtClean="0">
                <a:solidFill>
                  <a:srgbClr val="000000"/>
                </a:solidFill>
              </a:rPr>
              <a:t>2019 </a:t>
            </a:r>
            <a:r>
              <a:rPr lang="en-US" sz="900" b="0" kern="0" dirty="0">
                <a:solidFill>
                  <a:srgbClr val="000000"/>
                </a:solidFill>
              </a:rPr>
              <a:t>Rank in Business Strategy </a:t>
            </a:r>
            <a:r>
              <a:rPr lang="en-US" sz="900" b="0" kern="0" dirty="0" smtClean="0">
                <a:solidFill>
                  <a:srgbClr val="000000"/>
                </a:solidFill>
              </a:rPr>
              <a:t>	= 2540</a:t>
            </a:r>
            <a:endParaRPr lang="en-US" sz="900" b="0" kern="0" dirty="0">
              <a:solidFill>
                <a:srgbClr val="000000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/>
            </a:pPr>
            <a:r>
              <a:rPr lang="en-US" sz="900" b="0" kern="0" dirty="0" smtClean="0">
                <a:solidFill>
                  <a:srgbClr val="000000"/>
                </a:solidFill>
              </a:rPr>
              <a:t>Next </a:t>
            </a:r>
            <a:r>
              <a:rPr lang="en-US" sz="900" b="0" kern="0" dirty="0">
                <a:solidFill>
                  <a:srgbClr val="000000"/>
                </a:solidFill>
              </a:rPr>
              <a:t>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	=   220</a:t>
            </a: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7/1/2018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“</a:t>
            </a:r>
            <a:r>
              <a:rPr lang="en-US" dirty="0"/>
              <a:t>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102058</TotalTime>
  <Words>933</Words>
  <Application>Microsoft Office PowerPoint</Application>
  <PresentationFormat>On-screen Show (4:3)</PresentationFormat>
  <Paragraphs>388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2018 Release Targets – Board Approved NPRRs / SCRs / xGRRs </vt:lpstr>
      <vt:lpstr>Approved Revision Requests “Not Started” – Planned to Start in Future Months</vt:lpstr>
      <vt:lpstr>2018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7/1/2018</vt:lpstr>
      <vt:lpstr>Project Portfolio Status – as of 7/1/2018</vt:lpstr>
      <vt:lpstr>Project Portfolio Status – as of 7/1/2018</vt:lpstr>
      <vt:lpstr>Project Portfolio Status – as of 7/1/2018</vt:lpstr>
      <vt:lpstr>Project Portfolio Status – as of 7/1/2018</vt:lpstr>
      <vt:lpstr>Project Portfolio Status – as of 7/1/2018 – On Hold</vt:lpstr>
      <vt:lpstr>Project Portfolio Status – as of 7/1/2018 – On Hold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1021</cp:revision>
  <cp:lastPrinted>2018-07-10T21:44:26Z</cp:lastPrinted>
  <dcterms:created xsi:type="dcterms:W3CDTF">2016-01-21T15:20:31Z</dcterms:created>
  <dcterms:modified xsi:type="dcterms:W3CDTF">2018-07-13T19:18:34Z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