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108"/>
  </p:notesMasterIdLst>
  <p:handoutMasterIdLst>
    <p:handoutMasterId r:id="rId109"/>
  </p:handoutMasterIdLst>
  <p:sldIdLst>
    <p:sldId id="306" r:id="rId2"/>
    <p:sldId id="356" r:id="rId3"/>
    <p:sldId id="430" r:id="rId4"/>
    <p:sldId id="355" r:id="rId5"/>
    <p:sldId id="313" r:id="rId6"/>
    <p:sldId id="308" r:id="rId7"/>
    <p:sldId id="311" r:id="rId8"/>
    <p:sldId id="310" r:id="rId9"/>
    <p:sldId id="309" r:id="rId10"/>
    <p:sldId id="314" r:id="rId11"/>
    <p:sldId id="312" r:id="rId12"/>
    <p:sldId id="316" r:id="rId13"/>
    <p:sldId id="315" r:id="rId14"/>
    <p:sldId id="322" r:id="rId15"/>
    <p:sldId id="321" r:id="rId16"/>
    <p:sldId id="323" r:id="rId17"/>
    <p:sldId id="325" r:id="rId18"/>
    <p:sldId id="327" r:id="rId19"/>
    <p:sldId id="328" r:id="rId20"/>
    <p:sldId id="330" r:id="rId21"/>
    <p:sldId id="335" r:id="rId22"/>
    <p:sldId id="336" r:id="rId23"/>
    <p:sldId id="337" r:id="rId24"/>
    <p:sldId id="339" r:id="rId25"/>
    <p:sldId id="317" r:id="rId26"/>
    <p:sldId id="366" r:id="rId27"/>
    <p:sldId id="364" r:id="rId28"/>
    <p:sldId id="365" r:id="rId29"/>
    <p:sldId id="367" r:id="rId30"/>
    <p:sldId id="368" r:id="rId31"/>
    <p:sldId id="369" r:id="rId32"/>
    <p:sldId id="370" r:id="rId33"/>
    <p:sldId id="371" r:id="rId34"/>
    <p:sldId id="357" r:id="rId35"/>
    <p:sldId id="381" r:id="rId36"/>
    <p:sldId id="427" r:id="rId37"/>
    <p:sldId id="382" r:id="rId38"/>
    <p:sldId id="383" r:id="rId39"/>
    <p:sldId id="428" r:id="rId40"/>
    <p:sldId id="384" r:id="rId41"/>
    <p:sldId id="385" r:id="rId42"/>
    <p:sldId id="386" r:id="rId43"/>
    <p:sldId id="387" r:id="rId44"/>
    <p:sldId id="388" r:id="rId45"/>
    <p:sldId id="372" r:id="rId46"/>
    <p:sldId id="426" r:id="rId47"/>
    <p:sldId id="373" r:id="rId48"/>
    <p:sldId id="374" r:id="rId49"/>
    <p:sldId id="375" r:id="rId50"/>
    <p:sldId id="376" r:id="rId51"/>
    <p:sldId id="377" r:id="rId52"/>
    <p:sldId id="378" r:id="rId53"/>
    <p:sldId id="379" r:id="rId54"/>
    <p:sldId id="380" r:id="rId55"/>
    <p:sldId id="390" r:id="rId56"/>
    <p:sldId id="429" r:id="rId57"/>
    <p:sldId id="391" r:id="rId58"/>
    <p:sldId id="393" r:id="rId59"/>
    <p:sldId id="392" r:id="rId60"/>
    <p:sldId id="395" r:id="rId61"/>
    <p:sldId id="389" r:id="rId62"/>
    <p:sldId id="396" r:id="rId63"/>
    <p:sldId id="397" r:id="rId64"/>
    <p:sldId id="398" r:id="rId65"/>
    <p:sldId id="399" r:id="rId66"/>
    <p:sldId id="402" r:id="rId67"/>
    <p:sldId id="403" r:id="rId68"/>
    <p:sldId id="401" r:id="rId69"/>
    <p:sldId id="404" r:id="rId70"/>
    <p:sldId id="406" r:id="rId71"/>
    <p:sldId id="407" r:id="rId72"/>
    <p:sldId id="408" r:id="rId73"/>
    <p:sldId id="410" r:id="rId74"/>
    <p:sldId id="411" r:id="rId75"/>
    <p:sldId id="409" r:id="rId76"/>
    <p:sldId id="412" r:id="rId77"/>
    <p:sldId id="361" r:id="rId78"/>
    <p:sldId id="358" r:id="rId79"/>
    <p:sldId id="413" r:id="rId80"/>
    <p:sldId id="414" r:id="rId81"/>
    <p:sldId id="415" r:id="rId82"/>
    <p:sldId id="416" r:id="rId83"/>
    <p:sldId id="362" r:id="rId84"/>
    <p:sldId id="359" r:id="rId85"/>
    <p:sldId id="425" r:id="rId86"/>
    <p:sldId id="417" r:id="rId87"/>
    <p:sldId id="424" r:id="rId88"/>
    <p:sldId id="431" r:id="rId89"/>
    <p:sldId id="421" r:id="rId90"/>
    <p:sldId id="329" r:id="rId91"/>
    <p:sldId id="331" r:id="rId92"/>
    <p:sldId id="332" r:id="rId93"/>
    <p:sldId id="333" r:id="rId94"/>
    <p:sldId id="334" r:id="rId95"/>
    <p:sldId id="423" r:id="rId96"/>
    <p:sldId id="341" r:id="rId97"/>
    <p:sldId id="342" r:id="rId98"/>
    <p:sldId id="343" r:id="rId99"/>
    <p:sldId id="344" r:id="rId100"/>
    <p:sldId id="345" r:id="rId101"/>
    <p:sldId id="346" r:id="rId102"/>
    <p:sldId id="349" r:id="rId103"/>
    <p:sldId id="350" r:id="rId104"/>
    <p:sldId id="353" r:id="rId105"/>
    <p:sldId id="354" r:id="rId106"/>
    <p:sldId id="352" r:id="rId107"/>
  </p:sldIdLst>
  <p:sldSz cx="9144000" cy="6858000" type="screen4x3"/>
  <p:notesSz cx="7010400" cy="9296400"/>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00AEC7"/>
    <a:srgbClr val="EAEAEA"/>
    <a:srgbClr val="FFDBB7"/>
    <a:srgbClr val="FF8200"/>
    <a:srgbClr val="FFD100"/>
    <a:srgbClr val="26D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630" autoAdjust="0"/>
    <p:restoredTop sz="95411" autoAdjust="0"/>
  </p:normalViewPr>
  <p:slideViewPr>
    <p:cSldViewPr showGuides="1">
      <p:cViewPr>
        <p:scale>
          <a:sx n="90" d="100"/>
          <a:sy n="90" d="100"/>
        </p:scale>
        <p:origin x="960" y="-91"/>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6746"/>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smtClean="0"/>
            <a:t> 10/5  </a:t>
          </a:r>
          <a:r>
            <a:rPr lang="en-US" sz="1100" dirty="0" smtClean="0">
              <a:highlight>
                <a:srgbClr val="FFFF00"/>
              </a:highlight>
            </a:rPr>
            <a:t>MVI </a:t>
          </a:r>
          <a:r>
            <a:rPr lang="en-US" sz="1100" dirty="0" smtClean="0"/>
            <a:t> </a:t>
          </a:r>
          <a:br>
            <a:rPr lang="en-US" sz="1100" dirty="0" smtClean="0"/>
          </a:br>
          <a:r>
            <a:rPr lang="en-US" sz="1100" dirty="0" smtClean="0"/>
            <a:t>New Customer</a:t>
          </a:r>
          <a:endParaRPr lang="en-US" sz="1100" dirty="0"/>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smtClean="0"/>
            <a:t> 10/9 </a:t>
          </a:r>
          <a:r>
            <a:rPr lang="en-US" sz="1100" dirty="0" smtClean="0">
              <a:highlight>
                <a:srgbClr val="FFFF00"/>
              </a:highlight>
            </a:rPr>
            <a:t>MVO Existing </a:t>
          </a:r>
          <a:r>
            <a:rPr lang="en-US" sz="1100" dirty="0" smtClean="0"/>
            <a:t>  Customer</a:t>
          </a:r>
          <a:endParaRPr lang="en-US" sz="1100"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smtClean="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smtClean="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smtClean="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391"/>
      <dgm:spPr/>
    </dgm:pt>
    <dgm:pt modelId="{DBB414CB-FA8B-4C5E-A210-DA83C709A32D}" type="pres">
      <dgm:prSet presAssocID="{30C3846B-F87D-45E1-BCE0-FC3AD796FDE6}" presName="parTx" presStyleLbl="revTx" presStyleIdx="0" presStyleCnt="8" custAng="3900000" custScaleX="64073" custLinFactNeighborX="-55925" custLinFactNeighborY="70545"/>
      <dgm:spPr/>
      <dgm:t>
        <a:bodyPr/>
        <a:lstStyle/>
        <a:p>
          <a:endParaRPr lang="en-US"/>
        </a:p>
      </dgm:t>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3206"/>
      <dgm:spPr/>
    </dgm:pt>
    <dgm:pt modelId="{E7E9126C-E354-465A-875E-8468743A3431}" type="pres">
      <dgm:prSet presAssocID="{76EB6A9B-1428-4114-80A8-A5017A814A59}" presName="chTx" presStyleLbl="revTx" presStyleIdx="1" presStyleCnt="8" custLinFactNeighborX="33191" custLinFactNeighborY="-34839"/>
      <dgm:spPr/>
      <dgm:t>
        <a:bodyPr/>
        <a:lstStyle/>
        <a:p>
          <a:endParaRPr lang="en-US"/>
        </a:p>
      </dgm:t>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113"/>
      <dgm:spPr/>
    </dgm:pt>
    <dgm:pt modelId="{EBAE871F-7E58-4BCB-B55D-718AD2841769}" type="pres">
      <dgm:prSet presAssocID="{DE7B9D5E-0569-4263-963D-ADA1738B6E37}" presName="chTx" presStyleLbl="revTx" presStyleIdx="3" presStyleCnt="8" custLinFactNeighborX="36384" custLinFactNeighborY="-30088"/>
      <dgm:spPr/>
      <dgm:t>
        <a:bodyPr/>
        <a:lstStyle/>
        <a:p>
          <a:endParaRPr lang="en-US"/>
        </a:p>
      </dgm:t>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dgm:spPr/>
    </dgm:pt>
    <dgm:pt modelId="{9C0FCFD8-D58D-46D9-88D1-CD89E717C5AB}" type="pres">
      <dgm:prSet presAssocID="{42CB925A-7A97-49CF-B009-033728EB8D8C}" presName="chTx" presStyleLbl="revTx" presStyleIdx="5" presStyleCnt="8" custLinFactNeighborX="27307" custLinFactNeighborY="-34839"/>
      <dgm:spPr/>
      <dgm:t>
        <a:bodyPr/>
        <a:lstStyle/>
        <a:p>
          <a:endParaRPr lang="en-US"/>
        </a:p>
      </dgm:t>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dgm:spPr/>
    </dgm:pt>
    <dgm:pt modelId="{5B48F84E-A31E-4155-8BD6-00D317C40A45}" type="pres">
      <dgm:prSet presAssocID="{6BDF153C-9CD1-4394-9295-9AB774AC5802}" presName="parTx" presStyleLbl="revTx" presStyleIdx="7" presStyleCnt="8" custAng="3900000" custScaleX="68731" custLinFactNeighborX="-38503" custLinFactNeighborY="73324"/>
      <dgm:spPr/>
      <dgm:t>
        <a:bodyPr/>
        <a:lstStyle/>
        <a:p>
          <a:endParaRPr lang="en-US"/>
        </a:p>
      </dgm:t>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6163012F-4868-4A5F-9535-9D1D613BD28D}" srcId="{A8657D44-3329-465A-840A-E88D05B1EF3B}" destId="{6BDF153C-9CD1-4394-9295-9AB774AC5802}" srcOrd="1" destOrd="0" parTransId="{DA331538-42F7-44BC-8AB3-BAF0D2388BDD}" sibTransId="{8BC1D0D6-EF8D-497F-8DDF-8F04F29A060B}"/>
    <dgm:cxn modelId="{8B0D97FE-7CB8-4B73-AACE-B2259B80100B}" type="presOf" srcId="{6BDF153C-9CD1-4394-9295-9AB774AC5802}" destId="{5B48F84E-A31E-4155-8BD6-00D317C40A45}" srcOrd="0" destOrd="0" presId="urn:microsoft.com/office/officeart/2008/layout/CircleAccentTimeline"/>
    <dgm:cxn modelId="{B671F961-DF13-4CA0-8368-7214602EE280}" type="presOf" srcId="{A8657D44-3329-465A-840A-E88D05B1EF3B}" destId="{8C2A82F9-E296-41A8-9DF4-CF28E63E771B}"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8356DDA-960D-4991-B1B9-79C396A23095}" type="presOf" srcId="{30C3846B-F87D-45E1-BCE0-FC3AD796FDE6}" destId="{DBB414CB-FA8B-4C5E-A210-DA83C709A32D}" srcOrd="0" destOrd="0" presId="urn:microsoft.com/office/officeart/2008/layout/CircleAccentTimeline"/>
    <dgm:cxn modelId="{2C7D5ABF-65A5-4FE9-9C32-05D3127D34EF}" type="presOf" srcId="{42CB925A-7A97-49CF-B009-033728EB8D8C}" destId="{9C0FCFD8-D58D-46D9-88D1-CD89E717C5A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r>
            <a:rPr lang="en-US" sz="1600" dirty="0" smtClean="0"/>
            <a:t/>
          </a:r>
          <a:br>
            <a:rPr lang="en-US" sz="1600" dirty="0" smtClean="0"/>
          </a:br>
          <a:r>
            <a:rPr lang="en-US" sz="1600" b="1" dirty="0" smtClean="0"/>
            <a:t>CR A</a:t>
          </a:r>
          <a:endParaRPr lang="en-US" sz="1600" b="1" dirty="0"/>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dirty="0" smtClean="0"/>
            <a:t/>
          </a:r>
          <a:br>
            <a:rPr lang="en-US" sz="1600" dirty="0" smtClean="0"/>
          </a:br>
          <a:r>
            <a:rPr lang="en-US" sz="1600" b="1" dirty="0" smtClean="0"/>
            <a:t>CR </a:t>
          </a:r>
          <a:r>
            <a:rPr lang="en-US" sz="1600" b="1" dirty="0"/>
            <a:t>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E00B-A6BC-450F-A304-EB307A6EE7F5}">
      <dsp:nvSpPr>
        <dsp:cNvPr id="0" name=""/>
        <dsp:cNvSpPr/>
      </dsp:nvSpPr>
      <dsp:spPr>
        <a:xfrm>
          <a:off x="38104" y="1448672"/>
          <a:ext cx="1692591" cy="16755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414CB-FA8B-4C5E-A210-DA83C709A32D}">
      <dsp:nvSpPr>
        <dsp:cNvPr id="0" name=""/>
        <dsp:cNvSpPr/>
      </dsp:nvSpPr>
      <dsp:spPr>
        <a:xfrm>
          <a:off x="321570" y="1981198"/>
          <a:ext cx="1088131" cy="5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ctr" defTabSz="488950">
            <a:lnSpc>
              <a:spcPct val="90000"/>
            </a:lnSpc>
            <a:spcBef>
              <a:spcPct val="0"/>
            </a:spcBef>
            <a:spcAft>
              <a:spcPct val="35000"/>
            </a:spcAft>
          </a:pPr>
          <a:r>
            <a:rPr lang="en-US" sz="1100" kern="1200" dirty="0" smtClean="0"/>
            <a:t> 10/5  </a:t>
          </a:r>
          <a:r>
            <a:rPr lang="en-US" sz="1100" kern="1200" dirty="0" smtClean="0">
              <a:highlight>
                <a:srgbClr val="FFFF00"/>
              </a:highlight>
            </a:rPr>
            <a:t>MVI </a:t>
          </a:r>
          <a:r>
            <a:rPr lang="en-US" sz="1100" kern="1200" dirty="0" smtClean="0"/>
            <a:t> </a:t>
          </a:r>
          <a:br>
            <a:rPr lang="en-US" sz="1100" kern="1200" dirty="0" smtClean="0"/>
          </a:br>
          <a:r>
            <a:rPr lang="en-US" sz="1100" kern="1200" dirty="0" smtClean="0"/>
            <a:t>New Customer</a:t>
          </a:r>
          <a:endParaRPr lang="en-US" sz="1100" kern="1200" dirty="0"/>
        </a:p>
      </dsp:txBody>
      <dsp:txXfrm>
        <a:off x="321570" y="1981198"/>
        <a:ext cx="1088131" cy="507403"/>
      </dsp:txXfrm>
    </dsp:sp>
    <dsp:sp modelId="{9E1956AF-376C-4763-90EB-21C48367BDD1}">
      <dsp:nvSpPr>
        <dsp:cNvPr id="0" name=""/>
        <dsp:cNvSpPr/>
      </dsp:nvSpPr>
      <dsp:spPr>
        <a:xfrm>
          <a:off x="1743804" y="192061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1133038" y="2354896"/>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360" bIns="0" numCol="1" spcCol="1270" anchor="ctr" anchorCtr="0">
          <a:noAutofit/>
        </a:bodyPr>
        <a:lstStyle/>
        <a:p>
          <a:pPr lvl="0" algn="r" defTabSz="1511300">
            <a:lnSpc>
              <a:spcPct val="90000"/>
            </a:lnSpc>
            <a:spcBef>
              <a:spcPct val="0"/>
            </a:spcBef>
            <a:spcAft>
              <a:spcPct val="35000"/>
            </a:spcAft>
          </a:pPr>
          <a:r>
            <a:rPr lang="en-US" sz="3400" kern="1200" dirty="0"/>
            <a:t>    </a:t>
          </a:r>
          <a:r>
            <a:rPr lang="en-US" sz="1400" kern="1200" dirty="0" smtClean="0"/>
            <a:t>10/6</a:t>
          </a:r>
          <a:endParaRPr lang="en-US" sz="3400" kern="1200" dirty="0"/>
        </a:p>
      </dsp:txBody>
      <dsp:txXfrm>
        <a:off x="1133038" y="2354896"/>
        <a:ext cx="1444889" cy="696671"/>
      </dsp:txXfrm>
    </dsp:sp>
    <dsp:sp modelId="{E8524687-CFEE-4BF4-9C3E-BC49E4BBFF12}">
      <dsp:nvSpPr>
        <dsp:cNvPr id="0" name=""/>
        <dsp:cNvSpPr/>
      </dsp:nvSpPr>
      <dsp:spPr>
        <a:xfrm rot="17700000">
          <a:off x="162538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A3E8567-6960-495B-8B59-E887390DCF03}">
      <dsp:nvSpPr>
        <dsp:cNvPr id="0" name=""/>
        <dsp:cNvSpPr/>
      </dsp:nvSpPr>
      <dsp:spPr>
        <a:xfrm>
          <a:off x="2517549" y="1950733"/>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197123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smtClean="0"/>
            <a:t>10/7</a:t>
          </a:r>
          <a:endParaRPr lang="en-US" sz="3600" kern="1200" dirty="0"/>
        </a:p>
      </dsp:txBody>
      <dsp:txXfrm>
        <a:off x="1971234" y="2431099"/>
        <a:ext cx="1444889" cy="696671"/>
      </dsp:txXfrm>
    </dsp:sp>
    <dsp:sp modelId="{463A0FAB-E107-45BA-B2D9-214E28B31392}">
      <dsp:nvSpPr>
        <dsp:cNvPr id="0" name=""/>
        <dsp:cNvSpPr/>
      </dsp:nvSpPr>
      <dsp:spPr>
        <a:xfrm rot="17700000">
          <a:off x="2423919"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303066"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2657033" y="2354896"/>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lvl="0" algn="r" defTabSz="1600200">
            <a:lnSpc>
              <a:spcPct val="90000"/>
            </a:lnSpc>
            <a:spcBef>
              <a:spcPct val="0"/>
            </a:spcBef>
            <a:spcAft>
              <a:spcPct val="35000"/>
            </a:spcAft>
          </a:pPr>
          <a:r>
            <a:rPr lang="en-US" sz="3600" kern="1200" dirty="0"/>
            <a:t> </a:t>
          </a:r>
          <a:r>
            <a:rPr lang="en-US" sz="1400" kern="1200" dirty="0" smtClean="0"/>
            <a:t>10/8</a:t>
          </a:r>
          <a:endParaRPr lang="en-US" sz="3600" kern="1200" dirty="0"/>
        </a:p>
      </dsp:txBody>
      <dsp:txXfrm>
        <a:off x="2657033" y="2354896"/>
        <a:ext cx="1444889" cy="696671"/>
      </dsp:txXfrm>
    </dsp:sp>
    <dsp:sp modelId="{F4C8B33E-4682-4311-99A1-34EEE560B234}">
      <dsp:nvSpPr>
        <dsp:cNvPr id="0" name=""/>
        <dsp:cNvSpPr/>
      </dsp:nvSpPr>
      <dsp:spPr>
        <a:xfrm rot="17700000">
          <a:off x="322245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7D93B637-D799-4D1A-9CF1-679E8CADD5DE}">
      <dsp:nvSpPr>
        <dsp:cNvPr id="0" name=""/>
        <dsp:cNvSpPr/>
      </dsp:nvSpPr>
      <dsp:spPr>
        <a:xfrm>
          <a:off x="4076981" y="1524003"/>
          <a:ext cx="1676118" cy="1535371"/>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8F84E-A31E-4155-8BD6-00D317C40A45}">
      <dsp:nvSpPr>
        <dsp:cNvPr id="0" name=""/>
        <dsp:cNvSpPr/>
      </dsp:nvSpPr>
      <dsp:spPr>
        <a:xfrm>
          <a:off x="4281058" y="2014277"/>
          <a:ext cx="1167236" cy="5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ctr" defTabSz="488950">
            <a:lnSpc>
              <a:spcPct val="90000"/>
            </a:lnSpc>
            <a:spcBef>
              <a:spcPct val="0"/>
            </a:spcBef>
            <a:spcAft>
              <a:spcPct val="35000"/>
            </a:spcAft>
          </a:pPr>
          <a:r>
            <a:rPr lang="en-US" sz="1100" kern="1200" dirty="0" smtClean="0"/>
            <a:t> 10/9 </a:t>
          </a:r>
          <a:r>
            <a:rPr lang="en-US" sz="1100" kern="1200" dirty="0" smtClean="0">
              <a:highlight>
                <a:srgbClr val="FFFF00"/>
              </a:highlight>
            </a:rPr>
            <a:t>MVO Existing </a:t>
          </a:r>
          <a:r>
            <a:rPr lang="en-US" sz="1100" kern="1200" dirty="0" smtClean="0"/>
            <a:t>  Customer</a:t>
          </a:r>
          <a:endParaRPr lang="en-US" sz="1100" kern="1200" dirty="0"/>
        </a:p>
      </dsp:txBody>
      <dsp:txXfrm>
        <a:off x="4281058" y="2014277"/>
        <a:ext cx="1167236" cy="544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77919" y="1535377"/>
          <a:ext cx="1578408" cy="1512623"/>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3168" y="1915332"/>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ctr" defTabSz="711200">
            <a:lnSpc>
              <a:spcPct val="90000"/>
            </a:lnSpc>
            <a:spcBef>
              <a:spcPct val="0"/>
            </a:spcBef>
            <a:spcAft>
              <a:spcPct val="35000"/>
            </a:spcAft>
          </a:pPr>
          <a:r>
            <a:rPr lang="en-US" sz="1600" kern="1200" dirty="0"/>
            <a:t>12/1 MVO </a:t>
          </a:r>
          <a:r>
            <a:rPr lang="en-US" sz="1600" kern="1200" dirty="0" smtClean="0"/>
            <a:t/>
          </a:r>
          <a:br>
            <a:rPr lang="en-US" sz="1600" kern="1200" dirty="0" smtClean="0"/>
          </a:br>
          <a:r>
            <a:rPr lang="en-US" sz="1600" b="1" kern="1200" dirty="0" smtClean="0"/>
            <a:t>CR A</a:t>
          </a:r>
          <a:endParaRPr lang="en-US" sz="1600" b="1" kern="1200" dirty="0"/>
        </a:p>
      </dsp:txBody>
      <dsp:txXfrm>
        <a:off x="-3168" y="1915332"/>
        <a:ext cx="1670301" cy="804956"/>
      </dsp:txXfrm>
    </dsp:sp>
    <dsp:sp modelId="{3B7A594E-2A83-4142-B2B0-08FB37A3F279}">
      <dsp:nvSpPr>
        <dsp:cNvPr id="0" name=""/>
        <dsp:cNvSpPr/>
      </dsp:nvSpPr>
      <dsp:spPr>
        <a:xfrm>
          <a:off x="1890188"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320360"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t>12/2</a:t>
          </a:r>
        </a:p>
      </dsp:txBody>
      <dsp:txXfrm>
        <a:off x="1320360" y="2431099"/>
        <a:ext cx="1444889" cy="696671"/>
      </dsp:txXfrm>
    </dsp:sp>
    <dsp:sp modelId="{FE8C0D2E-E576-491A-8B29-5599D5B1BF7C}">
      <dsp:nvSpPr>
        <dsp:cNvPr id="0" name=""/>
        <dsp:cNvSpPr/>
      </dsp:nvSpPr>
      <dsp:spPr>
        <a:xfrm rot="17700000">
          <a:off x="202416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44131"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216767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t>12/3</a:t>
          </a:r>
        </a:p>
      </dsp:txBody>
      <dsp:txXfrm>
        <a:off x="2167674" y="2431099"/>
        <a:ext cx="1444889" cy="696671"/>
      </dsp:txXfrm>
    </dsp:sp>
    <dsp:sp modelId="{FDFB3B0C-E7E3-45A0-9B03-9DCE23370B64}">
      <dsp:nvSpPr>
        <dsp:cNvPr id="0" name=""/>
        <dsp:cNvSpPr/>
      </dsp:nvSpPr>
      <dsp:spPr>
        <a:xfrm rot="17700000">
          <a:off x="2822698"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42777" y="1611576"/>
          <a:ext cx="1630756" cy="13602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3231" y="947639"/>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ctr" defTabSz="711200">
            <a:lnSpc>
              <a:spcPct val="90000"/>
            </a:lnSpc>
            <a:spcBef>
              <a:spcPct val="0"/>
            </a:spcBef>
            <a:spcAft>
              <a:spcPct val="35000"/>
            </a:spcAft>
          </a:pPr>
          <a:r>
            <a:rPr lang="en-US" sz="1600" kern="1200" dirty="0"/>
            <a:t>12/4 SWI </a:t>
          </a:r>
          <a:r>
            <a:rPr lang="en-US" sz="1600" kern="1200" dirty="0" smtClean="0"/>
            <a:t/>
          </a:r>
          <a:br>
            <a:rPr lang="en-US" sz="1600" kern="1200" dirty="0" smtClean="0"/>
          </a:br>
          <a:r>
            <a:rPr lang="en-US" sz="1600" b="1" kern="1200" dirty="0" smtClean="0"/>
            <a:t>CR </a:t>
          </a:r>
          <a:r>
            <a:rPr lang="en-US" sz="1600" b="1" kern="1200" dirty="0"/>
            <a:t>B</a:t>
          </a:r>
        </a:p>
      </dsp:txBody>
      <dsp:txXfrm>
        <a:off x="3503231" y="947639"/>
        <a:ext cx="1670301" cy="804956"/>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7/12/2018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7/12/2018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16</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18</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protocals</a:t>
            </a:r>
            <a:r>
              <a:rPr lang="en-US" baseline="0" dirty="0" smtClean="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up two slides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26</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42</a:t>
            </a:fld>
            <a:endParaRPr lang="en-US"/>
          </a:p>
        </p:txBody>
      </p:sp>
    </p:spTree>
    <p:extLst>
      <p:ext uri="{BB962C8B-B14F-4D97-AF65-F5344CB8AC3E}">
        <p14:creationId xmlns:p14="http://schemas.microsoft.com/office/powerpoint/2010/main" val="170242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48</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58</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86</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87</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Load serving entities (LSEs) provide electric service to end-users and wholesale customers. </a:t>
            </a:r>
          </a:p>
          <a:p>
            <a:r>
              <a:rPr lang="en-US" sz="1200" dirty="0" smtClean="0"/>
              <a:t>LSEs include the competitive retailers (CRs) that sell electricity at retail in the competitive market. </a:t>
            </a:r>
          </a:p>
          <a:p>
            <a:r>
              <a:rPr lang="en-US" sz="1200" dirty="0" smtClean="0"/>
              <a:t>A CR may be (1) a retail electric provider (REP), which contracts with qualified scheduling entities to provide scheduling services for their load customers, or (2) a municipally owned utility or co-operative that opts to offer customer choice (an opt-in entity).</a:t>
            </a:r>
          </a:p>
          <a:p>
            <a:r>
              <a:rPr lang="en-US" sz="1200" dirty="0" smtClean="0"/>
              <a:t>LSEs also include non-opt-in entities (NOIEs), which are electric cooperatives and municipally owned utilities that do not operate as CRs and do not plan to offer customer choice.</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102</a:t>
            </a:fld>
            <a:endParaRPr lang="en-US"/>
          </a:p>
        </p:txBody>
      </p:sp>
    </p:spTree>
    <p:extLst>
      <p:ext uri="{BB962C8B-B14F-4D97-AF65-F5344CB8AC3E}">
        <p14:creationId xmlns:p14="http://schemas.microsoft.com/office/powerpoint/2010/main" val="263851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14</a:t>
            </a:fld>
            <a:endParaRPr lang="en-US"/>
          </a:p>
        </p:txBody>
      </p:sp>
    </p:spTree>
    <p:extLst>
      <p:ext uri="{BB962C8B-B14F-4D97-AF65-F5344CB8AC3E}">
        <p14:creationId xmlns:p14="http://schemas.microsoft.com/office/powerpoint/2010/main" val="280599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15</a:t>
            </a:fld>
            <a:endParaRPr lang="en-US"/>
          </a:p>
        </p:txBody>
      </p:sp>
    </p:spTree>
    <p:extLst>
      <p:ext uri="{BB962C8B-B14F-4D97-AF65-F5344CB8AC3E}">
        <p14:creationId xmlns:p14="http://schemas.microsoft.com/office/powerpoint/2010/main" val="318500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3D6366-BD74-4310-AA11-ED1F60A97E38}"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C754AF2-1BFA-4C00-AE3E-10A5F9275A43}" type="datetime1">
              <a:rPr lang="en-US" smtClean="0"/>
              <a:pPr/>
              <a:t>7/12/2018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CF31E-A22C-441E-BB3F-A34E19B84975}" type="datetime1">
              <a:rPr lang="en-US" smtClean="0"/>
              <a:t>7/12/2018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74358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40340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72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400716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30743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DCF31E-A22C-441E-BB3F-A34E19B84975}" type="datetime1">
              <a:rPr lang="en-US" smtClean="0"/>
              <a:t>7/12/2018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49" r:id="rId3"/>
    <p:sldLayoutId id="2147483950" r:id="rId4"/>
    <p:sldLayoutId id="2147483951" r:id="rId5"/>
    <p:sldLayoutId id="2147483952" r:id="rId6"/>
    <p:sldLayoutId id="2147483953" r:id="rId7"/>
    <p:sldLayoutId id="2147483954" r:id="rId8"/>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ercot.com/content/mktrules/guides/txset/4.0/03_814/814_Examples_V4.0_Baseline061112.zip" TargetMode="External"/><Relationship Id="rId2" Type="http://schemas.openxmlformats.org/officeDocument/2006/relationships/hyperlink" Target="http://ercot.com/content/mktrules/guides/txset/4.0/03_814/814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mktrules/guides/txset/4.0/06_867/867_Examples_V4.0_Baseline061112.zip" TargetMode="External"/><Relationship Id="rId5" Type="http://schemas.openxmlformats.org/officeDocument/2006/relationships/hyperlink" Target="http://ercot.com/content/mktrules/guides/txset/4.0/05_824/824_Example_V4.0_Baseline061112.zip" TargetMode="External"/><Relationship Id="rId4" Type="http://schemas.openxmlformats.org/officeDocument/2006/relationships/hyperlink" Target="http://ercot.com/content/mktrules/guides/txset/4.0/05_824/824_V4.0_Baseline061112.zip"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ercot.com/content/mktrules/guides/txset/4.0/08_tseries/T_Series_V4.0_Baseline061112.zip" TargetMode="External"/><Relationship Id="rId2" Type="http://schemas.openxmlformats.org/officeDocument/2006/relationships/hyperlink" Target="http://ercot.com/content/mktrules/guides/txset/4.0/07_997/997_V4.0_Baseline061112.zip"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puc.state.tx.us/industry/electric/business/rep/Rep.aspx" TargetMode="External"/><Relationship Id="rId2" Type="http://schemas.openxmlformats.org/officeDocument/2006/relationships/hyperlink" Target="http://ercot.com/services/rq/lse/trt/index.html"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etod.ercot.com/tw/TestingWorksheetOverview.asp" TargetMode="External"/><Relationship Id="rId2" Type="http://schemas.openxmlformats.org/officeDocument/2006/relationships/hyperlink" Target="https://etod.ercot.com/DailyAgenda.asp?Method=E2E"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hyperlink" Target="https://etod.ercot.com/checklist.asp"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etod.ercot.com/FileCabinet.asp" TargetMode="External"/><Relationship Id="rId2" Type="http://schemas.openxmlformats.org/officeDocument/2006/relationships/hyperlink" Target="https://etod.ercot.com/flightscenarios.asp?Method=TOC" TargetMode="External"/><Relationship Id="rId1" Type="http://schemas.openxmlformats.org/officeDocument/2006/relationships/slideLayout" Target="../slideLayouts/slideLayout2.xml"/><Relationship Id="rId4" Type="http://schemas.openxmlformats.org/officeDocument/2006/relationships/hyperlink" Target="https://etod.ercot.com/Contacts.asp"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etod.ercot.com/" TargetMode="External"/><Relationship Id="rId2" Type="http://schemas.openxmlformats.org/officeDocument/2006/relationships/hyperlink" Target="http://etod.ercot.com/" TargetMode="External"/><Relationship Id="rId1" Type="http://schemas.openxmlformats.org/officeDocument/2006/relationships/slideLayout" Target="../slideLayouts/slideLayout2.xml"/><Relationship Id="rId6" Type="http://schemas.openxmlformats.org/officeDocument/2006/relationships/hyperlink" Target="http://www.ercot.com/mktinfo/retail/" TargetMode="External"/><Relationship Id="rId5" Type="http://schemas.openxmlformats.org/officeDocument/2006/relationships/hyperlink" Target="https://etod.ercot.com/FileCabinet.asp" TargetMode="External"/><Relationship Id="rId4" Type="http://schemas.openxmlformats.org/officeDocument/2006/relationships/hyperlink" Target="http://www.ercot.com/services/rq/lse/t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rcot.com/content/wcm/current_guides/53527/09D1-121117.d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rcot.com/content/wcm/current_guides/53527/09D3_080115_TDSPs_Discrectionary_Service_Timelines_Matrix.xlsx"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ercot.com/content/wcm/current_guides/53527/11-121117.do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ercot.com/content/wcm/key_documents_lists/90837/CSAScenarios.zip" TargetMode="External"/><Relationship Id="rId2" Type="http://schemas.openxmlformats.org/officeDocument/2006/relationships/hyperlink" Target="http://ercot.com/content/wcm/key_documents_lists/90837/BillingScenarios.zip" TargetMode="External"/><Relationship Id="rId1" Type="http://schemas.openxmlformats.org/officeDocument/2006/relationships/slideLayout" Target="../slideLayouts/slideLayout2.xml"/><Relationship Id="rId6" Type="http://schemas.openxmlformats.org/officeDocument/2006/relationships/hyperlink" Target="http://ercot.com/content/wcm/key_documents_lists/90837/Switch.pdf" TargetMode="External"/><Relationship Id="rId5" Type="http://schemas.openxmlformats.org/officeDocument/2006/relationships/hyperlink" Target="http://ercot.com/content/wcm/key_documents_lists/90837/CustomerMVOScenarios.zip" TargetMode="External"/><Relationship Id="rId4" Type="http://schemas.openxmlformats.org/officeDocument/2006/relationships/hyperlink" Target="http://ercot.com/content/wcm/key_documents_lists/90837/CustomerMVIScenarios.zip"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ercot.com/content/wcm/key_documents_lists/90837/MassTrans_Acquisition_Scenarios.zip" TargetMode="External"/><Relationship Id="rId2" Type="http://schemas.openxmlformats.org/officeDocument/2006/relationships/hyperlink" Target="http://ercot.com/content/wcm/key_documents_lists/90837/DisconnectReconnectNonPayScenarios.zip" TargetMode="External"/><Relationship Id="rId1" Type="http://schemas.openxmlformats.org/officeDocument/2006/relationships/slideLayout" Target="../slideLayouts/slideLayout2.xml"/><Relationship Id="rId5" Type="http://schemas.openxmlformats.org/officeDocument/2006/relationships/hyperlink" Target="http://ercot.com/content/mktrules/guides/txset/sw/OutageScenarios.zip" TargetMode="External"/><Relationship Id="rId4" Type="http://schemas.openxmlformats.org/officeDocument/2006/relationships/hyperlink" Target="http://ercot.com/content/mktrules/guides/txset/sw/SwitchHoldScenarios.zip"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9.xml.rels><?xml version="1.0" encoding="UTF-8" standalone="yes"?>
<Relationships xmlns="http://schemas.openxmlformats.org/package/2006/relationships"><Relationship Id="rId8" Type="http://schemas.openxmlformats.org/officeDocument/2006/relationships/hyperlink" Target="http://ercot.com/content/wcm/lists/106872/820_Examples_V4.0_Updated092017.zip" TargetMode="External"/><Relationship Id="rId3" Type="http://schemas.openxmlformats.org/officeDocument/2006/relationships/hyperlink" Target="http://ercot.com/content/mktrules/guides/txset/4.0/01_650/650_Examples_V4.0_Baseline061112.zip" TargetMode="External"/><Relationship Id="rId7" Type="http://schemas.openxmlformats.org/officeDocument/2006/relationships/hyperlink" Target="http://ercot.com/content/mktrules/guides/txset/4.0/04_820/820s_V4.0_Baseline061112.zip" TargetMode="External"/><Relationship Id="rId2" Type="http://schemas.openxmlformats.org/officeDocument/2006/relationships/hyperlink" Target="http://ercot.com/content/mktrules/guides/txset/4.0/01_650/650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wcm/lists/106870/SAC04_Codes_list_Sept2016.xls" TargetMode="External"/><Relationship Id="rId5" Type="http://schemas.openxmlformats.org/officeDocument/2006/relationships/hyperlink" Target="http://ercot.com/content/wcm/lists/106870/810_Examples_V4.0_Baseline061112.zip" TargetMode="External"/><Relationship Id="rId4" Type="http://schemas.openxmlformats.org/officeDocument/2006/relationships/hyperlink" Target="http://ercot.com/content/mktrules/guides/txset/4.0/02_810/810s_V4.0_Baseline061112.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err="1"/>
              <a:t>TxSET</a:t>
            </a:r>
            <a:endParaRPr lang="en-US" dirty="0"/>
          </a:p>
          <a:p>
            <a:endParaRPr lang="en-US" dirty="0"/>
          </a:p>
        </p:txBody>
      </p:sp>
    </p:spTree>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2: </a:t>
            </a:r>
            <a:r>
              <a:rPr lang="en-US" dirty="0" smtClean="0"/>
              <a:t>Governing Documents  </a:t>
            </a:r>
            <a:br>
              <a:rPr lang="en-US" dirty="0" smtClean="0"/>
            </a:b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921534031"/>
              </p:ext>
            </p:extLst>
          </p:nvPr>
        </p:nvGraphicFramePr>
        <p:xfrm>
          <a:off x="381000" y="991185"/>
          <a:ext cx="8153400" cy="5883884"/>
        </p:xfrm>
        <a:graphic>
          <a:graphicData uri="http://schemas.openxmlformats.org/drawingml/2006/table">
            <a:tbl>
              <a:tblPr firstRow="1" bandRow="1">
                <a:tableStyleId>{5C22544A-7EE6-4342-B048-85BDC9FD1C3A}</a:tableStyleId>
              </a:tblPr>
              <a:tblGrid>
                <a:gridCol w="3746155">
                  <a:extLst>
                    <a:ext uri="{9D8B030D-6E8A-4147-A177-3AD203B41FA5}">
                      <a16:colId xmlns:a16="http://schemas.microsoft.com/office/drawing/2014/main" xmlns="" val="20000"/>
                    </a:ext>
                  </a:extLst>
                </a:gridCol>
                <a:gridCol w="4407245">
                  <a:extLst>
                    <a:ext uri="{9D8B030D-6E8A-4147-A177-3AD203B41FA5}">
                      <a16:colId xmlns:a16="http://schemas.microsoft.com/office/drawing/2014/main" xmlns="" val="20001"/>
                    </a:ext>
                  </a:extLst>
                </a:gridCol>
              </a:tblGrid>
              <a:tr h="534644">
                <a:tc gridSpan="2">
                  <a:txBody>
                    <a:bodyPr/>
                    <a:lstStyle/>
                    <a:p>
                      <a:pPr algn="ctr"/>
                      <a:r>
                        <a:rPr lang="en-US" sz="24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75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603932">
                <a:tc>
                  <a:txBody>
                    <a:bodyPr/>
                    <a:lstStyle/>
                    <a:p>
                      <a:pPr algn="ctr"/>
                      <a:r>
                        <a:rPr lang="en-US" sz="2000" b="1" i="0" kern="1200" dirty="0">
                          <a:solidFill>
                            <a:schemeClr val="dk1"/>
                          </a:solidFill>
                          <a:effectLst/>
                          <a:latin typeface="+mn-lt"/>
                          <a:ea typeface="+mn-ea"/>
                          <a:cs typeface="+mn-cs"/>
                        </a:rPr>
                        <a:t>Texas SET V4.0 814</a:t>
                      </a:r>
                    </a:p>
                    <a:p>
                      <a:pPr algn="ctr"/>
                      <a:r>
                        <a:rPr lang="en-US" sz="1800" b="0" i="0" kern="1200" dirty="0">
                          <a:solidFill>
                            <a:schemeClr val="dk1"/>
                          </a:solidFill>
                          <a:effectLst/>
                          <a:latin typeface="+mn-lt"/>
                          <a:ea typeface="+mn-ea"/>
                          <a:cs typeface="+mn-cs"/>
                        </a:rPr>
                        <a:t>Enrollments, MVI, MVO, </a:t>
                      </a:r>
                    </a:p>
                    <a:p>
                      <a:pPr algn="ctr"/>
                      <a:r>
                        <a:rPr lang="en-US" sz="1800" b="0" i="0" kern="1200" dirty="0">
                          <a:solidFill>
                            <a:schemeClr val="dk1"/>
                          </a:solidFill>
                          <a:effectLst/>
                          <a:latin typeface="+mn-lt"/>
                          <a:ea typeface="+mn-ea"/>
                          <a:cs typeface="+mn-cs"/>
                        </a:rPr>
                        <a:t>Create/Maintenance/Retire, Maintain Customer Information</a:t>
                      </a:r>
                    </a:p>
                  </a:txBody>
                  <a:tcPr marT="91440" marB="91440"/>
                </a:tc>
                <a:tc>
                  <a:txBody>
                    <a:bodyPr/>
                    <a:lstStyle/>
                    <a:p>
                      <a:r>
                        <a:rPr lang="en-US" sz="1600" b="1" i="0" u="none" strike="noStrike" kern="1200" dirty="0">
                          <a:solidFill>
                            <a:schemeClr val="dk1"/>
                          </a:solidFill>
                          <a:effectLst/>
                          <a:latin typeface="+mn-lt"/>
                          <a:ea typeface="+mn-ea"/>
                          <a:cs typeface="+mn-cs"/>
                          <a:hlinkClick r:id="rId2"/>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1.1 MB)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3"/>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346.7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366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Invoice or Usage Reject Notification</a:t>
                      </a:r>
                      <a:endParaRPr lang="en-US" sz="18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32.4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5"/>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11.6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841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Historical Usage </a:t>
                      </a:r>
                      <a:endParaRPr lang="en-US" sz="2000" b="1" dirty="0">
                        <a:solidFill>
                          <a:schemeClr val="tx1"/>
                        </a:solidFill>
                      </a:endParaRPr>
                    </a:p>
                  </a:txBody>
                  <a:tcPr marT="91440" marB="91440"/>
                </a:tc>
                <a:tc>
                  <a:txBody>
                    <a:bodyPr/>
                    <a:lstStyle/>
                    <a:p>
                      <a:endParaRPr lang="en-US" sz="1600" b="1" i="0" u="none" strike="noStrike" kern="1200" dirty="0">
                        <a:solidFill>
                          <a:schemeClr val="dk1"/>
                        </a:solidFill>
                        <a:effectLst/>
                        <a:latin typeface="+mn-lt"/>
                        <a:ea typeface="+mn-ea"/>
                        <a:cs typeface="+mn-cs"/>
                        <a:hlinkClick r:id=""/>
                      </a:endParaRPr>
                    </a:p>
                    <a:p>
                      <a:r>
                        <a:rPr lang="en-US" sz="1600" b="1" i="0" u="none" strike="noStrike" kern="1200" dirty="0">
                          <a:solidFill>
                            <a:schemeClr val="dk1"/>
                          </a:solidFill>
                          <a:effectLst/>
                          <a:latin typeface="+mn-lt"/>
                          <a:ea typeface="+mn-ea"/>
                          <a:cs typeface="+mn-cs"/>
                          <a:hlinkClick r:id=""/>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176.3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6"/>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71.6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446411965"/>
              </p:ext>
            </p:extLst>
          </p:nvPr>
        </p:nvGraphicFramePr>
        <p:xfrm>
          <a:off x="304800" y="1447800"/>
          <a:ext cx="8077200" cy="4417824"/>
        </p:xfrm>
        <a:graphic>
          <a:graphicData uri="http://schemas.openxmlformats.org/drawingml/2006/table">
            <a:tbl>
              <a:tblPr firstRow="1" bandRow="1">
                <a:tableStyleId>{5C22544A-7EE6-4342-B048-85BDC9FD1C3A}</a:tableStyleId>
              </a:tblPr>
              <a:tblGrid>
                <a:gridCol w="3711146">
                  <a:extLst>
                    <a:ext uri="{9D8B030D-6E8A-4147-A177-3AD203B41FA5}">
                      <a16:colId xmlns:a16="http://schemas.microsoft.com/office/drawing/2014/main" xmlns="" val="20000"/>
                    </a:ext>
                  </a:extLst>
                </a:gridCol>
                <a:gridCol w="4366054">
                  <a:extLst>
                    <a:ext uri="{9D8B030D-6E8A-4147-A177-3AD203B41FA5}">
                      <a16:colId xmlns:a16="http://schemas.microsoft.com/office/drawing/2014/main" xmlns="" val="20001"/>
                    </a:ext>
                  </a:extLst>
                </a:gridCol>
              </a:tblGrid>
              <a:tr h="905059">
                <a:tc gridSpan="2">
                  <a:txBody>
                    <a:bodyPr/>
                    <a:lstStyle/>
                    <a:p>
                      <a:pPr algn="ctr"/>
                      <a:r>
                        <a:rPr lang="en-US" sz="2400" dirty="0"/>
                        <a:t>Functional Acknowledgement and                                       CR 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826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576935">
                <a:tc>
                  <a:txBody>
                    <a:bodyPr/>
                    <a:lstStyle/>
                    <a:p>
                      <a:pPr algn="ctr"/>
                      <a:endParaRPr lang="en-US" sz="2000" b="1" i="0" kern="1200" dirty="0">
                        <a:solidFill>
                          <a:schemeClr val="dk1"/>
                        </a:solidFill>
                        <a:effectLst/>
                        <a:latin typeface="+mn-lt"/>
                        <a:ea typeface="+mn-ea"/>
                        <a:cs typeface="+mn-cs"/>
                      </a:endParaRPr>
                    </a:p>
                    <a:p>
                      <a:pPr algn="ctr"/>
                      <a:r>
                        <a:rPr lang="en-US" sz="2000" b="1" i="0" kern="1200" dirty="0">
                          <a:solidFill>
                            <a:schemeClr val="dk1"/>
                          </a:solidFill>
                          <a:effectLst/>
                          <a:latin typeface="+mn-lt"/>
                          <a:ea typeface="+mn-ea"/>
                          <a:cs typeface="+mn-cs"/>
                        </a:rPr>
                        <a:t>Texas SET V4.0 997</a:t>
                      </a:r>
                    </a:p>
                    <a:p>
                      <a:pPr algn="ctr"/>
                      <a:r>
                        <a:rPr lang="en-US" sz="1800" b="0" i="0" kern="1200" dirty="0">
                          <a:solidFill>
                            <a:schemeClr val="dk1"/>
                          </a:solidFill>
                          <a:effectLst/>
                          <a:latin typeface="+mn-lt"/>
                          <a:ea typeface="+mn-ea"/>
                          <a:cs typeface="+mn-cs"/>
                        </a:rPr>
                        <a:t>Functional Acknowledgement </a:t>
                      </a:r>
                    </a:p>
                  </a:txBody>
                  <a:tcPr marT="91440" marB="91440"/>
                </a:tc>
                <a:tc>
                  <a:txBody>
                    <a:bodyPr/>
                    <a:lstStyle/>
                    <a:p>
                      <a:r>
                        <a:rPr lang="fr-FR" sz="1800" b="1" i="0" u="none" strike="noStrike" kern="1200" dirty="0">
                          <a:solidFill>
                            <a:schemeClr val="dk1"/>
                          </a:solidFill>
                          <a:effectLst/>
                          <a:latin typeface="+mn-lt"/>
                          <a:ea typeface="+mn-ea"/>
                          <a:cs typeface="+mn-cs"/>
                          <a:hlinkClick r:id="rId2"/>
                        </a:rPr>
                        <a:t>Guides</a:t>
                      </a:r>
                      <a:r>
                        <a:rPr lang="fr-FR" sz="1800" b="0" i="0" kern="1200" dirty="0">
                          <a:solidFill>
                            <a:schemeClr val="dk1"/>
                          </a:solidFill>
                          <a:effectLst/>
                          <a:latin typeface="+mn-lt"/>
                          <a:ea typeface="+mn-ea"/>
                          <a:cs typeface="+mn-cs"/>
                        </a:rPr>
                        <a:t> </a:t>
                      </a:r>
                      <a:br>
                        <a:rPr lang="fr-FR" sz="1800" b="0" i="0" kern="1200" dirty="0">
                          <a:solidFill>
                            <a:schemeClr val="dk1"/>
                          </a:solidFill>
                          <a:effectLst/>
                          <a:latin typeface="+mn-lt"/>
                          <a:ea typeface="+mn-ea"/>
                          <a:cs typeface="+mn-cs"/>
                        </a:rPr>
                      </a:br>
                      <a:r>
                        <a:rPr lang="fr-FR" sz="1800" b="0" i="0" kern="1200" dirty="0">
                          <a:solidFill>
                            <a:schemeClr val="dk1"/>
                          </a:solidFill>
                          <a:effectLst/>
                          <a:latin typeface="+mn-lt"/>
                          <a:ea typeface="+mn-ea"/>
                          <a:cs typeface="+mn-cs"/>
                        </a:rPr>
                        <a:t>(Jun 11, 2012 – zip – 30.8 KB)</a:t>
                      </a:r>
                    </a:p>
                    <a:p>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438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CR Option 1 Outage Transactions</a:t>
                      </a:r>
                      <a:endParaRPr lang="en-US" sz="1800" b="1" dirty="0">
                        <a:solidFill>
                          <a:schemeClr val="tx1"/>
                        </a:solidFill>
                      </a:endParaRPr>
                    </a:p>
                  </a:txBody>
                  <a:tcPr marT="91440" marB="91440"/>
                </a:tc>
                <a:tc>
                  <a:txBody>
                    <a:bodyPr/>
                    <a:lstStyle/>
                    <a:p>
                      <a:r>
                        <a:rPr lang="fr-FR" sz="1800" b="1" i="0" u="none" strike="noStrike" kern="1200" dirty="0">
                          <a:solidFill>
                            <a:schemeClr val="dk1"/>
                          </a:solidFill>
                          <a:effectLst/>
                          <a:latin typeface="+mn-lt"/>
                          <a:ea typeface="+mn-ea"/>
                          <a:cs typeface="+mn-cs"/>
                          <a:hlinkClick r:id="rId3"/>
                        </a:rPr>
                        <a:t>Guides</a:t>
                      </a:r>
                      <a:r>
                        <a:rPr lang="fr-FR" sz="1800" b="0" i="0" kern="1200" dirty="0">
                          <a:solidFill>
                            <a:schemeClr val="dk1"/>
                          </a:solidFill>
                          <a:effectLst/>
                          <a:latin typeface="+mn-lt"/>
                          <a:ea typeface="+mn-ea"/>
                          <a:cs typeface="+mn-cs"/>
                        </a:rPr>
                        <a:t> </a:t>
                      </a:r>
                      <a:br>
                        <a:rPr lang="fr-FR" sz="1800" b="0" i="0" kern="1200" dirty="0">
                          <a:solidFill>
                            <a:schemeClr val="dk1"/>
                          </a:solidFill>
                          <a:effectLst/>
                          <a:latin typeface="+mn-lt"/>
                          <a:ea typeface="+mn-ea"/>
                          <a:cs typeface="+mn-cs"/>
                        </a:rPr>
                      </a:br>
                      <a:r>
                        <a:rPr lang="fr-FR" sz="1800" b="0" i="0" kern="1200" dirty="0">
                          <a:solidFill>
                            <a:schemeClr val="dk1"/>
                          </a:solidFill>
                          <a:effectLst/>
                          <a:latin typeface="+mn-lt"/>
                          <a:ea typeface="+mn-ea"/>
                          <a:cs typeface="+mn-cs"/>
                        </a:rPr>
                        <a:t>(Jun 11, 2012 – zip – 102.8 KB)</a:t>
                      </a:r>
                    </a:p>
                  </a:txBody>
                  <a:tcPr marT="91440" marB="9144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Load Serving Entities (LSE) </a:t>
            </a:r>
          </a:p>
        </p:txBody>
      </p:sp>
      <p:sp>
        <p:nvSpPr>
          <p:cNvPr id="3" name="Content Placeholder 2"/>
          <p:cNvSpPr>
            <a:spLocks noGrp="1"/>
          </p:cNvSpPr>
          <p:nvPr>
            <p:ph sz="quarter" idx="4294967295"/>
          </p:nvPr>
        </p:nvSpPr>
        <p:spPr>
          <a:xfrm>
            <a:off x="304800" y="1295400"/>
            <a:ext cx="4965700" cy="5486400"/>
          </a:xfrm>
        </p:spPr>
        <p:txBody>
          <a:bodyPr/>
          <a:lstStyle/>
          <a:p>
            <a:pPr marL="0" indent="0" hangingPunct="0">
              <a:buNone/>
            </a:pPr>
            <a:endParaRPr lang="en-US" sz="1700" dirty="0">
              <a:hlinkClick r:id=""/>
            </a:endParaRPr>
          </a:p>
          <a:p>
            <a:pPr marL="0" indent="0" hangingPunct="0">
              <a:buNone/>
            </a:pPr>
            <a:endParaRPr lang="en-US" sz="1700" dirty="0">
              <a:hlinkClick r:id=""/>
            </a:endParaRPr>
          </a:p>
          <a:p>
            <a:pPr algn="ctr" hangingPunct="0"/>
            <a:endParaRPr lang="en-US" sz="1700" dirty="0"/>
          </a:p>
        </p:txBody>
      </p:sp>
      <p:pic>
        <p:nvPicPr>
          <p:cNvPr id="1026" name="Picture 2" descr="Load Service Entities (LSE)">
            <a:extLst>
              <a:ext uri="{FF2B5EF4-FFF2-40B4-BE49-F238E27FC236}">
                <a16:creationId xmlns:a16="http://schemas.microsoft.com/office/drawing/2014/main" xmlns="" id="{A63216FF-2E61-464E-80FE-D7E10DCC8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6421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730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600200"/>
            <a:ext cx="8394700" cy="5486400"/>
          </a:xfrm>
        </p:spPr>
        <p:txBody>
          <a:bodyPr/>
          <a:lstStyle/>
          <a:p>
            <a:r>
              <a:rPr lang="en-US" b="1" dirty="0"/>
              <a:t>Registration</a:t>
            </a:r>
          </a:p>
          <a:p>
            <a:pPr lvl="1"/>
            <a:r>
              <a:rPr lang="en-US" dirty="0"/>
              <a:t>Register with ERCOT as a CR (a REP or an opt-in entity) or a NOIE with the form below.</a:t>
            </a:r>
          </a:p>
          <a:p>
            <a:r>
              <a:rPr lang="en-US" b="1" dirty="0"/>
              <a:t>Qualification/Certification</a:t>
            </a:r>
          </a:p>
          <a:p>
            <a:pPr lvl="1"/>
            <a:r>
              <a:rPr lang="en-US" dirty="0"/>
              <a:t>CRs must be certified by ERCOT. Please read more about </a:t>
            </a:r>
            <a:r>
              <a:rPr lang="en-US" dirty="0">
                <a:hlinkClick r:id="rId2"/>
              </a:rPr>
              <a:t>Texas Retail Market Testing and the latest test flight</a:t>
            </a:r>
            <a:r>
              <a:rPr lang="en-US" dirty="0"/>
              <a:t>.</a:t>
            </a:r>
          </a:p>
          <a:p>
            <a:pPr lvl="1"/>
            <a:r>
              <a:rPr lang="en-US" dirty="0"/>
              <a:t>REPs must also be certified by the Public Utility Commission of Texas (PUCT). More information on that certification process may be found on the PUCT website at </a:t>
            </a:r>
            <a:r>
              <a:rPr lang="en-US" dirty="0">
                <a:hlinkClick r:id="rId3"/>
              </a:rPr>
              <a:t>Retail Electric Providers Certification and Reporting</a:t>
            </a:r>
            <a:r>
              <a:rPr lang="en-US" dirty="0"/>
              <a:t> </a:t>
            </a:r>
            <a:r>
              <a:rPr lang="en-US" i="1" dirty="0">
                <a:hlinkClick r:id="rId3"/>
              </a:rPr>
              <a:t> </a:t>
            </a:r>
            <a:r>
              <a:rPr lang="en-US" dirty="0"/>
              <a:t>.</a:t>
            </a:r>
          </a:p>
          <a:p>
            <a:pPr marL="457200" lvl="1" indent="0" hangingPunct="0">
              <a:buNone/>
            </a:pPr>
            <a:r>
              <a:rPr lang="en-US" sz="1800" dirty="0">
                <a:hlinkClick r:id="rId4"/>
              </a:rPr>
              <a:t>http://ercot.com/services/rq/lse/index.html</a:t>
            </a:r>
          </a:p>
          <a:p>
            <a:pPr algn="ctr" hangingPunct="0"/>
            <a:endParaRPr lang="en-US" sz="1700" dirty="0"/>
          </a:p>
        </p:txBody>
      </p:sp>
    </p:spTree>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568273666"/>
              </p:ext>
            </p:extLst>
          </p:nvPr>
        </p:nvGraphicFramePr>
        <p:xfrm>
          <a:off x="255422" y="1219200"/>
          <a:ext cx="8305800" cy="5495068"/>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tblGrid>
              <a:tr h="387571">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1155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431486">
                <a:tc>
                  <a:txBody>
                    <a:bodyPr/>
                    <a:lstStyle/>
                    <a:p>
                      <a:r>
                        <a:rPr lang="en-US" sz="1600" b="0" dirty="0">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2"/>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1079274">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Repository of Market Participants technical and business testing information</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1280535">
                <a:tc>
                  <a:txBody>
                    <a:bodyPr/>
                    <a:lstStyle/>
                    <a:p>
                      <a:pPr algn="l"/>
                      <a:r>
                        <a:rPr lang="en-US" sz="1600" b="0" i="0" kern="1200" dirty="0">
                          <a:solidFill>
                            <a:schemeClr val="dk1"/>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bl>
          </a:graphicData>
        </a:graphic>
      </p:graphicFrame>
      <p:pic>
        <p:nvPicPr>
          <p:cNvPr id="4" name="Picture 3">
            <a:extLst>
              <a:ext uri="{FF2B5EF4-FFF2-40B4-BE49-F238E27FC236}">
                <a16:creationId xmlns:a16="http://schemas.microsoft.com/office/drawing/2014/main" xmlns="" id="{159D95CF-06F9-488E-AE41-23F31F9C9A64}"/>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98564" y="5105400"/>
            <a:ext cx="1143000" cy="1143000"/>
          </a:xfrm>
          <a:prstGeom prst="rect">
            <a:avLst/>
          </a:prstGeom>
        </p:spPr>
      </p:pic>
    </p:spTree>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491997872"/>
              </p:ext>
            </p:extLst>
          </p:nvPr>
        </p:nvGraphicFramePr>
        <p:xfrm>
          <a:off x="257861" y="1219200"/>
          <a:ext cx="8305800" cy="5714999"/>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tblGrid>
              <a:tr h="759194">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1096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602743">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Testing scenarios to be executed during flight tests. Ability to download script workbook</a:t>
                      </a:r>
                    </a:p>
                    <a:p>
                      <a:pPr algn="l"/>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2"/>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843505">
                <a:tc>
                  <a:txBody>
                    <a:bodyPr/>
                    <a:lstStyle/>
                    <a:p>
                      <a:pPr algn="l"/>
                      <a:r>
                        <a:rPr lang="en-US" sz="1600" b="0" i="0" kern="1200" dirty="0">
                          <a:solidFill>
                            <a:schemeClr val="dk1"/>
                          </a:solidFill>
                          <a:effectLst/>
                          <a:latin typeface="+mn-lt"/>
                          <a:ea typeface="+mn-ea"/>
                          <a:cs typeface="+mn-cs"/>
                        </a:rPr>
                        <a:t>Document repository</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62836714"/>
                  </a:ext>
                </a:extLst>
              </a:tr>
              <a:tr h="1412944">
                <a:tc>
                  <a:txBody>
                    <a:bodyPr/>
                    <a:lstStyle/>
                    <a:p>
                      <a:endParaRPr lang="en-US" sz="1600" b="0" dirty="0">
                        <a:effectLst/>
                        <a:latin typeface="Arial" panose="020B0604020202020204" pitchFamily="34" charset="0"/>
                      </a:endParaRPr>
                    </a:p>
                    <a:p>
                      <a:r>
                        <a:rPr lang="en-US" sz="1600" b="0" dirty="0">
                          <a:effectLst/>
                          <a:latin typeface="Arial" panose="020B0604020202020204" pitchFamily="34" charset="0"/>
                        </a:rPr>
                        <a:t>Business 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4"/>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663160341"/>
                  </a:ext>
                </a:extLst>
              </a:tr>
            </a:tbl>
          </a:graphicData>
        </a:graphic>
      </p:graphicFrame>
    </p:spTree>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2887760927"/>
              </p:ext>
            </p:extLst>
          </p:nvPr>
        </p:nvGraphicFramePr>
        <p:xfrm>
          <a:off x="254000" y="1447800"/>
          <a:ext cx="8305800" cy="5317904"/>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tblGrid>
              <a:tr h="0">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1133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066800">
                <a:tc>
                  <a:txBody>
                    <a:bodyPr/>
                    <a:lstStyle/>
                    <a:p>
                      <a:pPr algn="l"/>
                      <a:r>
                        <a:rPr lang="en-US" sz="1600" b="0" i="0" kern="1200" dirty="0">
                          <a:solidFill>
                            <a:schemeClr val="dk1"/>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solidFill>
                      </a:endParaRP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Texas Retail Testing</a:t>
                      </a:r>
                      <a:endParaRPr lang="en-US" sz="1600" b="1" i="0" kern="1200" dirty="0">
                        <a:solidFill>
                          <a:schemeClr val="dk1"/>
                        </a:solidFill>
                        <a:effectLst/>
                        <a:latin typeface="+mn-lt"/>
                        <a:ea typeface="+mn-ea"/>
                        <a:cs typeface="+mn-cs"/>
                      </a:endParaRPr>
                    </a:p>
                    <a:p>
                      <a:r>
                        <a:rPr lang="en-US" sz="1600" b="1" i="0" kern="1200" dirty="0">
                          <a:solidFill>
                            <a:schemeClr val="dk1"/>
                          </a:solidFill>
                          <a:effectLst/>
                          <a:latin typeface="+mn-lt"/>
                          <a:ea typeface="+mn-ea"/>
                          <a:cs typeface="+mn-cs"/>
                        </a:rPr>
                        <a:t>  </a:t>
                      </a:r>
                    </a:p>
                    <a:p>
                      <a:r>
                        <a:rPr lang="en-US" sz="1600" b="1" kern="1200" dirty="0">
                          <a:solidFill>
                            <a:schemeClr val="dk1"/>
                          </a:solidFill>
                          <a:effectLst/>
                          <a:latin typeface="+mn-lt"/>
                          <a:ea typeface="+mn-ea"/>
                          <a:cs typeface="+mn-cs"/>
                          <a:hlinkClick r:id="rId3"/>
                        </a:rPr>
                        <a:t>https://etod.ercot.com/</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838200">
                <a:tc>
                  <a:txBody>
                    <a:bodyPr/>
                    <a:lstStyle/>
                    <a:p>
                      <a:r>
                        <a:rPr lang="en-US" sz="1600" b="0" dirty="0">
                          <a:effectLst/>
                          <a:latin typeface="Arial" panose="020B0604020202020204" pitchFamily="34" charset="0"/>
                        </a:rPr>
                        <a:t>Retail Market Testing Orientation Weblink</a:t>
                      </a:r>
                    </a:p>
                  </a:txBody>
                  <a:tcPr marL="76200" marR="0" marT="22860" marB="22860" anchor="ctr"/>
                </a:tc>
                <a:tc>
                  <a:txBody>
                    <a:bodyPr/>
                    <a:lstStyle/>
                    <a:p>
                      <a:r>
                        <a:rPr lang="en-US" sz="1600" b="1" i="0" u="sng" kern="1200" dirty="0">
                          <a:solidFill>
                            <a:schemeClr val="dk1"/>
                          </a:solidFill>
                          <a:effectLst/>
                          <a:latin typeface="+mn-lt"/>
                          <a:ea typeface="+mn-ea"/>
                          <a:cs typeface="+mn-cs"/>
                          <a:hlinkClick r:id="rId4"/>
                        </a:rPr>
                        <a:t>Retail Market Testing Orientation</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990600">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Retail Market Test Environment User Guide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5"/>
                        </a:rPr>
                        <a:t>Retail Market Test Environment User Guide</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740373">
                <a:tc>
                  <a:txBody>
                    <a:bodyPr/>
                    <a:lstStyle/>
                    <a:p>
                      <a:pPr algn="l"/>
                      <a:r>
                        <a:rPr lang="en-US" sz="1600" b="0" dirty="0">
                          <a:solidFill>
                            <a:schemeClr val="tx1"/>
                          </a:solidFill>
                        </a:rPr>
                        <a:t>Retail Market Testing Environment ESI IDs </a:t>
                      </a:r>
                    </a:p>
                  </a:txBody>
                  <a:tcPr marT="91440" marB="91440"/>
                </a:tc>
                <a:tc>
                  <a:txBody>
                    <a:bodyPr/>
                    <a:lstStyle/>
                    <a:p>
                      <a:r>
                        <a:rPr lang="en-US" sz="1600" b="1" i="0" u="sng" kern="1200" dirty="0">
                          <a:solidFill>
                            <a:schemeClr val="dk1"/>
                          </a:solidFill>
                          <a:effectLst/>
                          <a:latin typeface="+mn-lt"/>
                          <a:ea typeface="+mn-ea"/>
                          <a:cs typeface="+mn-cs"/>
                          <a:hlinkClick r:id="rId6"/>
                        </a:rPr>
                        <a:t>Retail Market Testing Environment ESI IDs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53480854"/>
                  </a:ext>
                </a:extLst>
              </a:tr>
            </a:tbl>
          </a:graphicData>
        </a:graphic>
      </p:graphicFrame>
    </p:spTree>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ECD0C34A-6B8D-4BDC-BA8C-BAC6D05F8977}" type="datetime1">
              <a:rPr lang="en-US" smtClean="0"/>
              <a:t>7/12/2018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Tree>
    <p:extLst>
      <p:ext uri="{BB962C8B-B14F-4D97-AF65-F5344CB8AC3E}">
        <p14:creationId xmlns:p14="http://schemas.microsoft.com/office/powerpoint/2010/main" val="3121250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ERCOT Protocols…</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237067" y="1219200"/>
            <a:ext cx="7145995" cy="1077218"/>
          </a:xfrm>
          <a:prstGeom prst="rect">
            <a:avLst/>
          </a:prstGeom>
          <a:noFill/>
        </p:spPr>
        <p:txBody>
          <a:bodyPr wrap="none" rtlCol="0">
            <a:spAutoFit/>
          </a:bodyPr>
          <a:lstStyle/>
          <a:p>
            <a:r>
              <a:rPr lang="en-US" sz="1600" b="1" dirty="0" smtClean="0">
                <a:solidFill>
                  <a:schemeClr val="tx1">
                    <a:lumMod val="65000"/>
                    <a:lumOff val="35000"/>
                  </a:schemeClr>
                </a:solidFill>
              </a:rPr>
              <a:t>Rules/Policies/Standards that govern the ERCOT market</a:t>
            </a:r>
          </a:p>
          <a:p>
            <a:pPr marL="342900" indent="-342900">
              <a:buFont typeface="Arial" panose="020B0604020202020204" pitchFamily="34" charset="0"/>
              <a:buChar char="•"/>
            </a:pPr>
            <a:r>
              <a:rPr lang="en-US" sz="1600" dirty="0" smtClean="0">
                <a:solidFill>
                  <a:schemeClr val="tx1">
                    <a:lumMod val="65000"/>
                    <a:lumOff val="35000"/>
                  </a:schemeClr>
                </a:solidFill>
              </a:rPr>
              <a:t>Created through </a:t>
            </a:r>
            <a:r>
              <a:rPr lang="en-US" sz="1600" dirty="0" smtClean="0">
                <a:solidFill>
                  <a:schemeClr val="tx1">
                    <a:lumMod val="65000"/>
                    <a:lumOff val="35000"/>
                  </a:schemeClr>
                </a:solidFill>
              </a:rPr>
              <a:t>collaborative efforts</a:t>
            </a:r>
          </a:p>
          <a:p>
            <a:pPr marL="285750" indent="-285750">
              <a:buFont typeface="Arial" panose="020B0604020202020204" pitchFamily="34" charset="0"/>
              <a:buChar char="•"/>
            </a:pPr>
            <a:r>
              <a:rPr lang="en-US" sz="1600" dirty="0">
                <a:solidFill>
                  <a:schemeClr val="tx1">
                    <a:lumMod val="65000"/>
                    <a:lumOff val="35000"/>
                  </a:schemeClr>
                </a:solidFill>
              </a:rPr>
              <a:t> </a:t>
            </a:r>
            <a:r>
              <a:rPr lang="en-US" sz="1600" dirty="0" smtClean="0">
                <a:solidFill>
                  <a:schemeClr val="tx1">
                    <a:lumMod val="65000"/>
                    <a:lumOff val="35000"/>
                  </a:schemeClr>
                </a:solidFill>
              </a:rPr>
              <a:t>Outline </a:t>
            </a:r>
            <a:r>
              <a:rPr lang="en-US" sz="1600" dirty="0" smtClean="0">
                <a:solidFill>
                  <a:schemeClr val="tx1">
                    <a:lumMod val="65000"/>
                    <a:lumOff val="35000"/>
                  </a:schemeClr>
                </a:solidFill>
              </a:rPr>
              <a:t>procedures used by ERCOT and Market </a:t>
            </a:r>
            <a:r>
              <a:rPr lang="en-US" sz="1600" dirty="0" smtClean="0">
                <a:solidFill>
                  <a:schemeClr val="tx1">
                    <a:lumMod val="65000"/>
                    <a:lumOff val="35000"/>
                  </a:schemeClr>
                </a:solidFill>
              </a:rPr>
              <a:t>Participants (MPs)</a:t>
            </a:r>
            <a:endParaRPr lang="en-US" sz="1600" dirty="0">
              <a:solidFill>
                <a:schemeClr val="tx1">
                  <a:lumMod val="65000"/>
                  <a:lumOff val="35000"/>
                </a:schemeClr>
              </a:solidFill>
            </a:endParaRPr>
          </a:p>
          <a:p>
            <a:pPr marL="285750" indent="-285750">
              <a:buFont typeface="Arial" panose="020B0604020202020204" pitchFamily="34" charset="0"/>
              <a:buChar char="•"/>
            </a:pPr>
            <a:r>
              <a:rPr lang="en-US" sz="1600" dirty="0" smtClean="0">
                <a:solidFill>
                  <a:schemeClr val="tx1">
                    <a:lumMod val="65000"/>
                    <a:lumOff val="35000"/>
                  </a:schemeClr>
                </a:solidFill>
              </a:rPr>
              <a:t> MPs</a:t>
            </a:r>
            <a:r>
              <a:rPr lang="en-US" sz="1600" dirty="0" smtClean="0">
                <a:solidFill>
                  <a:schemeClr val="tx1">
                    <a:lumMod val="65000"/>
                    <a:lumOff val="35000"/>
                  </a:schemeClr>
                </a:solidFill>
              </a:rPr>
              <a:t>, ERCOT and </a:t>
            </a:r>
            <a:r>
              <a:rPr lang="en-US" sz="1600" dirty="0" smtClean="0">
                <a:solidFill>
                  <a:schemeClr val="tx1">
                    <a:lumMod val="65000"/>
                    <a:lumOff val="35000"/>
                  </a:schemeClr>
                </a:solidFill>
              </a:rPr>
              <a:t>Independent Market Monitor (IMM) bound </a:t>
            </a:r>
            <a:r>
              <a:rPr lang="en-US" sz="1600" dirty="0" smtClean="0">
                <a:solidFill>
                  <a:schemeClr val="tx1">
                    <a:lumMod val="65000"/>
                    <a:lumOff val="35000"/>
                  </a:schemeClr>
                </a:solidFill>
              </a:rPr>
              <a:t>by Protocols</a:t>
            </a:r>
          </a:p>
        </p:txBody>
      </p:sp>
    </p:spTree>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 xmlns:a16="http://schemas.microsoft.com/office/drawing/2014/main" xmlns:lc="http://schemas.openxmlformats.org/drawingml/2006/lockedCanvas" id="{8392568E-FB67-4EE7-B9C5-6CF0D0940D2B}"/>
              </a:ext>
            </a:extLst>
          </p:cNvPr>
          <p:cNvSpPr/>
          <p:nvPr/>
        </p:nvSpPr>
        <p:spPr>
          <a:xfrm>
            <a:off x="685800" y="3048000"/>
            <a:ext cx="1459564" cy="2695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 xmlns:a16="http://schemas.microsoft.com/office/drawing/2014/main" xmlns:lc="http://schemas.openxmlformats.org/drawingml/2006/lockedCanvas" id="{99ED29EA-A418-465C-AE43-6E97D90A3A23}"/>
              </a:ext>
            </a:extLst>
          </p:cNvPr>
          <p:cNvSpPr/>
          <p:nvPr/>
        </p:nvSpPr>
        <p:spPr>
          <a:xfrm>
            <a:off x="2365208" y="3715695"/>
            <a:ext cx="4337384" cy="4046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 xmlns:a16="http://schemas.microsoft.com/office/drawing/2014/main" xmlns:lc="http://schemas.openxmlformats.org/drawingml/2006/lockedCanvas" id="{35F84C98-0FCE-43A5-834A-80EEDA0106D8}"/>
              </a:ext>
            </a:extLst>
          </p:cNvPr>
          <p:cNvSpPr/>
          <p:nvPr/>
        </p:nvSpPr>
        <p:spPr>
          <a:xfrm>
            <a:off x="4572000" y="2057400"/>
            <a:ext cx="1170405" cy="2538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950615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541510" y="1038383"/>
            <a:ext cx="7230890" cy="5078313"/>
          </a:xfrm>
          <a:prstGeom prst="rect">
            <a:avLst/>
          </a:prstGeom>
          <a:noFill/>
        </p:spPr>
        <p:txBody>
          <a:bodyPr wrap="none" rtlCol="0">
            <a:spAutoFit/>
          </a:bodyPr>
          <a:lstStyle/>
          <a:p>
            <a:pPr>
              <a:lnSpc>
                <a:spcPct val="150000"/>
              </a:lnSpc>
            </a:pPr>
            <a:r>
              <a:rPr lang="en-US" sz="2400" dirty="0" smtClean="0"/>
              <a:t>Section 2 – Definitions and Acronyms</a:t>
            </a:r>
          </a:p>
          <a:p>
            <a:pPr>
              <a:lnSpc>
                <a:spcPct val="150000"/>
              </a:lnSpc>
            </a:pPr>
            <a:r>
              <a:rPr lang="en-US" sz="2400" dirty="0" smtClean="0"/>
              <a:t>Section 9 – Settlements and Billing</a:t>
            </a:r>
          </a:p>
          <a:p>
            <a:pPr>
              <a:lnSpc>
                <a:spcPct val="150000"/>
              </a:lnSpc>
            </a:pPr>
            <a:r>
              <a:rPr lang="en-US" sz="2400" dirty="0" smtClean="0"/>
              <a:t>Section 10 – Metering</a:t>
            </a:r>
          </a:p>
          <a:p>
            <a:pPr>
              <a:lnSpc>
                <a:spcPct val="150000"/>
              </a:lnSpc>
            </a:pPr>
            <a:r>
              <a:rPr lang="en-US" sz="2400" dirty="0" smtClean="0"/>
              <a:t>Section 12 – Market Information System</a:t>
            </a:r>
          </a:p>
          <a:p>
            <a:pPr>
              <a:lnSpc>
                <a:spcPct val="150000"/>
              </a:lnSpc>
            </a:pPr>
            <a:r>
              <a:rPr lang="en-US" sz="2400" dirty="0" smtClean="0"/>
              <a:t>Section 15 – Customer Registration</a:t>
            </a:r>
          </a:p>
          <a:p>
            <a:pPr>
              <a:lnSpc>
                <a:spcPct val="150000"/>
              </a:lnSpc>
            </a:pPr>
            <a:r>
              <a:rPr lang="en-US" sz="2400" dirty="0" smtClean="0"/>
              <a:t>Section 18 – Load Profiling</a:t>
            </a:r>
          </a:p>
          <a:p>
            <a:pPr>
              <a:lnSpc>
                <a:spcPct val="150000"/>
              </a:lnSpc>
            </a:pPr>
            <a:r>
              <a:rPr lang="en-US" sz="2400" dirty="0" smtClean="0"/>
              <a:t>Section 19 – Texas Standard Electronic Transaction</a:t>
            </a:r>
          </a:p>
          <a:p>
            <a:pPr>
              <a:lnSpc>
                <a:spcPct val="150000"/>
              </a:lnSpc>
            </a:pPr>
            <a:r>
              <a:rPr lang="en-US" sz="2400" dirty="0" smtClean="0"/>
              <a:t>Section 21 – Revision Request Process</a:t>
            </a:r>
          </a:p>
          <a:p>
            <a:pPr>
              <a:lnSpc>
                <a:spcPct val="150000"/>
              </a:lnSpc>
            </a:pPr>
            <a:r>
              <a:rPr lang="en-US" sz="2400" dirty="0" smtClean="0"/>
              <a:t>Section 24 – Retail Point to Point Communications</a:t>
            </a:r>
            <a:endParaRPr lang="en-US" sz="2400" dirty="0"/>
          </a:p>
        </p:txBody>
      </p:sp>
      <p:sp>
        <p:nvSpPr>
          <p:cNvPr id="7" name="Rectangle 6"/>
          <p:cNvSpPr/>
          <p:nvPr/>
        </p:nvSpPr>
        <p:spPr>
          <a:xfrm>
            <a:off x="609600" y="3352800"/>
            <a:ext cx="5029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57200" y="4522876"/>
            <a:ext cx="7315200" cy="402371"/>
          </a:xfrm>
          <a:prstGeom prst="rect">
            <a:avLst/>
          </a:prstGeom>
        </p:spPr>
      </p:pic>
      <p:sp>
        <p:nvSpPr>
          <p:cNvPr id="9" name="Rectangle 8"/>
          <p:cNvSpPr/>
          <p:nvPr/>
        </p:nvSpPr>
        <p:spPr>
          <a:xfrm>
            <a:off x="566910" y="5562600"/>
            <a:ext cx="7289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655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ERCOT Protocol Section 15 </a:t>
            </a:r>
          </a:p>
        </p:txBody>
      </p:sp>
      <p:sp>
        <p:nvSpPr>
          <p:cNvPr id="6" name="Text Placeholder 2">
            <a:extLst>
              <a:ext uri="{FF2B5EF4-FFF2-40B4-BE49-F238E27FC236}">
                <a16:creationId xmlns="" xmlns:a16="http://schemas.microsoft.com/office/drawing/2014/main" xmlns:lc="http://schemas.openxmlformats.org/drawingml/2006/lockedCanvas" id="{59C7B159-FD2A-42F7-96A2-CDB20783BBFB}"/>
              </a:ext>
            </a:extLst>
          </p:cNvPr>
          <p:cNvSpPr>
            <a:spLocks noGrp="1"/>
          </p:cNvSpPr>
          <p:nvPr/>
        </p:nvSpPr>
        <p:spPr>
          <a:xfrm>
            <a:off x="228600" y="1361545"/>
            <a:ext cx="8540496" cy="461665"/>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rPr>
              <a:t>Customer Registration </a:t>
            </a:r>
          </a:p>
        </p:txBody>
      </p:sp>
      <p:sp>
        <p:nvSpPr>
          <p:cNvPr id="7" name="TextBox 6"/>
          <p:cNvSpPr txBox="1"/>
          <p:nvPr/>
        </p:nvSpPr>
        <p:spPr>
          <a:xfrm>
            <a:off x="717470" y="1981200"/>
            <a:ext cx="771143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65000"/>
                    <a:lumOff val="35000"/>
                  </a:schemeClr>
                </a:solidFill>
              </a:rPr>
              <a:t>ERCOT is the Registration Agent for the Retail Electric Market</a:t>
            </a:r>
          </a:p>
          <a:p>
            <a:pPr marL="342900" indent="-342900">
              <a:buFont typeface="Arial" panose="020B0604020202020204" pitchFamily="34" charset="0"/>
              <a:buChar char="•"/>
            </a:pPr>
            <a:r>
              <a:rPr lang="en-US" sz="2400" dirty="0" smtClean="0">
                <a:solidFill>
                  <a:schemeClr val="tx1">
                    <a:lumMod val="65000"/>
                    <a:lumOff val="35000"/>
                  </a:schemeClr>
                </a:solidFill>
              </a:rPr>
              <a:t>ERCOT maintains the </a:t>
            </a:r>
            <a:r>
              <a:rPr lang="en-US" sz="2400" dirty="0">
                <a:solidFill>
                  <a:schemeClr val="tx1">
                    <a:lumMod val="65000"/>
                    <a:lumOff val="35000"/>
                  </a:schemeClr>
                </a:solidFill>
              </a:rPr>
              <a:t>R</a:t>
            </a:r>
            <a:r>
              <a:rPr lang="en-US" sz="2400" dirty="0" smtClean="0">
                <a:solidFill>
                  <a:schemeClr val="tx1">
                    <a:lumMod val="65000"/>
                    <a:lumOff val="35000"/>
                  </a:schemeClr>
                </a:solidFill>
              </a:rPr>
              <a:t>egistration </a:t>
            </a:r>
            <a:r>
              <a:rPr lang="en-US" sz="2400" dirty="0">
                <a:solidFill>
                  <a:schemeClr val="tx1">
                    <a:lumMod val="65000"/>
                    <a:lumOff val="35000"/>
                  </a:schemeClr>
                </a:solidFill>
              </a:rPr>
              <a:t>D</a:t>
            </a:r>
            <a:r>
              <a:rPr lang="en-US" sz="2400" dirty="0" smtClean="0">
                <a:solidFill>
                  <a:schemeClr val="tx1">
                    <a:lumMod val="65000"/>
                    <a:lumOff val="35000"/>
                  </a:schemeClr>
                </a:solidFill>
              </a:rPr>
              <a:t>atabase </a:t>
            </a:r>
            <a:r>
              <a:rPr lang="en-US" sz="2400" dirty="0" smtClean="0">
                <a:solidFill>
                  <a:schemeClr val="tx1">
                    <a:lumMod val="65000"/>
                    <a:lumOff val="35000"/>
                  </a:schemeClr>
                </a:solidFill>
              </a:rPr>
              <a:t>of all </a:t>
            </a:r>
            <a:r>
              <a:rPr lang="en-US" sz="2400" dirty="0" smtClean="0">
                <a:solidFill>
                  <a:schemeClr val="tx1">
                    <a:lumMod val="65000"/>
                    <a:lumOff val="35000"/>
                  </a:schemeClr>
                </a:solidFill>
              </a:rPr>
              <a:t>ESI IDs </a:t>
            </a:r>
          </a:p>
          <a:p>
            <a:pPr marL="342900" indent="-342900">
              <a:buFont typeface="Arial" panose="020B0604020202020204" pitchFamily="34" charset="0"/>
              <a:buChar char="•"/>
            </a:pPr>
            <a:r>
              <a:rPr lang="en-US" sz="2400" dirty="0">
                <a:solidFill>
                  <a:schemeClr val="tx1">
                    <a:lumMod val="65000"/>
                    <a:lumOff val="35000"/>
                  </a:schemeClr>
                </a:solidFill>
              </a:rPr>
              <a:t>All Competitive Retailers operating in </a:t>
            </a:r>
            <a:r>
              <a:rPr lang="en-US" sz="2400" dirty="0" smtClean="0">
                <a:solidFill>
                  <a:schemeClr val="tx1">
                    <a:lumMod val="65000"/>
                    <a:lumOff val="35000"/>
                  </a:schemeClr>
                </a:solidFill>
              </a:rPr>
              <a:t>ERCOT </a:t>
            </a:r>
            <a:r>
              <a:rPr lang="en-US" sz="2400" dirty="0">
                <a:solidFill>
                  <a:schemeClr val="tx1">
                    <a:lumMod val="65000"/>
                    <a:lumOff val="35000"/>
                  </a:schemeClr>
                </a:solidFill>
              </a:rPr>
              <a:t>register their </a:t>
            </a:r>
            <a:r>
              <a:rPr lang="en-US" sz="2400" dirty="0" smtClean="0">
                <a:solidFill>
                  <a:schemeClr val="tx1">
                    <a:lumMod val="65000"/>
                    <a:lumOff val="35000"/>
                  </a:schemeClr>
                </a:solidFill>
              </a:rPr>
              <a:t>customers </a:t>
            </a:r>
            <a:r>
              <a:rPr lang="en-US" sz="2400" dirty="0">
                <a:solidFill>
                  <a:schemeClr val="tx1">
                    <a:lumMod val="65000"/>
                    <a:lumOff val="35000"/>
                  </a:schemeClr>
                </a:solidFill>
              </a:rPr>
              <a:t>via TX SET </a:t>
            </a:r>
          </a:p>
          <a:p>
            <a:pPr marL="342900" indent="-342900">
              <a:buFont typeface="Arial" panose="020B0604020202020204" pitchFamily="34" charset="0"/>
              <a:buChar char="•"/>
            </a:pPr>
            <a:endParaRPr lang="en-US" sz="2400" dirty="0" smtClean="0">
              <a:solidFill>
                <a:schemeClr val="tx1">
                  <a:lumMod val="65000"/>
                  <a:lumOff val="35000"/>
                </a:schemeClr>
              </a:solidFill>
            </a:endParaRPr>
          </a:p>
        </p:txBody>
      </p:sp>
    </p:spTree>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ERCOT Protocol Section 19 </a:t>
            </a:r>
          </a:p>
        </p:txBody>
      </p:sp>
      <p:sp>
        <p:nvSpPr>
          <p:cNvPr id="3" name="Text Placeholder 2">
            <a:extLst>
              <a:ext uri="{FF2B5EF4-FFF2-40B4-BE49-F238E27FC236}">
                <a16:creationId xmlns:a16="http://schemas.microsoft.com/office/drawing/2014/main" xmlns="" id="{59C7B159-FD2A-42F7-96A2-CDB20783BBFB}"/>
              </a:ext>
            </a:extLst>
          </p:cNvPr>
          <p:cNvSpPr>
            <a:spLocks noGrp="1"/>
          </p:cNvSpPr>
          <p:nvPr>
            <p:ph type="body" sz="quarter" idx="4294967295"/>
          </p:nvPr>
        </p:nvSpPr>
        <p:spPr>
          <a:xfrm>
            <a:off x="237067" y="1676400"/>
            <a:ext cx="8540750" cy="461962"/>
          </a:xfrm>
        </p:spPr>
        <p:txBody>
          <a:bodyPr>
            <a:normAutofit/>
          </a:bodyPr>
          <a:lstStyle/>
          <a:p>
            <a:r>
              <a:rPr lang="en-US" sz="2400" b="1" dirty="0">
                <a:solidFill>
                  <a:schemeClr val="tx1">
                    <a:lumMod val="65000"/>
                    <a:lumOff val="35000"/>
                  </a:schemeClr>
                </a:solidFill>
              </a:rPr>
              <a:t>Texas Standard Electronic Transactions (TX </a:t>
            </a:r>
            <a:r>
              <a:rPr lang="en-US" sz="2400" b="1" dirty="0" smtClean="0">
                <a:solidFill>
                  <a:schemeClr val="tx1">
                    <a:lumMod val="65000"/>
                    <a:lumOff val="35000"/>
                  </a:schemeClr>
                </a:solidFill>
              </a:rPr>
              <a:t>SET) </a:t>
            </a:r>
            <a:endParaRPr lang="en-US" sz="2400" b="1" dirty="0">
              <a:solidFill>
                <a:schemeClr val="tx1">
                  <a:lumMod val="65000"/>
                  <a:lumOff val="35000"/>
                </a:schemeClr>
              </a:solidFill>
            </a:endParaRPr>
          </a:p>
        </p:txBody>
      </p:sp>
      <p:sp>
        <p:nvSpPr>
          <p:cNvPr id="4" name="TextBox 3"/>
          <p:cNvSpPr txBox="1"/>
          <p:nvPr/>
        </p:nvSpPr>
        <p:spPr>
          <a:xfrm>
            <a:off x="609600" y="2362200"/>
            <a:ext cx="8001000" cy="200054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tx1">
                    <a:lumMod val="75000"/>
                    <a:lumOff val="25000"/>
                  </a:schemeClr>
                </a:solidFill>
              </a:rPr>
              <a:t>Transactions between </a:t>
            </a:r>
            <a:r>
              <a:rPr lang="en-US" sz="2000" dirty="0" smtClean="0">
                <a:solidFill>
                  <a:schemeClr val="tx1">
                    <a:lumMod val="75000"/>
                    <a:lumOff val="25000"/>
                  </a:schemeClr>
                </a:solidFill>
              </a:rPr>
              <a:t>Competitive </a:t>
            </a:r>
            <a:r>
              <a:rPr lang="en-US" sz="2000" dirty="0">
                <a:solidFill>
                  <a:schemeClr val="tx1">
                    <a:lumMod val="75000"/>
                    <a:lumOff val="25000"/>
                  </a:schemeClr>
                </a:solidFill>
              </a:rPr>
              <a:t>Retailers (CRs</a:t>
            </a:r>
            <a:r>
              <a:rPr lang="en-US" sz="2000" dirty="0" smtClean="0">
                <a:solidFill>
                  <a:schemeClr val="tx1">
                    <a:lumMod val="75000"/>
                    <a:lumOff val="25000"/>
                  </a:schemeClr>
                </a:solidFill>
              </a:rPr>
              <a:t>), ERCOT, and </a:t>
            </a:r>
            <a:r>
              <a:rPr lang="en-US" sz="2000" dirty="0">
                <a:solidFill>
                  <a:schemeClr val="tx1">
                    <a:lumMod val="75000"/>
                    <a:lumOff val="25000"/>
                  </a:schemeClr>
                </a:solidFill>
              </a:rPr>
              <a:t>Transmission </a:t>
            </a:r>
            <a:r>
              <a:rPr lang="en-US" sz="2000" dirty="0" smtClean="0">
                <a:solidFill>
                  <a:schemeClr val="tx1">
                    <a:lumMod val="75000"/>
                    <a:lumOff val="25000"/>
                  </a:schemeClr>
                </a:solidFill>
              </a:rPr>
              <a:t>and </a:t>
            </a:r>
            <a:r>
              <a:rPr lang="en-US" sz="2000" dirty="0" smtClean="0">
                <a:solidFill>
                  <a:schemeClr val="tx1">
                    <a:lumMod val="75000"/>
                    <a:lumOff val="25000"/>
                  </a:schemeClr>
                </a:solidFill>
              </a:rPr>
              <a:t>Distribution Service </a:t>
            </a:r>
            <a:r>
              <a:rPr lang="en-US" sz="2000" dirty="0">
                <a:solidFill>
                  <a:schemeClr val="tx1">
                    <a:lumMod val="75000"/>
                    <a:lumOff val="25000"/>
                  </a:schemeClr>
                </a:solidFill>
              </a:rPr>
              <a:t>P</a:t>
            </a:r>
            <a:r>
              <a:rPr lang="en-US" sz="2000" dirty="0" smtClean="0">
                <a:solidFill>
                  <a:schemeClr val="tx1">
                    <a:lumMod val="75000"/>
                    <a:lumOff val="25000"/>
                  </a:schemeClr>
                </a:solidFill>
              </a:rPr>
              <a:t>roviders (TDSPs) </a:t>
            </a:r>
          </a:p>
          <a:p>
            <a:pPr marL="342900" indent="-342900">
              <a:buFont typeface="Arial" panose="020B0604020202020204" pitchFamily="34" charset="0"/>
              <a:buChar char="•"/>
            </a:pPr>
            <a:r>
              <a:rPr lang="en-US" sz="2000" dirty="0" smtClean="0">
                <a:solidFill>
                  <a:schemeClr val="tx1">
                    <a:lumMod val="75000"/>
                    <a:lumOff val="25000"/>
                  </a:schemeClr>
                </a:solidFill>
              </a:rPr>
              <a:t>Validation process</a:t>
            </a: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smtClean="0">
                <a:solidFill>
                  <a:schemeClr val="tx1">
                    <a:lumMod val="75000"/>
                    <a:lumOff val="25000"/>
                  </a:schemeClr>
                </a:solidFill>
              </a:rPr>
              <a:t>TX </a:t>
            </a:r>
            <a:r>
              <a:rPr lang="en-US" sz="2000" dirty="0" smtClean="0">
                <a:solidFill>
                  <a:schemeClr val="tx1">
                    <a:lumMod val="75000"/>
                    <a:lumOff val="25000"/>
                  </a:schemeClr>
                </a:solidFill>
              </a:rPr>
              <a:t>SET change control </a:t>
            </a:r>
            <a:r>
              <a:rPr lang="en-US" sz="2000" dirty="0" smtClean="0">
                <a:solidFill>
                  <a:schemeClr val="tx1">
                    <a:lumMod val="75000"/>
                    <a:lumOff val="25000"/>
                  </a:schemeClr>
                </a:solidFill>
              </a:rPr>
              <a:t>process</a:t>
            </a:r>
            <a:endParaRPr lang="en-US" sz="2000" dirty="0">
              <a:solidFill>
                <a:schemeClr val="tx1">
                  <a:lumMod val="75000"/>
                  <a:lumOff val="25000"/>
                </a:schemeClr>
              </a:solidFill>
            </a:endParaRPr>
          </a:p>
          <a:p>
            <a:pPr marL="342900" indent="-342900">
              <a:buFont typeface="Arial" panose="020B0604020202020204" pitchFamily="34" charset="0"/>
              <a:buChar char="•"/>
            </a:pPr>
            <a:r>
              <a:rPr lang="en-US" sz="2000" dirty="0">
                <a:solidFill>
                  <a:schemeClr val="tx1">
                    <a:lumMod val="75000"/>
                    <a:lumOff val="25000"/>
                  </a:schemeClr>
                </a:solidFill>
              </a:rPr>
              <a:t>Retail market testing process</a:t>
            </a:r>
          </a:p>
          <a:p>
            <a:pPr marL="342900" indent="-342900">
              <a:buFont typeface="Arial" panose="020B0604020202020204" pitchFamily="34" charset="0"/>
              <a:buChar char="•"/>
            </a:pP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24</a:t>
            </a:r>
            <a:endParaRPr lang="en-US" dirty="0"/>
          </a:p>
        </p:txBody>
      </p:sp>
      <p:sp>
        <p:nvSpPr>
          <p:cNvPr id="3" name="Text Placeholder 2">
            <a:extLst>
              <a:ext uri="{FF2B5EF4-FFF2-40B4-BE49-F238E27FC236}">
                <a16:creationId xmlns:a16="http://schemas.microsoft.com/office/drawing/2014/main" xmlns="" id="{59C7B159-FD2A-42F7-96A2-CDB20783BBFB}"/>
              </a:ext>
            </a:extLst>
          </p:cNvPr>
          <p:cNvSpPr>
            <a:spLocks noGrp="1"/>
          </p:cNvSpPr>
          <p:nvPr>
            <p:ph type="body" sz="quarter" idx="4294967295"/>
          </p:nvPr>
        </p:nvSpPr>
        <p:spPr>
          <a:xfrm>
            <a:off x="473050" y="1427568"/>
            <a:ext cx="8540750" cy="461962"/>
          </a:xfrm>
        </p:spPr>
        <p:txBody>
          <a:bodyPr>
            <a:noAutofit/>
          </a:bodyPr>
          <a:lstStyle/>
          <a:p>
            <a:r>
              <a:rPr lang="en-US" sz="2400" b="1" dirty="0"/>
              <a:t>Retail Point to Point Communications</a:t>
            </a:r>
          </a:p>
        </p:txBody>
      </p:sp>
      <p:sp>
        <p:nvSpPr>
          <p:cNvPr id="7" name="TextBox 6"/>
          <p:cNvSpPr txBox="1"/>
          <p:nvPr/>
        </p:nvSpPr>
        <p:spPr>
          <a:xfrm>
            <a:off x="685800" y="1889530"/>
            <a:ext cx="79248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tx1">
                    <a:lumMod val="65000"/>
                    <a:lumOff val="35000"/>
                  </a:schemeClr>
                </a:solidFill>
              </a:rPr>
              <a:t>Transactions that do not flow through </a:t>
            </a:r>
            <a:r>
              <a:rPr lang="en-US" sz="2000" dirty="0" smtClean="0">
                <a:solidFill>
                  <a:schemeClr val="tx1">
                    <a:lumMod val="65000"/>
                    <a:lumOff val="35000"/>
                  </a:schemeClr>
                </a:solidFill>
              </a:rPr>
              <a:t>ERCOT</a:t>
            </a:r>
            <a:endParaRPr lang="en-US" sz="2000" dirty="0">
              <a:solidFill>
                <a:schemeClr val="tx1">
                  <a:lumMod val="65000"/>
                  <a:lumOff val="35000"/>
                </a:schemeClr>
              </a:solidFill>
            </a:endParaRPr>
          </a:p>
          <a:p>
            <a:pPr marL="342900" indent="-342900">
              <a:buFont typeface="Arial" panose="020B0604020202020204" pitchFamily="34" charset="0"/>
              <a:buChar char="•"/>
            </a:pPr>
            <a:r>
              <a:rPr lang="en-US" sz="2000" dirty="0" smtClean="0">
                <a:solidFill>
                  <a:schemeClr val="tx1">
                    <a:lumMod val="65000"/>
                    <a:lumOff val="35000"/>
                  </a:schemeClr>
                </a:solidFill>
              </a:rPr>
              <a:t>Transactions that go between </a:t>
            </a:r>
            <a:r>
              <a:rPr lang="en-US" sz="2000" dirty="0" smtClean="0">
                <a:solidFill>
                  <a:schemeClr val="tx1">
                    <a:lumMod val="65000"/>
                    <a:lumOff val="35000"/>
                  </a:schemeClr>
                </a:solidFill>
              </a:rPr>
              <a:t>CRs and TDSPs</a:t>
            </a:r>
            <a:endParaRPr lang="en-US" sz="2000" dirty="0" smtClean="0">
              <a:solidFill>
                <a:schemeClr val="tx1">
                  <a:lumMod val="65000"/>
                  <a:lumOff val="35000"/>
                </a:schemeClr>
              </a:solidFill>
            </a:endParaRPr>
          </a:p>
          <a:p>
            <a:pPr marL="800100" lvl="1" indent="-342900">
              <a:buFont typeface="Arial" panose="020B0604020202020204" pitchFamily="34" charset="0"/>
              <a:buChar char="•"/>
            </a:pPr>
            <a:r>
              <a:rPr lang="en-US" sz="2000" dirty="0" smtClean="0">
                <a:solidFill>
                  <a:schemeClr val="tx1">
                    <a:lumMod val="65000"/>
                    <a:lumOff val="35000"/>
                  </a:schemeClr>
                </a:solidFill>
              </a:rPr>
              <a:t>Disconnect/Reconnect</a:t>
            </a:r>
          </a:p>
          <a:p>
            <a:pPr marL="800100" lvl="1" indent="-342900">
              <a:buFont typeface="Arial" panose="020B0604020202020204" pitchFamily="34" charset="0"/>
              <a:buChar char="•"/>
            </a:pPr>
            <a:r>
              <a:rPr lang="en-US" sz="2000" dirty="0" smtClean="0">
                <a:solidFill>
                  <a:schemeClr val="tx1">
                    <a:lumMod val="65000"/>
                    <a:lumOff val="35000"/>
                  </a:schemeClr>
                </a:solidFill>
              </a:rPr>
              <a:t>Suspension of delivery</a:t>
            </a:r>
          </a:p>
          <a:p>
            <a:pPr marL="800100" lvl="1" indent="-342900">
              <a:buFont typeface="Arial" panose="020B0604020202020204" pitchFamily="34" charset="0"/>
              <a:buChar char="•"/>
            </a:pPr>
            <a:r>
              <a:rPr lang="en-US" sz="2000" dirty="0" smtClean="0">
                <a:solidFill>
                  <a:schemeClr val="tx1">
                    <a:lumMod val="65000"/>
                    <a:lumOff val="35000"/>
                  </a:schemeClr>
                </a:solidFill>
              </a:rPr>
              <a:t>Remittance information</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ERCOT Market Guides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xmlns=""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xmlns=""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xmlns="" id="{B8FF396F-B21E-46B7-9BE4-AFEACA92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xmlns="" id="{2EE44B71-34F4-42C9-B204-C3782E12A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xmlns=""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xmlns=""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xmlns="" id="{3BEB7CAB-57EB-4043-B02E-CCEA88F3E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xmlns=""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762000"/>
            <a:ext cx="8458200" cy="5540121"/>
          </a:xfrm>
          <a:prstGeom prst="rect">
            <a:avLst/>
          </a:prstGeom>
        </p:spPr>
      </p:pic>
      <p:sp>
        <p:nvSpPr>
          <p:cNvPr id="4" name="Rectangle 3"/>
          <p:cNvSpPr/>
          <p:nvPr/>
        </p:nvSpPr>
        <p:spPr>
          <a:xfrm>
            <a:off x="457200" y="2922460"/>
            <a:ext cx="1536192" cy="9637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 y="5138928"/>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5815584"/>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E868ABC-D926-452E-8CE0-1D4052CC0CE1}"/>
              </a:ext>
            </a:extLst>
          </p:cNvPr>
          <p:cNvSpPr/>
          <p:nvPr/>
        </p:nvSpPr>
        <p:spPr>
          <a:xfrm>
            <a:off x="4572000" y="1524000"/>
            <a:ext cx="12954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Administrative Info</a:t>
            </a:r>
            <a:endParaRPr lang="en-US" dirty="0"/>
          </a:p>
        </p:txBody>
      </p:sp>
    </p:spTree>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893862855"/>
              </p:ext>
            </p:extLst>
          </p:nvPr>
        </p:nvGraphicFramePr>
        <p:xfrm>
          <a:off x="1143000" y="1066800"/>
          <a:ext cx="6858000" cy="5636664"/>
        </p:xfrm>
        <a:graphic>
          <a:graphicData uri="http://schemas.openxmlformats.org/drawingml/2006/table">
            <a:tbl>
              <a:tblPr firstRow="1" bandRow="1">
                <a:tableStyleId>{5C22544A-7EE6-4342-B048-85BDC9FD1C3A}</a:tableStyleId>
              </a:tblPr>
              <a:tblGrid>
                <a:gridCol w="1418896">
                  <a:extLst>
                    <a:ext uri="{9D8B030D-6E8A-4147-A177-3AD203B41FA5}">
                      <a16:colId xmlns:a16="http://schemas.microsoft.com/office/drawing/2014/main" xmlns="" val="20000"/>
                    </a:ext>
                  </a:extLst>
                </a:gridCol>
                <a:gridCol w="5439104">
                  <a:extLst>
                    <a:ext uri="{9D8B030D-6E8A-4147-A177-3AD203B41FA5}">
                      <a16:colId xmlns:a16="http://schemas.microsoft.com/office/drawing/2014/main" xmlns="" val="20001"/>
                    </a:ext>
                  </a:extLst>
                </a:gridCol>
              </a:tblGrid>
              <a:tr h="520720">
                <a:tc gridSpan="2">
                  <a:txBody>
                    <a:bodyPr/>
                    <a:lstStyle/>
                    <a:p>
                      <a:pPr algn="ctr"/>
                      <a:r>
                        <a:rPr lang="en-US" sz="2400" dirty="0"/>
                        <a:t>Retail</a:t>
                      </a:r>
                      <a:r>
                        <a:rPr lang="en-US" sz="2400" baseline="0" dirty="0"/>
                        <a:t> Market Guide Overview</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1-2</a:t>
                      </a:r>
                    </a:p>
                  </a:txBody>
                  <a:tcPr marT="91440" marB="91440"/>
                </a:tc>
                <a:tc>
                  <a:txBody>
                    <a:bodyPr/>
                    <a:lstStyle/>
                    <a:p>
                      <a:r>
                        <a:rPr lang="en-US" sz="2000" b="0" dirty="0">
                          <a:solidFill>
                            <a:schemeClr val="tx1"/>
                          </a:solidFill>
                        </a:rPr>
                        <a:t>Purpose;</a:t>
                      </a:r>
                      <a:r>
                        <a:rPr lang="en-US" sz="2000" b="0" baseline="0" dirty="0">
                          <a:solidFill>
                            <a:schemeClr val="tx1"/>
                          </a:solidFill>
                        </a:rPr>
                        <a:t> </a:t>
                      </a:r>
                      <a:r>
                        <a:rPr lang="en-US" sz="2000" b="0" dirty="0">
                          <a:solidFill>
                            <a:schemeClr val="tx1"/>
                          </a:solidFill>
                        </a:rPr>
                        <a:t>Definitions; Acronyms</a:t>
                      </a:r>
                    </a:p>
                  </a:txBody>
                  <a:tcPr marT="91440" marB="91440" anchor="ctr"/>
                </a:tc>
                <a:extLst>
                  <a:ext uri="{0D108BD9-81ED-4DB2-BD59-A6C34878D82A}">
                    <a16:rowId xmlns:a16="http://schemas.microsoft.com/office/drawing/2014/main" xmlns="" val="10002"/>
                  </a:ext>
                </a:extLst>
              </a:tr>
              <a:tr h="462862">
                <a:tc>
                  <a:txBody>
                    <a:bodyPr/>
                    <a:lstStyle/>
                    <a:p>
                      <a:pPr algn="ctr"/>
                      <a:r>
                        <a:rPr lang="en-US" sz="2000" b="0" dirty="0">
                          <a:solidFill>
                            <a:schemeClr val="tx1"/>
                          </a:solidFill>
                        </a:rPr>
                        <a:t>3</a:t>
                      </a:r>
                    </a:p>
                  </a:txBody>
                  <a:tcPr marT="91440" marB="91440"/>
                </a:tc>
                <a:tc>
                  <a:txBody>
                    <a:bodyPr/>
                    <a:lstStyle/>
                    <a:p>
                      <a:r>
                        <a:rPr lang="en-US" sz="2000" b="0" dirty="0">
                          <a:solidFill>
                            <a:schemeClr val="tx1"/>
                          </a:solidFill>
                        </a:rPr>
                        <a:t>Retail Market</a:t>
                      </a:r>
                      <a:r>
                        <a:rPr lang="en-US" sz="2000" b="0" baseline="0" dirty="0">
                          <a:solidFill>
                            <a:schemeClr val="tx1"/>
                          </a:solidFill>
                        </a:rPr>
                        <a:t> Guide Revision Process</a:t>
                      </a:r>
                      <a:endParaRPr lang="en-US" sz="2000" b="0" dirty="0">
                        <a:solidFill>
                          <a:schemeClr val="tx1"/>
                        </a:solidFill>
                      </a:endParaRPr>
                    </a:p>
                  </a:txBody>
                  <a:tcPr marT="91440" marB="91440" anchor="ctr"/>
                </a:tc>
                <a:extLst>
                  <a:ext uri="{0D108BD9-81ED-4DB2-BD59-A6C34878D82A}">
                    <a16:rowId xmlns:a16="http://schemas.microsoft.com/office/drawing/2014/main" xmlns="" val="10003"/>
                  </a:ext>
                </a:extLst>
              </a:tr>
              <a:tr h="462862">
                <a:tc>
                  <a:txBody>
                    <a:bodyPr/>
                    <a:lstStyle/>
                    <a:p>
                      <a:pPr algn="ctr"/>
                      <a:r>
                        <a:rPr lang="en-US" sz="2000" b="0" dirty="0">
                          <a:solidFill>
                            <a:schemeClr val="tx1"/>
                          </a:solidFill>
                        </a:rPr>
                        <a:t>4-5</a:t>
                      </a:r>
                    </a:p>
                  </a:txBody>
                  <a:tcPr marT="91440" marB="91440"/>
                </a:tc>
                <a:tc>
                  <a:txBody>
                    <a:bodyPr/>
                    <a:lstStyle/>
                    <a:p>
                      <a:r>
                        <a:rPr lang="en-US" sz="2000" b="0" dirty="0">
                          <a:solidFill>
                            <a:schemeClr val="tx1"/>
                          </a:solidFill>
                        </a:rPr>
                        <a:t>PUCT &amp; ERCOT</a:t>
                      </a:r>
                    </a:p>
                  </a:txBody>
                  <a:tcPr marT="91440" marB="91440" anchor="ctr"/>
                </a:tc>
                <a:extLst>
                  <a:ext uri="{0D108BD9-81ED-4DB2-BD59-A6C34878D82A}">
                    <a16:rowId xmlns:a16="http://schemas.microsoft.com/office/drawing/2014/main" xmlns=""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6</a:t>
                      </a:r>
                    </a:p>
                  </a:txBody>
                  <a:tcPr marT="91440" marB="91440"/>
                </a:tc>
                <a:tc>
                  <a:txBody>
                    <a:bodyPr/>
                    <a:lstStyle/>
                    <a:p>
                      <a:r>
                        <a:rPr lang="en-US" sz="2000" b="0" u="none" dirty="0">
                          <a:solidFill>
                            <a:schemeClr val="tx1"/>
                          </a:solidFill>
                        </a:rPr>
                        <a:t>RMS Working Groups</a:t>
                      </a:r>
                    </a:p>
                  </a:txBody>
                  <a:tcPr marT="91440" marB="91440" anchor="ctr"/>
                </a:tc>
                <a:extLst>
                  <a:ext uri="{0D108BD9-81ED-4DB2-BD59-A6C34878D82A}">
                    <a16:rowId xmlns:a16="http://schemas.microsoft.com/office/drawing/2014/main" xmlns=""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7</a:t>
                      </a:r>
                    </a:p>
                  </a:txBody>
                  <a:tcPr marT="91440" marB="91440"/>
                </a:tc>
                <a:tc>
                  <a:txBody>
                    <a:bodyPr/>
                    <a:lstStyle/>
                    <a:p>
                      <a:r>
                        <a:rPr lang="en-US" sz="2000" b="1" i="1" u="none" dirty="0">
                          <a:solidFill>
                            <a:srgbClr val="FF0000"/>
                          </a:solidFill>
                        </a:rPr>
                        <a:t>**Market Processes**</a:t>
                      </a:r>
                    </a:p>
                  </a:txBody>
                  <a:tcPr marT="91440" marB="91440" anchor="ctr"/>
                </a:tc>
                <a:extLst>
                  <a:ext uri="{0D108BD9-81ED-4DB2-BD59-A6C34878D82A}">
                    <a16:rowId xmlns:a16="http://schemas.microsoft.com/office/drawing/2014/main" xmlns=""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8</a:t>
                      </a: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a:t>Municipally Owned Utilities </a:t>
                      </a:r>
                      <a:r>
                        <a:rPr lang="en-US" sz="2000" b="0" u="none" dirty="0">
                          <a:solidFill>
                            <a:schemeClr val="tx1"/>
                          </a:solidFill>
                        </a:rPr>
                        <a:t>&amp; Co-ops</a:t>
                      </a:r>
                    </a:p>
                  </a:txBody>
                  <a:tcPr marT="91440" marB="91440" anchor="ctr"/>
                </a:tc>
                <a:extLst>
                  <a:ext uri="{0D108BD9-81ED-4DB2-BD59-A6C34878D82A}">
                    <a16:rowId xmlns:a16="http://schemas.microsoft.com/office/drawing/2014/main" xmlns="" val="10007"/>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9</a:t>
                      </a:r>
                    </a:p>
                  </a:txBody>
                  <a:tcPr marT="91440" marB="91440" anchor="ctr"/>
                </a:tc>
                <a:tc>
                  <a:txBody>
                    <a:bodyPr/>
                    <a:lstStyle/>
                    <a:p>
                      <a:r>
                        <a:rPr lang="en-US" sz="2000" b="1" i="1" u="none" dirty="0">
                          <a:solidFill>
                            <a:srgbClr val="FF0000"/>
                          </a:solidFill>
                        </a:rPr>
                        <a:t>**Appendices**</a:t>
                      </a:r>
                    </a:p>
                  </a:txBody>
                  <a:tcPr marT="91440" marB="91440" anchor="ctr"/>
                </a:tc>
                <a:extLst>
                  <a:ext uri="{0D108BD9-81ED-4DB2-BD59-A6C34878D82A}">
                    <a16:rowId xmlns:a16="http://schemas.microsoft.com/office/drawing/2014/main" xmlns="" val="10008"/>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10</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u="none" dirty="0">
                          <a:solidFill>
                            <a:schemeClr val="tx1"/>
                          </a:solidFill>
                        </a:rPr>
                        <a:t>Competitive Metering </a:t>
                      </a:r>
                      <a:endParaRPr lang="en-US" sz="2000" b="1" i="1" u="none" dirty="0">
                        <a:solidFill>
                          <a:srgbClr val="FF0000"/>
                        </a:solidFill>
                      </a:endParaRPr>
                    </a:p>
                  </a:txBody>
                  <a:tcPr marT="91440" marB="91440" anchor="ctr"/>
                </a:tc>
                <a:extLst>
                  <a:ext uri="{0D108BD9-81ED-4DB2-BD59-A6C34878D82A}">
                    <a16:rowId xmlns:a16="http://schemas.microsoft.com/office/drawing/2014/main" xmlns="" val="1157781793"/>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11</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u="none" dirty="0">
                          <a:solidFill>
                            <a:srgbClr val="FF0000"/>
                          </a:solidFill>
                        </a:rPr>
                        <a:t>**Solution to Stacking**</a:t>
                      </a:r>
                    </a:p>
                  </a:txBody>
                  <a:tcPr marT="91440" marB="91440" anchor="ctr"/>
                </a:tc>
                <a:extLst>
                  <a:ext uri="{0D108BD9-81ED-4DB2-BD59-A6C34878D82A}">
                    <a16:rowId xmlns:a16="http://schemas.microsoft.com/office/drawing/2014/main" xmlns="" val="2340016548"/>
                  </a:ext>
                </a:extLst>
              </a:tr>
            </a:tbl>
          </a:graphicData>
        </a:graphic>
      </p:graphicFrame>
    </p:spTree>
    <p:extLst>
      <p:ext uri="{BB962C8B-B14F-4D97-AF65-F5344CB8AC3E}">
        <p14:creationId xmlns:p14="http://schemas.microsoft.com/office/powerpoint/2010/main" val="1545334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Discretionary Services and Transaction Timing</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907604141"/>
              </p:ext>
            </p:extLst>
          </p:nvPr>
        </p:nvGraphicFramePr>
        <p:xfrm>
          <a:off x="232867" y="1066800"/>
          <a:ext cx="8458200" cy="1892626"/>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489702">
                <a:tc gridSpan="2">
                  <a:txBody>
                    <a:bodyPr/>
                    <a:lstStyle/>
                    <a:p>
                      <a:pPr algn="ctr"/>
                      <a:r>
                        <a:rPr lang="en-US" sz="2400" dirty="0"/>
                        <a:t>Section 9- Appendices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35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Appendix</a:t>
                      </a:r>
                    </a:p>
                  </a:txBody>
                  <a:tcPr marT="91440" marB="91440" anchor="ctr"/>
                </a:tc>
                <a:tc>
                  <a:txBody>
                    <a:bodyPr/>
                    <a:lstStyle/>
                    <a:p>
                      <a:r>
                        <a:rPr lang="en-US" sz="2000" b="0" dirty="0">
                          <a:solidFill>
                            <a:schemeClr val="tx1"/>
                          </a:solidFill>
                        </a:rPr>
                        <a:t>File Name and Web Link to Documentation </a:t>
                      </a:r>
                    </a:p>
                  </a:txBody>
                  <a:tcPr marT="91440" marB="91440" anchor="ctr"/>
                </a:tc>
                <a:extLst>
                  <a:ext uri="{0D108BD9-81ED-4DB2-BD59-A6C34878D82A}">
                    <a16:rowId xmlns:a16="http://schemas.microsoft.com/office/drawing/2014/main" xmlns="" val="10001"/>
                  </a:ext>
                </a:extLst>
              </a:tr>
              <a:tr h="353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D1</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a:solidFill>
                            <a:schemeClr val="dk1"/>
                          </a:solidFill>
                          <a:effectLst/>
                          <a:latin typeface="+mn-lt"/>
                          <a:ea typeface="+mn-ea"/>
                          <a:cs typeface="+mn-cs"/>
                          <a:hlinkClick r:id="rId3"/>
                        </a:rPr>
                        <a:t>Section 9 Appendix D1: Transaction Timing Matrix</a:t>
                      </a:r>
                      <a:r>
                        <a:rPr lang="fr-FR" sz="1200" b="0" i="0" kern="1200" dirty="0">
                          <a:solidFill>
                            <a:schemeClr val="dk1"/>
                          </a:solidFill>
                          <a:effectLst/>
                          <a:latin typeface="+mn-lt"/>
                          <a:ea typeface="+mn-ea"/>
                          <a:cs typeface="+mn-cs"/>
                        </a:rPr>
                        <a:t> </a:t>
                      </a:r>
                      <a:endParaRPr lang="en-US" sz="1200" b="1" i="1" u="none" dirty="0">
                        <a:solidFill>
                          <a:srgbClr val="FF0000"/>
                        </a:solidFill>
                      </a:endParaRPr>
                    </a:p>
                  </a:txBody>
                  <a:tcPr marT="91440" marB="91440" anchor="ctr"/>
                </a:tc>
                <a:extLst>
                  <a:ext uri="{0D108BD9-81ED-4DB2-BD59-A6C34878D82A}">
                    <a16:rowId xmlns:a16="http://schemas.microsoft.com/office/drawing/2014/main" xmlns="" val="10007"/>
                  </a:ext>
                </a:extLst>
              </a:tr>
              <a:tr h="490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D3</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4"/>
                        </a:rPr>
                        <a:t>Section 9 Appendix D3: TDSP’s Discretionary Service Timelines Matrix</a:t>
                      </a:r>
                      <a:r>
                        <a:rPr lang="en-US" sz="1200" b="0" i="0" kern="1200" dirty="0">
                          <a:solidFill>
                            <a:schemeClr val="dk1"/>
                          </a:solidFill>
                          <a:effectLst/>
                          <a:latin typeface="+mn-lt"/>
                          <a:ea typeface="+mn-ea"/>
                          <a:cs typeface="+mn-cs"/>
                        </a:rPr>
                        <a:t> </a:t>
                      </a:r>
                      <a:endParaRPr lang="en-US" sz="12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4081132661"/>
              </p:ext>
            </p:extLst>
          </p:nvPr>
        </p:nvGraphicFramePr>
        <p:xfrm>
          <a:off x="228600" y="914400"/>
          <a:ext cx="8458200" cy="55626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618067">
                <a:tc gridSpan="2">
                  <a:txBody>
                    <a:bodyPr/>
                    <a:lstStyle/>
                    <a:p>
                      <a:pPr algn="ctr"/>
                      <a:r>
                        <a:rPr lang="en-US" sz="2400" dirty="0"/>
                        <a:t>Section 11- Solution to Stacking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917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950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Link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All Sections</a:t>
                      </a:r>
                    </a:p>
                  </a:txBody>
                  <a:tcPr marT="91440" marB="91440"/>
                </a:tc>
                <a:tc>
                  <a:txBody>
                    <a:bodyPr/>
                    <a:lstStyle/>
                    <a:p>
                      <a:r>
                        <a:rPr lang="en-US" sz="1400" b="1" i="0" u="none" strike="noStrike" kern="1200" dirty="0">
                          <a:solidFill>
                            <a:schemeClr val="dk1"/>
                          </a:solidFill>
                          <a:effectLst/>
                          <a:latin typeface="+mn-lt"/>
                          <a:ea typeface="+mn-ea"/>
                          <a:cs typeface="+mn-cs"/>
                          <a:hlinkClick r:id="rId2"/>
                        </a:rPr>
                        <a:t>Section 11: Solution to Stacking</a:t>
                      </a:r>
                      <a:r>
                        <a:rPr lang="en-US" sz="1400" b="0" i="0" kern="1200" dirty="0">
                          <a:solidFill>
                            <a:schemeClr val="dk1"/>
                          </a:solidFill>
                          <a:effectLst/>
                          <a:latin typeface="+mn-lt"/>
                          <a:ea typeface="+mn-ea"/>
                          <a:cs typeface="+mn-cs"/>
                        </a:rPr>
                        <a:t> </a:t>
                      </a:r>
                      <a:endParaRPr lang="en-US" sz="14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692812853"/>
                  </a:ext>
                </a:extLst>
              </a:tr>
              <a:tr h="1407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11.1</a:t>
                      </a:r>
                    </a:p>
                  </a:txBody>
                  <a:tcPr marT="91440" marB="91440"/>
                </a:tc>
                <a:tc>
                  <a:txBody>
                    <a:bodyPr/>
                    <a:lstStyle/>
                    <a:p>
                      <a:r>
                        <a:rPr lang="en-US" sz="1400" b="1" i="1" kern="1200" dirty="0">
                          <a:solidFill>
                            <a:schemeClr val="dk1"/>
                          </a:solidFill>
                          <a:effectLst/>
                          <a:latin typeface="+mn-lt"/>
                          <a:ea typeface="+mn-ea"/>
                          <a:cs typeface="+mn-cs"/>
                        </a:rPr>
                        <a:t>Overview of Solution to Stacking </a:t>
                      </a:r>
                    </a:p>
                    <a:p>
                      <a:r>
                        <a:rPr lang="en-US" sz="1400" kern="1200" dirty="0">
                          <a:solidFill>
                            <a:schemeClr val="dk1"/>
                          </a:solidFill>
                          <a:effectLst/>
                          <a:latin typeface="+mn-lt"/>
                          <a:ea typeface="+mn-ea"/>
                          <a:cs typeface="+mn-cs"/>
                        </a:rPr>
                        <a:t>This Section 11, Solution to Stacking, provides the processes and guidelines for Market Participants operating in the Texas retail market to handle multiple non-sequential Texas Standard Electronic Transactions (TX SETs) on a single Electric Service Identifier (ESI ID).</a:t>
                      </a:r>
                      <a:endParaRPr lang="en-US" sz="14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167459">
                <a:tc>
                  <a:txBody>
                    <a:bodyPr/>
                    <a:lstStyle/>
                    <a:p>
                      <a:pPr algn="ctr"/>
                      <a:endParaRPr lang="en-US" sz="1400" b="1" dirty="0">
                        <a:solidFill>
                          <a:schemeClr val="tx1"/>
                        </a:solidFill>
                      </a:endParaRPr>
                    </a:p>
                    <a:p>
                      <a:pPr algn="ctr"/>
                      <a:r>
                        <a:rPr lang="en-US" sz="1400" b="1" dirty="0">
                          <a:solidFill>
                            <a:schemeClr val="tx1"/>
                          </a:solidFill>
                        </a:rPr>
                        <a:t>11.2</a:t>
                      </a:r>
                    </a:p>
                  </a:txBody>
                  <a:tcPr marT="91440" marB="91440"/>
                </a:tc>
                <a:tc>
                  <a:txBody>
                    <a:bodyPr/>
                    <a:lstStyle/>
                    <a:p>
                      <a:r>
                        <a:rPr lang="en-US" sz="1400" b="1" i="1" kern="1200" dirty="0">
                          <a:solidFill>
                            <a:schemeClr val="dk1"/>
                          </a:solidFill>
                          <a:effectLst/>
                          <a:latin typeface="+mn-lt"/>
                          <a:ea typeface="+mn-ea"/>
                          <a:cs typeface="+mn-cs"/>
                        </a:rPr>
                        <a:t>ERCOT Operating Rules</a:t>
                      </a:r>
                      <a:r>
                        <a:rPr lang="en-US" sz="1400" b="1" kern="1200" dirty="0">
                          <a:solidFill>
                            <a:schemeClr val="dk1"/>
                          </a:solidFill>
                          <a:effectLst/>
                          <a:latin typeface="+mn-lt"/>
                          <a:ea typeface="+mn-ea"/>
                          <a:cs typeface="+mn-cs"/>
                        </a:rPr>
                        <a:t> </a:t>
                      </a:r>
                    </a:p>
                    <a:p>
                      <a:r>
                        <a:rPr lang="en-US" sz="1400" kern="1200" dirty="0">
                          <a:solidFill>
                            <a:schemeClr val="dk1"/>
                          </a:solidFill>
                          <a:effectLst/>
                          <a:latin typeface="+mn-lt"/>
                          <a:ea typeface="+mn-ea"/>
                          <a:cs typeface="+mn-cs"/>
                        </a:rPr>
                        <a:t>The ERCOT Operating Rules describe the process and guidelines utilized by ERCOT to process multiple, non-sequential transactions concurrently on a single Electric Service Identifier (ESI ID).</a:t>
                      </a:r>
                    </a:p>
                  </a:txBody>
                  <a:tcPr marT="91440" marB="91440" anchor="ctr"/>
                </a:tc>
                <a:extLst>
                  <a:ext uri="{0D108BD9-81ED-4DB2-BD59-A6C34878D82A}">
                    <a16:rowId xmlns:a16="http://schemas.microsoft.com/office/drawing/2014/main" xmlns="" val="10003"/>
                  </a:ext>
                </a:extLst>
              </a:tr>
              <a:tr h="927100">
                <a:tc>
                  <a:txBody>
                    <a:bodyPr/>
                    <a:lstStyle/>
                    <a:p>
                      <a:pPr algn="ctr"/>
                      <a:endParaRPr lang="en-US" sz="1400" b="1" dirty="0">
                        <a:solidFill>
                          <a:schemeClr val="tx1"/>
                        </a:solidFill>
                      </a:endParaRPr>
                    </a:p>
                    <a:p>
                      <a:pPr algn="ctr"/>
                      <a:r>
                        <a:rPr lang="en-US" sz="1400" b="1" dirty="0">
                          <a:solidFill>
                            <a:schemeClr val="tx1"/>
                          </a:solidFill>
                        </a:rPr>
                        <a:t>11.2.2</a:t>
                      </a:r>
                    </a:p>
                  </a:txBody>
                  <a:tcPr marT="91440" marB="91440"/>
                </a:tc>
                <a:tc>
                  <a:txBody>
                    <a:bodyPr/>
                    <a:lstStyle/>
                    <a:p>
                      <a:r>
                        <a:rPr lang="en-US" sz="1400" b="1" i="1" kern="1200" dirty="0">
                          <a:solidFill>
                            <a:schemeClr val="dk1"/>
                          </a:solidFill>
                          <a:effectLst/>
                          <a:latin typeface="+mn-lt"/>
                          <a:ea typeface="+mn-ea"/>
                          <a:cs typeface="+mn-cs"/>
                        </a:rPr>
                        <a:t>Cancellation Rules</a:t>
                      </a:r>
                    </a:p>
                    <a:p>
                      <a:r>
                        <a:rPr lang="en-US" sz="1400" kern="1200" dirty="0">
                          <a:solidFill>
                            <a:schemeClr val="dk1"/>
                          </a:solidFill>
                          <a:effectLst/>
                          <a:latin typeface="+mn-lt"/>
                          <a:ea typeface="+mn-ea"/>
                          <a:cs typeface="+mn-cs"/>
                        </a:rPr>
                        <a:t>These rules detail the circumstances under which ERCOT will cancel existing orders.</a:t>
                      </a:r>
                    </a:p>
                  </a:txBody>
                  <a:tcPr marT="91440" marB="91440" anchor="ctr"/>
                </a:tc>
                <a:extLst>
                  <a:ext uri="{0D108BD9-81ED-4DB2-BD59-A6C34878D82A}">
                    <a16:rowId xmlns:a16="http://schemas.microsoft.com/office/drawing/2014/main" xmlns="" val="3702119861"/>
                  </a:ext>
                </a:extLst>
              </a:tr>
            </a:tbl>
          </a:graphicData>
        </a:graphic>
      </p:graphicFrame>
    </p:spTree>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2992119298"/>
              </p:ext>
            </p:extLst>
          </p:nvPr>
        </p:nvGraphicFramePr>
        <p:xfrm>
          <a:off x="304800" y="990600"/>
          <a:ext cx="8458200" cy="560419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642145">
                <a:tc gridSpan="2">
                  <a:txBody>
                    <a:bodyPr/>
                    <a:lstStyle/>
                    <a:p>
                      <a:pPr algn="ctr"/>
                      <a:r>
                        <a:rPr lang="en-US" sz="2400" dirty="0"/>
                        <a:t>Section 11- Solution to Stacking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10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987480">
                <a:tc>
                  <a:txBody>
                    <a:bodyPr/>
                    <a:lstStyle/>
                    <a:p>
                      <a:pPr algn="ctr"/>
                      <a:endParaRPr lang="en-US" sz="1400" b="1" dirty="0">
                        <a:solidFill>
                          <a:schemeClr val="tx1"/>
                        </a:solidFill>
                      </a:endParaRPr>
                    </a:p>
                    <a:p>
                      <a:pPr algn="ctr"/>
                      <a:r>
                        <a:rPr lang="en-US" sz="1400" b="1" dirty="0">
                          <a:solidFill>
                            <a:schemeClr val="tx1"/>
                          </a:solidFill>
                        </a:rPr>
                        <a:t>11.2.3</a:t>
                      </a:r>
                    </a:p>
                  </a:txBody>
                  <a:tcPr marT="91440" marB="91440"/>
                </a:tc>
                <a:tc>
                  <a:txBody>
                    <a:bodyPr/>
                    <a:lstStyle/>
                    <a:p>
                      <a:r>
                        <a:rPr lang="en-US" sz="1400" b="1" i="1" kern="1200" dirty="0">
                          <a:solidFill>
                            <a:schemeClr val="dk1"/>
                          </a:solidFill>
                          <a:effectLst/>
                          <a:latin typeface="+mn-lt"/>
                          <a:ea typeface="+mn-ea"/>
                          <a:cs typeface="+mn-cs"/>
                        </a:rPr>
                        <a:t>Concurrent Processing Rules </a:t>
                      </a:r>
                    </a:p>
                    <a:p>
                      <a:r>
                        <a:rPr lang="en-US" sz="1400" kern="1200" dirty="0">
                          <a:solidFill>
                            <a:schemeClr val="dk1"/>
                          </a:solidFill>
                          <a:effectLst/>
                          <a:latin typeface="+mn-lt"/>
                          <a:ea typeface="+mn-ea"/>
                          <a:cs typeface="+mn-cs"/>
                        </a:rPr>
                        <a:t>The concurrent processing rules detail the circumstances in which transactions are allowed to complete after being processed concurrently. </a:t>
                      </a:r>
                    </a:p>
                  </a:txBody>
                  <a:tcPr marT="91440" marB="91440" anchor="ctr"/>
                </a:tc>
                <a:extLst>
                  <a:ext uri="{0D108BD9-81ED-4DB2-BD59-A6C34878D82A}">
                    <a16:rowId xmlns:a16="http://schemas.microsoft.com/office/drawing/2014/main" xmlns="" val="1805868379"/>
                  </a:ext>
                </a:extLst>
              </a:tr>
              <a:tr h="1070242">
                <a:tc>
                  <a:txBody>
                    <a:bodyPr/>
                    <a:lstStyle/>
                    <a:p>
                      <a:pPr algn="ctr"/>
                      <a:endParaRPr lang="en-US" sz="1400" b="1" dirty="0">
                        <a:solidFill>
                          <a:schemeClr val="tx1"/>
                        </a:solidFill>
                      </a:endParaRPr>
                    </a:p>
                    <a:p>
                      <a:pPr algn="ctr"/>
                      <a:r>
                        <a:rPr lang="en-US" sz="1400" b="1" dirty="0">
                          <a:solidFill>
                            <a:schemeClr val="tx1"/>
                          </a:solidFill>
                        </a:rPr>
                        <a:t>11.2.4</a:t>
                      </a:r>
                    </a:p>
                  </a:txBody>
                  <a:tcPr marT="91440" marB="91440"/>
                </a:tc>
                <a:tc>
                  <a:txBody>
                    <a:bodyPr/>
                    <a:lstStyle/>
                    <a:p>
                      <a:r>
                        <a:rPr lang="en-US" sz="1400" b="1" i="1" kern="1200" dirty="0">
                          <a:solidFill>
                            <a:schemeClr val="dk1"/>
                          </a:solidFill>
                          <a:effectLst/>
                          <a:latin typeface="+mn-lt"/>
                          <a:ea typeface="+mn-ea"/>
                          <a:cs typeface="+mn-cs"/>
                        </a:rPr>
                        <a:t>Pending Transaction Rules </a:t>
                      </a:r>
                    </a:p>
                    <a:p>
                      <a:r>
                        <a:rPr lang="en-US" sz="1400" kern="1200" dirty="0">
                          <a:solidFill>
                            <a:schemeClr val="dk1"/>
                          </a:solidFill>
                          <a:effectLst/>
                          <a:latin typeface="+mn-lt"/>
                          <a:ea typeface="+mn-ea"/>
                          <a:cs typeface="+mn-cs"/>
                        </a:rPr>
                        <a:t>These rules detail the methods used for Pending REP Notification Transactions.  These rules were developed to ensure that these transactions are sent only when the appropriate recipient can be positively identified.</a:t>
                      </a:r>
                    </a:p>
                  </a:txBody>
                  <a:tcPr marT="91440" marB="91440" anchor="ctr"/>
                </a:tc>
                <a:extLst>
                  <a:ext uri="{0D108BD9-81ED-4DB2-BD59-A6C34878D82A}">
                    <a16:rowId xmlns:a16="http://schemas.microsoft.com/office/drawing/2014/main" xmlns="" val="1465696979"/>
                  </a:ext>
                </a:extLst>
              </a:tr>
              <a:tr h="10564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11.3</a:t>
                      </a:r>
                    </a:p>
                  </a:txBody>
                  <a:tcPr marT="91440" marB="91440"/>
                </a:tc>
                <a:tc>
                  <a:txBody>
                    <a:bodyPr/>
                    <a:lstStyle/>
                    <a:p>
                      <a:r>
                        <a:rPr lang="en-US" sz="1400" b="1" i="1" kern="1200" dirty="0">
                          <a:solidFill>
                            <a:schemeClr val="dk1"/>
                          </a:solidFill>
                          <a:effectLst/>
                          <a:latin typeface="+mn-lt"/>
                          <a:ea typeface="+mn-ea"/>
                          <a:cs typeface="+mn-cs"/>
                        </a:rPr>
                        <a:t>Transmission and/or Distribution Service Provider Operating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business rules Transmission and/or Distribution Service Providers (TDSPs) will follow in order to process multiple, non-sequential transactions concurrently on a single Electric Service Identifier (ESI ID).</a:t>
                      </a:r>
                    </a:p>
                    <a:p>
                      <a:endParaRPr lang="en-US" sz="14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143784">
                <a:tc>
                  <a:txBody>
                    <a:bodyPr/>
                    <a:lstStyle/>
                    <a:p>
                      <a:pPr algn="ctr"/>
                      <a:endParaRPr lang="en-US" sz="1400" b="1" dirty="0">
                        <a:solidFill>
                          <a:schemeClr val="tx1"/>
                        </a:solidFill>
                      </a:endParaRPr>
                    </a:p>
                    <a:p>
                      <a:pPr algn="ctr"/>
                      <a:r>
                        <a:rPr lang="en-US" sz="1400" b="1" dirty="0">
                          <a:solidFill>
                            <a:schemeClr val="tx1"/>
                          </a:solidFill>
                        </a:rPr>
                        <a:t>11.4</a:t>
                      </a:r>
                    </a:p>
                  </a:txBody>
                  <a:tcPr marT="91440" marB="91440"/>
                </a:tc>
                <a:tc>
                  <a:txBody>
                    <a:bodyPr/>
                    <a:lstStyle/>
                    <a:p>
                      <a:r>
                        <a:rPr lang="en-US" sz="1400" b="1" i="1" kern="1200" dirty="0">
                          <a:solidFill>
                            <a:schemeClr val="dk1"/>
                          </a:solidFill>
                          <a:effectLst/>
                          <a:latin typeface="+mn-lt"/>
                          <a:ea typeface="+mn-ea"/>
                          <a:cs typeface="+mn-cs"/>
                        </a:rPr>
                        <a:t>Retail Electric Provider Operating Rules</a:t>
                      </a:r>
                    </a:p>
                    <a:p>
                      <a:r>
                        <a:rPr lang="en-US" sz="1400" kern="1200" dirty="0">
                          <a:solidFill>
                            <a:schemeClr val="dk1"/>
                          </a:solidFill>
                          <a:effectLst/>
                          <a:latin typeface="+mn-lt"/>
                          <a:ea typeface="+mn-ea"/>
                          <a:cs typeface="+mn-cs"/>
                        </a:rPr>
                        <a:t>Retail Electric Providers (REPs), like the Transmission and/or Distribution Service Providers (TDSPs) and ERCOT, will be required to handle multiple, non-sequential transactions on an Electric Service Identifier (ESI ID).   </a:t>
                      </a:r>
                    </a:p>
                  </a:txBody>
                  <a:tcPr marT="91440" marB="9144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83844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09" y="1143000"/>
            <a:ext cx="8461248" cy="5653532"/>
          </a:xfrm>
          <a:prstGeom prst="rect">
            <a:avLst/>
          </a:prstGeom>
        </p:spPr>
      </p:pic>
      <p:sp>
        <p:nvSpPr>
          <p:cNvPr id="6" name="Rectangle 5">
            <a:extLst>
              <a:ext uri="{FF2B5EF4-FFF2-40B4-BE49-F238E27FC236}">
                <a16:creationId xmlns:a16="http://schemas.microsoft.com/office/drawing/2014/main" xmlns="" id="{1BC79BA6-23F6-4C0A-81C0-BA481595097D}"/>
              </a:ext>
            </a:extLst>
          </p:cNvPr>
          <p:cNvSpPr/>
          <p:nvPr/>
        </p:nvSpPr>
        <p:spPr>
          <a:xfrm>
            <a:off x="261518" y="6464808"/>
            <a:ext cx="1459992" cy="3195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655AA8C-8454-43ED-926A-EB2A66FC6925}"/>
              </a:ext>
            </a:extLst>
          </p:cNvPr>
          <p:cNvSpPr/>
          <p:nvPr/>
        </p:nvSpPr>
        <p:spPr>
          <a:xfrm>
            <a:off x="1981200" y="6071108"/>
            <a:ext cx="64008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TX SET Guides</a:t>
            </a:r>
            <a:endParaRPr lang="en-US" dirty="0"/>
          </a:p>
        </p:txBody>
      </p:sp>
      <p:sp>
        <p:nvSpPr>
          <p:cNvPr id="10" name="Rectangle 9">
            <a:extLst>
              <a:ext uri="{FF2B5EF4-FFF2-40B4-BE49-F238E27FC236}">
                <a16:creationId xmlns:a16="http://schemas.microsoft.com/office/drawing/2014/main" xmlns="" id="{3655AA8C-8454-43ED-926A-EB2A66FC6925}"/>
              </a:ext>
            </a:extLst>
          </p:cNvPr>
          <p:cNvSpPr/>
          <p:nvPr/>
        </p:nvSpPr>
        <p:spPr>
          <a:xfrm>
            <a:off x="1981200" y="5029200"/>
            <a:ext cx="64008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Transactions</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603250" y="1108727"/>
            <a:ext cx="8540750" cy="492125"/>
          </a:xfrm>
        </p:spPr>
        <p:txBody>
          <a:bodyPr/>
          <a:lstStyle/>
          <a:p>
            <a:r>
              <a:rPr lang="en-US" sz="2600" dirty="0"/>
              <a:t>Overview of transaction flow</a:t>
            </a:r>
          </a:p>
        </p:txBody>
      </p:sp>
      <p:pic>
        <p:nvPicPr>
          <p:cNvPr id="4" name="Picture 3">
            <a:extLst>
              <a:ext uri="{FF2B5EF4-FFF2-40B4-BE49-F238E27FC236}">
                <a16:creationId xmlns="" xmlns:a16="http://schemas.microsoft.com/office/drawing/2014/main" id="{1F1DD3C8-8E24-454D-A28B-F6C9FFFAD4F2}"/>
              </a:ext>
            </a:extLst>
          </p:cNvPr>
          <p:cNvPicPr>
            <a:picLocks noChangeAspect="1"/>
          </p:cNvPicPr>
          <p:nvPr/>
        </p:nvPicPr>
        <p:blipFill>
          <a:blip r:embed="rId3"/>
          <a:stretch>
            <a:fillRect/>
          </a:stretch>
        </p:blipFill>
        <p:spPr>
          <a:xfrm>
            <a:off x="700723" y="1828800"/>
            <a:ext cx="7071677" cy="4567237"/>
          </a:xfrm>
          <a:prstGeom prst="rect">
            <a:avLst/>
          </a:prstGeom>
        </p:spPr>
      </p:pic>
    </p:spTree>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1066800" y="1170492"/>
            <a:ext cx="8540750" cy="492125"/>
          </a:xfrm>
        </p:spPr>
        <p:txBody>
          <a:bodyPr/>
          <a:lstStyle/>
          <a:p>
            <a:r>
              <a:rPr lang="en-US" sz="2600" dirty="0"/>
              <a:t>Many transactions involve ERCOT </a:t>
            </a:r>
          </a:p>
        </p:txBody>
      </p:sp>
      <p:pic>
        <p:nvPicPr>
          <p:cNvPr id="4" name="Content Placeholder 3">
            <a:extLst>
              <a:ext uri="{FF2B5EF4-FFF2-40B4-BE49-F238E27FC236}">
                <a16:creationId xmlns="" xmlns:a16="http://schemas.microsoft.com/office/drawing/2014/main" id="{2552F6FD-AF4A-4124-A93F-766B93E6FFD5}"/>
              </a:ext>
            </a:extLst>
          </p:cNvPr>
          <p:cNvPicPr>
            <a:picLocks noGrp="1" noChangeAspect="1"/>
          </p:cNvPicPr>
          <p:nvPr>
            <p:ph sz="quarter" idx="4294967295"/>
          </p:nvPr>
        </p:nvPicPr>
        <p:blipFill>
          <a:blip r:embed="rId2"/>
          <a:stretch>
            <a:fillRect/>
          </a:stretch>
        </p:blipFill>
        <p:spPr>
          <a:xfrm>
            <a:off x="704850" y="1828800"/>
            <a:ext cx="8439150" cy="3257550"/>
          </a:xfrm>
          <a:prstGeom prst="rect">
            <a:avLst/>
          </a:prstGeom>
        </p:spPr>
      </p:pic>
      <p:sp>
        <p:nvSpPr>
          <p:cNvPr id="2" name="TextBox 1">
            <a:extLst>
              <a:ext uri="{FF2B5EF4-FFF2-40B4-BE49-F238E27FC236}">
                <a16:creationId xmlns="" xmlns:a16="http://schemas.microsoft.com/office/drawing/2014/main" id="{C0808176-D9A9-405E-9D6F-DF6386B998FD}"/>
              </a:ext>
            </a:extLst>
          </p:cNvPr>
          <p:cNvSpPr txBox="1"/>
          <p:nvPr/>
        </p:nvSpPr>
        <p:spPr>
          <a:xfrm>
            <a:off x="762000" y="5410200"/>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t>These transactions flow through the ERCOT clearinghouse as the registration agent. </a:t>
            </a:r>
          </a:p>
        </p:txBody>
      </p:sp>
    </p:spTree>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723900" y="956864"/>
            <a:ext cx="8540750" cy="492125"/>
          </a:xfrm>
        </p:spPr>
        <p:txBody>
          <a:bodyPr/>
          <a:lstStyle/>
          <a:p>
            <a:r>
              <a:rPr lang="en-US" sz="2600" dirty="0"/>
              <a:t>Some transactions </a:t>
            </a:r>
            <a:r>
              <a:rPr lang="en-US" sz="2600" dirty="0" smtClean="0"/>
              <a:t>may </a:t>
            </a:r>
            <a:r>
              <a:rPr lang="en-US" sz="2600" dirty="0"/>
              <a:t>not involve ERCOT</a:t>
            </a:r>
          </a:p>
        </p:txBody>
      </p:sp>
      <p:pic>
        <p:nvPicPr>
          <p:cNvPr id="3" name="Content Placeholder 2">
            <a:extLst>
              <a:ext uri="{FF2B5EF4-FFF2-40B4-BE49-F238E27FC236}">
                <a16:creationId xmlns="" xmlns:a16="http://schemas.microsoft.com/office/drawing/2014/main" id="{2B004CFE-749F-47CC-8100-E1A0615F78F4}"/>
              </a:ext>
            </a:extLst>
          </p:cNvPr>
          <p:cNvPicPr>
            <a:picLocks noGrp="1" noChangeAspect="1"/>
          </p:cNvPicPr>
          <p:nvPr>
            <p:ph sz="quarter" idx="4294967295"/>
          </p:nvPr>
        </p:nvPicPr>
        <p:blipFill>
          <a:blip r:embed="rId2"/>
          <a:stretch>
            <a:fillRect/>
          </a:stretch>
        </p:blipFill>
        <p:spPr>
          <a:xfrm>
            <a:off x="723900" y="1425575"/>
            <a:ext cx="8420100" cy="3560763"/>
          </a:xfrm>
          <a:prstGeom prst="rect">
            <a:avLst/>
          </a:prstGeom>
        </p:spPr>
      </p:pic>
      <p:pic>
        <p:nvPicPr>
          <p:cNvPr id="6" name="Picture 5">
            <a:extLst>
              <a:ext uri="{FF2B5EF4-FFF2-40B4-BE49-F238E27FC236}">
                <a16:creationId xmlns="" xmlns:a16="http://schemas.microsoft.com/office/drawing/2014/main" id="{77963C4C-25B3-438D-ACAB-9EABD5B1A95B}"/>
              </a:ext>
            </a:extLst>
          </p:cNvPr>
          <p:cNvPicPr>
            <a:picLocks noChangeAspect="1"/>
          </p:cNvPicPr>
          <p:nvPr/>
        </p:nvPicPr>
        <p:blipFill>
          <a:blip r:embed="rId3"/>
          <a:stretch>
            <a:fillRect/>
          </a:stretch>
        </p:blipFill>
        <p:spPr>
          <a:xfrm>
            <a:off x="1295400" y="5208986"/>
            <a:ext cx="6688836" cy="1191814"/>
          </a:xfrm>
          <a:prstGeom prst="rect">
            <a:avLst/>
          </a:prstGeom>
        </p:spPr>
      </p:pic>
    </p:spTree>
    <p:extLst>
      <p:ext uri="{BB962C8B-B14F-4D97-AF65-F5344CB8AC3E}">
        <p14:creationId xmlns:p14="http://schemas.microsoft.com/office/powerpoint/2010/main" val="1681570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Names</a:t>
            </a:r>
            <a:endParaRPr lang="en-US" dirty="0"/>
          </a:p>
        </p:txBody>
      </p:sp>
      <p:sp>
        <p:nvSpPr>
          <p:cNvPr id="9" name="Text Placeholder 8"/>
          <p:cNvSpPr>
            <a:spLocks noGrp="1"/>
          </p:cNvSpPr>
          <p:nvPr>
            <p:ph type="body" sz="quarter" idx="4294967295"/>
          </p:nvPr>
        </p:nvSpPr>
        <p:spPr>
          <a:xfrm>
            <a:off x="533400" y="1041671"/>
            <a:ext cx="8540750" cy="492125"/>
          </a:xfrm>
        </p:spPr>
        <p:txBody>
          <a:bodyPr/>
          <a:lstStyle/>
          <a:p>
            <a:r>
              <a:rPr lang="en-US" sz="2600" dirty="0"/>
              <a:t>TX SET Version 4.0 – Transaction Names Inventory</a:t>
            </a:r>
          </a:p>
        </p:txBody>
      </p:sp>
      <p:graphicFrame>
        <p:nvGraphicFramePr>
          <p:cNvPr id="4" name="Object 3">
            <a:extLst>
              <a:ext uri="{FF2B5EF4-FFF2-40B4-BE49-F238E27FC236}">
                <a16:creationId xmlns="" xmlns:a16="http://schemas.microsoft.com/office/drawing/2014/main" id="{398BA460-094F-46B4-BE1E-B826D94E1A77}"/>
              </a:ext>
            </a:extLst>
          </p:cNvPr>
          <p:cNvGraphicFramePr>
            <a:graphicFrameLocks noChangeAspect="1"/>
          </p:cNvGraphicFramePr>
          <p:nvPr>
            <p:extLst>
              <p:ext uri="{D42A27DB-BD31-4B8C-83A1-F6EECF244321}">
                <p14:modId xmlns:p14="http://schemas.microsoft.com/office/powerpoint/2010/main" val="2914298762"/>
              </p:ext>
            </p:extLst>
          </p:nvPr>
        </p:nvGraphicFramePr>
        <p:xfrm>
          <a:off x="762000" y="1676400"/>
          <a:ext cx="6915150" cy="5104849"/>
        </p:xfrm>
        <a:graphic>
          <a:graphicData uri="http://schemas.openxmlformats.org/presentationml/2006/ole">
            <mc:AlternateContent xmlns:mc="http://schemas.openxmlformats.org/markup-compatibility/2006">
              <mc:Choice xmlns:v="urn:schemas-microsoft-com:vml" Requires="v">
                <p:oleObj spid="_x0000_s1054" name="Worksheet" r:id="rId3" imgW="7886700" imgH="6267338" progId="Excel.Sheet.8">
                  <p:embed/>
                </p:oleObj>
              </mc:Choice>
              <mc:Fallback>
                <p:oleObj name="Worksheet" r:id="rId3" imgW="7886700" imgH="6267338" progId="Excel.Sheet.8">
                  <p:embed/>
                  <p:pic>
                    <p:nvPicPr>
                      <p:cNvPr id="0" name=""/>
                      <p:cNvPicPr/>
                      <p:nvPr/>
                    </p:nvPicPr>
                    <p:blipFill>
                      <a:blip r:embed="rId4"/>
                      <a:stretch>
                        <a:fillRect/>
                      </a:stretch>
                    </p:blipFill>
                    <p:spPr>
                      <a:xfrm>
                        <a:off x="762000" y="1676400"/>
                        <a:ext cx="6915150" cy="5104849"/>
                      </a:xfrm>
                      <a:prstGeom prst="rect">
                        <a:avLst/>
                      </a:prstGeom>
                    </p:spPr>
                  </p:pic>
                </p:oleObj>
              </mc:Fallback>
            </mc:AlternateContent>
          </a:graphicData>
        </a:graphic>
      </p:graphicFrame>
    </p:spTree>
    <p:extLst>
      <p:ext uri="{BB962C8B-B14F-4D97-AF65-F5344CB8AC3E}">
        <p14:creationId xmlns:p14="http://schemas.microsoft.com/office/powerpoint/2010/main" val="2556116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Course Objectives</a:t>
            </a:r>
            <a:endParaRPr lang="en-US" dirty="0"/>
          </a:p>
        </p:txBody>
      </p:sp>
      <p:graphicFrame>
        <p:nvGraphicFramePr>
          <p:cNvPr id="7" name="Content Placeholder 8">
            <a:extLst>
              <a:ext uri="{FF2B5EF4-FFF2-40B4-BE49-F238E27FC236}">
                <a16:creationId xmlns:a16="http://schemas.microsoft.com/office/drawing/2014/main" xmlns="" id="{5C8C2664-2211-4666-9A3B-76B755D8AB27}"/>
              </a:ext>
            </a:extLst>
          </p:cNvPr>
          <p:cNvGraphicFramePr>
            <a:graphicFrameLocks/>
          </p:cNvGraphicFramePr>
          <p:nvPr>
            <p:extLst>
              <p:ext uri="{D42A27DB-BD31-4B8C-83A1-F6EECF244321}">
                <p14:modId xmlns:p14="http://schemas.microsoft.com/office/powerpoint/2010/main" val="3698867181"/>
              </p:ext>
            </p:extLst>
          </p:nvPr>
        </p:nvGraphicFramePr>
        <p:xfrm>
          <a:off x="685800" y="1066800"/>
          <a:ext cx="2590800" cy="4196255"/>
        </p:xfrm>
        <a:graphic>
          <a:graphicData uri="http://schemas.openxmlformats.org/drawingml/2006/table">
            <a:tbl>
              <a:tblPr firstRow="1" bandRow="1">
                <a:gradFill rotWithShape="1">
                  <a:gsLst>
                    <a:gs pos="0">
                      <a:srgbClr val="BBE0E3">
                        <a:shade val="51000"/>
                        <a:satMod val="130000"/>
                      </a:srgbClr>
                    </a:gs>
                    <a:gs pos="80000">
                      <a:srgbClr val="BBE0E3">
                        <a:shade val="93000"/>
                        <a:satMod val="130000"/>
                      </a:srgbClr>
                    </a:gs>
                    <a:gs pos="100000">
                      <a:srgbClr val="BBE0E3">
                        <a:shade val="94000"/>
                        <a:satMod val="135000"/>
                      </a:srgbClr>
                    </a:gs>
                  </a:gsLst>
                  <a:lin ang="16200000" scaled="0"/>
                </a:gradFill>
                <a:effectLst>
                  <a:outerShdw blurRad="40000" dist="23000" dir="5400000" rotWithShape="0">
                    <a:srgbClr val="000000">
                      <a:alpha val="35000"/>
                    </a:srgbClr>
                  </a:outerShdw>
                </a:effectLst>
              </a:tblPr>
              <a:tblGrid>
                <a:gridCol w="2590800">
                  <a:extLst>
                    <a:ext uri="{9D8B030D-6E8A-4147-A177-3AD203B41FA5}">
                      <a16:colId xmlns:a16="http://schemas.microsoft.com/office/drawing/2014/main" xmlns="" val="361189307"/>
                    </a:ext>
                  </a:extLst>
                </a:gridCol>
              </a:tblGrid>
              <a:tr h="6096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solidFill>
                            <a:schemeClr val="tx1"/>
                          </a:solidFill>
                        </a:rPr>
                        <a:t>What is TXSET?</a:t>
                      </a:r>
                    </a:p>
                  </a:txBody>
                  <a:tcPr>
                    <a:lnL w="9525" cap="flat" cmpd="sng" algn="ctr">
                      <a:solidFill>
                        <a:srgbClr val="BBE0E3">
                          <a:tint val="50000"/>
                          <a:shade val="95000"/>
                          <a:satMod val="105000"/>
                        </a:srgbClr>
                      </a:solidFill>
                      <a:prstDash val="solid"/>
                    </a:lnL>
                    <a:lnR>
                      <a:noFill/>
                    </a:lnR>
                    <a:lnT w="9525" cap="flat" cmpd="sng" algn="ctr">
                      <a:solidFill>
                        <a:srgbClr val="BBE0E3">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155985579"/>
                  </a:ext>
                </a:extLst>
              </a:tr>
              <a:tr h="1110155">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r>
                        <a:rPr lang="en-US" b="1" dirty="0">
                          <a:solidFill>
                            <a:schemeClr val="tx1"/>
                          </a:solidFill>
                        </a:rPr>
                        <a:t>Tools / References</a:t>
                      </a:r>
                    </a:p>
                  </a:txBody>
                  <a:tcPr>
                    <a:lnL w="9525" cap="flat" cmpd="sng" algn="ctr">
                      <a:solidFill>
                        <a:srgbClr val="BBE0E3">
                          <a:tint val="50000"/>
                          <a:shade val="95000"/>
                          <a:satMod val="105000"/>
                        </a:srgbClr>
                      </a:solidFill>
                      <a:prstDash val="solid"/>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2062523604"/>
                  </a:ext>
                </a:extLst>
              </a:tr>
              <a:tr h="1622534">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r>
                        <a:rPr lang="en-US" b="1" dirty="0" err="1">
                          <a:solidFill>
                            <a:schemeClr val="tx1"/>
                          </a:solidFill>
                        </a:rPr>
                        <a:t>TxSET</a:t>
                      </a:r>
                      <a:r>
                        <a:rPr lang="en-US" b="1" dirty="0">
                          <a:solidFill>
                            <a:schemeClr val="tx1"/>
                          </a:solidFill>
                        </a:rPr>
                        <a:t> Interactive </a:t>
                      </a:r>
                    </a:p>
                  </a:txBody>
                  <a:tcPr>
                    <a:lnL w="9525" cap="flat" cmpd="sng" algn="ctr">
                      <a:solidFill>
                        <a:srgbClr val="BBE0E3">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028350091"/>
                  </a:ext>
                </a:extLst>
              </a:tr>
              <a:tr h="853966">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r>
                        <a:rPr lang="en-US" b="1" dirty="0" err="1">
                          <a:solidFill>
                            <a:schemeClr val="tx1"/>
                          </a:solidFill>
                        </a:rPr>
                        <a:t>TxSET</a:t>
                      </a:r>
                      <a:r>
                        <a:rPr lang="en-US" b="1" dirty="0">
                          <a:solidFill>
                            <a:schemeClr val="tx1"/>
                          </a:solidFill>
                        </a:rPr>
                        <a:t> Working Group</a:t>
                      </a:r>
                    </a:p>
                  </a:txBody>
                  <a:tcPr>
                    <a:lnL w="9525" cap="flat" cmpd="sng" algn="ctr">
                      <a:solidFill>
                        <a:srgbClr val="BBE0E3">
                          <a:tint val="50000"/>
                          <a:shade val="95000"/>
                          <a:satMod val="105000"/>
                        </a:srgbClr>
                      </a:solidFill>
                      <a:prstDash val="solid"/>
                    </a:lnL>
                    <a:lnR>
                      <a:noFill/>
                    </a:lnR>
                    <a:lnT>
                      <a:noFill/>
                    </a:lnT>
                    <a:lnB w="9525" cap="flat" cmpd="sng" algn="ctr">
                      <a:solidFill>
                        <a:srgbClr val="BBE0E3">
                          <a:tint val="50000"/>
                          <a:shade val="95000"/>
                          <a:satMod val="105000"/>
                        </a:srgbClr>
                      </a:solidFill>
                      <a:prstDash val="solid"/>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710245495"/>
                  </a:ext>
                </a:extLst>
              </a:tr>
            </a:tbl>
          </a:graphicData>
        </a:graphic>
      </p:graphicFrame>
    </p:spTree>
    <p:extLst>
      <p:ext uri="{BB962C8B-B14F-4D97-AF65-F5344CB8AC3E}">
        <p14:creationId xmlns:p14="http://schemas.microsoft.com/office/powerpoint/2010/main" val="3749737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03250" y="1032325"/>
            <a:ext cx="8540750" cy="492125"/>
          </a:xfrm>
        </p:spPr>
        <p:txBody>
          <a:bodyPr/>
          <a:lstStyle/>
          <a:p>
            <a:r>
              <a:rPr lang="en-US" sz="2600" dirty="0"/>
              <a:t>TX SET Version 4.0 – Transaction Names Inventory</a:t>
            </a:r>
          </a:p>
        </p:txBody>
      </p:sp>
      <p:pic>
        <p:nvPicPr>
          <p:cNvPr id="4" name="Picture 3">
            <a:extLst>
              <a:ext uri="{FF2B5EF4-FFF2-40B4-BE49-F238E27FC236}">
                <a16:creationId xmlns="" xmlns:a16="http://schemas.microsoft.com/office/drawing/2014/main" id="{99B53A68-CFEA-4AA9-BA8E-B738514347AA}"/>
              </a:ext>
            </a:extLst>
          </p:cNvPr>
          <p:cNvPicPr>
            <a:picLocks noChangeAspect="1"/>
          </p:cNvPicPr>
          <p:nvPr/>
        </p:nvPicPr>
        <p:blipFill>
          <a:blip r:embed="rId2"/>
          <a:stretch>
            <a:fillRect/>
          </a:stretch>
        </p:blipFill>
        <p:spPr>
          <a:xfrm>
            <a:off x="762000" y="1749147"/>
            <a:ext cx="6594677" cy="4872036"/>
          </a:xfrm>
          <a:prstGeom prst="rect">
            <a:avLst/>
          </a:prstGeom>
        </p:spPr>
      </p:pic>
    </p:spTree>
    <p:extLst>
      <p:ext uri="{BB962C8B-B14F-4D97-AF65-F5344CB8AC3E}">
        <p14:creationId xmlns:p14="http://schemas.microsoft.com/office/powerpoint/2010/main" val="418673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13004" y="1018414"/>
            <a:ext cx="8540750" cy="492125"/>
          </a:xfrm>
        </p:spPr>
        <p:txBody>
          <a:bodyPr/>
          <a:lstStyle/>
          <a:p>
            <a:r>
              <a:rPr lang="en-US" sz="2600" dirty="0"/>
              <a:t>TX SET Version 4.0 – Transaction Names Inventory</a:t>
            </a:r>
          </a:p>
        </p:txBody>
      </p:sp>
      <p:pic>
        <p:nvPicPr>
          <p:cNvPr id="2" name="Picture 1">
            <a:extLst>
              <a:ext uri="{FF2B5EF4-FFF2-40B4-BE49-F238E27FC236}">
                <a16:creationId xmlns="" xmlns:a16="http://schemas.microsoft.com/office/drawing/2014/main" id="{001E5436-F3AA-4463-8985-0A59F21FD039}"/>
              </a:ext>
            </a:extLst>
          </p:cNvPr>
          <p:cNvPicPr>
            <a:picLocks noChangeAspect="1"/>
          </p:cNvPicPr>
          <p:nvPr/>
        </p:nvPicPr>
        <p:blipFill>
          <a:blip r:embed="rId2"/>
          <a:stretch>
            <a:fillRect/>
          </a:stretch>
        </p:blipFill>
        <p:spPr>
          <a:xfrm>
            <a:off x="990600" y="1672558"/>
            <a:ext cx="6019800" cy="5170202"/>
          </a:xfrm>
          <a:prstGeom prst="rect">
            <a:avLst/>
          </a:prstGeom>
        </p:spPr>
      </p:pic>
    </p:spTree>
    <p:extLst>
      <p:ext uri="{BB962C8B-B14F-4D97-AF65-F5344CB8AC3E}">
        <p14:creationId xmlns:p14="http://schemas.microsoft.com/office/powerpoint/2010/main" val="2225240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Questions – Exercise #</a:t>
            </a:r>
            <a:r>
              <a:rPr lang="en-US" dirty="0" smtClean="0"/>
              <a:t>1</a:t>
            </a:r>
            <a:endParaRPr lang="en-US" dirty="0"/>
          </a:p>
        </p:txBody>
      </p:sp>
      <p:sp>
        <p:nvSpPr>
          <p:cNvPr id="2" name="Content Placeholder 1">
            <a:extLst>
              <a:ext uri="{FF2B5EF4-FFF2-40B4-BE49-F238E27FC236}">
                <a16:creationId xmlns="" xmlns:a16="http://schemas.microsoft.com/office/drawing/2014/main" id="{D4175C74-29FF-46CF-A2A6-8ACC10A3C04C}"/>
              </a:ext>
            </a:extLst>
          </p:cNvPr>
          <p:cNvSpPr>
            <a:spLocks noGrp="1"/>
          </p:cNvSpPr>
          <p:nvPr>
            <p:ph sz="quarter" idx="4294967295"/>
          </p:nvPr>
        </p:nvSpPr>
        <p:spPr>
          <a:xfrm>
            <a:off x="457200" y="1371600"/>
            <a:ext cx="8535987" cy="5578475"/>
          </a:xfrm>
        </p:spPr>
        <p:txBody>
          <a:bodyPr/>
          <a:lstStyle/>
          <a:p>
            <a:pPr marL="457200" lvl="0" indent="-457200">
              <a:buFont typeface="+mj-lt"/>
              <a:buAutoNum type="arabicPeriod"/>
            </a:pPr>
            <a:r>
              <a:rPr lang="en-US" dirty="0"/>
              <a:t>Which transactions </a:t>
            </a:r>
            <a:r>
              <a:rPr lang="en-US" dirty="0" smtClean="0"/>
              <a:t>are customer initiated </a:t>
            </a:r>
            <a:r>
              <a:rPr lang="en-US" dirty="0"/>
              <a:t>transactions? Select all that apply.</a:t>
            </a:r>
            <a:endParaRPr lang="en-US" sz="2000" dirty="0"/>
          </a:p>
          <a:p>
            <a:pPr lvl="1"/>
            <a:r>
              <a:rPr lang="en-US" dirty="0"/>
              <a:t>814_16 ____________</a:t>
            </a:r>
            <a:endParaRPr lang="en-US" sz="2000" dirty="0"/>
          </a:p>
          <a:p>
            <a:pPr lvl="1"/>
            <a:r>
              <a:rPr lang="en-US" dirty="0"/>
              <a:t>814_01 ____________</a:t>
            </a:r>
            <a:endParaRPr lang="en-US" sz="2000" dirty="0"/>
          </a:p>
          <a:p>
            <a:pPr lvl="1"/>
            <a:r>
              <a:rPr lang="en-US" dirty="0"/>
              <a:t>814_08 ____________</a:t>
            </a:r>
            <a:endParaRPr lang="en-US" sz="2000" dirty="0"/>
          </a:p>
          <a:p>
            <a:pPr lvl="1"/>
            <a:r>
              <a:rPr lang="en-US" dirty="0"/>
              <a:t>814_24 ____________</a:t>
            </a:r>
          </a:p>
          <a:p>
            <a:pPr marL="457200" indent="-457200">
              <a:buFont typeface="+mj-lt"/>
              <a:buAutoNum type="arabicPeriod"/>
            </a:pPr>
            <a:r>
              <a:rPr lang="en-US" dirty="0"/>
              <a:t>Response transactions can only be Rejects (True/False) _____________________</a:t>
            </a:r>
          </a:p>
          <a:p>
            <a:pPr marL="457200" indent="-457200">
              <a:buFont typeface="+mj-lt"/>
              <a:buAutoNum type="arabicPeriod"/>
            </a:pPr>
            <a:r>
              <a:rPr lang="en-US" dirty="0"/>
              <a:t>A point-to-point transaction is sent only to ERCOT. (True/False) ___________________</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2411246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Checkpoint Questions – Exercise #1 – </a:t>
            </a:r>
            <a:r>
              <a:rPr lang="en-US" i="1" dirty="0" smtClean="0"/>
              <a:t>continued</a:t>
            </a:r>
            <a:endParaRPr lang="en-US" dirty="0"/>
          </a:p>
        </p:txBody>
      </p:sp>
      <p:sp>
        <p:nvSpPr>
          <p:cNvPr id="2" name="Content Placeholder 1">
            <a:extLst>
              <a:ext uri="{FF2B5EF4-FFF2-40B4-BE49-F238E27FC236}">
                <a16:creationId xmlns="" xmlns:a16="http://schemas.microsoft.com/office/drawing/2014/main" id="{5ABA7190-8871-4D33-A70E-6020E01830AF}"/>
              </a:ext>
            </a:extLst>
          </p:cNvPr>
          <p:cNvSpPr>
            <a:spLocks noGrp="1"/>
          </p:cNvSpPr>
          <p:nvPr>
            <p:ph sz="quarter" idx="4294967295"/>
          </p:nvPr>
        </p:nvSpPr>
        <p:spPr>
          <a:xfrm>
            <a:off x="457200" y="1524000"/>
            <a:ext cx="8535987" cy="5578475"/>
          </a:xfrm>
        </p:spPr>
        <p:txBody>
          <a:bodyPr>
            <a:normAutofit/>
          </a:bodyPr>
          <a:lstStyle/>
          <a:p>
            <a:pPr marL="457200" lvl="0" indent="-457200">
              <a:buFont typeface="+mj-lt"/>
              <a:buAutoNum type="arabicPeriod" startAt="4"/>
            </a:pPr>
            <a:r>
              <a:rPr lang="en-US" sz="2000" dirty="0" smtClean="0"/>
              <a:t>Historical </a:t>
            </a:r>
            <a:r>
              <a:rPr lang="en-US" sz="2000" dirty="0"/>
              <a:t>Usage (867_02) </a:t>
            </a:r>
            <a:r>
              <a:rPr lang="en-US" sz="2000" dirty="0" smtClean="0"/>
              <a:t>can be obtained by sending which transactions?  Select all that apply.</a:t>
            </a:r>
            <a:endParaRPr lang="en-US" sz="2000" dirty="0"/>
          </a:p>
          <a:p>
            <a:pPr marL="914400" lvl="1" indent="-457200">
              <a:buFont typeface="+mj-lt"/>
              <a:buAutoNum type="alphaLcParenR"/>
            </a:pPr>
            <a:r>
              <a:rPr lang="en-US" sz="2000" dirty="0" smtClean="0"/>
              <a:t>814-01</a:t>
            </a:r>
            <a:r>
              <a:rPr lang="en-US" sz="2000" dirty="0"/>
              <a:t>	          </a:t>
            </a:r>
            <a:r>
              <a:rPr lang="en-US" sz="2000" dirty="0" smtClean="0"/>
              <a:t>_____________ </a:t>
            </a:r>
            <a:endParaRPr lang="en-US" sz="2000" dirty="0"/>
          </a:p>
          <a:p>
            <a:pPr marL="914400" lvl="1" indent="-457200">
              <a:buFont typeface="+mj-lt"/>
              <a:buAutoNum type="alphaLcParenR"/>
            </a:pPr>
            <a:r>
              <a:rPr lang="en-US" sz="2000" dirty="0" smtClean="0"/>
              <a:t>814-16            </a:t>
            </a:r>
            <a:r>
              <a:rPr lang="en-US" sz="2000" dirty="0"/>
              <a:t>_____________</a:t>
            </a:r>
          </a:p>
          <a:p>
            <a:pPr marL="914400" lvl="1" indent="-457200">
              <a:buFont typeface="+mj-lt"/>
              <a:buAutoNum type="alphaLcParenR"/>
            </a:pPr>
            <a:r>
              <a:rPr lang="en-US" sz="2000" dirty="0" smtClean="0"/>
              <a:t>814-22            </a:t>
            </a:r>
            <a:r>
              <a:rPr lang="en-US" sz="2000" dirty="0"/>
              <a:t>_____________</a:t>
            </a:r>
          </a:p>
          <a:p>
            <a:pPr marL="914400" lvl="1" indent="-457200">
              <a:buFont typeface="+mj-lt"/>
              <a:buAutoNum type="alphaLcParenR"/>
            </a:pPr>
            <a:r>
              <a:rPr lang="en-US" sz="2000" dirty="0" smtClean="0"/>
              <a:t>814-26</a:t>
            </a:r>
            <a:r>
              <a:rPr lang="en-US" sz="2000" dirty="0"/>
              <a:t>	          </a:t>
            </a:r>
            <a:r>
              <a:rPr lang="en-US" sz="2000" dirty="0" smtClean="0"/>
              <a:t>_____________</a:t>
            </a:r>
          </a:p>
          <a:p>
            <a:pPr marL="457200" lvl="1" indent="0">
              <a:buNone/>
            </a:pPr>
            <a:endParaRPr lang="en-US" sz="2000" dirty="0"/>
          </a:p>
          <a:p>
            <a:pPr marL="457200" lvl="0" indent="-457200">
              <a:buFont typeface="+mj-lt"/>
              <a:buAutoNum type="arabicPeriod" startAt="4"/>
            </a:pPr>
            <a:r>
              <a:rPr lang="en-US" sz="2000" dirty="0"/>
              <a:t>What transaction is used to determine the actual start date for a customer? Select only one.</a:t>
            </a:r>
          </a:p>
          <a:p>
            <a:pPr marL="914400" lvl="1" indent="-457200">
              <a:buFont typeface="+mj-lt"/>
              <a:buAutoNum type="alphaLcParenR"/>
            </a:pPr>
            <a:r>
              <a:rPr lang="en-US" sz="2000" dirty="0"/>
              <a:t>814_04 ______________</a:t>
            </a:r>
          </a:p>
          <a:p>
            <a:pPr marL="914400" lvl="1" indent="-457200">
              <a:buFont typeface="+mj-lt"/>
              <a:buAutoNum type="alphaLcParenR"/>
            </a:pPr>
            <a:r>
              <a:rPr lang="en-US" sz="2000" dirty="0"/>
              <a:t>814_16 ______________</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smtClean="0"/>
              <a:t>814_01 </a:t>
            </a:r>
            <a:r>
              <a:rPr lang="en-US" sz="2000" dirty="0"/>
              <a:t>______________</a:t>
            </a:r>
          </a:p>
          <a:p>
            <a:pPr marL="457200" indent="-457200">
              <a:buFont typeface="+mj-lt"/>
              <a:buAutoNum type="arabicPeriod" startAt="3"/>
            </a:pPr>
            <a:endParaRPr lang="en-US" dirty="0"/>
          </a:p>
        </p:txBody>
      </p:sp>
    </p:spTree>
    <p:extLst>
      <p:ext uri="{BB962C8B-B14F-4D97-AF65-F5344CB8AC3E}">
        <p14:creationId xmlns:p14="http://schemas.microsoft.com/office/powerpoint/2010/main" val="4239166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Transaction Process Flow</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7/12/2018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49291"/>
            <a:ext cx="8540750" cy="492125"/>
          </a:xfrm>
        </p:spPr>
        <p:txBody>
          <a:bodyPr/>
          <a:lstStyle/>
          <a:p>
            <a:r>
              <a:rPr lang="en-US" sz="2600" dirty="0"/>
              <a:t>Move In </a:t>
            </a:r>
            <a:r>
              <a:rPr lang="en-US" sz="2600" dirty="0" smtClean="0"/>
              <a:t>– Reject</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 xmlns:a16="http://schemas.microsoft.com/office/drawing/2014/main" id="{B9F988F0-F11A-4524-AE8F-7D6DA731BFAF}"/>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931522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49291"/>
            <a:ext cx="8540750" cy="492125"/>
          </a:xfrm>
        </p:spPr>
        <p:txBody>
          <a:bodyPr/>
          <a:lstStyle/>
          <a:p>
            <a:r>
              <a:rPr lang="en-US" sz="2600" dirty="0"/>
              <a:t>Move In </a:t>
            </a:r>
            <a:r>
              <a:rPr lang="en-US" sz="2600" dirty="0" smtClean="0"/>
              <a:t>– Accept</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 xmlns:a16="http://schemas.microsoft.com/office/drawing/2014/main" id="{B9F988F0-F11A-4524-AE8F-7D6DA731BFAF}"/>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208196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25805" y="1082558"/>
            <a:ext cx="8540750" cy="492125"/>
          </a:xfrm>
        </p:spPr>
        <p:txBody>
          <a:bodyPr/>
          <a:lstStyle/>
          <a:p>
            <a:r>
              <a:rPr lang="en-US" sz="2600" dirty="0"/>
              <a:t>Move In w/ Accept/Reject</a:t>
            </a:r>
          </a:p>
        </p:txBody>
      </p:sp>
      <p:pic>
        <p:nvPicPr>
          <p:cNvPr id="2" name="Picture 1">
            <a:extLst>
              <a:ext uri="{FF2B5EF4-FFF2-40B4-BE49-F238E27FC236}">
                <a16:creationId xmlns="" xmlns:a16="http://schemas.microsoft.com/office/drawing/2014/main" id="{C0116674-63E5-4693-8C40-F76258725D1B}"/>
              </a:ext>
            </a:extLst>
          </p:cNvPr>
          <p:cNvPicPr>
            <a:picLocks noChangeAspect="1"/>
          </p:cNvPicPr>
          <p:nvPr/>
        </p:nvPicPr>
        <p:blipFill>
          <a:blip r:embed="rId2"/>
          <a:stretch>
            <a:fillRect/>
          </a:stretch>
        </p:blipFill>
        <p:spPr>
          <a:xfrm>
            <a:off x="685800" y="1611698"/>
            <a:ext cx="6766880" cy="5224966"/>
          </a:xfrm>
          <a:prstGeom prst="rect">
            <a:avLst/>
          </a:prstGeom>
        </p:spPr>
      </p:pic>
    </p:spTree>
    <p:extLst>
      <p:ext uri="{BB962C8B-B14F-4D97-AF65-F5344CB8AC3E}">
        <p14:creationId xmlns:p14="http://schemas.microsoft.com/office/powerpoint/2010/main" val="2009552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65455" y="1144414"/>
            <a:ext cx="8540750" cy="492125"/>
          </a:xfrm>
        </p:spPr>
        <p:txBody>
          <a:bodyPr/>
          <a:lstStyle/>
          <a:p>
            <a:r>
              <a:rPr lang="en-US" sz="2600" dirty="0"/>
              <a:t>Move In w/ Permit Required</a:t>
            </a:r>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Tree>
    <p:extLst>
      <p:ext uri="{BB962C8B-B14F-4D97-AF65-F5344CB8AC3E}">
        <p14:creationId xmlns:p14="http://schemas.microsoft.com/office/powerpoint/2010/main" val="2948046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65455" y="1144414"/>
            <a:ext cx="8540750" cy="492125"/>
          </a:xfrm>
        </p:spPr>
        <p:txBody>
          <a:bodyPr/>
          <a:lstStyle/>
          <a:p>
            <a:r>
              <a:rPr lang="en-US" sz="2600" dirty="0"/>
              <a:t>Move In w/ Permit </a:t>
            </a:r>
            <a:r>
              <a:rPr lang="en-US" sz="2600" dirty="0" smtClean="0"/>
              <a:t>Not </a:t>
            </a:r>
            <a:r>
              <a:rPr lang="en-US" sz="2600" dirty="0" err="1" smtClean="0"/>
              <a:t>Recieved</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Tree>
    <p:extLst>
      <p:ext uri="{BB962C8B-B14F-4D97-AF65-F5344CB8AC3E}">
        <p14:creationId xmlns:p14="http://schemas.microsoft.com/office/powerpoint/2010/main" val="3820123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Introduction</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480852" y="1180366"/>
            <a:ext cx="8540750" cy="492125"/>
          </a:xfrm>
        </p:spPr>
        <p:txBody>
          <a:bodyPr/>
          <a:lstStyle/>
          <a:p>
            <a:r>
              <a:rPr lang="en-US" sz="2600" dirty="0"/>
              <a:t>Move In w/ Permit Required</a:t>
            </a:r>
          </a:p>
        </p:txBody>
      </p:sp>
      <p:pic>
        <p:nvPicPr>
          <p:cNvPr id="2" name="Picture 1">
            <a:extLst>
              <a:ext uri="{FF2B5EF4-FFF2-40B4-BE49-F238E27FC236}">
                <a16:creationId xmlns="" xmlns:a16="http://schemas.microsoft.com/office/drawing/2014/main" id="{1F407349-DBA3-4EF1-9DE1-61EFB8F6D199}"/>
              </a:ext>
            </a:extLst>
          </p:cNvPr>
          <p:cNvPicPr>
            <a:picLocks noChangeAspect="1"/>
          </p:cNvPicPr>
          <p:nvPr/>
        </p:nvPicPr>
        <p:blipFill>
          <a:blip r:embed="rId2"/>
          <a:stretch>
            <a:fillRect/>
          </a:stretch>
        </p:blipFill>
        <p:spPr>
          <a:xfrm>
            <a:off x="468660" y="1752600"/>
            <a:ext cx="7063679" cy="4759937"/>
          </a:xfrm>
          <a:prstGeom prst="rect">
            <a:avLst/>
          </a:prstGeom>
        </p:spPr>
      </p:pic>
    </p:spTree>
    <p:extLst>
      <p:ext uri="{BB962C8B-B14F-4D97-AF65-F5344CB8AC3E}">
        <p14:creationId xmlns:p14="http://schemas.microsoft.com/office/powerpoint/2010/main" val="2369547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2904"/>
            <a:ext cx="8540750" cy="492125"/>
          </a:xfrm>
        </p:spPr>
        <p:txBody>
          <a:bodyPr/>
          <a:lstStyle/>
          <a:p>
            <a:r>
              <a:rPr lang="en-US" sz="2600" dirty="0"/>
              <a:t>Move In w/ Date Change </a:t>
            </a:r>
            <a:r>
              <a:rPr lang="en-US" sz="2600" dirty="0" smtClean="0"/>
              <a:t>followed by Cancel</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 xmlns:a16="http://schemas.microsoft.com/office/drawing/2014/main" id="{37B55F6C-CEDA-46DE-A473-06F05FB6ED6E}"/>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419689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020335"/>
            <a:ext cx="8540750" cy="492125"/>
          </a:xfrm>
        </p:spPr>
        <p:txBody>
          <a:bodyPr/>
          <a:lstStyle/>
          <a:p>
            <a:r>
              <a:rPr lang="en-US" sz="2600" dirty="0"/>
              <a:t>Move In w/ Date Change &amp; Cancel</a:t>
            </a:r>
          </a:p>
        </p:txBody>
      </p:sp>
      <p:pic>
        <p:nvPicPr>
          <p:cNvPr id="3" name="Picture 2">
            <a:extLst>
              <a:ext uri="{FF2B5EF4-FFF2-40B4-BE49-F238E27FC236}">
                <a16:creationId xmlns="" xmlns:a16="http://schemas.microsoft.com/office/drawing/2014/main" id="{9263F6F6-5B05-43AE-933E-0F601BBC2405}"/>
              </a:ext>
            </a:extLst>
          </p:cNvPr>
          <p:cNvPicPr>
            <a:picLocks noChangeAspect="1"/>
          </p:cNvPicPr>
          <p:nvPr/>
        </p:nvPicPr>
        <p:blipFill>
          <a:blip r:embed="rId3"/>
          <a:stretch>
            <a:fillRect/>
          </a:stretch>
        </p:blipFill>
        <p:spPr>
          <a:xfrm>
            <a:off x="898655" y="1676400"/>
            <a:ext cx="6781670" cy="5048153"/>
          </a:xfrm>
          <a:prstGeom prst="rect">
            <a:avLst/>
          </a:prstGeom>
        </p:spPr>
      </p:pic>
    </p:spTree>
    <p:extLst>
      <p:ext uri="{BB962C8B-B14F-4D97-AF65-F5344CB8AC3E}">
        <p14:creationId xmlns:p14="http://schemas.microsoft.com/office/powerpoint/2010/main" val="594926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3</a:t>
            </a:r>
            <a:endParaRPr lang="en-US" dirty="0"/>
          </a:p>
        </p:txBody>
      </p:sp>
      <p:sp>
        <p:nvSpPr>
          <p:cNvPr id="2" name="Content Placeholder 1">
            <a:extLst>
              <a:ext uri="{FF2B5EF4-FFF2-40B4-BE49-F238E27FC236}">
                <a16:creationId xmlns="" xmlns:a16="http://schemas.microsoft.com/office/drawing/2014/main" id="{00CB016E-1FDE-46AE-89E4-23A7ADF92FFD}"/>
              </a:ext>
            </a:extLst>
          </p:cNvPr>
          <p:cNvSpPr>
            <a:spLocks noGrp="1"/>
          </p:cNvSpPr>
          <p:nvPr>
            <p:ph sz="quarter" idx="4294967295"/>
          </p:nvPr>
        </p:nvSpPr>
        <p:spPr>
          <a:xfrm>
            <a:off x="246278" y="1447800"/>
            <a:ext cx="8535988" cy="5578475"/>
          </a:xfrm>
        </p:spPr>
        <p:txBody>
          <a:bodyPr>
            <a:normAutofit/>
          </a:bodyPr>
          <a:lstStyle/>
          <a:p>
            <a:pPr marL="457200" lvl="0" indent="-457200">
              <a:buFont typeface="+mj-lt"/>
              <a:buAutoNum type="arabicPeriod" startAt="9"/>
            </a:pPr>
            <a:r>
              <a:rPr lang="en-US" dirty="0"/>
              <a:t>A date change transaction (814_12) is sent to change the date for which transactions? Select all that apply.</a:t>
            </a:r>
            <a:endParaRPr lang="en-US" sz="2000" dirty="0"/>
          </a:p>
          <a:p>
            <a:pPr marL="914400" lvl="1" indent="-457200">
              <a:buFont typeface="+mj-lt"/>
              <a:buAutoNum type="alphaLcParenR"/>
            </a:pPr>
            <a:r>
              <a:rPr lang="en-US" dirty="0"/>
              <a:t>814_08 __________ d) 867_03F ______________</a:t>
            </a:r>
            <a:endParaRPr lang="en-US" sz="2000" dirty="0"/>
          </a:p>
          <a:p>
            <a:pPr marL="914400" lvl="1" indent="-457200">
              <a:buFont typeface="+mj-lt"/>
              <a:buAutoNum type="alphaLcParenR"/>
            </a:pPr>
            <a:r>
              <a:rPr lang="en-US" dirty="0"/>
              <a:t>814_24 __________ e) 814_05    ______________</a:t>
            </a:r>
            <a:endParaRPr lang="en-US" sz="2000" dirty="0"/>
          </a:p>
          <a:p>
            <a:pPr marL="914400" lvl="1" indent="-457200">
              <a:buFont typeface="+mj-lt"/>
              <a:buAutoNum type="alphaLcParenR"/>
            </a:pPr>
            <a:r>
              <a:rPr lang="en-US" dirty="0"/>
              <a:t>814_18 __________  f) 814_16    ______________</a:t>
            </a:r>
            <a:endParaRPr lang="en-US" sz="2000" dirty="0"/>
          </a:p>
          <a:p>
            <a:pPr marL="457200" lvl="0" indent="-457200">
              <a:buFont typeface="+mj-lt"/>
              <a:buAutoNum type="arabicPeriod" startAt="10"/>
            </a:pPr>
            <a:r>
              <a:rPr lang="en-US" dirty="0"/>
              <a:t>What transaction does the </a:t>
            </a:r>
            <a:r>
              <a:rPr lang="en-US" dirty="0" smtClean="0"/>
              <a:t>TDSP </a:t>
            </a:r>
            <a:r>
              <a:rPr lang="en-US" dirty="0"/>
              <a:t>receive when an 814_01 or 814_16 is initiated?  Select only one.</a:t>
            </a:r>
            <a:endParaRPr lang="en-US" sz="2000" dirty="0"/>
          </a:p>
          <a:p>
            <a:pPr marL="914400" lvl="1" indent="-457200">
              <a:buFont typeface="+mj-lt"/>
              <a:buAutoNum type="alphaLcParenR"/>
            </a:pPr>
            <a:r>
              <a:rPr lang="en-US" dirty="0"/>
              <a:t>867_04 _____________</a:t>
            </a:r>
            <a:endParaRPr lang="en-US" sz="2000" dirty="0"/>
          </a:p>
          <a:p>
            <a:pPr marL="914400" lvl="1" indent="-457200">
              <a:buFont typeface="+mj-lt"/>
              <a:buAutoNum type="alphaLcParenR"/>
            </a:pPr>
            <a:r>
              <a:rPr lang="en-US" dirty="0"/>
              <a:t>814_03 _____________</a:t>
            </a:r>
            <a:endParaRPr lang="en-US" sz="2000" dirty="0"/>
          </a:p>
          <a:p>
            <a:pPr marL="914400" lvl="1" indent="-457200">
              <a:buFont typeface="+mj-lt"/>
              <a:buAutoNum type="alphaLcParenR"/>
            </a:pPr>
            <a:r>
              <a:rPr lang="en-US" dirty="0"/>
              <a:t>867_03 _____________</a:t>
            </a:r>
            <a:endParaRPr lang="en-US" sz="2000" dirty="0"/>
          </a:p>
          <a:p>
            <a:pPr marL="914400" lvl="1" indent="-457200">
              <a:buFont typeface="+mj-lt"/>
              <a:buAutoNum type="alphaLcParenR"/>
            </a:pPr>
            <a:r>
              <a:rPr lang="en-US" dirty="0"/>
              <a:t>814_04 _____________</a:t>
            </a:r>
            <a:endParaRPr lang="en-US" sz="2000" dirty="0"/>
          </a:p>
          <a:p>
            <a:pPr marL="457200" indent="-457200">
              <a:buFont typeface="+mj-lt"/>
              <a:buAutoNum type="arabicPeriod" startAt="9"/>
            </a:pPr>
            <a:endParaRPr lang="en-US" dirty="0"/>
          </a:p>
        </p:txBody>
      </p:sp>
    </p:spTree>
    <p:extLst>
      <p:ext uri="{BB962C8B-B14F-4D97-AF65-F5344CB8AC3E}">
        <p14:creationId xmlns:p14="http://schemas.microsoft.com/office/powerpoint/2010/main" val="4222175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#3 - </a:t>
            </a:r>
            <a:r>
              <a:rPr lang="en-US" i="1" dirty="0" smtClean="0"/>
              <a:t>continued</a:t>
            </a:r>
            <a:endParaRPr lang="en-US" dirty="0"/>
          </a:p>
        </p:txBody>
      </p:sp>
      <p:sp>
        <p:nvSpPr>
          <p:cNvPr id="2" name="Content Placeholder 1">
            <a:extLst>
              <a:ext uri="{FF2B5EF4-FFF2-40B4-BE49-F238E27FC236}">
                <a16:creationId xmlns="" xmlns:a16="http://schemas.microsoft.com/office/drawing/2014/main" id="{F1459917-1540-4A46-8C9A-F2CCFB3A130D}"/>
              </a:ext>
            </a:extLst>
          </p:cNvPr>
          <p:cNvSpPr>
            <a:spLocks noGrp="1"/>
          </p:cNvSpPr>
          <p:nvPr>
            <p:ph sz="quarter" idx="4294967295"/>
          </p:nvPr>
        </p:nvSpPr>
        <p:spPr>
          <a:xfrm>
            <a:off x="457200" y="1752600"/>
            <a:ext cx="8535987" cy="5578475"/>
          </a:xfrm>
        </p:spPr>
        <p:txBody>
          <a:bodyPr>
            <a:normAutofit/>
          </a:bodyPr>
          <a:lstStyle/>
          <a:p>
            <a:pPr marL="457200" indent="-457200">
              <a:buFont typeface="+mj-lt"/>
              <a:buAutoNum type="arabicPeriod" startAt="11"/>
            </a:pPr>
            <a:r>
              <a:rPr lang="en-US" dirty="0"/>
              <a:t>A Customer Loss (814_06) transaction can “</a:t>
            </a:r>
            <a:r>
              <a:rPr lang="en-US" dirty="0" smtClean="0"/>
              <a:t>forced move </a:t>
            </a:r>
            <a:r>
              <a:rPr lang="en-US" dirty="0"/>
              <a:t>out” or </a:t>
            </a:r>
            <a:r>
              <a:rPr lang="en-US" dirty="0" smtClean="0"/>
              <a:t>“customer switch” </a:t>
            </a:r>
            <a:r>
              <a:rPr lang="en-US" dirty="0"/>
              <a:t>an existing </a:t>
            </a:r>
            <a:r>
              <a:rPr lang="en-US" dirty="0" smtClean="0"/>
              <a:t>customer. </a:t>
            </a:r>
            <a:r>
              <a:rPr lang="en-US" dirty="0"/>
              <a:t>(True/False) ___________________</a:t>
            </a:r>
          </a:p>
          <a:p>
            <a:pPr marL="457200" indent="-457200">
              <a:buFont typeface="+mj-lt"/>
              <a:buAutoNum type="arabicPeriod" startAt="11"/>
            </a:pPr>
            <a:r>
              <a:rPr lang="en-US" dirty="0"/>
              <a:t>If a MVI order is submitted and an 814_28 PR is received, does it cancel the original MVI order? (Yes/No) ____________________</a:t>
            </a:r>
          </a:p>
          <a:p>
            <a:pPr marL="457200" lvl="0" indent="-457200">
              <a:buFont typeface="+mj-lt"/>
              <a:buAutoNum type="arabicPeriod" startAt="13"/>
            </a:pPr>
            <a:r>
              <a:rPr lang="en-US" dirty="0"/>
              <a:t>If a MVI order is submitted and an 814_28 PR is received and then later an 814_08 is received should we receive an 867_04? (Yes/No) ______________________</a:t>
            </a:r>
          </a:p>
          <a:p>
            <a:pPr marL="457200" indent="-457200">
              <a:buFont typeface="+mj-lt"/>
              <a:buAutoNum type="arabicPeriod" startAt="13"/>
            </a:pPr>
            <a:r>
              <a:rPr lang="en-US" dirty="0"/>
              <a:t>Based on the scenario in item 13, should we expect this customer to be with the submitting CR? (Yes/No) ____________________</a:t>
            </a:r>
          </a:p>
          <a:p>
            <a:pPr marL="457200" lvl="0" indent="-457200">
              <a:buFont typeface="+mj-lt"/>
              <a:buAutoNum type="arabicPeriod" startAt="13"/>
            </a:pPr>
            <a:endParaRPr lang="en-US" dirty="0"/>
          </a:p>
          <a:p>
            <a:r>
              <a:rPr lang="en-US" dirty="0"/>
              <a:t> </a:t>
            </a:r>
          </a:p>
          <a:p>
            <a:pPr marL="457200" indent="-457200">
              <a:buFont typeface="+mj-lt"/>
              <a:buAutoNum type="arabicPeriod" startAt="11"/>
            </a:pPr>
            <a:endParaRPr lang="en-US" dirty="0"/>
          </a:p>
        </p:txBody>
      </p:sp>
    </p:spTree>
    <p:extLst>
      <p:ext uri="{BB962C8B-B14F-4D97-AF65-F5344CB8AC3E}">
        <p14:creationId xmlns:p14="http://schemas.microsoft.com/office/powerpoint/2010/main" val="3660178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 Flows </a:t>
            </a:r>
          </a:p>
        </p:txBody>
      </p:sp>
      <p:sp>
        <p:nvSpPr>
          <p:cNvPr id="9" name="Text Placeholder 8"/>
          <p:cNvSpPr>
            <a:spLocks noGrp="1"/>
          </p:cNvSpPr>
          <p:nvPr>
            <p:ph type="body" sz="quarter" idx="4294967295"/>
          </p:nvPr>
        </p:nvSpPr>
        <p:spPr>
          <a:xfrm>
            <a:off x="457200" y="1066800"/>
            <a:ext cx="8540750" cy="492125"/>
          </a:xfrm>
        </p:spPr>
        <p:txBody>
          <a:bodyPr/>
          <a:lstStyle/>
          <a:p>
            <a:r>
              <a:rPr lang="en-US" sz="2600" dirty="0"/>
              <a:t>Switch </a:t>
            </a:r>
            <a:r>
              <a:rPr lang="en-US" sz="2600" dirty="0" smtClean="0"/>
              <a:t>– Approved</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1"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37027" y="195262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3"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2438400" y="449580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cxnSp>
        <p:nvCxnSpPr>
          <p:cNvPr id="8" name="Straight Arrow Connector 7"/>
          <p:cNvCxnSpPr/>
          <p:nvPr/>
        </p:nvCxnSpPr>
        <p:spPr>
          <a:xfrm>
            <a:off x="2057400" y="2286000"/>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38400" y="2362200"/>
            <a:ext cx="838200" cy="215444"/>
          </a:xfrm>
          <a:prstGeom prst="rect">
            <a:avLst/>
          </a:prstGeom>
          <a:noFill/>
        </p:spPr>
        <p:txBody>
          <a:bodyPr wrap="square" rtlCol="0">
            <a:spAutoFit/>
          </a:bodyPr>
          <a:lstStyle/>
          <a:p>
            <a:pPr algn="ctr"/>
            <a:r>
              <a:rPr lang="en-US" sz="800" dirty="0" smtClean="0"/>
              <a:t>814-01</a:t>
            </a:r>
            <a:endParaRPr lang="en-US" sz="800" dirty="0"/>
          </a:p>
        </p:txBody>
      </p:sp>
      <p:cxnSp>
        <p:nvCxnSpPr>
          <p:cNvPr id="15" name="Straight Arrow Connector 14"/>
          <p:cNvCxnSpPr/>
          <p:nvPr/>
        </p:nvCxnSpPr>
        <p:spPr>
          <a:xfrm flipH="1">
            <a:off x="2057400" y="1981200"/>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76500" y="1689557"/>
            <a:ext cx="838200" cy="215444"/>
          </a:xfrm>
          <a:prstGeom prst="rect">
            <a:avLst/>
          </a:prstGeom>
          <a:noFill/>
        </p:spPr>
        <p:txBody>
          <a:bodyPr wrap="square" rtlCol="0">
            <a:spAutoFit/>
          </a:bodyPr>
          <a:lstStyle/>
          <a:p>
            <a:pPr algn="ctr"/>
            <a:r>
              <a:rPr lang="en-US" sz="800" dirty="0" smtClean="0"/>
              <a:t>814-02 Reject</a:t>
            </a:r>
            <a:endParaRPr lang="en-US" sz="800" dirty="0"/>
          </a:p>
        </p:txBody>
      </p:sp>
    </p:spTree>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 Flows </a:t>
            </a:r>
          </a:p>
        </p:txBody>
      </p:sp>
      <p:sp>
        <p:nvSpPr>
          <p:cNvPr id="9" name="Text Placeholder 8"/>
          <p:cNvSpPr>
            <a:spLocks noGrp="1"/>
          </p:cNvSpPr>
          <p:nvPr>
            <p:ph type="body" sz="quarter" idx="4294967295"/>
          </p:nvPr>
        </p:nvSpPr>
        <p:spPr>
          <a:xfrm>
            <a:off x="457200" y="1066800"/>
            <a:ext cx="8540750" cy="492125"/>
          </a:xfrm>
        </p:spPr>
        <p:txBody>
          <a:bodyPr/>
          <a:lstStyle/>
          <a:p>
            <a:r>
              <a:rPr lang="en-US" sz="2600" dirty="0"/>
              <a:t>Switch </a:t>
            </a:r>
            <a:r>
              <a:rPr lang="en-US" sz="2600" dirty="0" smtClean="0"/>
              <a:t>– Accepted</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44112" y="1691614"/>
            <a:ext cx="1164437" cy="1127785"/>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673737"/>
            <a:ext cx="1085182" cy="1069463"/>
          </a:xfrm>
          <a:prstGeom prst="rect">
            <a:avLst/>
          </a:prstGeom>
        </p:spPr>
      </p:pic>
      <p:sp>
        <p:nvSpPr>
          <p:cNvPr id="11"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37027" y="1689557"/>
            <a:ext cx="1222375" cy="1129842"/>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3"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2438400" y="4495800"/>
            <a:ext cx="1219200" cy="10668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cxnSp>
        <p:nvCxnSpPr>
          <p:cNvPr id="8" name="Straight Arrow Connector 7"/>
          <p:cNvCxnSpPr/>
          <p:nvPr/>
        </p:nvCxnSpPr>
        <p:spPr>
          <a:xfrm>
            <a:off x="2057400" y="2286000"/>
            <a:ext cx="1676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38400" y="2362200"/>
            <a:ext cx="838200" cy="215444"/>
          </a:xfrm>
          <a:prstGeom prst="rect">
            <a:avLst/>
          </a:prstGeom>
          <a:noFill/>
        </p:spPr>
        <p:txBody>
          <a:bodyPr wrap="square" rtlCol="0">
            <a:spAutoFit/>
          </a:bodyPr>
          <a:lstStyle/>
          <a:p>
            <a:pPr algn="ctr"/>
            <a:r>
              <a:rPr lang="en-US" sz="800" dirty="0" smtClean="0"/>
              <a:t>814-01</a:t>
            </a:r>
            <a:endParaRPr lang="en-US" sz="800" dirty="0"/>
          </a:p>
        </p:txBody>
      </p:sp>
      <p:cxnSp>
        <p:nvCxnSpPr>
          <p:cNvPr id="15" name="Straight Arrow Connector 14"/>
          <p:cNvCxnSpPr/>
          <p:nvPr/>
        </p:nvCxnSpPr>
        <p:spPr>
          <a:xfrm flipH="1">
            <a:off x="2057400" y="1981200"/>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76500" y="1689557"/>
            <a:ext cx="838200" cy="215444"/>
          </a:xfrm>
          <a:prstGeom prst="rect">
            <a:avLst/>
          </a:prstGeom>
          <a:noFill/>
        </p:spPr>
        <p:txBody>
          <a:bodyPr wrap="square" rtlCol="0">
            <a:spAutoFit/>
          </a:bodyPr>
          <a:lstStyle/>
          <a:p>
            <a:pPr algn="ctr"/>
            <a:r>
              <a:rPr lang="en-US" sz="800" dirty="0" smtClean="0"/>
              <a:t>814-01 </a:t>
            </a:r>
            <a:endParaRPr lang="en-US" sz="800" dirty="0"/>
          </a:p>
        </p:txBody>
      </p:sp>
      <p:cxnSp>
        <p:nvCxnSpPr>
          <p:cNvPr id="6" name="Straight Arrow Connector 5"/>
          <p:cNvCxnSpPr/>
          <p:nvPr/>
        </p:nvCxnSpPr>
        <p:spPr>
          <a:xfrm>
            <a:off x="5257800" y="2286000"/>
            <a:ext cx="1676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51526" y="2369312"/>
            <a:ext cx="838200" cy="215444"/>
          </a:xfrm>
          <a:prstGeom prst="rect">
            <a:avLst/>
          </a:prstGeom>
          <a:noFill/>
        </p:spPr>
        <p:txBody>
          <a:bodyPr wrap="square" rtlCol="0">
            <a:spAutoFit/>
          </a:bodyPr>
          <a:lstStyle/>
          <a:p>
            <a:pPr algn="ctr"/>
            <a:r>
              <a:rPr lang="en-US" sz="800" dirty="0" smtClean="0"/>
              <a:t>814-03</a:t>
            </a:r>
            <a:endParaRPr lang="en-US" sz="800" dirty="0"/>
          </a:p>
        </p:txBody>
      </p:sp>
      <p:cxnSp>
        <p:nvCxnSpPr>
          <p:cNvPr id="18" name="Straight Arrow Connector 17"/>
          <p:cNvCxnSpPr/>
          <p:nvPr/>
        </p:nvCxnSpPr>
        <p:spPr>
          <a:xfrm flipH="1">
            <a:off x="4114800" y="2952088"/>
            <a:ext cx="3048000" cy="2000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9345787">
            <a:off x="5724840" y="3814598"/>
            <a:ext cx="838200" cy="215444"/>
          </a:xfrm>
          <a:prstGeom prst="rect">
            <a:avLst/>
          </a:prstGeom>
          <a:noFill/>
        </p:spPr>
        <p:txBody>
          <a:bodyPr wrap="square" rtlCol="0">
            <a:spAutoFit/>
          </a:bodyPr>
          <a:lstStyle/>
          <a:p>
            <a:pPr algn="ctr"/>
            <a:r>
              <a:rPr lang="en-US" sz="800" dirty="0" smtClean="0"/>
              <a:t>810-02</a:t>
            </a:r>
            <a:endParaRPr lang="en-US" sz="800" dirty="0"/>
          </a:p>
        </p:txBody>
      </p:sp>
      <p:cxnSp>
        <p:nvCxnSpPr>
          <p:cNvPr id="22" name="Straight Arrow Connector 21"/>
          <p:cNvCxnSpPr/>
          <p:nvPr/>
        </p:nvCxnSpPr>
        <p:spPr>
          <a:xfrm flipH="1">
            <a:off x="5257800" y="1905001"/>
            <a:ext cx="16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13426" y="1647902"/>
            <a:ext cx="838200" cy="215444"/>
          </a:xfrm>
          <a:prstGeom prst="rect">
            <a:avLst/>
          </a:prstGeom>
          <a:noFill/>
        </p:spPr>
        <p:txBody>
          <a:bodyPr wrap="square" rtlCol="0">
            <a:spAutoFit/>
          </a:bodyPr>
          <a:lstStyle/>
          <a:p>
            <a:pPr algn="ctr"/>
            <a:r>
              <a:rPr lang="en-US" sz="800" dirty="0" smtClean="0"/>
              <a:t>814-04A</a:t>
            </a:r>
            <a:endParaRPr lang="en-US" sz="800" dirty="0"/>
          </a:p>
        </p:txBody>
      </p:sp>
    </p:spTree>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TxSET</a:t>
            </a:r>
            <a:r>
              <a:rPr lang="en-US" dirty="0" smtClean="0"/>
              <a:t> </a:t>
            </a:r>
            <a:r>
              <a:rPr lang="en-US" dirty="0" err="1" smtClean="0"/>
              <a:t>Swimlanes</a:t>
            </a:r>
            <a:endParaRPr lang="en-US" dirty="0"/>
          </a:p>
        </p:txBody>
      </p:sp>
      <p:sp>
        <p:nvSpPr>
          <p:cNvPr id="9" name="Text Placeholder 8"/>
          <p:cNvSpPr>
            <a:spLocks noGrp="1"/>
          </p:cNvSpPr>
          <p:nvPr>
            <p:ph type="body" sz="quarter" idx="4294967295"/>
          </p:nvPr>
        </p:nvSpPr>
        <p:spPr>
          <a:xfrm>
            <a:off x="304672" y="977900"/>
            <a:ext cx="8540750" cy="492125"/>
          </a:xfrm>
        </p:spPr>
        <p:txBody>
          <a:bodyPr/>
          <a:lstStyle/>
          <a:p>
            <a:r>
              <a:rPr lang="en-US" sz="2600" smtClean="0"/>
              <a:t>Switch – Reject &amp; Accept</a:t>
            </a:r>
            <a:endParaRPr lang="en-US" sz="2600" dirty="0"/>
          </a:p>
        </p:txBody>
      </p:sp>
      <p:pic>
        <p:nvPicPr>
          <p:cNvPr id="3" name="Picture 2">
            <a:extLst>
              <a:ext uri="{FF2B5EF4-FFF2-40B4-BE49-F238E27FC236}">
                <a16:creationId xmlns="" xmlns:a16="http://schemas.microsoft.com/office/drawing/2014/main" id="{5ED26394-6563-457E-9D4E-FF397A3E5A8D}"/>
              </a:ext>
            </a:extLst>
          </p:cNvPr>
          <p:cNvPicPr>
            <a:picLocks noChangeAspect="1"/>
          </p:cNvPicPr>
          <p:nvPr/>
        </p:nvPicPr>
        <p:blipFill>
          <a:blip r:embed="rId2"/>
          <a:stretch>
            <a:fillRect/>
          </a:stretch>
        </p:blipFill>
        <p:spPr>
          <a:xfrm>
            <a:off x="381000" y="1604963"/>
            <a:ext cx="7698243" cy="5253037"/>
          </a:xfrm>
          <a:prstGeom prst="rect">
            <a:avLst/>
          </a:prstGeom>
        </p:spPr>
      </p:pic>
    </p:spTree>
    <p:extLst>
      <p:ext uri="{BB962C8B-B14F-4D97-AF65-F5344CB8AC3E}">
        <p14:creationId xmlns:p14="http://schemas.microsoft.com/office/powerpoint/2010/main" val="3567885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603250" y="3479800"/>
            <a:ext cx="8540750" cy="492125"/>
          </a:xfrm>
        </p:spPr>
        <p:txBody>
          <a:bodyPr/>
          <a:lstStyle/>
          <a:p>
            <a:r>
              <a:rPr lang="en-US" sz="2600" dirty="0"/>
              <a:t>Switch Hold – </a:t>
            </a:r>
            <a:r>
              <a:rPr lang="en-US" sz="2600" dirty="0" smtClean="0"/>
              <a:t>Remove – DPP / Tampering</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3"/>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4"/>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2" name="Picture 1"/>
          <p:cNvPicPr>
            <a:picLocks noChangeAspect="1"/>
          </p:cNvPicPr>
          <p:nvPr/>
        </p:nvPicPr>
        <p:blipFill>
          <a:blip r:embed="rId5"/>
          <a:stretch>
            <a:fillRect/>
          </a:stretch>
        </p:blipFill>
        <p:spPr>
          <a:xfrm>
            <a:off x="519202" y="4572000"/>
            <a:ext cx="7669433" cy="634039"/>
          </a:xfrm>
          <a:prstGeom prst="rect">
            <a:avLst/>
          </a:prstGeom>
        </p:spPr>
      </p:pic>
      <p:sp>
        <p:nvSpPr>
          <p:cNvPr id="11" name="Text Placeholder 8"/>
          <p:cNvSpPr txBox="1">
            <a:spLocks/>
          </p:cNvSpPr>
          <p:nvPr/>
        </p:nvSpPr>
        <p:spPr>
          <a:xfrm>
            <a:off x="457200" y="883920"/>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Switch Hold – Add – Deferred Payment Plan (DPP)</a:t>
            </a:r>
            <a:endParaRPr lang="en-US" sz="2600" dirty="0"/>
          </a:p>
        </p:txBody>
      </p:sp>
    </p:spTree>
    <p:extLst>
      <p:ext uri="{BB962C8B-B14F-4D97-AF65-F5344CB8AC3E}">
        <p14:creationId xmlns:p14="http://schemas.microsoft.com/office/powerpoint/2010/main" val="801361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89673"/>
            <a:ext cx="8540750" cy="492125"/>
          </a:xfrm>
        </p:spPr>
        <p:txBody>
          <a:bodyPr/>
          <a:lstStyle/>
          <a:p>
            <a:r>
              <a:rPr lang="en-US" sz="2600" dirty="0"/>
              <a:t>Switch Hold – Add DPP</a:t>
            </a:r>
          </a:p>
        </p:txBody>
      </p:sp>
      <p:pic>
        <p:nvPicPr>
          <p:cNvPr id="2" name="Picture 1">
            <a:extLst>
              <a:ext uri="{FF2B5EF4-FFF2-40B4-BE49-F238E27FC236}">
                <a16:creationId xmlns="" xmlns:a16="http://schemas.microsoft.com/office/drawing/2014/main" id="{E300CA46-7ED5-4482-B8F1-E4F714997C9A}"/>
              </a:ext>
            </a:extLst>
          </p:cNvPr>
          <p:cNvPicPr>
            <a:picLocks noChangeAspect="1"/>
          </p:cNvPicPr>
          <p:nvPr/>
        </p:nvPicPr>
        <p:blipFill>
          <a:blip r:embed="rId2"/>
          <a:stretch>
            <a:fillRect/>
          </a:stretch>
        </p:blipFill>
        <p:spPr>
          <a:xfrm>
            <a:off x="2590800" y="690563"/>
            <a:ext cx="7483853" cy="5253037"/>
          </a:xfrm>
          <a:prstGeom prst="rect">
            <a:avLst/>
          </a:prstGeom>
        </p:spPr>
      </p:pic>
    </p:spTree>
    <p:extLst>
      <p:ext uri="{BB962C8B-B14F-4D97-AF65-F5344CB8AC3E}">
        <p14:creationId xmlns:p14="http://schemas.microsoft.com/office/powerpoint/2010/main" val="181644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smtClean="0"/>
              <a:t>TX SET</a:t>
            </a:r>
            <a:r>
              <a:rPr lang="en-US" dirty="0"/>
              <a:t>?</a:t>
            </a:r>
          </a:p>
        </p:txBody>
      </p:sp>
      <p:sp>
        <p:nvSpPr>
          <p:cNvPr id="5" name="TextBox 4"/>
          <p:cNvSpPr txBox="1"/>
          <p:nvPr/>
        </p:nvSpPr>
        <p:spPr>
          <a:xfrm>
            <a:off x="822960" y="1752600"/>
            <a:ext cx="7330440" cy="1723549"/>
          </a:xfrm>
          <a:prstGeom prst="rect">
            <a:avLst/>
          </a:prstGeom>
          <a:noFill/>
        </p:spPr>
        <p:txBody>
          <a:bodyPr wrap="square" rtlCol="0">
            <a:spAutoFit/>
          </a:bodyPr>
          <a:lstStyle/>
          <a:p>
            <a:r>
              <a:rPr lang="en-US" sz="2400" dirty="0" smtClean="0">
                <a:solidFill>
                  <a:schemeClr val="tx1">
                    <a:lumMod val="65000"/>
                    <a:lumOff val="35000"/>
                  </a:schemeClr>
                </a:solidFill>
              </a:rPr>
              <a:t>Texas Standard Electronic Transactions</a:t>
            </a:r>
            <a:endParaRPr lang="en-US" sz="2400" dirty="0">
              <a:solidFill>
                <a:schemeClr val="tx1">
                  <a:lumMod val="65000"/>
                  <a:lumOff val="35000"/>
                </a:schemeClr>
              </a:solidFill>
            </a:endParaRPr>
          </a:p>
          <a:p>
            <a:pPr marL="285750" indent="-285750">
              <a:buFont typeface="Arial" panose="020B0604020202020204" pitchFamily="34" charset="0"/>
              <a:buChar char="•"/>
            </a:pPr>
            <a:r>
              <a:rPr lang="en-US" dirty="0" smtClean="0"/>
              <a:t>set </a:t>
            </a:r>
            <a:r>
              <a:rPr lang="en-US" dirty="0"/>
              <a:t>of ANSI EDI transaction </a:t>
            </a:r>
            <a:r>
              <a:rPr lang="en-US" dirty="0" smtClean="0"/>
              <a:t>guidelines</a:t>
            </a:r>
          </a:p>
          <a:p>
            <a:pPr marL="285750" indent="-285750">
              <a:buFont typeface="Arial" panose="020B0604020202020204" pitchFamily="34" charset="0"/>
              <a:buChar char="•"/>
            </a:pPr>
            <a:r>
              <a:rPr lang="en-US" dirty="0" smtClean="0"/>
              <a:t>facilitates </a:t>
            </a:r>
            <a:r>
              <a:rPr lang="en-US" dirty="0"/>
              <a:t>retail business processes </a:t>
            </a:r>
            <a:endParaRPr lang="en-US" dirty="0" smtClean="0"/>
          </a:p>
          <a:p>
            <a:pPr marL="285750" indent="-285750">
              <a:buFont typeface="Arial" panose="020B0604020202020204" pitchFamily="34" charset="0"/>
              <a:buChar char="•"/>
            </a:pPr>
            <a:r>
              <a:rPr lang="en-US" dirty="0" smtClean="0"/>
              <a:t>maintained by TX SET working group</a:t>
            </a:r>
            <a:endParaRPr lang="en-US" dirty="0"/>
          </a:p>
          <a:p>
            <a:endParaRPr lang="en-US" sz="1400" dirty="0"/>
          </a:p>
          <a:p>
            <a:r>
              <a:rPr lang="en-US" sz="1400" dirty="0"/>
              <a:t> </a:t>
            </a:r>
            <a:endParaRPr lang="en-US" dirty="0"/>
          </a:p>
        </p:txBody>
      </p:sp>
    </p:spTree>
    <p:extLst>
      <p:ext uri="{BB962C8B-B14F-4D97-AF65-F5344CB8AC3E}">
        <p14:creationId xmlns:p14="http://schemas.microsoft.com/office/powerpoint/2010/main" val="48780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36638"/>
            <a:ext cx="8540750" cy="492125"/>
          </a:xfrm>
        </p:spPr>
        <p:txBody>
          <a:bodyPr/>
          <a:lstStyle/>
          <a:p>
            <a:r>
              <a:rPr lang="en-US" sz="2600" dirty="0"/>
              <a:t>Switch Hold – Remove - DPPs</a:t>
            </a:r>
          </a:p>
        </p:txBody>
      </p:sp>
      <p:pic>
        <p:nvPicPr>
          <p:cNvPr id="3" name="Picture 2">
            <a:extLst>
              <a:ext uri="{FF2B5EF4-FFF2-40B4-BE49-F238E27FC236}">
                <a16:creationId xmlns="" xmlns:a16="http://schemas.microsoft.com/office/drawing/2014/main" id="{04E30894-BC4C-4DF3-96B9-B4047262F62B}"/>
              </a:ext>
            </a:extLst>
          </p:cNvPr>
          <p:cNvPicPr>
            <a:picLocks noChangeAspect="1"/>
          </p:cNvPicPr>
          <p:nvPr/>
        </p:nvPicPr>
        <p:blipFill>
          <a:blip r:embed="rId2"/>
          <a:stretch>
            <a:fillRect/>
          </a:stretch>
        </p:blipFill>
        <p:spPr>
          <a:xfrm>
            <a:off x="914400" y="1528763"/>
            <a:ext cx="7656336" cy="5329237"/>
          </a:xfrm>
          <a:prstGeom prst="rect">
            <a:avLst/>
          </a:prstGeom>
        </p:spPr>
      </p:pic>
    </p:spTree>
    <p:extLst>
      <p:ext uri="{BB962C8B-B14F-4D97-AF65-F5344CB8AC3E}">
        <p14:creationId xmlns:p14="http://schemas.microsoft.com/office/powerpoint/2010/main" val="807655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603250" y="1153150"/>
            <a:ext cx="8540750" cy="492125"/>
          </a:xfrm>
        </p:spPr>
        <p:txBody>
          <a:bodyPr/>
          <a:lstStyle/>
          <a:p>
            <a:r>
              <a:rPr lang="en-US" sz="2600" dirty="0" smtClean="0"/>
              <a:t>Switch Hold – Add - Tampering</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36EF5D68-0FD1-4668-ACA8-1FBBDDC56908}"/>
              </a:ext>
            </a:extLst>
          </p:cNvPr>
          <p:cNvSpPr>
            <a:spLocks noChangeArrowheads="1"/>
          </p:cNvSpPr>
          <p:nvPr/>
        </p:nvSpPr>
        <p:spPr bwMode="auto">
          <a:xfrm>
            <a:off x="729730" y="199339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0177883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1421" y="1037918"/>
            <a:ext cx="8540750" cy="492125"/>
          </a:xfrm>
        </p:spPr>
        <p:txBody>
          <a:bodyPr/>
          <a:lstStyle/>
          <a:p>
            <a:r>
              <a:rPr lang="en-US" sz="2600" dirty="0"/>
              <a:t>Switch Hold – Add - Tampering</a:t>
            </a:r>
          </a:p>
        </p:txBody>
      </p:sp>
      <p:pic>
        <p:nvPicPr>
          <p:cNvPr id="2" name="Picture 1">
            <a:extLst>
              <a:ext uri="{FF2B5EF4-FFF2-40B4-BE49-F238E27FC236}">
                <a16:creationId xmlns="" xmlns:a16="http://schemas.microsoft.com/office/drawing/2014/main" id="{BA05DDBB-3C75-4092-B178-0D3CEFC7C9F9}"/>
              </a:ext>
            </a:extLst>
          </p:cNvPr>
          <p:cNvPicPr>
            <a:picLocks noChangeAspect="1"/>
          </p:cNvPicPr>
          <p:nvPr/>
        </p:nvPicPr>
        <p:blipFill>
          <a:blip r:embed="rId2"/>
          <a:stretch>
            <a:fillRect/>
          </a:stretch>
        </p:blipFill>
        <p:spPr>
          <a:xfrm>
            <a:off x="990600" y="1610152"/>
            <a:ext cx="7243810" cy="5247848"/>
          </a:xfrm>
          <a:prstGeom prst="rect">
            <a:avLst/>
          </a:prstGeom>
        </p:spPr>
      </p:pic>
    </p:spTree>
    <p:extLst>
      <p:ext uri="{BB962C8B-B14F-4D97-AF65-F5344CB8AC3E}">
        <p14:creationId xmlns:p14="http://schemas.microsoft.com/office/powerpoint/2010/main" val="2063432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20065" y="1175097"/>
            <a:ext cx="8540750" cy="492125"/>
          </a:xfrm>
        </p:spPr>
        <p:txBody>
          <a:bodyPr/>
          <a:lstStyle/>
          <a:p>
            <a:r>
              <a:rPr lang="en-US" sz="2600" dirty="0"/>
              <a:t>Switch w/ Switch Hold</a:t>
            </a:r>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37EFAADB-B319-4BAB-9C39-042CD28D082A}"/>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 xmlns:a16="http://schemas.microsoft.com/office/drawing/2014/main" id="{9009DF52-02C8-4017-B0C9-E574BCAEEE80}"/>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405125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Questions – Exercise #</a:t>
            </a:r>
            <a:r>
              <a:rPr lang="en-US" dirty="0" smtClean="0"/>
              <a:t>2</a:t>
            </a:r>
            <a:endParaRPr lang="en-US" dirty="0"/>
          </a:p>
        </p:txBody>
      </p:sp>
      <p:sp>
        <p:nvSpPr>
          <p:cNvPr id="2" name="Content Placeholder 1">
            <a:extLst>
              <a:ext uri="{FF2B5EF4-FFF2-40B4-BE49-F238E27FC236}">
                <a16:creationId xmlns="" xmlns:a16="http://schemas.microsoft.com/office/drawing/2014/main" id="{EA085595-A5E6-4A8B-B074-987206400ABB}"/>
              </a:ext>
            </a:extLst>
          </p:cNvPr>
          <p:cNvSpPr>
            <a:spLocks noGrp="1"/>
          </p:cNvSpPr>
          <p:nvPr>
            <p:ph sz="quarter" idx="4294967295"/>
          </p:nvPr>
        </p:nvSpPr>
        <p:spPr>
          <a:xfrm>
            <a:off x="304800" y="990600"/>
            <a:ext cx="8535987" cy="5578475"/>
          </a:xfrm>
        </p:spPr>
        <p:txBody>
          <a:bodyPr/>
          <a:lstStyle/>
          <a:p>
            <a:pPr marL="0" lvl="0" indent="0">
              <a:buNone/>
            </a:pPr>
            <a:r>
              <a:rPr lang="en-US" dirty="0"/>
              <a:t>A Customer Loss (814_06) transaction is sent to which entity? Select only one.</a:t>
            </a:r>
            <a:endParaRPr lang="en-US" sz="2000" dirty="0"/>
          </a:p>
          <a:p>
            <a:pPr lvl="1"/>
            <a:r>
              <a:rPr lang="en-US" dirty="0"/>
              <a:t>Current Rep of Record	_______________</a:t>
            </a:r>
            <a:endParaRPr lang="en-US" sz="2000" dirty="0"/>
          </a:p>
          <a:p>
            <a:pPr lvl="1"/>
            <a:r>
              <a:rPr lang="en-US" dirty="0" smtClean="0"/>
              <a:t>TDSP</a:t>
            </a:r>
            <a:r>
              <a:rPr lang="en-US" dirty="0"/>
              <a:t>		</a:t>
            </a:r>
            <a:r>
              <a:rPr lang="en-US" dirty="0" smtClean="0"/>
              <a:t>_______________</a:t>
            </a:r>
          </a:p>
          <a:p>
            <a:pPr lvl="1"/>
            <a:r>
              <a:rPr lang="en-US" dirty="0" smtClean="0"/>
              <a:t>ERCOT		_______________</a:t>
            </a:r>
            <a:endParaRPr lang="en-US" dirty="0"/>
          </a:p>
          <a:p>
            <a:pPr lvl="1"/>
            <a:r>
              <a:rPr lang="en-US" dirty="0" smtClean="0"/>
              <a:t>New CR </a:t>
            </a:r>
            <a:r>
              <a:rPr lang="en-US" dirty="0"/>
              <a:t>		</a:t>
            </a:r>
            <a:r>
              <a:rPr lang="en-US" dirty="0" smtClean="0"/>
              <a:t>_______________</a:t>
            </a:r>
            <a:endParaRPr lang="en-US" dirty="0"/>
          </a:p>
          <a:p>
            <a:pPr marL="0" indent="0">
              <a:buNone/>
            </a:pPr>
            <a:r>
              <a:rPr lang="en-US" dirty="0"/>
              <a:t>The </a:t>
            </a:r>
            <a:r>
              <a:rPr lang="en-US" dirty="0" smtClean="0"/>
              <a:t>814_04 / 814_05 </a:t>
            </a:r>
            <a:r>
              <a:rPr lang="en-US" dirty="0"/>
              <a:t>provides meter details and scheduling. (True/False) _________________</a:t>
            </a:r>
          </a:p>
          <a:p>
            <a:pPr marL="457200" indent="-457200">
              <a:buFont typeface="+mj-lt"/>
              <a:buAutoNum type="arabicPeriod" startAt="6"/>
            </a:pPr>
            <a:endParaRPr lang="en-US" dirty="0"/>
          </a:p>
        </p:txBody>
      </p:sp>
    </p:spTree>
    <p:extLst>
      <p:ext uri="{BB962C8B-B14F-4D97-AF65-F5344CB8AC3E}">
        <p14:creationId xmlns:p14="http://schemas.microsoft.com/office/powerpoint/2010/main" val="2610316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1623"/>
            <a:ext cx="8540750" cy="492125"/>
          </a:xfrm>
        </p:spPr>
        <p:txBody>
          <a:bodyPr/>
          <a:lstStyle/>
          <a:p>
            <a:r>
              <a:rPr lang="en-US" sz="2600" dirty="0"/>
              <a:t>Move Out </a:t>
            </a:r>
            <a:r>
              <a:rPr lang="en-US" sz="2600" dirty="0" smtClean="0"/>
              <a:t>– Reject</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3077606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1623"/>
            <a:ext cx="8540750" cy="492125"/>
          </a:xfrm>
        </p:spPr>
        <p:txBody>
          <a:bodyPr/>
          <a:lstStyle/>
          <a:p>
            <a:r>
              <a:rPr lang="en-US" sz="2600" dirty="0"/>
              <a:t>Move Out </a:t>
            </a:r>
            <a:r>
              <a:rPr lang="en-US" sz="2600" dirty="0" smtClean="0"/>
              <a:t>– Accept</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848447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447800"/>
            <a:ext cx="8540750" cy="492125"/>
          </a:xfrm>
        </p:spPr>
        <p:txBody>
          <a:bodyPr/>
          <a:lstStyle/>
          <a:p>
            <a:r>
              <a:rPr lang="en-US" sz="2600" dirty="0"/>
              <a:t>Move Out – Reject &amp; Accept (ERCOT) </a:t>
            </a:r>
          </a:p>
        </p:txBody>
      </p:sp>
      <p:pic>
        <p:nvPicPr>
          <p:cNvPr id="4" name="Picture 3">
            <a:extLst>
              <a:ext uri="{FF2B5EF4-FFF2-40B4-BE49-F238E27FC236}">
                <a16:creationId xmlns="" xmlns:a16="http://schemas.microsoft.com/office/drawing/2014/main" id="{2D7D9AA8-9A13-4571-BCC9-06362568D14B}"/>
              </a:ext>
            </a:extLst>
          </p:cNvPr>
          <p:cNvPicPr>
            <a:picLocks noChangeAspect="1"/>
          </p:cNvPicPr>
          <p:nvPr/>
        </p:nvPicPr>
        <p:blipFill>
          <a:blip r:embed="rId2"/>
          <a:stretch>
            <a:fillRect/>
          </a:stretch>
        </p:blipFill>
        <p:spPr>
          <a:xfrm>
            <a:off x="1287267" y="2362200"/>
            <a:ext cx="6393058" cy="4088052"/>
          </a:xfrm>
          <a:prstGeom prst="rect">
            <a:avLst/>
          </a:prstGeom>
        </p:spPr>
      </p:pic>
    </p:spTree>
    <p:extLst>
      <p:ext uri="{BB962C8B-B14F-4D97-AF65-F5344CB8AC3E}">
        <p14:creationId xmlns:p14="http://schemas.microsoft.com/office/powerpoint/2010/main" val="35641564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Transaction Solution to Stacking</a:t>
            </a:r>
          </a:p>
        </p:txBody>
      </p:sp>
      <p:sp>
        <p:nvSpPr>
          <p:cNvPr id="9" name="Text Placeholder 8"/>
          <p:cNvSpPr>
            <a:spLocks noGrp="1"/>
          </p:cNvSpPr>
          <p:nvPr>
            <p:ph type="body" sz="quarter" idx="4294967295"/>
          </p:nvPr>
        </p:nvSpPr>
        <p:spPr>
          <a:xfrm>
            <a:off x="407324" y="1059458"/>
            <a:ext cx="8540750" cy="862012"/>
          </a:xfrm>
        </p:spPr>
        <p:txBody>
          <a:bodyPr/>
          <a:lstStyle/>
          <a:p>
            <a:r>
              <a:rPr lang="en-US" dirty="0"/>
              <a:t>11.4.1	REP Operating Rule 1:</a:t>
            </a:r>
            <a:r>
              <a:rPr lang="en-US" i="1" dirty="0"/>
              <a:t>  </a:t>
            </a:r>
            <a:r>
              <a:rPr lang="en-US" dirty="0"/>
              <a:t>Cancel Move Out</a:t>
            </a:r>
            <a:r>
              <a:rPr lang="en-US" i="1" dirty="0"/>
              <a:t> </a:t>
            </a:r>
            <a:endParaRPr lang="en-US" dirty="0"/>
          </a:p>
          <a:p>
            <a:endParaRPr lang="en-US" sz="2600" dirty="0"/>
          </a:p>
        </p:txBody>
      </p:sp>
      <p:sp>
        <p:nvSpPr>
          <p:cNvPr id="5" name="TextBox 4">
            <a:extLst>
              <a:ext uri="{FF2B5EF4-FFF2-40B4-BE49-F238E27FC236}">
                <a16:creationId xmlns="" xmlns:a16="http://schemas.microsoft.com/office/drawing/2014/main" id="{501295D1-BEB3-4BB4-B03C-501197C87C6A}"/>
              </a:ext>
            </a:extLst>
          </p:cNvPr>
          <p:cNvSpPr txBox="1"/>
          <p:nvPr/>
        </p:nvSpPr>
        <p:spPr>
          <a:xfrm>
            <a:off x="381000" y="5486400"/>
            <a:ext cx="8305800" cy="923330"/>
          </a:xfrm>
          <a:prstGeom prst="rect">
            <a:avLst/>
          </a:prstGeom>
          <a:solidFill>
            <a:schemeClr val="tx1"/>
          </a:solidFill>
        </p:spPr>
        <p:txBody>
          <a:bodyPr wrap="square" rtlCol="0">
            <a:spAutoFit/>
          </a:bodyPr>
          <a:lstStyle/>
          <a:p>
            <a:pPr algn="ctr"/>
            <a:r>
              <a:rPr lang="en-US" i="1" dirty="0" smtClean="0">
                <a:solidFill>
                  <a:schemeClr val="bg1"/>
                </a:solidFill>
              </a:rPr>
              <a:t> If a </a:t>
            </a:r>
            <a:r>
              <a:rPr lang="en-US" i="1" dirty="0">
                <a:solidFill>
                  <a:schemeClr val="bg1"/>
                </a:solidFill>
              </a:rPr>
              <a:t>REP </a:t>
            </a:r>
            <a:r>
              <a:rPr lang="en-US" i="1" dirty="0" smtClean="0">
                <a:solidFill>
                  <a:schemeClr val="bg1"/>
                </a:solidFill>
              </a:rPr>
              <a:t>enrolls a new customer at </a:t>
            </a:r>
            <a:r>
              <a:rPr lang="en-US" i="1" dirty="0">
                <a:solidFill>
                  <a:schemeClr val="bg1"/>
                </a:solidFill>
              </a:rPr>
              <a:t>the same </a:t>
            </a:r>
            <a:r>
              <a:rPr lang="en-US" i="1" dirty="0" smtClean="0">
                <a:solidFill>
                  <a:schemeClr val="bg1"/>
                </a:solidFill>
              </a:rPr>
              <a:t>premise and an existing customer has a future dated MVO, </a:t>
            </a:r>
            <a:r>
              <a:rPr lang="en-US" i="1" dirty="0">
                <a:solidFill>
                  <a:schemeClr val="bg1"/>
                </a:solidFill>
              </a:rPr>
              <a:t>if the REP </a:t>
            </a:r>
            <a:r>
              <a:rPr lang="en-US" i="1" dirty="0" smtClean="0">
                <a:solidFill>
                  <a:schemeClr val="bg1"/>
                </a:solidFill>
              </a:rPr>
              <a:t> </a:t>
            </a:r>
            <a:r>
              <a:rPr lang="en-US" i="1" dirty="0">
                <a:solidFill>
                  <a:schemeClr val="bg1"/>
                </a:solidFill>
              </a:rPr>
              <a:t>fails to cancel the future dated MVO, the MVO will be executed leaving </a:t>
            </a:r>
            <a:r>
              <a:rPr lang="en-US" i="1" dirty="0" smtClean="0">
                <a:solidFill>
                  <a:schemeClr val="bg1"/>
                </a:solidFill>
              </a:rPr>
              <a:t>the new customer  in </a:t>
            </a:r>
            <a:r>
              <a:rPr lang="en-US" i="1" dirty="0">
                <a:solidFill>
                  <a:schemeClr val="bg1"/>
                </a:solidFill>
              </a:rPr>
              <a:t>the dark.</a:t>
            </a:r>
          </a:p>
        </p:txBody>
      </p:sp>
      <p:sp>
        <p:nvSpPr>
          <p:cNvPr id="6" name="TextBox 5">
            <a:extLst>
              <a:ext uri="{FF2B5EF4-FFF2-40B4-BE49-F238E27FC236}">
                <a16:creationId xmlns="" xmlns:a16="http://schemas.microsoft.com/office/drawing/2014/main" id="{E1730D03-692E-4FE8-924E-598C2FB437C8}"/>
              </a:ext>
            </a:extLst>
          </p:cNvPr>
          <p:cNvSpPr txBox="1"/>
          <p:nvPr/>
        </p:nvSpPr>
        <p:spPr>
          <a:xfrm>
            <a:off x="381000" y="1599337"/>
            <a:ext cx="8464296" cy="1754326"/>
          </a:xfrm>
          <a:prstGeom prst="rect">
            <a:avLst/>
          </a:prstGeom>
          <a:noFill/>
        </p:spPr>
        <p:txBody>
          <a:bodyPr wrap="square" rtlCol="0">
            <a:spAutoFit/>
          </a:bodyPr>
          <a:lstStyle/>
          <a:p>
            <a:r>
              <a:rPr lang="en-US" dirty="0"/>
              <a:t>	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a:p>
            <a:endParaRPr lang="en-US" dirty="0"/>
          </a:p>
        </p:txBody>
      </p:sp>
      <p:graphicFrame>
        <p:nvGraphicFramePr>
          <p:cNvPr id="2" name="Diagram 1">
            <a:extLst>
              <a:ext uri="{FF2B5EF4-FFF2-40B4-BE49-F238E27FC236}">
                <a16:creationId xmlns="" xmlns:a16="http://schemas.microsoft.com/office/drawing/2014/main" id="{8001406A-43F8-402C-A2A0-5E12BD5AADF8}"/>
              </a:ext>
            </a:extLst>
          </p:cNvPr>
          <p:cNvGraphicFramePr/>
          <p:nvPr>
            <p:extLst>
              <p:ext uri="{D42A27DB-BD31-4B8C-83A1-F6EECF244321}">
                <p14:modId xmlns:p14="http://schemas.microsoft.com/office/powerpoint/2010/main" val="1404316008"/>
              </p:ext>
            </p:extLst>
          </p:nvPr>
        </p:nvGraphicFramePr>
        <p:xfrm>
          <a:off x="14859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peech Bubble: Rectangle with Corners Rounded 2">
            <a:extLst>
              <a:ext uri="{FF2B5EF4-FFF2-40B4-BE49-F238E27FC236}">
                <a16:creationId xmlns="" xmlns:a16="http://schemas.microsoft.com/office/drawing/2014/main" id="{A3496DB9-45F5-44AF-B696-920438647E18}"/>
              </a:ext>
            </a:extLst>
          </p:cNvPr>
          <p:cNvSpPr/>
          <p:nvPr/>
        </p:nvSpPr>
        <p:spPr>
          <a:xfrm>
            <a:off x="7162800" y="2743201"/>
            <a:ext cx="1905000" cy="1150342"/>
          </a:xfrm>
          <a:prstGeom prst="wedgeRoundRectCallout">
            <a:avLst>
              <a:gd name="adj1" fmla="val -50887"/>
              <a:gd name="adj2" fmla="val 5901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rgbClr val="FF0000"/>
                  </a:solidFill>
                </a:ln>
                <a:solidFill>
                  <a:schemeClr val="tx1"/>
                </a:solidFill>
              </a:rPr>
              <a:t>MVO transaction from </a:t>
            </a:r>
            <a:r>
              <a:rPr lang="en-US" sz="1400" dirty="0" smtClean="0">
                <a:ln>
                  <a:solidFill>
                    <a:srgbClr val="FF0000"/>
                  </a:solidFill>
                </a:ln>
                <a:solidFill>
                  <a:schemeClr val="tx1"/>
                </a:solidFill>
              </a:rPr>
              <a:t>existing customer has </a:t>
            </a:r>
            <a:r>
              <a:rPr lang="en-US" sz="1400" dirty="0">
                <a:ln>
                  <a:solidFill>
                    <a:srgbClr val="FF0000"/>
                  </a:solidFill>
                </a:ln>
                <a:solidFill>
                  <a:schemeClr val="tx1"/>
                </a:solidFill>
              </a:rPr>
              <a:t>left </a:t>
            </a:r>
            <a:r>
              <a:rPr lang="en-US" sz="1400" dirty="0" smtClean="0">
                <a:ln>
                  <a:solidFill>
                    <a:srgbClr val="FF0000"/>
                  </a:solidFill>
                </a:ln>
                <a:solidFill>
                  <a:schemeClr val="tx1"/>
                </a:solidFill>
              </a:rPr>
              <a:t>new </a:t>
            </a:r>
            <a:r>
              <a:rPr lang="en-US" sz="1400" dirty="0">
                <a:ln>
                  <a:solidFill>
                    <a:srgbClr val="FF0000"/>
                  </a:solidFill>
                </a:ln>
                <a:solidFill>
                  <a:schemeClr val="tx1"/>
                </a:solidFill>
              </a:rPr>
              <a:t>c</a:t>
            </a:r>
            <a:r>
              <a:rPr lang="en-US" sz="1400" dirty="0" smtClean="0">
                <a:ln>
                  <a:solidFill>
                    <a:srgbClr val="FF0000"/>
                  </a:solidFill>
                </a:ln>
                <a:solidFill>
                  <a:schemeClr val="tx1"/>
                </a:solidFill>
              </a:rPr>
              <a:t>ustomer in </a:t>
            </a:r>
            <a:r>
              <a:rPr lang="en-US" sz="1400" dirty="0">
                <a:ln>
                  <a:solidFill>
                    <a:srgbClr val="FF0000"/>
                  </a:solidFill>
                </a:ln>
                <a:solidFill>
                  <a:schemeClr val="tx1"/>
                </a:solidFill>
              </a:rPr>
              <a:t>the dark.</a:t>
            </a:r>
          </a:p>
        </p:txBody>
      </p:sp>
    </p:spTree>
    <p:extLst>
      <p:ext uri="{BB962C8B-B14F-4D97-AF65-F5344CB8AC3E}">
        <p14:creationId xmlns:p14="http://schemas.microsoft.com/office/powerpoint/2010/main" val="13760457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Transaction Solution to </a:t>
            </a:r>
            <a:r>
              <a:rPr lang="en-US" dirty="0" smtClean="0"/>
              <a:t>Stacking</a:t>
            </a:r>
            <a:endParaRPr lang="en-US" dirty="0"/>
          </a:p>
        </p:txBody>
      </p:sp>
      <p:sp>
        <p:nvSpPr>
          <p:cNvPr id="9" name="Text Placeholder 8"/>
          <p:cNvSpPr>
            <a:spLocks noGrp="1"/>
          </p:cNvSpPr>
          <p:nvPr>
            <p:ph type="body" sz="quarter" idx="4294967295"/>
          </p:nvPr>
        </p:nvSpPr>
        <p:spPr>
          <a:xfrm>
            <a:off x="381000" y="1235281"/>
            <a:ext cx="8540750" cy="492125"/>
          </a:xfrm>
        </p:spPr>
        <p:txBody>
          <a:bodyPr/>
          <a:lstStyle/>
          <a:p>
            <a:r>
              <a:rPr lang="en-US" sz="2600" dirty="0"/>
              <a:t>MVO Trumps SWI</a:t>
            </a:r>
          </a:p>
        </p:txBody>
      </p:sp>
      <p:sp>
        <p:nvSpPr>
          <p:cNvPr id="2" name="TextBox 1">
            <a:extLst>
              <a:ext uri="{FF2B5EF4-FFF2-40B4-BE49-F238E27FC236}">
                <a16:creationId xmlns="" xmlns:a16="http://schemas.microsoft.com/office/drawing/2014/main" id="{7B94A73E-96DD-4A30-9682-D6E461EA4E1E}"/>
              </a:ext>
            </a:extLst>
          </p:cNvPr>
          <p:cNvSpPr txBox="1"/>
          <p:nvPr/>
        </p:nvSpPr>
        <p:spPr>
          <a:xfrm>
            <a:off x="228600" y="1932775"/>
            <a:ext cx="8383524" cy="646331"/>
          </a:xfrm>
          <a:prstGeom prst="rect">
            <a:avLst/>
          </a:prstGeom>
          <a:solidFill>
            <a:schemeClr val="tx1"/>
          </a:solidFill>
        </p:spPr>
        <p:txBody>
          <a:bodyPr wrap="square" rtlCol="0">
            <a:spAutoFit/>
          </a:bodyPr>
          <a:lstStyle/>
          <a:p>
            <a:pPr algn="ctr"/>
            <a:r>
              <a:rPr lang="en-US" b="1" i="1" dirty="0">
                <a:solidFill>
                  <a:schemeClr val="bg1"/>
                </a:solidFill>
              </a:rPr>
              <a:t>ERCOT will reject a Switch Request if the ESI ID is scheduled to be De-energized at ERCOT on the Requested Date.  </a:t>
            </a:r>
          </a:p>
        </p:txBody>
      </p:sp>
      <p:graphicFrame>
        <p:nvGraphicFramePr>
          <p:cNvPr id="3" name="Diagram 2">
            <a:extLst>
              <a:ext uri="{FF2B5EF4-FFF2-40B4-BE49-F238E27FC236}">
                <a16:creationId xmlns="" xmlns:a16="http://schemas.microsoft.com/office/drawing/2014/main" id="{4F89A021-0967-4AC0-BDDD-E94EF538102F}"/>
              </a:ext>
            </a:extLst>
          </p:cNvPr>
          <p:cNvGraphicFramePr/>
          <p:nvPr>
            <p:extLst>
              <p:ext uri="{D42A27DB-BD31-4B8C-83A1-F6EECF244321}">
                <p14:modId xmlns:p14="http://schemas.microsoft.com/office/powerpoint/2010/main" val="2187192418"/>
              </p:ext>
            </p:extLst>
          </p:nvPr>
        </p:nvGraphicFramePr>
        <p:xfrm>
          <a:off x="1603375"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ultiplication Sign 3">
            <a:extLst>
              <a:ext uri="{FF2B5EF4-FFF2-40B4-BE49-F238E27FC236}">
                <a16:creationId xmlns="" xmlns:a16="http://schemas.microsoft.com/office/drawing/2014/main" id="{76FFEA72-3EE3-4585-97DD-3E59FE2FB37D}"/>
              </a:ext>
            </a:extLst>
          </p:cNvPr>
          <p:cNvSpPr/>
          <p:nvPr/>
        </p:nvSpPr>
        <p:spPr>
          <a:xfrm>
            <a:off x="5410200" y="3581400"/>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7001085-9244-4B9B-8924-DB26BDAFCBFE}"/>
              </a:ext>
            </a:extLst>
          </p:cNvPr>
          <p:cNvSpPr txBox="1"/>
          <p:nvPr/>
        </p:nvSpPr>
        <p:spPr>
          <a:xfrm>
            <a:off x="559613" y="5847834"/>
            <a:ext cx="8153400"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smtClean="0"/>
              <a:t>CR </a:t>
            </a:r>
            <a:r>
              <a:rPr lang="en-US" b="1" dirty="0"/>
              <a:t>B will need to submit a MVI (814_16) in order to enroll their customer.</a:t>
            </a:r>
          </a:p>
        </p:txBody>
      </p:sp>
    </p:spTree>
    <p:extLst>
      <p:ext uri="{BB962C8B-B14F-4D97-AF65-F5344CB8AC3E}">
        <p14:creationId xmlns:p14="http://schemas.microsoft.com/office/powerpoint/2010/main" val="928020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TX SET</a:t>
            </a:r>
            <a:endParaRPr lang="en-US" dirty="0"/>
          </a:p>
        </p:txBody>
      </p:sp>
      <p:sp>
        <p:nvSpPr>
          <p:cNvPr id="3" name="Rectangle 2"/>
          <p:cNvSpPr/>
          <p:nvPr/>
        </p:nvSpPr>
        <p:spPr>
          <a:xfrm>
            <a:off x="304800" y="1524000"/>
            <a:ext cx="7467600" cy="3693319"/>
          </a:xfrm>
          <a:prstGeom prst="rect">
            <a:avLst/>
          </a:prstGeom>
        </p:spPr>
        <p:txBody>
          <a:bodyPr wrap="square">
            <a:spAutoFit/>
          </a:bodyPr>
          <a:lstStyle/>
          <a:p>
            <a:pPr lvl="1"/>
            <a:endParaRPr lang="en-US" b="1" dirty="0"/>
          </a:p>
          <a:p>
            <a:pPr marL="1257300" lvl="2" indent="-342900">
              <a:buFont typeface="Arial" panose="020B0604020202020204" pitchFamily="34" charset="0"/>
              <a:buChar char="•"/>
            </a:pPr>
            <a:r>
              <a:rPr lang="en-US" sz="2400" dirty="0" smtClean="0"/>
              <a:t>Standardization of automated processes</a:t>
            </a:r>
            <a:endParaRPr lang="en-US" sz="2400" dirty="0" smtClean="0"/>
          </a:p>
          <a:p>
            <a:pPr marL="1257300" lvl="2" indent="-342900" fontAlgn="base">
              <a:buFont typeface="Arial" panose="020B0604020202020204" pitchFamily="34" charset="0"/>
              <a:buChar char="•"/>
            </a:pPr>
            <a:r>
              <a:rPr lang="en-US" sz="2400" dirty="0" smtClean="0"/>
              <a:t>Improves data quality and efficiency</a:t>
            </a:r>
            <a:endParaRPr lang="en-US" sz="2800" dirty="0"/>
          </a:p>
          <a:p>
            <a:pPr marL="1257300" lvl="2" indent="-342900" fontAlgn="base">
              <a:buFont typeface="Arial" panose="020B0604020202020204" pitchFamily="34" charset="0"/>
              <a:buChar char="•"/>
            </a:pPr>
            <a:r>
              <a:rPr lang="en-US" sz="2400" dirty="0" smtClean="0"/>
              <a:t>Greater</a:t>
            </a:r>
            <a:r>
              <a:rPr lang="en-US" sz="2400" dirty="0" smtClean="0"/>
              <a:t> </a:t>
            </a:r>
            <a:r>
              <a:rPr lang="en-US" sz="2400" dirty="0"/>
              <a:t>transparency </a:t>
            </a:r>
            <a:endParaRPr lang="en-US" sz="2400" dirty="0" smtClean="0"/>
          </a:p>
          <a:p>
            <a:pPr marL="1257300" lvl="2" indent="-342900" fontAlgn="base">
              <a:buFont typeface="Arial" panose="020B0604020202020204" pitchFamily="34" charset="0"/>
              <a:buChar char="•"/>
            </a:pPr>
            <a:r>
              <a:rPr lang="en-US" sz="2400" dirty="0" smtClean="0"/>
              <a:t>Improved security</a:t>
            </a:r>
          </a:p>
          <a:p>
            <a:pPr marL="1257300" lvl="2" indent="-342900" fontAlgn="base">
              <a:buFont typeface="Arial" panose="020B0604020202020204" pitchFamily="34" charset="0"/>
              <a:buChar char="•"/>
            </a:pPr>
            <a:r>
              <a:rPr lang="en-US" sz="2400" dirty="0"/>
              <a:t>Allows reporting flex flexibility</a:t>
            </a:r>
          </a:p>
          <a:p>
            <a:pPr marL="1257300" lvl="2" indent="-342900" fontAlgn="base">
              <a:buFont typeface="Arial" panose="020B0604020202020204" pitchFamily="34" charset="0"/>
              <a:buChar char="•"/>
            </a:pPr>
            <a:r>
              <a:rPr lang="en-US" sz="2400" dirty="0" smtClean="0"/>
              <a:t>Increased </a:t>
            </a:r>
            <a:r>
              <a:rPr lang="en-US" sz="2400" dirty="0"/>
              <a:t>cost savings</a:t>
            </a:r>
          </a:p>
          <a:p>
            <a:pPr marL="1257300" lvl="2" indent="-342900" fontAlgn="base">
              <a:buFont typeface="Arial" panose="020B0604020202020204" pitchFamily="34" charset="0"/>
              <a:buChar char="•"/>
            </a:pPr>
            <a:endParaRPr lang="en-US" sz="3200" dirty="0"/>
          </a:p>
          <a:p>
            <a:pPr lvl="2"/>
            <a:endParaRPr lang="en-US" sz="3200" dirty="0"/>
          </a:p>
        </p:txBody>
      </p:sp>
      <p:sp>
        <p:nvSpPr>
          <p:cNvPr id="4" name="Date Placeholder 3"/>
          <p:cNvSpPr>
            <a:spLocks noGrp="1"/>
          </p:cNvSpPr>
          <p:nvPr>
            <p:ph type="dt" sz="half" idx="10"/>
          </p:nvPr>
        </p:nvSpPr>
        <p:spPr/>
        <p:txBody>
          <a:bodyPr/>
          <a:lstStyle/>
          <a:p>
            <a:fld id="{9C3FDE45-5280-4686-9075-9451246E6725}"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2660048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13728"/>
            <a:ext cx="8540750" cy="492125"/>
          </a:xfrm>
        </p:spPr>
        <p:txBody>
          <a:bodyPr/>
          <a:lstStyle/>
          <a:p>
            <a:r>
              <a:rPr lang="en-US" sz="2600" dirty="0"/>
              <a:t>Move Out w/ Future dated Switch</a:t>
            </a:r>
          </a:p>
        </p:txBody>
      </p:sp>
      <p:pic>
        <p:nvPicPr>
          <p:cNvPr id="2" name="Picture 1">
            <a:extLst>
              <a:ext uri="{FF2B5EF4-FFF2-40B4-BE49-F238E27FC236}">
                <a16:creationId xmlns="" xmlns:a16="http://schemas.microsoft.com/office/drawing/2014/main" id="{818DE80B-48EC-4640-B80A-7BB6FE4231C2}"/>
              </a:ext>
            </a:extLst>
          </p:cNvPr>
          <p:cNvPicPr>
            <a:picLocks noChangeAspect="1"/>
          </p:cNvPicPr>
          <p:nvPr/>
        </p:nvPicPr>
        <p:blipFill>
          <a:blip r:embed="rId2"/>
          <a:stretch>
            <a:fillRect/>
          </a:stretch>
        </p:blipFill>
        <p:spPr>
          <a:xfrm>
            <a:off x="1066800" y="1863186"/>
            <a:ext cx="6351148" cy="4994814"/>
          </a:xfrm>
          <a:prstGeom prst="rect">
            <a:avLst/>
          </a:prstGeom>
        </p:spPr>
      </p:pic>
    </p:spTree>
    <p:extLst>
      <p:ext uri="{BB962C8B-B14F-4D97-AF65-F5344CB8AC3E}">
        <p14:creationId xmlns:p14="http://schemas.microsoft.com/office/powerpoint/2010/main" val="38076131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#3 - </a:t>
            </a:r>
            <a:r>
              <a:rPr lang="en-US" i="1" dirty="0" smtClean="0"/>
              <a:t>continued</a:t>
            </a:r>
            <a:endParaRPr lang="en-US" dirty="0"/>
          </a:p>
        </p:txBody>
      </p:sp>
      <p:sp>
        <p:nvSpPr>
          <p:cNvPr id="2" name="Content Placeholder 1">
            <a:extLst>
              <a:ext uri="{FF2B5EF4-FFF2-40B4-BE49-F238E27FC236}">
                <a16:creationId xmlns="" xmlns:a16="http://schemas.microsoft.com/office/drawing/2014/main" id="{697D69B9-354F-4FEB-A951-8553A0DD90D5}"/>
              </a:ext>
            </a:extLst>
          </p:cNvPr>
          <p:cNvSpPr>
            <a:spLocks noGrp="1"/>
          </p:cNvSpPr>
          <p:nvPr>
            <p:ph sz="quarter" idx="4294967295"/>
          </p:nvPr>
        </p:nvSpPr>
        <p:spPr>
          <a:xfrm>
            <a:off x="457200" y="1676400"/>
            <a:ext cx="8535987" cy="5578475"/>
          </a:xfrm>
        </p:spPr>
        <p:txBody>
          <a:bodyPr/>
          <a:lstStyle/>
          <a:p>
            <a:pPr marL="457200" lvl="0" indent="-457200">
              <a:buFont typeface="+mj-lt"/>
              <a:buAutoNum type="arabicPeriod" startAt="15"/>
            </a:pPr>
            <a:r>
              <a:rPr lang="en-US" dirty="0"/>
              <a:t>Which entity would receive an 814_17 Not First In (NFI) reject after a same day MVI is submitted in the morning by </a:t>
            </a:r>
            <a:r>
              <a:rPr lang="en-US" dirty="0" smtClean="0"/>
              <a:t>CR </a:t>
            </a:r>
            <a:r>
              <a:rPr lang="en-US" dirty="0"/>
              <a:t>“A” and then another same day MVI is submitted in the afternoon by </a:t>
            </a:r>
            <a:r>
              <a:rPr lang="en-US" dirty="0" smtClean="0"/>
              <a:t>CR </a:t>
            </a:r>
            <a:r>
              <a:rPr lang="en-US" dirty="0"/>
              <a:t>“B”?</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CR </a:t>
            </a:r>
            <a:r>
              <a:rPr lang="en-US" dirty="0"/>
              <a:t>A    ______________</a:t>
            </a:r>
            <a:endParaRPr lang="en-US" sz="2000" dirty="0"/>
          </a:p>
          <a:p>
            <a:pPr lvl="1"/>
            <a:r>
              <a:rPr lang="en-US" dirty="0" smtClean="0"/>
              <a:t>CR </a:t>
            </a:r>
            <a:r>
              <a:rPr lang="en-US" dirty="0"/>
              <a:t>B   ______________</a:t>
            </a:r>
          </a:p>
        </p:txBody>
      </p:sp>
    </p:spTree>
    <p:extLst>
      <p:ext uri="{BB962C8B-B14F-4D97-AF65-F5344CB8AC3E}">
        <p14:creationId xmlns:p14="http://schemas.microsoft.com/office/powerpoint/2010/main" val="23512011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4</a:t>
            </a:r>
            <a:endParaRPr lang="en-US" dirty="0"/>
          </a:p>
        </p:txBody>
      </p:sp>
      <p:sp>
        <p:nvSpPr>
          <p:cNvPr id="2" name="Content Placeholder 1">
            <a:extLst>
              <a:ext uri="{FF2B5EF4-FFF2-40B4-BE49-F238E27FC236}">
                <a16:creationId xmlns="" xmlns:a16="http://schemas.microsoft.com/office/drawing/2014/main" id="{AF299E05-1479-4C3A-B167-4FCD0EE29330}"/>
              </a:ext>
            </a:extLst>
          </p:cNvPr>
          <p:cNvSpPr>
            <a:spLocks noGrp="1"/>
          </p:cNvSpPr>
          <p:nvPr>
            <p:ph sz="quarter" idx="4294967295"/>
          </p:nvPr>
        </p:nvSpPr>
        <p:spPr>
          <a:xfrm>
            <a:off x="457200" y="1066800"/>
            <a:ext cx="8535987" cy="5578475"/>
          </a:xfrm>
        </p:spPr>
        <p:txBody>
          <a:bodyPr/>
          <a:lstStyle/>
          <a:p>
            <a:pPr marL="457200" indent="-457200">
              <a:buFont typeface="+mj-lt"/>
              <a:buAutoNum type="arabicPeriod" startAt="16"/>
            </a:pPr>
            <a:r>
              <a:rPr lang="en-US" dirty="0"/>
              <a:t>If a Switch Hold exists on an </a:t>
            </a:r>
            <a:r>
              <a:rPr lang="en-US" dirty="0" smtClean="0"/>
              <a:t>ESIID</a:t>
            </a:r>
            <a:r>
              <a:rPr lang="en-US" dirty="0"/>
              <a:t>, a MVO transaction (814_24) will automatically reject  (True/False) ________</a:t>
            </a:r>
          </a:p>
          <a:p>
            <a:pPr marL="0" indent="0">
              <a:buNone/>
            </a:pPr>
            <a:endParaRPr lang="en-US" dirty="0" smtClean="0"/>
          </a:p>
          <a:p>
            <a:pPr marL="457200" indent="-457200">
              <a:buFont typeface="+mj-lt"/>
              <a:buAutoNum type="arabicPeriod" startAt="16"/>
            </a:pPr>
            <a:r>
              <a:rPr lang="en-US" dirty="0" smtClean="0"/>
              <a:t>If </a:t>
            </a:r>
            <a:r>
              <a:rPr lang="en-US" dirty="0"/>
              <a:t>a MVO order is submitted and an 814_28 CU </a:t>
            </a:r>
            <a:r>
              <a:rPr lang="en-US" dirty="0" smtClean="0"/>
              <a:t>is received </a:t>
            </a:r>
            <a:r>
              <a:rPr lang="en-US" dirty="0"/>
              <a:t>from the </a:t>
            </a:r>
            <a:r>
              <a:rPr lang="en-US" dirty="0" smtClean="0"/>
              <a:t>TDSP, </a:t>
            </a:r>
            <a:r>
              <a:rPr lang="en-US" dirty="0"/>
              <a:t>does the customer receive a final bill? (Yes/No) ____________________</a:t>
            </a:r>
          </a:p>
          <a:p>
            <a:pPr marL="457200" indent="-457200">
              <a:buFont typeface="+mj-lt"/>
              <a:buAutoNum type="arabicPeriod" startAt="16"/>
            </a:pPr>
            <a:r>
              <a:rPr lang="en-US" dirty="0"/>
              <a:t>An 814_16 MVI trumps an 814_24 MVO for the same day when they are from two different </a:t>
            </a:r>
            <a:r>
              <a:rPr lang="en-US" dirty="0" err="1"/>
              <a:t>REPs.</a:t>
            </a:r>
            <a:r>
              <a:rPr lang="en-US" dirty="0"/>
              <a:t>  (True/False)   _______________________________</a:t>
            </a:r>
          </a:p>
          <a:p>
            <a:pPr marL="457200" indent="-457200">
              <a:buFont typeface="+mj-lt"/>
              <a:buAutoNum type="arabicPeriod" startAt="16"/>
            </a:pPr>
            <a:r>
              <a:rPr lang="en-US" dirty="0"/>
              <a:t>An 814_16 MVI trumps an 814_24 MVO for the same day when they are from the same REP.  (True/False)   _______________________________</a:t>
            </a:r>
            <a:endParaRPr lang="en-US" sz="800" dirty="0"/>
          </a:p>
          <a:p>
            <a:pPr marL="457200" indent="-457200">
              <a:buFont typeface="+mj-lt"/>
              <a:buAutoNum type="arabicPeriod" startAt="16"/>
            </a:pPr>
            <a:r>
              <a:rPr lang="en-US" dirty="0"/>
              <a:t>An 814_24 MVO trumps an </a:t>
            </a:r>
            <a:r>
              <a:rPr lang="en-US" dirty="0" smtClean="0"/>
              <a:t>814_01 Switch</a:t>
            </a:r>
            <a:r>
              <a:rPr lang="en-US" dirty="0"/>
              <a:t>. (True/False) ___________________</a:t>
            </a:r>
          </a:p>
          <a:p>
            <a:pPr marL="0" indent="0">
              <a:buNone/>
            </a:pPr>
            <a:endParaRPr lang="en-US" dirty="0"/>
          </a:p>
        </p:txBody>
      </p:sp>
    </p:spTree>
    <p:extLst>
      <p:ext uri="{BB962C8B-B14F-4D97-AF65-F5344CB8AC3E}">
        <p14:creationId xmlns:p14="http://schemas.microsoft.com/office/powerpoint/2010/main" val="9627601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 xmlns:a16="http://schemas.microsoft.com/office/drawing/2014/main" id="{F536CC60-56FE-406E-AF31-0AB89A2A9C5B}"/>
              </a:ext>
            </a:extLst>
          </p:cNvPr>
          <p:cNvSpPr>
            <a:spLocks noGrp="1"/>
          </p:cNvSpPr>
          <p:nvPr>
            <p:ph sz="quarter" idx="4294967295"/>
          </p:nvPr>
        </p:nvSpPr>
        <p:spPr>
          <a:xfrm>
            <a:off x="381000" y="1676400"/>
            <a:ext cx="8535987" cy="5578475"/>
          </a:xfrm>
        </p:spPr>
        <p:txBody>
          <a:bodyPr/>
          <a:lstStyle/>
          <a:p>
            <a:pPr marL="457200" lvl="0" indent="-457200">
              <a:buFont typeface="+mj-lt"/>
              <a:buAutoNum type="arabicPeriod" startAt="20"/>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5/1, </a:t>
            </a:r>
            <a:r>
              <a:rPr lang="en-US" dirty="0"/>
              <a:t>both with the </a:t>
            </a:r>
            <a:r>
              <a:rPr lang="en-US" dirty="0" smtClean="0"/>
              <a:t>current </a:t>
            </a:r>
            <a:r>
              <a:rPr lang="en-US" dirty="0"/>
              <a:t>REP? Select only one.</a:t>
            </a:r>
          </a:p>
          <a:p>
            <a:pPr lvl="1"/>
            <a:r>
              <a:rPr lang="en-US" dirty="0" smtClean="0"/>
              <a:t>TDSP</a:t>
            </a:r>
            <a:r>
              <a:rPr lang="en-US" dirty="0"/>
              <a:t>	______________</a:t>
            </a:r>
          </a:p>
          <a:p>
            <a:pPr lvl="1"/>
            <a:r>
              <a:rPr lang="en-US" dirty="0"/>
              <a:t>ERCOT ______________</a:t>
            </a:r>
          </a:p>
          <a:p>
            <a:pPr lvl="1"/>
            <a:r>
              <a:rPr lang="en-US" dirty="0" smtClean="0"/>
              <a:t>Current REP  ______________</a:t>
            </a:r>
            <a:endParaRPr lang="en-US" dirty="0"/>
          </a:p>
          <a:p>
            <a:pPr lvl="1"/>
            <a:r>
              <a:rPr lang="en-US" dirty="0"/>
              <a:t>Another REP __________</a:t>
            </a:r>
          </a:p>
        </p:txBody>
      </p:sp>
    </p:spTree>
    <p:extLst>
      <p:ext uri="{BB962C8B-B14F-4D97-AF65-F5344CB8AC3E}">
        <p14:creationId xmlns:p14="http://schemas.microsoft.com/office/powerpoint/2010/main" val="35330692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 xmlns:a16="http://schemas.microsoft.com/office/drawing/2014/main" id="{34CDA951-9506-4EFF-9481-20EDB17E71A4}"/>
              </a:ext>
            </a:extLst>
          </p:cNvPr>
          <p:cNvSpPr>
            <a:spLocks noGrp="1"/>
          </p:cNvSpPr>
          <p:nvPr>
            <p:ph sz="quarter" idx="4294967295"/>
          </p:nvPr>
        </p:nvSpPr>
        <p:spPr>
          <a:xfrm>
            <a:off x="533400" y="1676400"/>
            <a:ext cx="8535987" cy="5578475"/>
          </a:xfrm>
        </p:spPr>
        <p:txBody>
          <a:bodyPr/>
          <a:lstStyle/>
          <a:p>
            <a:pPr marL="457200" lvl="0" indent="-457200">
              <a:buFont typeface="+mj-lt"/>
              <a:buAutoNum type="arabicPeriod" startAt="21"/>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5/5 </a:t>
            </a:r>
            <a:r>
              <a:rPr lang="en-US" dirty="0"/>
              <a:t>both with different REPs? Select only one.</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Current REP ___________</a:t>
            </a:r>
            <a:endParaRPr lang="en-US" sz="2000" dirty="0"/>
          </a:p>
          <a:p>
            <a:pPr lvl="1"/>
            <a:r>
              <a:rPr lang="en-US" dirty="0"/>
              <a:t>Another REP __________</a:t>
            </a:r>
          </a:p>
        </p:txBody>
      </p:sp>
    </p:spTree>
    <p:extLst>
      <p:ext uri="{BB962C8B-B14F-4D97-AF65-F5344CB8AC3E}">
        <p14:creationId xmlns:p14="http://schemas.microsoft.com/office/powerpoint/2010/main" val="24416433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 xmlns:a16="http://schemas.microsoft.com/office/drawing/2014/main" id="{22CDBD5C-0073-4D72-94A7-12C3254A74B8}"/>
              </a:ext>
            </a:extLst>
          </p:cNvPr>
          <p:cNvSpPr>
            <a:spLocks noGrp="1"/>
          </p:cNvSpPr>
          <p:nvPr>
            <p:ph sz="quarter" idx="4294967295"/>
          </p:nvPr>
        </p:nvSpPr>
        <p:spPr>
          <a:xfrm>
            <a:off x="381000" y="1600200"/>
            <a:ext cx="8535987" cy="5578475"/>
          </a:xfrm>
        </p:spPr>
        <p:txBody>
          <a:bodyPr/>
          <a:lstStyle/>
          <a:p>
            <a:pPr marL="457200" lvl="0" indent="-457200">
              <a:buFont typeface="+mj-lt"/>
              <a:buAutoNum type="arabicPeriod" startAt="22"/>
            </a:pPr>
            <a:r>
              <a:rPr lang="en-US" dirty="0"/>
              <a:t>What transaction is used to determine the actual end date of a customer? Select only one.</a:t>
            </a:r>
            <a:endParaRPr lang="en-US" sz="2000" dirty="0"/>
          </a:p>
          <a:p>
            <a:pPr lvl="1"/>
            <a:r>
              <a:rPr lang="en-US" dirty="0"/>
              <a:t>814_24    ______________</a:t>
            </a:r>
            <a:endParaRPr lang="en-US" sz="2000" dirty="0"/>
          </a:p>
          <a:p>
            <a:pPr lvl="1"/>
            <a:r>
              <a:rPr lang="en-US" dirty="0"/>
              <a:t>814_01    ______________</a:t>
            </a:r>
            <a:endParaRPr lang="en-US" sz="2000" dirty="0"/>
          </a:p>
          <a:p>
            <a:pPr lvl="1"/>
            <a:r>
              <a:rPr lang="en-US" dirty="0"/>
              <a:t>867_03F ______________</a:t>
            </a:r>
            <a:endParaRPr lang="en-US" sz="2000" dirty="0"/>
          </a:p>
          <a:p>
            <a:pPr lvl="1"/>
            <a:r>
              <a:rPr lang="en-US" dirty="0"/>
              <a:t>814_22    ______________</a:t>
            </a:r>
            <a:endParaRPr lang="en-US" sz="2000" dirty="0"/>
          </a:p>
          <a:p>
            <a:endParaRPr lang="en-US" dirty="0"/>
          </a:p>
        </p:txBody>
      </p:sp>
    </p:spTree>
    <p:extLst>
      <p:ext uri="{BB962C8B-B14F-4D97-AF65-F5344CB8AC3E}">
        <p14:creationId xmlns:p14="http://schemas.microsoft.com/office/powerpoint/2010/main" val="3013932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04825" y="1207354"/>
            <a:ext cx="8540750" cy="492125"/>
          </a:xfrm>
        </p:spPr>
        <p:txBody>
          <a:bodyPr/>
          <a:lstStyle/>
          <a:p>
            <a:r>
              <a:rPr lang="en-US" sz="2600" dirty="0"/>
              <a:t>Move Out to CSA</a:t>
            </a:r>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 xmlns:a16="http://schemas.microsoft.com/office/drawing/2014/main" id="{5325A852-1E75-49A5-B030-078135A47388}"/>
              </a:ext>
            </a:extLst>
          </p:cNvPr>
          <p:cNvSpPr>
            <a:spLocks noChangeArrowheads="1"/>
          </p:cNvSpPr>
          <p:nvPr/>
        </p:nvSpPr>
        <p:spPr bwMode="auto">
          <a:xfrm>
            <a:off x="504825" y="2025650"/>
            <a:ext cx="1301750" cy="479425"/>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 xmlns:a16="http://schemas.microsoft.com/office/drawing/2014/main" id="{4ECF6E18-4729-4801-9237-874C2AD583C1}"/>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7650043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54967"/>
            <a:ext cx="8540750" cy="492125"/>
          </a:xfrm>
        </p:spPr>
        <p:txBody>
          <a:bodyPr/>
          <a:lstStyle/>
          <a:p>
            <a:r>
              <a:rPr lang="en-US" sz="2600" dirty="0"/>
              <a:t>Move Out to CSA</a:t>
            </a:r>
          </a:p>
        </p:txBody>
      </p:sp>
      <p:pic>
        <p:nvPicPr>
          <p:cNvPr id="2" name="Picture 1">
            <a:extLst>
              <a:ext uri="{FF2B5EF4-FFF2-40B4-BE49-F238E27FC236}">
                <a16:creationId xmlns="" xmlns:a16="http://schemas.microsoft.com/office/drawing/2014/main" id="{566D0E30-0C93-472F-B264-F4AC8F9614C0}"/>
              </a:ext>
            </a:extLst>
          </p:cNvPr>
          <p:cNvPicPr>
            <a:picLocks noChangeAspect="1"/>
          </p:cNvPicPr>
          <p:nvPr/>
        </p:nvPicPr>
        <p:blipFill>
          <a:blip r:embed="rId2"/>
          <a:stretch>
            <a:fillRect/>
          </a:stretch>
        </p:blipFill>
        <p:spPr>
          <a:xfrm>
            <a:off x="1188209" y="1727201"/>
            <a:ext cx="6492116" cy="4949095"/>
          </a:xfrm>
          <a:prstGeom prst="rect">
            <a:avLst/>
          </a:prstGeom>
        </p:spPr>
      </p:pic>
    </p:spTree>
    <p:extLst>
      <p:ext uri="{BB962C8B-B14F-4D97-AF65-F5344CB8AC3E}">
        <p14:creationId xmlns:p14="http://schemas.microsoft.com/office/powerpoint/2010/main" val="4179474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75208" y="1027966"/>
            <a:ext cx="8540750" cy="492125"/>
          </a:xfrm>
        </p:spPr>
        <p:txBody>
          <a:bodyPr/>
          <a:lstStyle/>
          <a:p>
            <a:r>
              <a:rPr lang="en-US" sz="2600" dirty="0"/>
              <a:t>Continuous Service Agreement (CSA) – Add &amp; Delete</a:t>
            </a:r>
          </a:p>
        </p:txBody>
      </p:sp>
      <p:pic>
        <p:nvPicPr>
          <p:cNvPr id="3" name="Picture 2">
            <a:extLst>
              <a:ext uri="{FF2B5EF4-FFF2-40B4-BE49-F238E27FC236}">
                <a16:creationId xmlns="" xmlns:a16="http://schemas.microsoft.com/office/drawing/2014/main" id="{C033028C-8634-4CB5-8EA8-B5A9CDFC1FFB}"/>
              </a:ext>
            </a:extLst>
          </p:cNvPr>
          <p:cNvPicPr>
            <a:picLocks noChangeAspect="1"/>
          </p:cNvPicPr>
          <p:nvPr/>
        </p:nvPicPr>
        <p:blipFill>
          <a:blip r:embed="rId2"/>
          <a:stretch>
            <a:fillRect/>
          </a:stretch>
        </p:blipFill>
        <p:spPr>
          <a:xfrm>
            <a:off x="1600200" y="1600200"/>
            <a:ext cx="5356757" cy="5124352"/>
          </a:xfrm>
          <a:prstGeom prst="rect">
            <a:avLst/>
          </a:prstGeom>
        </p:spPr>
      </p:pic>
    </p:spTree>
    <p:extLst>
      <p:ext uri="{BB962C8B-B14F-4D97-AF65-F5344CB8AC3E}">
        <p14:creationId xmlns:p14="http://schemas.microsoft.com/office/powerpoint/2010/main" val="4689488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5</a:t>
            </a:r>
            <a:endParaRPr lang="en-US" dirty="0"/>
          </a:p>
        </p:txBody>
      </p:sp>
      <p:sp>
        <p:nvSpPr>
          <p:cNvPr id="2" name="Content Placeholder 1">
            <a:extLst>
              <a:ext uri="{FF2B5EF4-FFF2-40B4-BE49-F238E27FC236}">
                <a16:creationId xmlns="" xmlns:a16="http://schemas.microsoft.com/office/drawing/2014/main" id="{A2C61860-5D8A-4BCD-BFF1-F75729E8F052}"/>
              </a:ext>
            </a:extLst>
          </p:cNvPr>
          <p:cNvSpPr>
            <a:spLocks noGrp="1"/>
          </p:cNvSpPr>
          <p:nvPr>
            <p:ph sz="quarter" idx="4294967295"/>
          </p:nvPr>
        </p:nvSpPr>
        <p:spPr>
          <a:xfrm>
            <a:off x="304800" y="1371600"/>
            <a:ext cx="8535988" cy="5578475"/>
          </a:xfrm>
        </p:spPr>
        <p:txBody>
          <a:bodyPr>
            <a:normAutofit/>
          </a:bodyPr>
          <a:lstStyle/>
          <a:p>
            <a:pPr marL="457200" lvl="0" indent="-457200">
              <a:buFont typeface="+mj-lt"/>
              <a:buAutoNum type="arabicPeriod" startAt="23"/>
            </a:pPr>
            <a:r>
              <a:rPr lang="en-US" sz="2000" dirty="0"/>
              <a:t>What does CSA mean? Select only one.</a:t>
            </a:r>
          </a:p>
          <a:p>
            <a:pPr marL="914400" lvl="1" indent="-457200">
              <a:buFont typeface="+mj-lt"/>
              <a:buAutoNum type="alphaLcParenR"/>
            </a:pPr>
            <a:r>
              <a:rPr lang="en-US" sz="2000" dirty="0"/>
              <a:t>Continuous Service Arrangement 	____________</a:t>
            </a:r>
          </a:p>
          <a:p>
            <a:pPr marL="914400" lvl="1" indent="-457200">
              <a:buFont typeface="+mj-lt"/>
              <a:buAutoNum type="alphaLcParenR"/>
            </a:pPr>
            <a:r>
              <a:rPr lang="en-US" sz="2000" dirty="0"/>
              <a:t>Continued Service Arrangement    	____________</a:t>
            </a:r>
          </a:p>
          <a:p>
            <a:pPr marL="914400" lvl="1" indent="-457200">
              <a:buFont typeface="+mj-lt"/>
              <a:buAutoNum type="alphaLcParenR"/>
            </a:pPr>
            <a:r>
              <a:rPr lang="en-US" sz="2000" dirty="0"/>
              <a:t>Continuous Service Agreement      	____________</a:t>
            </a:r>
          </a:p>
          <a:p>
            <a:pPr marL="914400" lvl="1" indent="-457200">
              <a:buFont typeface="+mj-lt"/>
              <a:buAutoNum type="alphaLcParenR"/>
            </a:pPr>
            <a:r>
              <a:rPr lang="en-US" sz="2000" dirty="0"/>
              <a:t>Country Served Agreement             	____________</a:t>
            </a:r>
          </a:p>
          <a:p>
            <a:pPr marL="457200" lvl="0" indent="-457200">
              <a:buFont typeface="+mj-lt"/>
              <a:buAutoNum type="arabicPeriod" startAt="24"/>
            </a:pPr>
            <a:r>
              <a:rPr lang="en-US" sz="2000" dirty="0" smtClean="0"/>
              <a:t>If there is a Continuous Service Agreement and the </a:t>
            </a:r>
            <a:r>
              <a:rPr lang="en-US" dirty="0" smtClean="0"/>
              <a:t>customer</a:t>
            </a:r>
            <a:r>
              <a:rPr lang="en-US" sz="2000" dirty="0" smtClean="0"/>
              <a:t> </a:t>
            </a:r>
            <a:r>
              <a:rPr lang="en-US" sz="2000" dirty="0"/>
              <a:t>moves out what transaction places the service </a:t>
            </a:r>
            <a:r>
              <a:rPr lang="en-US" sz="2000" dirty="0" smtClean="0"/>
              <a:t>back with the CSA?  </a:t>
            </a:r>
            <a:r>
              <a:rPr lang="en-US" sz="2000" dirty="0"/>
              <a:t>Select only one.</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a:t>814_18 _______________</a:t>
            </a:r>
          </a:p>
          <a:p>
            <a:pPr marL="914400" lvl="1" indent="-457200">
              <a:buFont typeface="+mj-lt"/>
              <a:buAutoNum type="alphaLcParenR"/>
            </a:pPr>
            <a:r>
              <a:rPr lang="en-US" sz="2000" dirty="0"/>
              <a:t>814_01 _______________</a:t>
            </a:r>
          </a:p>
          <a:p>
            <a:pPr marL="914400" lvl="1" indent="-457200">
              <a:buFont typeface="+mj-lt"/>
              <a:buAutoNum type="alphaLcParenR"/>
            </a:pPr>
            <a:r>
              <a:rPr lang="en-US" sz="2000" dirty="0"/>
              <a:t>814_22 _______________ </a:t>
            </a:r>
          </a:p>
          <a:p>
            <a:endParaRPr lang="en-US" dirty="0"/>
          </a:p>
        </p:txBody>
      </p:sp>
    </p:spTree>
    <p:extLst>
      <p:ext uri="{BB962C8B-B14F-4D97-AF65-F5344CB8AC3E}">
        <p14:creationId xmlns:p14="http://schemas.microsoft.com/office/powerpoint/2010/main" val="3295454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 are TX SETs </a:t>
            </a:r>
            <a:r>
              <a:rPr lang="en-US" dirty="0"/>
              <a:t>used?</a:t>
            </a:r>
          </a:p>
        </p:txBody>
      </p:sp>
      <p:sp>
        <p:nvSpPr>
          <p:cNvPr id="3" name="TextBox 2"/>
          <p:cNvSpPr txBox="1"/>
          <p:nvPr/>
        </p:nvSpPr>
        <p:spPr>
          <a:xfrm>
            <a:off x="609600" y="1676400"/>
            <a:ext cx="8382000" cy="4524315"/>
          </a:xfrm>
          <a:prstGeom prst="rect">
            <a:avLst/>
          </a:prstGeom>
          <a:noFill/>
        </p:spPr>
        <p:txBody>
          <a:bodyPr wrap="square" rtlCol="0">
            <a:spAutoFit/>
          </a:bodyPr>
          <a:lstStyle/>
          <a:p>
            <a:r>
              <a:rPr lang="en-US" sz="2400" dirty="0" smtClean="0">
                <a:solidFill>
                  <a:schemeClr val="tx1">
                    <a:lumMod val="65000"/>
                    <a:lumOff val="35000"/>
                  </a:schemeClr>
                </a:solidFill>
              </a:rPr>
              <a:t>To execute </a:t>
            </a:r>
            <a:r>
              <a:rPr lang="en-US" sz="2400" dirty="0" smtClean="0">
                <a:solidFill>
                  <a:schemeClr val="tx1">
                    <a:lumMod val="65000"/>
                    <a:lumOff val="35000"/>
                  </a:schemeClr>
                </a:solidFill>
              </a:rPr>
              <a:t>Retail market </a:t>
            </a:r>
            <a:r>
              <a:rPr lang="en-US" sz="2400" dirty="0" smtClean="0">
                <a:solidFill>
                  <a:schemeClr val="tx1">
                    <a:lumMod val="65000"/>
                    <a:lumOff val="35000"/>
                  </a:schemeClr>
                </a:solidFill>
              </a:rPr>
              <a:t>processes</a:t>
            </a:r>
          </a:p>
          <a:p>
            <a:pPr marL="800100" lvl="1" indent="-342900">
              <a:buFont typeface="Wingdings" panose="05000000000000000000" pitchFamily="2" charset="2"/>
              <a:buChar char="Ø"/>
            </a:pPr>
            <a:r>
              <a:rPr lang="en-US" sz="2400" dirty="0" smtClean="0">
                <a:solidFill>
                  <a:schemeClr val="tx1">
                    <a:lumMod val="65000"/>
                    <a:lumOff val="35000"/>
                  </a:schemeClr>
                </a:solidFill>
              </a:rPr>
              <a:t>Move In</a:t>
            </a:r>
          </a:p>
          <a:p>
            <a:pPr marL="800100" lvl="1" indent="-342900">
              <a:buFont typeface="Wingdings" panose="05000000000000000000" pitchFamily="2" charset="2"/>
              <a:buChar char="Ø"/>
            </a:pPr>
            <a:r>
              <a:rPr lang="en-US" sz="2400" dirty="0" smtClean="0">
                <a:solidFill>
                  <a:schemeClr val="tx1">
                    <a:lumMod val="65000"/>
                    <a:lumOff val="35000"/>
                  </a:schemeClr>
                </a:solidFill>
              </a:rPr>
              <a:t>Move Out</a:t>
            </a:r>
          </a:p>
          <a:p>
            <a:pPr marL="800100" lvl="1" indent="-342900">
              <a:buFont typeface="Wingdings" panose="05000000000000000000" pitchFamily="2" charset="2"/>
              <a:buChar char="Ø"/>
            </a:pPr>
            <a:r>
              <a:rPr lang="en-US" sz="2400" dirty="0" smtClean="0">
                <a:solidFill>
                  <a:schemeClr val="tx1">
                    <a:lumMod val="65000"/>
                    <a:lumOff val="35000"/>
                  </a:schemeClr>
                </a:solidFill>
              </a:rPr>
              <a:t>Switch</a:t>
            </a:r>
          </a:p>
          <a:p>
            <a:pPr marL="800100" lvl="1" indent="-342900">
              <a:buFont typeface="Wingdings" panose="05000000000000000000" pitchFamily="2" charset="2"/>
              <a:buChar char="Ø"/>
            </a:pPr>
            <a:r>
              <a:rPr lang="en-US" sz="2400" dirty="0" smtClean="0">
                <a:solidFill>
                  <a:schemeClr val="tx1">
                    <a:lumMod val="65000"/>
                    <a:lumOff val="35000"/>
                  </a:schemeClr>
                </a:solidFill>
              </a:rPr>
              <a:t>Disconnects</a:t>
            </a:r>
          </a:p>
          <a:p>
            <a:pPr marL="800100" lvl="1" indent="-342900">
              <a:buFont typeface="Wingdings" panose="05000000000000000000" pitchFamily="2" charset="2"/>
              <a:buChar char="Ø"/>
            </a:pPr>
            <a:r>
              <a:rPr lang="en-US" sz="2400" dirty="0" smtClean="0">
                <a:solidFill>
                  <a:schemeClr val="tx1">
                    <a:lumMod val="65000"/>
                    <a:lumOff val="35000"/>
                  </a:schemeClr>
                </a:solidFill>
              </a:rPr>
              <a:t>Reconnects</a:t>
            </a:r>
          </a:p>
          <a:p>
            <a:pPr marL="800100" lvl="1" indent="-342900">
              <a:buFont typeface="Wingdings" panose="05000000000000000000" pitchFamily="2" charset="2"/>
              <a:buChar char="Ø"/>
            </a:pPr>
            <a:r>
              <a:rPr lang="en-US" sz="2400" dirty="0" smtClean="0">
                <a:solidFill>
                  <a:schemeClr val="tx1">
                    <a:lumMod val="65000"/>
                    <a:lumOff val="35000"/>
                  </a:schemeClr>
                </a:solidFill>
              </a:rPr>
              <a:t>Updates to premise information</a:t>
            </a:r>
          </a:p>
          <a:p>
            <a:pPr marL="800100" lvl="1" indent="-342900">
              <a:buFont typeface="Wingdings" panose="05000000000000000000" pitchFamily="2" charset="2"/>
              <a:buChar char="Ø"/>
            </a:pPr>
            <a:r>
              <a:rPr lang="en-US" sz="2400" dirty="0" smtClean="0">
                <a:solidFill>
                  <a:schemeClr val="tx1">
                    <a:lumMod val="65000"/>
                    <a:lumOff val="35000"/>
                  </a:schemeClr>
                </a:solidFill>
              </a:rPr>
              <a:t>Updates to customer information</a:t>
            </a:r>
          </a:p>
          <a:p>
            <a:pPr lvl="1"/>
            <a:endParaRPr lang="en-US" sz="2400" dirty="0" smtClean="0">
              <a:solidFill>
                <a:schemeClr val="tx1">
                  <a:lumMod val="65000"/>
                  <a:lumOff val="35000"/>
                </a:schemeClr>
              </a:solidFill>
            </a:endParaRPr>
          </a:p>
          <a:p>
            <a:pPr marL="342900" indent="-342900">
              <a:buFont typeface="Arial" panose="020B0604020202020204" pitchFamily="34" charset="0"/>
              <a:buChar char="•"/>
            </a:pPr>
            <a:endParaRPr lang="en-US" sz="2400" dirty="0">
              <a:solidFill>
                <a:schemeClr val="tx1">
                  <a:lumMod val="65000"/>
                  <a:lumOff val="35000"/>
                </a:schemeClr>
              </a:solidFill>
            </a:endParaRPr>
          </a:p>
          <a:p>
            <a:pPr marL="342900" indent="-342900">
              <a:buFont typeface="Arial" panose="020B0604020202020204" pitchFamily="34" charset="0"/>
              <a:buChar char="•"/>
            </a:pPr>
            <a:endParaRPr lang="en-US" sz="2400" dirty="0">
              <a:solidFill>
                <a:schemeClr val="tx1">
                  <a:lumMod val="65000"/>
                  <a:lumOff val="35000"/>
                </a:schemeClr>
              </a:solidFill>
            </a:endParaRPr>
          </a:p>
          <a:p>
            <a:r>
              <a:rPr lang="en-US" sz="2400" dirty="0" smtClean="0">
                <a:solidFill>
                  <a:schemeClr val="tx1">
                    <a:lumMod val="65000"/>
                    <a:lumOff val="35000"/>
                  </a:schemeClr>
                </a:solidFill>
              </a:rPr>
              <a:t>	</a:t>
            </a:r>
            <a:endParaRPr lang="en-US" sz="2400"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fld id="{5D9663EC-9A78-44B8-8103-DEEFDEE8C2A3}"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228600" y="1171941"/>
            <a:ext cx="8540750" cy="493713"/>
          </a:xfrm>
        </p:spPr>
        <p:txBody>
          <a:bodyPr/>
          <a:lstStyle/>
          <a:p>
            <a:r>
              <a:rPr lang="en-US" sz="2600" dirty="0"/>
              <a:t>Disconnect for Non-Pay (DNP</a:t>
            </a:r>
            <a:r>
              <a:rPr lang="en-US" sz="2600" dirty="0" smtClean="0"/>
              <a:t>)</a:t>
            </a:r>
            <a:endParaRPr lang="en-US" sz="2600" dirty="0"/>
          </a:p>
        </p:txBody>
      </p:sp>
      <p:pic>
        <p:nvPicPr>
          <p:cNvPr id="4" name="Picture 3">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586574" y="196176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13" name="Picture 12">
            <a:extLst>
              <a:ext uri="{FF2B5EF4-FFF2-40B4-BE49-F238E27FC236}">
                <a16:creationId xmlns="" xmlns:a16="http://schemas.microsoft.com/office/drawing/2014/main" id="{F58BF8B3-3739-4251-925C-46A2A9949C3F}"/>
              </a:ext>
            </a:extLst>
          </p:cNvPr>
          <p:cNvPicPr>
            <a:picLocks noChangeAspect="1"/>
          </p:cNvPicPr>
          <p:nvPr/>
        </p:nvPicPr>
        <p:blipFill>
          <a:blip r:embed="rId2"/>
          <a:stretch>
            <a:fillRect/>
          </a:stretch>
        </p:blipFill>
        <p:spPr>
          <a:xfrm>
            <a:off x="3840429" y="4392788"/>
            <a:ext cx="1164437" cy="603556"/>
          </a:xfrm>
          <a:prstGeom prst="rect">
            <a:avLst/>
          </a:prstGeom>
        </p:spPr>
      </p:pic>
      <p:pic>
        <p:nvPicPr>
          <p:cNvPr id="14" name="Picture 13">
            <a:extLst>
              <a:ext uri="{FF2B5EF4-FFF2-40B4-BE49-F238E27FC236}">
                <a16:creationId xmlns="" xmlns:a16="http://schemas.microsoft.com/office/drawing/2014/main" id="{A3C1C779-6D90-4152-AF71-E7FA82E6E6AA}"/>
              </a:ext>
            </a:extLst>
          </p:cNvPr>
          <p:cNvPicPr>
            <a:picLocks noChangeAspect="1"/>
          </p:cNvPicPr>
          <p:nvPr/>
        </p:nvPicPr>
        <p:blipFill>
          <a:blip r:embed="rId3"/>
          <a:stretch>
            <a:fillRect/>
          </a:stretch>
        </p:blipFill>
        <p:spPr>
          <a:xfrm>
            <a:off x="7083451" y="4392788"/>
            <a:ext cx="1085182" cy="591363"/>
          </a:xfrm>
          <a:prstGeom prst="rect">
            <a:avLst/>
          </a:prstGeom>
        </p:spPr>
      </p:pic>
      <p:sp>
        <p:nvSpPr>
          <p:cNvPr id="15"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21080" y="4419600"/>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16" name="Text Placeholder 8"/>
          <p:cNvSpPr txBox="1">
            <a:spLocks/>
          </p:cNvSpPr>
          <p:nvPr/>
        </p:nvSpPr>
        <p:spPr>
          <a:xfrm>
            <a:off x="152400" y="3470728"/>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Reconnect after DNP</a:t>
            </a:r>
            <a:endParaRPr lang="en-US" sz="2600" dirty="0"/>
          </a:p>
        </p:txBody>
      </p:sp>
    </p:spTree>
    <p:extLst>
      <p:ext uri="{BB962C8B-B14F-4D97-AF65-F5344CB8AC3E}">
        <p14:creationId xmlns:p14="http://schemas.microsoft.com/office/powerpoint/2010/main" val="27395226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990600" y="980565"/>
            <a:ext cx="8540750" cy="1292225"/>
          </a:xfrm>
        </p:spPr>
        <p:txBody>
          <a:bodyPr/>
          <a:lstStyle/>
          <a:p>
            <a:r>
              <a:rPr lang="en-US" sz="2600" dirty="0"/>
              <a:t>Disconnect for Non-Pay (DNP)</a:t>
            </a:r>
          </a:p>
          <a:p>
            <a:r>
              <a:rPr lang="en-US" sz="2600" dirty="0"/>
              <a:t>Reconnect after DNP</a:t>
            </a:r>
          </a:p>
          <a:p>
            <a:endParaRPr lang="en-US" sz="2600" dirty="0"/>
          </a:p>
        </p:txBody>
      </p:sp>
      <p:pic>
        <p:nvPicPr>
          <p:cNvPr id="3" name="Picture 2">
            <a:extLst>
              <a:ext uri="{FF2B5EF4-FFF2-40B4-BE49-F238E27FC236}">
                <a16:creationId xmlns="" xmlns:a16="http://schemas.microsoft.com/office/drawing/2014/main" id="{93F73B4F-FCBE-4E26-B196-95093C389406}"/>
              </a:ext>
            </a:extLst>
          </p:cNvPr>
          <p:cNvPicPr>
            <a:picLocks noChangeAspect="1"/>
          </p:cNvPicPr>
          <p:nvPr/>
        </p:nvPicPr>
        <p:blipFill>
          <a:blip r:embed="rId2"/>
          <a:stretch>
            <a:fillRect/>
          </a:stretch>
        </p:blipFill>
        <p:spPr>
          <a:xfrm>
            <a:off x="152400" y="1828800"/>
            <a:ext cx="5181600" cy="3026584"/>
          </a:xfrm>
          <a:prstGeom prst="rect">
            <a:avLst/>
          </a:prstGeom>
        </p:spPr>
      </p:pic>
      <p:pic>
        <p:nvPicPr>
          <p:cNvPr id="4" name="Picture 3">
            <a:extLst>
              <a:ext uri="{FF2B5EF4-FFF2-40B4-BE49-F238E27FC236}">
                <a16:creationId xmlns="" xmlns:a16="http://schemas.microsoft.com/office/drawing/2014/main" id="{A7009174-956F-4DDE-AD84-FCF595F4421C}"/>
              </a:ext>
            </a:extLst>
          </p:cNvPr>
          <p:cNvPicPr>
            <a:picLocks noChangeAspect="1"/>
          </p:cNvPicPr>
          <p:nvPr/>
        </p:nvPicPr>
        <p:blipFill>
          <a:blip r:embed="rId3"/>
          <a:stretch>
            <a:fillRect/>
          </a:stretch>
        </p:blipFill>
        <p:spPr>
          <a:xfrm>
            <a:off x="4011473" y="4038600"/>
            <a:ext cx="5017674" cy="2766007"/>
          </a:xfrm>
          <a:prstGeom prst="rect">
            <a:avLst/>
          </a:prstGeom>
        </p:spPr>
      </p:pic>
    </p:spTree>
    <p:extLst>
      <p:ext uri="{BB962C8B-B14F-4D97-AF65-F5344CB8AC3E}">
        <p14:creationId xmlns:p14="http://schemas.microsoft.com/office/powerpoint/2010/main" val="2004616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6</a:t>
            </a:r>
            <a:endParaRPr lang="en-US" dirty="0"/>
          </a:p>
        </p:txBody>
      </p:sp>
      <p:sp>
        <p:nvSpPr>
          <p:cNvPr id="2" name="Content Placeholder 1">
            <a:extLst>
              <a:ext uri="{FF2B5EF4-FFF2-40B4-BE49-F238E27FC236}">
                <a16:creationId xmlns="" xmlns:a16="http://schemas.microsoft.com/office/drawing/2014/main" id="{3D107EED-DA94-4450-95AC-E6220D9FB4E7}"/>
              </a:ext>
            </a:extLst>
          </p:cNvPr>
          <p:cNvSpPr>
            <a:spLocks noGrp="1"/>
          </p:cNvSpPr>
          <p:nvPr>
            <p:ph sz="quarter" idx="4294967295"/>
          </p:nvPr>
        </p:nvSpPr>
        <p:spPr>
          <a:xfrm>
            <a:off x="457200" y="1828800"/>
            <a:ext cx="8535987" cy="5578475"/>
          </a:xfrm>
        </p:spPr>
        <p:txBody>
          <a:bodyPr/>
          <a:lstStyle/>
          <a:p>
            <a:pPr marL="457200" lvl="0" indent="-457200">
              <a:buFont typeface="+mj-lt"/>
              <a:buAutoNum type="arabicPeriod" startAt="26"/>
            </a:pPr>
            <a:r>
              <a:rPr lang="en-US" dirty="0" smtClean="0"/>
              <a:t>In order to cancel a DNP (650-01), which transaction is needed?</a:t>
            </a:r>
          </a:p>
          <a:p>
            <a:pPr marL="0" lvl="0" indent="0">
              <a:buNone/>
            </a:pPr>
            <a:endParaRPr lang="en-US" sz="2000" dirty="0"/>
          </a:p>
          <a:p>
            <a:pPr marL="914400" lvl="1" indent="-457200">
              <a:buFont typeface="+mj-lt"/>
              <a:buAutoNum type="alphaLcParenR"/>
            </a:pPr>
            <a:r>
              <a:rPr lang="en-US" dirty="0" smtClean="0"/>
              <a:t>650-02 </a:t>
            </a:r>
            <a:r>
              <a:rPr lang="en-US" dirty="0"/>
              <a:t>________________</a:t>
            </a:r>
            <a:endParaRPr lang="en-US" sz="2000" dirty="0"/>
          </a:p>
          <a:p>
            <a:pPr marL="914400" lvl="1" indent="-457200">
              <a:buFont typeface="+mj-lt"/>
              <a:buAutoNum type="alphaLcParenR"/>
            </a:pPr>
            <a:r>
              <a:rPr lang="en-US" dirty="0" smtClean="0"/>
              <a:t>814-08 </a:t>
            </a:r>
            <a:r>
              <a:rPr lang="en-US" dirty="0"/>
              <a:t>________________</a:t>
            </a:r>
            <a:endParaRPr lang="en-US" sz="2000" dirty="0"/>
          </a:p>
          <a:p>
            <a:pPr marL="914400" lvl="1" indent="-457200">
              <a:buFont typeface="+mj-lt"/>
              <a:buAutoNum type="alphaLcParenR"/>
            </a:pPr>
            <a:r>
              <a:rPr lang="en-US" dirty="0" smtClean="0"/>
              <a:t>650-01 </a:t>
            </a:r>
            <a:r>
              <a:rPr lang="en-US" dirty="0"/>
              <a:t>________________</a:t>
            </a:r>
            <a:endParaRPr lang="en-US" sz="2000" dirty="0"/>
          </a:p>
          <a:p>
            <a:pPr marL="914400" lvl="1" indent="-457200">
              <a:buFont typeface="+mj-lt"/>
              <a:buAutoNum type="alphaLcParenR"/>
            </a:pPr>
            <a:r>
              <a:rPr lang="en-US" dirty="0" smtClean="0"/>
              <a:t>814-16________________</a:t>
            </a:r>
            <a:r>
              <a:rPr lang="en-US" dirty="0"/>
              <a:t/>
            </a:r>
            <a:br>
              <a:rPr lang="en-US" dirty="0"/>
            </a:br>
            <a:endParaRPr lang="en-US" sz="2000" dirty="0"/>
          </a:p>
          <a:p>
            <a:pPr marL="0" indent="0">
              <a:buNone/>
            </a:pPr>
            <a:endParaRPr lang="en-US" dirty="0"/>
          </a:p>
        </p:txBody>
      </p:sp>
    </p:spTree>
    <p:extLst>
      <p:ext uri="{BB962C8B-B14F-4D97-AF65-F5344CB8AC3E}">
        <p14:creationId xmlns:p14="http://schemas.microsoft.com/office/powerpoint/2010/main" val="27843244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591058" y="1084996"/>
            <a:ext cx="8540750" cy="492125"/>
          </a:xfrm>
        </p:spPr>
        <p:txBody>
          <a:bodyPr/>
          <a:lstStyle/>
          <a:p>
            <a:r>
              <a:rPr lang="en-US" sz="2600" dirty="0"/>
              <a:t>814_20 EDI transaction guide</a:t>
            </a:r>
          </a:p>
        </p:txBody>
      </p:sp>
      <p:pic>
        <p:nvPicPr>
          <p:cNvPr id="3" name="Picture 2">
            <a:extLst>
              <a:ext uri="{FF2B5EF4-FFF2-40B4-BE49-F238E27FC236}">
                <a16:creationId xmlns="" xmlns:a16="http://schemas.microsoft.com/office/drawing/2014/main" id="{98DB92E6-A734-4FE8-A845-A1E860E9B5B3}"/>
              </a:ext>
            </a:extLst>
          </p:cNvPr>
          <p:cNvPicPr>
            <a:picLocks noChangeAspect="1"/>
          </p:cNvPicPr>
          <p:nvPr/>
        </p:nvPicPr>
        <p:blipFill>
          <a:blip r:embed="rId2"/>
          <a:stretch>
            <a:fillRect/>
          </a:stretch>
        </p:blipFill>
        <p:spPr>
          <a:xfrm>
            <a:off x="685800" y="1600200"/>
            <a:ext cx="7391399" cy="5410200"/>
          </a:xfrm>
          <a:prstGeom prst="rect">
            <a:avLst/>
          </a:prstGeom>
        </p:spPr>
      </p:pic>
    </p:spTree>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381000" y="977900"/>
            <a:ext cx="8540750" cy="492125"/>
          </a:xfrm>
        </p:spPr>
        <p:txBody>
          <a:bodyPr/>
          <a:lstStyle/>
          <a:p>
            <a:r>
              <a:rPr lang="en-US" sz="2600" dirty="0"/>
              <a:t>814_20 EDI transaction example – meter exchange</a:t>
            </a:r>
          </a:p>
        </p:txBody>
      </p:sp>
      <p:pic>
        <p:nvPicPr>
          <p:cNvPr id="2" name="Picture 1">
            <a:extLst>
              <a:ext uri="{FF2B5EF4-FFF2-40B4-BE49-F238E27FC236}">
                <a16:creationId xmlns="" xmlns:a16="http://schemas.microsoft.com/office/drawing/2014/main" id="{01405B10-294D-447F-AD5B-D43DD03C0F22}"/>
              </a:ext>
            </a:extLst>
          </p:cNvPr>
          <p:cNvPicPr>
            <a:picLocks noChangeAspect="1"/>
          </p:cNvPicPr>
          <p:nvPr/>
        </p:nvPicPr>
        <p:blipFill>
          <a:blip r:embed="rId2"/>
          <a:stretch>
            <a:fillRect/>
          </a:stretch>
        </p:blipFill>
        <p:spPr>
          <a:xfrm>
            <a:off x="1066800" y="1449908"/>
            <a:ext cx="6400000" cy="5228770"/>
          </a:xfrm>
          <a:prstGeom prst="rect">
            <a:avLst/>
          </a:prstGeom>
        </p:spPr>
      </p:pic>
    </p:spTree>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9" name="Text Placeholder 8"/>
          <p:cNvSpPr>
            <a:spLocks noGrp="1"/>
          </p:cNvSpPr>
          <p:nvPr>
            <p:ph type="body" sz="quarter" idx="4294967295"/>
          </p:nvPr>
        </p:nvSpPr>
        <p:spPr>
          <a:xfrm>
            <a:off x="381000" y="1447800"/>
            <a:ext cx="8540750" cy="492125"/>
          </a:xfrm>
        </p:spPr>
        <p:txBody>
          <a:bodyPr/>
          <a:lstStyle/>
          <a:p>
            <a:r>
              <a:rPr lang="en-US" sz="2600" dirty="0"/>
              <a:t>Example of an 814_20 EDI transaction</a:t>
            </a:r>
          </a:p>
        </p:txBody>
      </p:sp>
      <p:pic>
        <p:nvPicPr>
          <p:cNvPr id="3" name="Picture 2">
            <a:extLst>
              <a:ext uri="{FF2B5EF4-FFF2-40B4-BE49-F238E27FC236}">
                <a16:creationId xmlns="" xmlns:a16="http://schemas.microsoft.com/office/drawing/2014/main" id="{29572AE7-D204-4A89-B5EE-5C058EB66D23}"/>
              </a:ext>
            </a:extLst>
          </p:cNvPr>
          <p:cNvPicPr>
            <a:picLocks noChangeAspect="1"/>
          </p:cNvPicPr>
          <p:nvPr/>
        </p:nvPicPr>
        <p:blipFill>
          <a:blip r:embed="rId2"/>
          <a:stretch>
            <a:fillRect/>
          </a:stretch>
        </p:blipFill>
        <p:spPr>
          <a:xfrm>
            <a:off x="217018" y="4648200"/>
            <a:ext cx="8504657" cy="1347333"/>
          </a:xfrm>
          <a:prstGeom prst="rect">
            <a:avLst/>
          </a:prstGeom>
        </p:spPr>
      </p:pic>
    </p:spTree>
    <p:extLst>
      <p:ext uri="{BB962C8B-B14F-4D97-AF65-F5344CB8AC3E}">
        <p14:creationId xmlns:p14="http://schemas.microsoft.com/office/powerpoint/2010/main" val="19278019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7</a:t>
            </a:r>
            <a:endParaRPr lang="en-US" dirty="0"/>
          </a:p>
        </p:txBody>
      </p:sp>
      <p:sp>
        <p:nvSpPr>
          <p:cNvPr id="2" name="Content Placeholder 1">
            <a:extLst>
              <a:ext uri="{FF2B5EF4-FFF2-40B4-BE49-F238E27FC236}">
                <a16:creationId xmlns="" xmlns:a16="http://schemas.microsoft.com/office/drawing/2014/main" id="{3A22B79B-807C-4224-ACF6-31EAE53483E6}"/>
              </a:ext>
            </a:extLst>
          </p:cNvPr>
          <p:cNvSpPr>
            <a:spLocks noGrp="1"/>
          </p:cNvSpPr>
          <p:nvPr>
            <p:ph sz="quarter" idx="4294967295"/>
          </p:nvPr>
        </p:nvSpPr>
        <p:spPr>
          <a:xfrm>
            <a:off x="381000" y="1676400"/>
            <a:ext cx="8535987" cy="5578475"/>
          </a:xfrm>
        </p:spPr>
        <p:txBody>
          <a:bodyPr/>
          <a:lstStyle/>
          <a:p>
            <a:pPr marL="457200" lvl="0" indent="-457200">
              <a:buFont typeface="+mj-lt"/>
              <a:buAutoNum type="arabicPeriod" startAt="27"/>
            </a:pPr>
            <a:r>
              <a:rPr lang="en-US" dirty="0"/>
              <a:t> Which transaction changes the meter and/or meter information? Select only one.</a:t>
            </a:r>
            <a:endParaRPr lang="en-US" sz="2000" dirty="0"/>
          </a:p>
          <a:p>
            <a:pPr marL="914400" lvl="1" indent="-457200">
              <a:buFont typeface="+mj-lt"/>
              <a:buAutoNum type="alphaLcParenR"/>
            </a:pPr>
            <a:r>
              <a:rPr lang="en-US" dirty="0"/>
              <a:t>814_09 _______________</a:t>
            </a:r>
            <a:endParaRPr lang="en-US" sz="2000" dirty="0"/>
          </a:p>
          <a:p>
            <a:pPr marL="914400" lvl="1" indent="-457200">
              <a:buFont typeface="+mj-lt"/>
              <a:buAutoNum type="alphaLcParenR"/>
            </a:pPr>
            <a:r>
              <a:rPr lang="en-US" dirty="0"/>
              <a:t>814_18 _______________</a:t>
            </a:r>
            <a:endParaRPr lang="en-US" sz="2000" dirty="0"/>
          </a:p>
          <a:p>
            <a:pPr marL="914400" lvl="1" indent="-457200">
              <a:buFont typeface="+mj-lt"/>
              <a:buAutoNum type="alphaLcParenR"/>
            </a:pPr>
            <a:r>
              <a:rPr lang="en-US" dirty="0"/>
              <a:t>814_26 _______________</a:t>
            </a:r>
            <a:endParaRPr lang="en-US" sz="2000" dirty="0"/>
          </a:p>
          <a:p>
            <a:pPr marL="914400" lvl="1" indent="-457200">
              <a:buFont typeface="+mj-lt"/>
              <a:buAutoNum type="alphaLcParenR"/>
            </a:pPr>
            <a:r>
              <a:rPr lang="en-US" dirty="0"/>
              <a:t>814_20 _______________</a:t>
            </a:r>
            <a:endParaRPr lang="en-US" sz="2000" dirty="0"/>
          </a:p>
          <a:p>
            <a:pPr marL="457200" indent="-457200">
              <a:buFont typeface="+mj-lt"/>
              <a:buAutoNum type="arabicPeriod" startAt="27"/>
            </a:pPr>
            <a:endParaRPr lang="en-US" dirty="0"/>
          </a:p>
        </p:txBody>
      </p:sp>
    </p:spTree>
    <p:extLst>
      <p:ext uri="{BB962C8B-B14F-4D97-AF65-F5344CB8AC3E}">
        <p14:creationId xmlns:p14="http://schemas.microsoft.com/office/powerpoint/2010/main" val="28881590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7/12/2018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519158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MIS Portal</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7/12/2018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ERCOT’s Market Information System (MIS</a:t>
            </a:r>
            <a:r>
              <a:rPr lang="en-US" dirty="0" smtClean="0"/>
              <a:t>)</a:t>
            </a:r>
            <a:endParaRPr lang="en-US" dirty="0"/>
          </a:p>
        </p:txBody>
      </p:sp>
      <p:sp>
        <p:nvSpPr>
          <p:cNvPr id="9" name="Text Placeholder 8"/>
          <p:cNvSpPr>
            <a:spLocks noGrp="1"/>
          </p:cNvSpPr>
          <p:nvPr>
            <p:ph type="body" sz="quarter" idx="4294967295"/>
          </p:nvPr>
        </p:nvSpPr>
        <p:spPr>
          <a:xfrm>
            <a:off x="533400" y="1049337"/>
            <a:ext cx="8540750" cy="492125"/>
          </a:xfrm>
        </p:spPr>
        <p:txBody>
          <a:bodyPr/>
          <a:lstStyle/>
          <a:p>
            <a:r>
              <a:rPr lang="en-US" sz="2600" dirty="0"/>
              <a:t>Find ESI ID</a:t>
            </a:r>
          </a:p>
        </p:txBody>
      </p:sp>
      <p:sp>
        <p:nvSpPr>
          <p:cNvPr id="2" name="TextBox 1">
            <a:extLst>
              <a:ext uri="{FF2B5EF4-FFF2-40B4-BE49-F238E27FC236}">
                <a16:creationId xmlns="" xmlns:a16="http://schemas.microsoft.com/office/drawing/2014/main" id="{3EA39628-F6F9-4B0E-A32F-620FDC25E96F}"/>
              </a:ext>
            </a:extLst>
          </p:cNvPr>
          <p:cNvSpPr txBox="1"/>
          <p:nvPr/>
        </p:nvSpPr>
        <p:spPr>
          <a:xfrm>
            <a:off x="562051" y="2133600"/>
            <a:ext cx="7848600" cy="923330"/>
          </a:xfrm>
          <a:prstGeom prst="rect">
            <a:avLst/>
          </a:prstGeom>
          <a:noFill/>
        </p:spPr>
        <p:txBody>
          <a:bodyPr wrap="square" rtlCol="0">
            <a:spAutoFit/>
          </a:bodyPr>
          <a:lstStyle/>
          <a:p>
            <a:r>
              <a:rPr lang="en-US" dirty="0"/>
              <a:t>Point out key attributes-</a:t>
            </a:r>
          </a:p>
          <a:p>
            <a:r>
              <a:rPr lang="en-US" dirty="0"/>
              <a:t>status, premise type, Switch Hold, AMS Indicator, metered flag, MRU, dates</a:t>
            </a:r>
          </a:p>
          <a:p>
            <a:r>
              <a:rPr lang="en-US" dirty="0"/>
              <a:t>Link to “View Transactions” for past 7 months</a:t>
            </a:r>
          </a:p>
        </p:txBody>
      </p:sp>
    </p:spTree>
    <p:extLst>
      <p:ext uri="{BB962C8B-B14F-4D97-AF65-F5344CB8AC3E}">
        <p14:creationId xmlns:p14="http://schemas.microsoft.com/office/powerpoint/2010/main" val="113800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smtClean="0"/>
              <a:t>are TX SET Delivered</a:t>
            </a:r>
            <a:endParaRPr lang="en-US" dirty="0"/>
          </a:p>
        </p:txBody>
      </p:sp>
      <p:sp>
        <p:nvSpPr>
          <p:cNvPr id="3" name="TextBox 2"/>
          <p:cNvSpPr txBox="1"/>
          <p:nvPr/>
        </p:nvSpPr>
        <p:spPr>
          <a:xfrm>
            <a:off x="457200" y="1219200"/>
            <a:ext cx="7848600" cy="3416320"/>
          </a:xfrm>
          <a:prstGeom prst="rect">
            <a:avLst/>
          </a:prstGeom>
          <a:noFill/>
        </p:spPr>
        <p:txBody>
          <a:bodyPr wrap="square" rtlCol="0">
            <a:spAutoFit/>
          </a:bodyPr>
          <a:lstStyle/>
          <a:p>
            <a:r>
              <a:rPr lang="en-US" sz="2400" b="1" dirty="0">
                <a:solidFill>
                  <a:schemeClr val="tx1">
                    <a:lumMod val="65000"/>
                    <a:lumOff val="35000"/>
                  </a:schemeClr>
                </a:solidFill>
              </a:rPr>
              <a:t>NAESB </a:t>
            </a:r>
            <a:r>
              <a:rPr lang="en-US" sz="2400" b="1" dirty="0" smtClean="0">
                <a:solidFill>
                  <a:schemeClr val="tx1">
                    <a:lumMod val="65000"/>
                    <a:lumOff val="35000"/>
                  </a:schemeClr>
                </a:solidFill>
              </a:rPr>
              <a:t>EDM v1.6</a:t>
            </a:r>
          </a:p>
          <a:p>
            <a:r>
              <a:rPr lang="en-US" sz="2400" dirty="0" smtClean="0">
                <a:solidFill>
                  <a:schemeClr val="tx1">
                    <a:lumMod val="65000"/>
                    <a:lumOff val="35000"/>
                  </a:schemeClr>
                </a:solidFill>
              </a:rPr>
              <a:t>North American Energy Standards Board </a:t>
            </a:r>
          </a:p>
          <a:p>
            <a:r>
              <a:rPr lang="en-US" sz="2400" dirty="0" smtClean="0">
                <a:solidFill>
                  <a:schemeClr val="tx1">
                    <a:lumMod val="65000"/>
                    <a:lumOff val="35000"/>
                  </a:schemeClr>
                </a:solidFill>
              </a:rPr>
              <a:t>Electronic Delivery Mechanism</a:t>
            </a:r>
          </a:p>
          <a:p>
            <a:endParaRPr lang="en-US" sz="24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Version 1.6 </a:t>
            </a:r>
            <a:r>
              <a:rPr lang="en-US" sz="2400" dirty="0">
                <a:solidFill>
                  <a:schemeClr val="tx1">
                    <a:lumMod val="65000"/>
                    <a:lumOff val="35000"/>
                  </a:schemeClr>
                </a:solidFill>
              </a:rPr>
              <a:t>is a National Standard</a:t>
            </a:r>
            <a:endParaRPr lang="en-US" sz="24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Secured computer </a:t>
            </a:r>
            <a:r>
              <a:rPr lang="en-US" sz="2400" dirty="0" smtClean="0">
                <a:solidFill>
                  <a:schemeClr val="tx1">
                    <a:lumMod val="65000"/>
                    <a:lumOff val="35000"/>
                  </a:schemeClr>
                </a:solidFill>
              </a:rPr>
              <a:t>to computer data protocol</a:t>
            </a:r>
          </a:p>
          <a:p>
            <a:pPr marL="342900" indent="-342900">
              <a:buFont typeface="Arial" panose="020B0604020202020204" pitchFamily="34" charset="0"/>
              <a:buChar char="•"/>
            </a:pPr>
            <a:r>
              <a:rPr lang="en-US" sz="2400" dirty="0" smtClean="0">
                <a:solidFill>
                  <a:schemeClr val="tx1">
                    <a:lumMod val="65000"/>
                    <a:lumOff val="35000"/>
                  </a:schemeClr>
                </a:solidFill>
              </a:rPr>
              <a:t>Modified </a:t>
            </a:r>
            <a:r>
              <a:rPr lang="en-US" sz="2400" dirty="0" smtClean="0">
                <a:solidFill>
                  <a:schemeClr val="tx1">
                    <a:lumMod val="65000"/>
                    <a:lumOff val="35000"/>
                  </a:schemeClr>
                </a:solidFill>
              </a:rPr>
              <a:t>to fit ERCOT </a:t>
            </a:r>
            <a:r>
              <a:rPr lang="en-US" sz="2400" dirty="0" smtClean="0">
                <a:solidFill>
                  <a:schemeClr val="tx1">
                    <a:lumMod val="65000"/>
                    <a:lumOff val="35000"/>
                  </a:schemeClr>
                </a:solidFill>
              </a:rPr>
              <a:t>Market</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fld id="{E9B61164-DC5B-456C-A2F7-C3E0DE5E5A01}"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ERCOT’s Market Information System (MIS</a:t>
            </a:r>
            <a:r>
              <a:rPr lang="en-US" dirty="0" smtClean="0"/>
              <a:t>)</a:t>
            </a:r>
            <a:endParaRPr lang="en-US" dirty="0"/>
          </a:p>
        </p:txBody>
      </p:sp>
      <p:sp>
        <p:nvSpPr>
          <p:cNvPr id="9" name="Text Placeholder 8"/>
          <p:cNvSpPr>
            <a:spLocks noGrp="1"/>
          </p:cNvSpPr>
          <p:nvPr>
            <p:ph type="body" sz="quarter" idx="4294967295"/>
          </p:nvPr>
        </p:nvSpPr>
        <p:spPr>
          <a:xfrm>
            <a:off x="603250" y="1295400"/>
            <a:ext cx="8540750" cy="492125"/>
          </a:xfrm>
        </p:spPr>
        <p:txBody>
          <a:bodyPr/>
          <a:lstStyle/>
          <a:p>
            <a:r>
              <a:rPr lang="en-US" sz="2600" dirty="0"/>
              <a:t>Find Transactions </a:t>
            </a:r>
          </a:p>
        </p:txBody>
      </p:sp>
      <p:sp>
        <p:nvSpPr>
          <p:cNvPr id="2" name="TextBox 1">
            <a:extLst>
              <a:ext uri="{FF2B5EF4-FFF2-40B4-BE49-F238E27FC236}">
                <a16:creationId xmlns="" xmlns:a16="http://schemas.microsoft.com/office/drawing/2014/main" id="{3EA39628-F6F9-4B0E-A32F-620FDC25E96F}"/>
              </a:ext>
            </a:extLst>
          </p:cNvPr>
          <p:cNvSpPr txBox="1"/>
          <p:nvPr/>
        </p:nvSpPr>
        <p:spPr>
          <a:xfrm>
            <a:off x="603250" y="1905000"/>
            <a:ext cx="7848600" cy="5355312"/>
          </a:xfrm>
          <a:prstGeom prst="rect">
            <a:avLst/>
          </a:prstGeom>
          <a:noFill/>
        </p:spPr>
        <p:txBody>
          <a:bodyPr wrap="square" rtlCol="0">
            <a:spAutoFit/>
          </a:bodyPr>
          <a:lstStyle/>
          <a:p>
            <a:r>
              <a:rPr lang="en-US" dirty="0"/>
              <a:t>Learning “how to read ERCOT”</a:t>
            </a:r>
          </a:p>
          <a:p>
            <a:r>
              <a:rPr lang="en-US" dirty="0"/>
              <a:t>Key points:</a:t>
            </a:r>
          </a:p>
          <a:p>
            <a:r>
              <a:rPr lang="en-US" dirty="0"/>
              <a:t>Transaction status, key dates</a:t>
            </a:r>
          </a:p>
          <a:p>
            <a:r>
              <a:rPr lang="en-US" dirty="0"/>
              <a:t>Review some examples of ESIs with the following:</a:t>
            </a:r>
          </a:p>
          <a:p>
            <a:pPr marL="285750" indent="-285750">
              <a:buFont typeface="Arial" panose="020B0604020202020204" pitchFamily="34" charset="0"/>
              <a:buChar char="•"/>
            </a:pPr>
            <a:r>
              <a:rPr lang="en-US" dirty="0"/>
              <a:t>MVI, no CSA</a:t>
            </a:r>
            <a:r>
              <a:rPr lang="en-US" b="1" dirty="0"/>
              <a:t> </a:t>
            </a:r>
          </a:p>
          <a:p>
            <a:pPr marL="285750" indent="-285750">
              <a:buFont typeface="Arial" panose="020B0604020202020204" pitchFamily="34" charset="0"/>
              <a:buChar char="•"/>
            </a:pPr>
            <a:r>
              <a:rPr lang="en-US" dirty="0"/>
              <a:t>MVI on retired ESI ID</a:t>
            </a:r>
          </a:p>
          <a:p>
            <a:pPr marL="285750" indent="-285750">
              <a:buFont typeface="Arial" panose="020B0604020202020204" pitchFamily="34" charset="0"/>
              <a:buChar char="•"/>
            </a:pPr>
            <a:r>
              <a:rPr lang="en-US" dirty="0"/>
              <a:t>MVI with permit pending</a:t>
            </a:r>
          </a:p>
          <a:p>
            <a:pPr marL="285750" indent="-285750">
              <a:buFont typeface="Arial" panose="020B0604020202020204" pitchFamily="34" charset="0"/>
              <a:buChar char="•"/>
            </a:pPr>
            <a:r>
              <a:rPr lang="en-US" dirty="0"/>
              <a:t>MVI with permit required</a:t>
            </a:r>
          </a:p>
          <a:p>
            <a:pPr marL="285750" indent="-285750">
              <a:buFont typeface="Arial" panose="020B0604020202020204" pitchFamily="34" charset="0"/>
              <a:buChar char="•"/>
            </a:pPr>
            <a:r>
              <a:rPr lang="en-US" dirty="0"/>
              <a:t>Switch and customer loss</a:t>
            </a:r>
          </a:p>
          <a:p>
            <a:pPr marL="285750" indent="-285750">
              <a:buFont typeface="Arial" panose="020B0604020202020204" pitchFamily="34" charset="0"/>
              <a:buChar char="•"/>
            </a:pPr>
            <a:r>
              <a:rPr lang="en-US" dirty="0"/>
              <a:t>MVO to CSA, with date change</a:t>
            </a:r>
          </a:p>
          <a:p>
            <a:pPr marL="285750" indent="-285750">
              <a:buFont typeface="Arial" panose="020B0604020202020204" pitchFamily="34" charset="0"/>
              <a:buChar char="•"/>
            </a:pPr>
            <a:r>
              <a:rPr lang="en-US" dirty="0" smtClean="0"/>
              <a:t>MVI </a:t>
            </a:r>
            <a:r>
              <a:rPr lang="en-US" dirty="0"/>
              <a:t>energized, no other CR, metered premise - MVO trumped by MVI - MVI with another CR - CSA Addition - MVO to CSA - MVI with another CR &gt; customer loss for TXUE on CSA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104417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Checkpoint Exercise #7 – FINAL </a:t>
            </a:r>
            <a:r>
              <a:rPr lang="en-US" dirty="0" smtClean="0"/>
              <a:t>EXAM</a:t>
            </a:r>
            <a:endParaRPr lang="en-US" dirty="0"/>
          </a:p>
        </p:txBody>
      </p:sp>
      <p:sp>
        <p:nvSpPr>
          <p:cNvPr id="2" name="Content Placeholder 1">
            <a:extLst>
              <a:ext uri="{FF2B5EF4-FFF2-40B4-BE49-F238E27FC236}">
                <a16:creationId xmlns="" xmlns:a16="http://schemas.microsoft.com/office/drawing/2014/main" id="{2A71AAC2-F3E0-4F12-9008-63B2E0366EA9}"/>
              </a:ext>
            </a:extLst>
          </p:cNvPr>
          <p:cNvSpPr>
            <a:spLocks noGrp="1"/>
          </p:cNvSpPr>
          <p:nvPr>
            <p:ph sz="quarter" idx="4294967295"/>
          </p:nvPr>
        </p:nvSpPr>
        <p:spPr>
          <a:xfrm>
            <a:off x="457200" y="1016450"/>
            <a:ext cx="8535987" cy="5578475"/>
          </a:xfrm>
        </p:spPr>
        <p:txBody>
          <a:bodyPr/>
          <a:lstStyle/>
          <a:p>
            <a:pPr marL="0" indent="0">
              <a:buNone/>
            </a:pPr>
            <a:r>
              <a:rPr lang="en-US" dirty="0"/>
              <a:t>Provide each transaction name, who the transaction is from and who it is going to, and at the ends who the REP of Record is from the scenario flow listed below.</a:t>
            </a:r>
          </a:p>
          <a:p>
            <a:pPr marL="0" indent="0">
              <a:spcBef>
                <a:spcPts val="600"/>
              </a:spcBef>
              <a:buNone/>
            </a:pPr>
            <a:r>
              <a:rPr lang="en-US" sz="2000" b="1" i="1" dirty="0"/>
              <a:t>Customer calls REP B to enroll for service and REP A is the current REP of Record at that premise:</a:t>
            </a:r>
          </a:p>
          <a:p>
            <a:pPr marL="0" indent="0">
              <a:buNone/>
            </a:pPr>
            <a:endParaRPr lang="en-US" sz="2000" b="1" i="1" dirty="0"/>
          </a:p>
          <a:p>
            <a:pPr marL="0" indent="0">
              <a:buNone/>
            </a:pPr>
            <a:endParaRPr lang="en-US" dirty="0"/>
          </a:p>
        </p:txBody>
      </p:sp>
      <p:sp>
        <p:nvSpPr>
          <p:cNvPr id="4" name="TextBox 3">
            <a:extLst>
              <a:ext uri="{FF2B5EF4-FFF2-40B4-BE49-F238E27FC236}">
                <a16:creationId xmlns="" xmlns:a16="http://schemas.microsoft.com/office/drawing/2014/main" id="{868AB671-F66C-4DC6-A51D-3CE5CDF87248}"/>
              </a:ext>
            </a:extLst>
          </p:cNvPr>
          <p:cNvSpPr txBox="1"/>
          <p:nvPr/>
        </p:nvSpPr>
        <p:spPr>
          <a:xfrm>
            <a:off x="368595" y="2624607"/>
            <a:ext cx="2133600"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a:t>814_01</a:t>
            </a:r>
          </a:p>
          <a:p>
            <a:pPr marL="285750" indent="-285750">
              <a:buFont typeface="Wingdings" panose="05000000000000000000" pitchFamily="2" charset="2"/>
              <a:buChar char="q"/>
            </a:pPr>
            <a:r>
              <a:rPr lang="en-US" dirty="0"/>
              <a:t>814_03</a:t>
            </a:r>
          </a:p>
          <a:p>
            <a:pPr marL="285750" indent="-285750">
              <a:buFont typeface="Wingdings" panose="05000000000000000000" pitchFamily="2" charset="2"/>
              <a:buChar char="q"/>
            </a:pPr>
            <a:r>
              <a:rPr lang="en-US" dirty="0"/>
              <a:t>814_04</a:t>
            </a:r>
          </a:p>
          <a:p>
            <a:pPr marL="285750" indent="-285750">
              <a:buFont typeface="Wingdings" panose="05000000000000000000" pitchFamily="2" charset="2"/>
              <a:buChar char="q"/>
            </a:pPr>
            <a:r>
              <a:rPr lang="en-US" dirty="0"/>
              <a:t>814_05</a:t>
            </a:r>
          </a:p>
          <a:p>
            <a:pPr marL="285750" indent="-285750">
              <a:buFont typeface="Wingdings" panose="05000000000000000000" pitchFamily="2" charset="2"/>
              <a:buChar char="q"/>
            </a:pPr>
            <a:r>
              <a:rPr lang="en-US" dirty="0"/>
              <a:t>867_02</a:t>
            </a:r>
          </a:p>
          <a:p>
            <a:pPr marL="285750" indent="-285750">
              <a:buFont typeface="Wingdings" panose="05000000000000000000" pitchFamily="2" charset="2"/>
              <a:buChar char="q"/>
            </a:pPr>
            <a:r>
              <a:rPr lang="en-US" dirty="0"/>
              <a:t>814_06</a:t>
            </a:r>
          </a:p>
          <a:p>
            <a:pPr marL="285750" indent="-285750">
              <a:buFont typeface="Wingdings" panose="05000000000000000000" pitchFamily="2" charset="2"/>
              <a:buChar char="q"/>
            </a:pPr>
            <a:r>
              <a:rPr lang="en-US" dirty="0"/>
              <a:t>814_08 from submitting CR on same day as MVI requested date</a:t>
            </a:r>
          </a:p>
          <a:p>
            <a:pPr marL="285750" indent="-285750">
              <a:buFont typeface="Wingdings" panose="05000000000000000000" pitchFamily="2" charset="2"/>
              <a:buChar char="q"/>
            </a:pPr>
            <a:r>
              <a:rPr lang="en-US" dirty="0"/>
              <a:t>814_09</a:t>
            </a:r>
          </a:p>
          <a:p>
            <a:pPr marL="285750" indent="-285750">
              <a:buFont typeface="Wingdings" panose="05000000000000000000" pitchFamily="2" charset="2"/>
              <a:buChar char="q"/>
            </a:pPr>
            <a:r>
              <a:rPr lang="en-US" dirty="0"/>
              <a:t>867_03F</a:t>
            </a:r>
          </a:p>
          <a:p>
            <a:pPr marL="285750" indent="-285750">
              <a:buFont typeface="Wingdings" panose="05000000000000000000" pitchFamily="2" charset="2"/>
              <a:buChar char="q"/>
            </a:pPr>
            <a:r>
              <a:rPr lang="en-US" dirty="0"/>
              <a:t>867_04</a:t>
            </a:r>
          </a:p>
        </p:txBody>
      </p:sp>
      <p:sp>
        <p:nvSpPr>
          <p:cNvPr id="5" name="TextBox 4">
            <a:extLst>
              <a:ext uri="{FF2B5EF4-FFF2-40B4-BE49-F238E27FC236}">
                <a16:creationId xmlns="" xmlns:a16="http://schemas.microsoft.com/office/drawing/2014/main" id="{F63DFA03-5BB3-42FD-85A5-BFA1332CD379}"/>
              </a:ext>
            </a:extLst>
          </p:cNvPr>
          <p:cNvSpPr txBox="1"/>
          <p:nvPr/>
        </p:nvSpPr>
        <p:spPr>
          <a:xfrm>
            <a:off x="2502195" y="2624607"/>
            <a:ext cx="4267200"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a:t>Switch Request </a:t>
            </a:r>
          </a:p>
          <a:p>
            <a:pPr marL="285750" indent="-285750">
              <a:buFont typeface="Wingdings" panose="05000000000000000000" pitchFamily="2" charset="2"/>
              <a:buChar char="q"/>
            </a:pPr>
            <a:r>
              <a:rPr lang="en-US" dirty="0"/>
              <a:t>Enrollment Notification Request</a:t>
            </a:r>
          </a:p>
          <a:p>
            <a:pPr marL="285750" indent="-285750">
              <a:buFont typeface="Wingdings" panose="05000000000000000000" pitchFamily="2" charset="2"/>
              <a:buChar char="q"/>
            </a:pPr>
            <a:r>
              <a:rPr lang="en-US" dirty="0"/>
              <a:t>Enrollment Notification Response</a:t>
            </a:r>
          </a:p>
          <a:p>
            <a:pPr marL="285750" indent="-285750">
              <a:buFont typeface="Wingdings" panose="05000000000000000000" pitchFamily="2" charset="2"/>
              <a:buChar char="q"/>
            </a:pPr>
            <a:r>
              <a:rPr lang="en-US" dirty="0"/>
              <a:t>CR Enrollment Notification Response</a:t>
            </a:r>
          </a:p>
          <a:p>
            <a:pPr marL="285750" indent="-285750">
              <a:buFont typeface="Wingdings" panose="05000000000000000000" pitchFamily="2" charset="2"/>
              <a:buChar char="q"/>
            </a:pPr>
            <a:r>
              <a:rPr lang="en-US" dirty="0"/>
              <a:t>Historical Usage</a:t>
            </a:r>
          </a:p>
          <a:p>
            <a:pPr marL="285750" indent="-285750">
              <a:buFont typeface="Wingdings" panose="05000000000000000000" pitchFamily="2" charset="2"/>
              <a:buChar char="q"/>
            </a:pPr>
            <a:r>
              <a:rPr lang="en-US" dirty="0"/>
              <a:t>Loss Notification</a:t>
            </a:r>
          </a:p>
          <a:p>
            <a:pPr marL="285750" indent="-285750">
              <a:buFont typeface="Wingdings" panose="05000000000000000000" pitchFamily="2" charset="2"/>
              <a:buChar char="q"/>
            </a:pPr>
            <a:r>
              <a:rPr lang="en-US" dirty="0"/>
              <a:t>Cancel Request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Cancel Response</a:t>
            </a:r>
          </a:p>
          <a:p>
            <a:pPr marL="285750" indent="-285750">
              <a:buFont typeface="Wingdings" panose="05000000000000000000" pitchFamily="2" charset="2"/>
              <a:buChar char="q"/>
            </a:pPr>
            <a:r>
              <a:rPr lang="en-US" dirty="0"/>
              <a:t>Final Usage</a:t>
            </a:r>
          </a:p>
          <a:p>
            <a:pPr marL="285750" indent="-285750">
              <a:buFont typeface="Wingdings" panose="05000000000000000000" pitchFamily="2" charset="2"/>
              <a:buChar char="q"/>
            </a:pPr>
            <a:r>
              <a:rPr lang="en-US" dirty="0"/>
              <a:t>Initial Meter Read</a:t>
            </a:r>
          </a:p>
          <a:p>
            <a:endParaRPr lang="en-US" dirty="0"/>
          </a:p>
          <a:p>
            <a:endParaRPr lang="en-US" dirty="0"/>
          </a:p>
        </p:txBody>
      </p:sp>
      <p:sp>
        <p:nvSpPr>
          <p:cNvPr id="6" name="TextBox 5">
            <a:extLst>
              <a:ext uri="{FF2B5EF4-FFF2-40B4-BE49-F238E27FC236}">
                <a16:creationId xmlns="" xmlns:a16="http://schemas.microsoft.com/office/drawing/2014/main" id="{86F70F97-0795-4939-A9C1-2C97D38A3815}"/>
              </a:ext>
            </a:extLst>
          </p:cNvPr>
          <p:cNvSpPr txBox="1"/>
          <p:nvPr/>
        </p:nvSpPr>
        <p:spPr>
          <a:xfrm>
            <a:off x="6769395" y="3409436"/>
            <a:ext cx="1752600"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t>ERCOT</a:t>
            </a:r>
          </a:p>
          <a:p>
            <a:pPr marL="285750" indent="-285750">
              <a:buFont typeface="Wingdings" panose="05000000000000000000" pitchFamily="2" charset="2"/>
              <a:buChar char="q"/>
            </a:pPr>
            <a:r>
              <a:rPr lang="en-US" dirty="0"/>
              <a:t>CR/REP A</a:t>
            </a:r>
          </a:p>
          <a:p>
            <a:pPr marL="285750" indent="-285750">
              <a:buFont typeface="Wingdings" panose="05000000000000000000" pitchFamily="2" charset="2"/>
              <a:buChar char="q"/>
            </a:pPr>
            <a:r>
              <a:rPr lang="en-US" dirty="0"/>
              <a:t>TDSP</a:t>
            </a:r>
          </a:p>
          <a:p>
            <a:pPr marL="285750" indent="-285750">
              <a:buFont typeface="Wingdings" panose="05000000000000000000" pitchFamily="2" charset="2"/>
              <a:buChar char="q"/>
            </a:pPr>
            <a:r>
              <a:rPr lang="en-US" dirty="0"/>
              <a:t>CR/REP B</a:t>
            </a:r>
          </a:p>
        </p:txBody>
      </p:sp>
    </p:spTree>
    <p:extLst>
      <p:ext uri="{BB962C8B-B14F-4D97-AF65-F5344CB8AC3E}">
        <p14:creationId xmlns:p14="http://schemas.microsoft.com/office/powerpoint/2010/main" val="1704669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Checkpoint Exercise #7 – FINAL EXAM - </a:t>
            </a:r>
            <a:r>
              <a:rPr lang="en-US" i="1" dirty="0" smtClean="0"/>
              <a:t>continued</a:t>
            </a:r>
            <a:endParaRPr lang="en-US" dirty="0"/>
          </a:p>
        </p:txBody>
      </p:sp>
      <p:sp>
        <p:nvSpPr>
          <p:cNvPr id="2" name="Content Placeholder 1">
            <a:extLst>
              <a:ext uri="{FF2B5EF4-FFF2-40B4-BE49-F238E27FC236}">
                <a16:creationId xmlns="" xmlns:a16="http://schemas.microsoft.com/office/drawing/2014/main" id="{1EFB95EA-9ECE-4124-B2E2-EA630B9863E8}"/>
              </a:ext>
            </a:extLst>
          </p:cNvPr>
          <p:cNvSpPr>
            <a:spLocks noGrp="1"/>
          </p:cNvSpPr>
          <p:nvPr>
            <p:ph sz="quarter" idx="4294967295"/>
          </p:nvPr>
        </p:nvSpPr>
        <p:spPr>
          <a:xfrm>
            <a:off x="457200" y="1676400"/>
            <a:ext cx="8535987" cy="5578475"/>
          </a:xfrm>
        </p:spPr>
        <p:txBody>
          <a:bodyPr/>
          <a:lstStyle/>
          <a:p>
            <a:pPr marL="0" indent="0">
              <a:buNone/>
            </a:pPr>
            <a:r>
              <a:rPr lang="en-US" dirty="0"/>
              <a:t>From the transaction flow, who is the REP of Record?</a:t>
            </a:r>
          </a:p>
          <a:p>
            <a:pPr marL="0" indent="0">
              <a:buNone/>
            </a:pPr>
            <a:r>
              <a:rPr lang="en-US" dirty="0"/>
              <a:t>_________________________________________________</a:t>
            </a:r>
          </a:p>
          <a:p>
            <a:pPr marL="0" indent="0">
              <a:buNone/>
            </a:pPr>
            <a:endParaRPr lang="en-US" dirty="0"/>
          </a:p>
          <a:p>
            <a:pPr marL="0" indent="0">
              <a:buNone/>
            </a:pPr>
            <a:r>
              <a:rPr lang="en-US" dirty="0"/>
              <a:t>What is the situation described?</a:t>
            </a:r>
          </a:p>
          <a:p>
            <a:pPr marL="0" indent="0">
              <a:buNone/>
            </a:pPr>
            <a:r>
              <a:rPr lang="en-US" dirty="0"/>
              <a:t>_________________________________________________</a:t>
            </a:r>
          </a:p>
        </p:txBody>
      </p:sp>
    </p:spTree>
    <p:extLst>
      <p:ext uri="{BB962C8B-B14F-4D97-AF65-F5344CB8AC3E}">
        <p14:creationId xmlns:p14="http://schemas.microsoft.com/office/powerpoint/2010/main" val="24172091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7/12/2018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878393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dirty="0" smtClean="0"/>
              <a:t>TX SET Working Group</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7/12/2018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SET Working Group</a:t>
            </a:r>
            <a:endParaRPr lang="en-US" dirty="0"/>
          </a:p>
        </p:txBody>
      </p:sp>
      <p:sp>
        <p:nvSpPr>
          <p:cNvPr id="3" name="Content Placeholder 2"/>
          <p:cNvSpPr>
            <a:spLocks noGrp="1"/>
          </p:cNvSpPr>
          <p:nvPr>
            <p:ph sz="quarter" idx="4294967295"/>
          </p:nvPr>
        </p:nvSpPr>
        <p:spPr>
          <a:xfrm>
            <a:off x="457200" y="1181100"/>
            <a:ext cx="5499100" cy="5486400"/>
          </a:xfrm>
        </p:spPr>
        <p:txBody>
          <a:bodyPr>
            <a:normAutofit/>
          </a:bodyPr>
          <a:lstStyle/>
          <a:p>
            <a:pPr marL="0" indent="0" hangingPunct="0">
              <a:buNone/>
            </a:pPr>
            <a:r>
              <a:rPr lang="en-US" sz="2200" b="1" dirty="0">
                <a:solidFill>
                  <a:srgbClr val="0070C0"/>
                </a:solidFill>
              </a:rPr>
              <a:t>Texas Standard Electronic Transaction (</a:t>
            </a:r>
            <a:r>
              <a:rPr lang="en-US" sz="2200" b="1" dirty="0" smtClean="0">
                <a:solidFill>
                  <a:srgbClr val="0070C0"/>
                </a:solidFill>
              </a:rPr>
              <a:t>TX </a:t>
            </a:r>
            <a:r>
              <a:rPr lang="en-US" sz="2200" b="1" dirty="0">
                <a:solidFill>
                  <a:srgbClr val="0070C0"/>
                </a:solidFill>
              </a:rPr>
              <a:t>SET) Working Group:</a:t>
            </a:r>
          </a:p>
          <a:p>
            <a:pPr hangingPunct="0"/>
            <a:r>
              <a:rPr lang="en-US" sz="2000" b="1" dirty="0"/>
              <a:t>R</a:t>
            </a:r>
            <a:r>
              <a:rPr lang="en-US" sz="1700" b="1" dirty="0"/>
              <a:t>eports</a:t>
            </a:r>
            <a:r>
              <a:rPr lang="en-US" sz="1700" dirty="0"/>
              <a:t> to the Retail Market Subcommittee (RMS), </a:t>
            </a:r>
          </a:p>
          <a:p>
            <a:pPr hangingPunct="0"/>
            <a:r>
              <a:rPr lang="en-US" sz="2000" b="1" dirty="0"/>
              <a:t>A</a:t>
            </a:r>
            <a:r>
              <a:rPr lang="en-US" sz="1700" b="1" dirty="0"/>
              <a:t>nalyzes</a:t>
            </a:r>
            <a:r>
              <a:rPr lang="en-US" sz="1700" dirty="0"/>
              <a:t> the need for new or modifications to existing electronic transactions,</a:t>
            </a:r>
          </a:p>
          <a:p>
            <a:pPr hangingPunct="0"/>
            <a:r>
              <a:rPr lang="en-US" sz="2000" b="1" dirty="0"/>
              <a:t>R</a:t>
            </a:r>
            <a:r>
              <a:rPr lang="en-US" sz="1700" b="1" dirty="0"/>
              <a:t>ecommends</a:t>
            </a:r>
            <a:r>
              <a:rPr lang="en-US" sz="1700" dirty="0"/>
              <a:t> changes to retail market processes, </a:t>
            </a:r>
          </a:p>
          <a:p>
            <a:pPr hangingPunct="0"/>
            <a:r>
              <a:rPr lang="en-US" sz="2000" b="1" dirty="0"/>
              <a:t>W</a:t>
            </a:r>
            <a:r>
              <a:rPr lang="en-US" sz="1700" b="1" dirty="0"/>
              <a:t>orks </a:t>
            </a:r>
            <a:r>
              <a:rPr lang="en-US" sz="1700" dirty="0"/>
              <a:t>with the ERCOT Flight Administrator to ensure that testing processes and procedures are defined and administered, </a:t>
            </a:r>
          </a:p>
          <a:p>
            <a:pPr hangingPunct="0"/>
            <a:r>
              <a:rPr lang="en-US" sz="2000" b="1" dirty="0"/>
              <a:t>M</a:t>
            </a:r>
            <a:r>
              <a:rPr lang="en-US" sz="1700" b="1" dirty="0"/>
              <a:t>aintains</a:t>
            </a:r>
            <a:r>
              <a:rPr lang="en-US" sz="1700" dirty="0"/>
              <a:t> the Texas SET Implementation Guides and the Texas Market Test Plan Guide, and </a:t>
            </a:r>
          </a:p>
          <a:p>
            <a:pPr hangingPunct="0"/>
            <a:r>
              <a:rPr lang="en-US" sz="2000" b="1" dirty="0"/>
              <a:t>C</a:t>
            </a:r>
            <a:r>
              <a:rPr lang="en-US" sz="1700" b="1" dirty="0"/>
              <a:t>ollaborates</a:t>
            </a:r>
            <a:r>
              <a:rPr lang="en-US" sz="1700" dirty="0"/>
              <a:t> with other Working Groups and Taskforces as directed by RMS.</a:t>
            </a:r>
          </a:p>
          <a:p>
            <a:pPr hangingPunct="0"/>
            <a:r>
              <a:rPr lang="en-US" sz="1700" dirty="0">
                <a:hlinkClick r:id="rId2"/>
              </a:rPr>
              <a:t>http://ercot.com/committee/txset</a:t>
            </a:r>
            <a:endParaRPr lang="en-US" sz="1700" dirty="0"/>
          </a:p>
          <a:p>
            <a:pPr hangingPunct="0"/>
            <a:endParaRPr lang="en-US" sz="1700" dirty="0"/>
          </a:p>
        </p:txBody>
      </p:sp>
      <p:grpSp>
        <p:nvGrpSpPr>
          <p:cNvPr id="6" name="Group 5"/>
          <p:cNvGrpSpPr/>
          <p:nvPr/>
        </p:nvGrpSpPr>
        <p:grpSpPr>
          <a:xfrm>
            <a:off x="6096000" y="2514601"/>
            <a:ext cx="2903470" cy="3124200"/>
            <a:chOff x="5562600" y="3586552"/>
            <a:chExt cx="3208270" cy="291297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57600"/>
              <a:ext cx="3208270" cy="2841929"/>
            </a:xfrm>
            <a:prstGeom prst="rect">
              <a:avLst/>
            </a:prstGeom>
          </p:spPr>
        </p:pic>
        <p:sp>
          <p:nvSpPr>
            <p:cNvPr id="8" name="TextBox 7"/>
            <p:cNvSpPr txBox="1"/>
            <p:nvPr/>
          </p:nvSpPr>
          <p:spPr>
            <a:xfrm>
              <a:off x="7667583" y="3586552"/>
              <a:ext cx="1066974" cy="573936"/>
            </a:xfrm>
            <a:prstGeom prst="rect">
              <a:avLst/>
            </a:prstGeom>
            <a:noFill/>
            <a:scene3d>
              <a:camera prst="isometricOffAxis1Right">
                <a:rot lat="1080001" lon="20039996" rev="21179996"/>
              </a:camera>
              <a:lightRig rig="threePt" dir="t"/>
            </a:scene3d>
          </p:spPr>
          <p:txBody>
            <a:bodyPr wrap="square" rtlCol="0">
              <a:spAutoFit/>
            </a:bodyPr>
            <a:lstStyle/>
            <a:p>
              <a:endParaRPr lang="en-US" sz="900" b="1" dirty="0">
                <a:solidFill>
                  <a:prstClr val="black"/>
                </a:solidFill>
                <a:latin typeface="Arial" panose="020B0604020202020204"/>
              </a:endParaRPr>
            </a:p>
            <a:p>
              <a:pPr algn="ctr"/>
              <a:r>
                <a:rPr lang="en-US" sz="900" dirty="0">
                  <a:solidFill>
                    <a:prstClr val="black"/>
                  </a:solidFill>
                  <a:latin typeface="Arial" panose="020B0604020202020204" pitchFamily="34" charset="0"/>
                  <a:cs typeface="Arial" panose="020B0604020202020204" pitchFamily="34" charset="0"/>
                </a:rPr>
                <a:t>Review &amp; Recommend RMGRR153 &amp; 2019 Test Flight</a:t>
              </a:r>
            </a:p>
          </p:txBody>
        </p:sp>
      </p:grpSp>
    </p:spTree>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SET Issue Submission Process</a:t>
            </a:r>
            <a:endParaRPr lang="en-US" dirty="0"/>
          </a:p>
        </p:txBody>
      </p:sp>
      <p:sp>
        <p:nvSpPr>
          <p:cNvPr id="3" name="Content Placeholder 2"/>
          <p:cNvSpPr>
            <a:spLocks noGrp="1"/>
          </p:cNvSpPr>
          <p:nvPr>
            <p:ph sz="quarter" idx="4294967295"/>
          </p:nvPr>
        </p:nvSpPr>
        <p:spPr>
          <a:xfrm>
            <a:off x="228600" y="1219200"/>
            <a:ext cx="8623300" cy="5867400"/>
          </a:xfrm>
        </p:spPr>
        <p:txBody>
          <a:bodyPr/>
          <a:lstStyle/>
          <a:p>
            <a:pPr marL="0" indent="0">
              <a:buNone/>
            </a:pPr>
            <a:r>
              <a:rPr lang="en-US" sz="2400" dirty="0" smtClean="0">
                <a:solidFill>
                  <a:schemeClr val="tx1">
                    <a:lumMod val="65000"/>
                    <a:lumOff val="35000"/>
                  </a:schemeClr>
                </a:solidFill>
              </a:rPr>
              <a:t>Formal method to initiate review of issues</a:t>
            </a:r>
            <a:endParaRPr lang="en-US" sz="2400" dirty="0" smtClean="0">
              <a:solidFill>
                <a:schemeClr val="tx1">
                  <a:lumMod val="65000"/>
                  <a:lumOff val="35000"/>
                </a:schemeClr>
              </a:solidFill>
            </a:endParaRPr>
          </a:p>
          <a:p>
            <a:pPr marL="0" indent="0">
              <a:buNone/>
            </a:pPr>
            <a:endParaRPr lang="en-US" sz="2400" dirty="0">
              <a:solidFill>
                <a:schemeClr val="tx1">
                  <a:lumMod val="65000"/>
                  <a:lumOff val="35000"/>
                </a:schemeClr>
              </a:solidFill>
            </a:endParaRPr>
          </a:p>
          <a:p>
            <a:pPr marL="0" indent="0">
              <a:buNone/>
            </a:pP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3"/>
            </a:endParaRPr>
          </a:p>
          <a:p>
            <a:pPr algn="ctr" hangingPunct="0"/>
            <a:endParaRPr lang="en-US" sz="17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00200"/>
            <a:ext cx="6781800" cy="4531379"/>
          </a:xfrm>
          <a:prstGeom prst="rect">
            <a:avLst/>
          </a:prstGeom>
        </p:spPr>
      </p:pic>
      <p:sp>
        <p:nvSpPr>
          <p:cNvPr id="6" name="Rectangle 5"/>
          <p:cNvSpPr/>
          <p:nvPr/>
        </p:nvSpPr>
        <p:spPr>
          <a:xfrm>
            <a:off x="1676400" y="3505200"/>
            <a:ext cx="5181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84867" y="5181600"/>
            <a:ext cx="5334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a:t>
            </a:r>
            <a:r>
              <a:rPr lang="en-US" dirty="0" smtClean="0"/>
              <a:t>Testing</a:t>
            </a:r>
            <a:endParaRPr lang="en-US" dirty="0"/>
          </a:p>
        </p:txBody>
      </p:sp>
      <p:sp>
        <p:nvSpPr>
          <p:cNvPr id="6" name="TextBox 5"/>
          <p:cNvSpPr txBox="1"/>
          <p:nvPr/>
        </p:nvSpPr>
        <p:spPr>
          <a:xfrm>
            <a:off x="381000" y="1066800"/>
            <a:ext cx="7645536" cy="4154984"/>
          </a:xfrm>
          <a:prstGeom prst="rect">
            <a:avLst/>
          </a:prstGeom>
          <a:noFill/>
        </p:spPr>
        <p:txBody>
          <a:bodyPr wrap="square" rtlCol="0">
            <a:spAutoFit/>
          </a:bodyPr>
          <a:lstStyle/>
          <a:p>
            <a:r>
              <a:rPr lang="en-US" sz="2400" dirty="0" smtClean="0">
                <a:solidFill>
                  <a:schemeClr val="tx1">
                    <a:lumMod val="65000"/>
                    <a:lumOff val="35000"/>
                  </a:schemeClr>
                </a:solidFill>
              </a:rPr>
              <a:t>Flight Testing:</a:t>
            </a:r>
          </a:p>
          <a:p>
            <a:pPr marL="800100" lvl="1" indent="-342900">
              <a:buFont typeface="Arial" panose="020B0604020202020204" pitchFamily="34" charset="0"/>
              <a:buChar char="•"/>
            </a:pPr>
            <a:r>
              <a:rPr lang="en-US" sz="2400" dirty="0" smtClean="0">
                <a:solidFill>
                  <a:schemeClr val="tx1">
                    <a:lumMod val="65000"/>
                    <a:lumOff val="35000"/>
                  </a:schemeClr>
                </a:solidFill>
              </a:rPr>
              <a:t>All retail market participants are required for ERCOT certification</a:t>
            </a:r>
          </a:p>
          <a:p>
            <a:pPr marL="800100" lvl="1" indent="-342900">
              <a:buFont typeface="Arial" panose="020B0604020202020204" pitchFamily="34" charset="0"/>
              <a:buChar char="•"/>
            </a:pPr>
            <a:r>
              <a:rPr lang="en-US" sz="2400" dirty="0" smtClean="0">
                <a:solidFill>
                  <a:schemeClr val="tx1">
                    <a:lumMod val="65000"/>
                    <a:lumOff val="35000"/>
                  </a:schemeClr>
                </a:solidFill>
              </a:rPr>
              <a:t>Three </a:t>
            </a:r>
            <a:r>
              <a:rPr lang="en-US" sz="2400" dirty="0">
                <a:solidFill>
                  <a:schemeClr val="tx1">
                    <a:lumMod val="65000"/>
                    <a:lumOff val="35000"/>
                  </a:schemeClr>
                </a:solidFill>
              </a:rPr>
              <a:t>Market flights </a:t>
            </a:r>
            <a:r>
              <a:rPr lang="en-US" sz="2400" dirty="0" smtClean="0">
                <a:solidFill>
                  <a:schemeClr val="tx1">
                    <a:lumMod val="65000"/>
                    <a:lumOff val="35000"/>
                  </a:schemeClr>
                </a:solidFill>
              </a:rPr>
              <a:t>per year</a:t>
            </a:r>
          </a:p>
          <a:p>
            <a:pPr marL="800100" lvl="1" indent="-342900">
              <a:buFont typeface="Arial" panose="020B0604020202020204" pitchFamily="34" charset="0"/>
              <a:buChar char="•"/>
            </a:pPr>
            <a:r>
              <a:rPr lang="en-US" sz="2400" dirty="0" smtClean="0">
                <a:solidFill>
                  <a:schemeClr val="tx1">
                    <a:lumMod val="65000"/>
                    <a:lumOff val="35000"/>
                  </a:schemeClr>
                </a:solidFill>
              </a:rPr>
              <a:t>End to End test scripts (</a:t>
            </a:r>
            <a:r>
              <a:rPr lang="en-US" sz="2400" dirty="0" err="1" smtClean="0">
                <a:solidFill>
                  <a:schemeClr val="tx1">
                    <a:lumMod val="65000"/>
                    <a:lumOff val="35000"/>
                  </a:schemeClr>
                </a:solidFill>
              </a:rPr>
              <a:t>i.e</a:t>
            </a:r>
            <a:r>
              <a:rPr lang="en-US" sz="2400" dirty="0" smtClean="0">
                <a:solidFill>
                  <a:schemeClr val="tx1">
                    <a:lumMod val="65000"/>
                    <a:lumOff val="3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a:p>
            <a:pPr marL="0" lvl="1"/>
            <a:r>
              <a:rPr lang="en-US" sz="2400" dirty="0">
                <a:solidFill>
                  <a:schemeClr val="tx1">
                    <a:lumMod val="65000"/>
                    <a:lumOff val="35000"/>
                  </a:schemeClr>
                </a:solidFill>
              </a:rPr>
              <a:t>Governed by Texas Market Test </a:t>
            </a:r>
            <a:r>
              <a:rPr lang="en-US" sz="2400" dirty="0" smtClean="0">
                <a:solidFill>
                  <a:schemeClr val="tx1">
                    <a:lumMod val="65000"/>
                    <a:lumOff val="35000"/>
                  </a:schemeClr>
                </a:solidFill>
              </a:rPr>
              <a:t>Plan:</a:t>
            </a:r>
            <a:endParaRPr lang="en-US" sz="2400" dirty="0">
              <a:solidFill>
                <a:schemeClr val="tx1">
                  <a:lumMod val="65000"/>
                  <a:lumOff val="35000"/>
                </a:schemeClr>
              </a:solidFill>
            </a:endParaRPr>
          </a:p>
          <a:p>
            <a:pPr marL="800100" lvl="1" indent="-342900">
              <a:buFont typeface="Arial" panose="020B0604020202020204" pitchFamily="34" charset="0"/>
              <a:buChar char="•"/>
            </a:pPr>
            <a:r>
              <a:rPr lang="en-US" sz="2400" dirty="0" smtClean="0">
                <a:solidFill>
                  <a:schemeClr val="tx1">
                    <a:lumMod val="65000"/>
                    <a:lumOff val="35000"/>
                  </a:schemeClr>
                </a:solidFill>
              </a:rPr>
              <a:t>Supported by TX SET working group</a:t>
            </a:r>
            <a:endParaRPr lang="en-US" sz="2400" dirty="0" smtClean="0">
              <a:solidFill>
                <a:schemeClr val="tx1">
                  <a:lumMod val="65000"/>
                  <a:lumOff val="35000"/>
                </a:schemeClr>
              </a:solidFill>
            </a:endParaRPr>
          </a:p>
          <a:p>
            <a:pPr marL="800100" lvl="1" indent="-342900">
              <a:buFont typeface="Arial" panose="020B0604020202020204" pitchFamily="34" charset="0"/>
              <a:buChar char="•"/>
            </a:pPr>
            <a:r>
              <a:rPr lang="en-US" sz="2400" dirty="0" smtClean="0">
                <a:solidFill>
                  <a:schemeClr val="tx1">
                    <a:lumMod val="65000"/>
                    <a:lumOff val="35000"/>
                  </a:schemeClr>
                </a:solidFill>
              </a:rPr>
              <a:t>Outlines testing processes and requirements</a:t>
            </a: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ListServe</a:t>
            </a:r>
            <a:endParaRPr lang="en-US" dirty="0"/>
          </a:p>
        </p:txBody>
      </p:sp>
    </p:spTree>
    <p:extLst>
      <p:ext uri="{BB962C8B-B14F-4D97-AF65-F5344CB8AC3E}">
        <p14:creationId xmlns:p14="http://schemas.microsoft.com/office/powerpoint/2010/main" val="31375956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Appendix </a:t>
            </a:r>
            <a:endParaRPr lang="en-US" dirty="0"/>
          </a:p>
        </p:txBody>
      </p:sp>
    </p:spTree>
    <p:extLst>
      <p:ext uri="{BB962C8B-B14F-4D97-AF65-F5344CB8AC3E}">
        <p14:creationId xmlns:p14="http://schemas.microsoft.com/office/powerpoint/2010/main" val="66840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t>
            </a:r>
            <a:r>
              <a:rPr lang="en-US" dirty="0" smtClean="0"/>
              <a:t>Flows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864" y="4098403"/>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520" y="1964803"/>
            <a:ext cx="6667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64" y="4098402"/>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Right Arrow 6"/>
          <p:cNvSpPr/>
          <p:nvPr/>
        </p:nvSpPr>
        <p:spPr>
          <a:xfrm rot="19569336">
            <a:off x="1621542" y="3365818"/>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4599779" y="3399319"/>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1955664" y="4524609"/>
            <a:ext cx="4782296"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264" y="3078644"/>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464" y="3078644"/>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482" y="4324584"/>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627970" y="3095359"/>
            <a:ext cx="404812" cy="338554"/>
          </a:xfrm>
          <a:prstGeom prst="rect">
            <a:avLst/>
          </a:prstGeom>
          <a:noFill/>
        </p:spPr>
        <p:txBody>
          <a:bodyPr wrap="square" rtlCol="0">
            <a:spAutoFit/>
          </a:bodyPr>
          <a:lstStyle/>
          <a:p>
            <a:r>
              <a:rPr lang="en-US" sz="800" dirty="0"/>
              <a:t>REG TXNs</a:t>
            </a:r>
          </a:p>
        </p:txBody>
      </p:sp>
      <p:sp>
        <p:nvSpPr>
          <p:cNvPr id="14" name="TextBox 13"/>
          <p:cNvSpPr txBox="1"/>
          <p:nvPr/>
        </p:nvSpPr>
        <p:spPr>
          <a:xfrm>
            <a:off x="5752964" y="3093099"/>
            <a:ext cx="404812" cy="338554"/>
          </a:xfrm>
          <a:prstGeom prst="rect">
            <a:avLst/>
          </a:prstGeom>
          <a:noFill/>
        </p:spPr>
        <p:txBody>
          <a:bodyPr wrap="square" rtlCol="0">
            <a:spAutoFit/>
          </a:bodyPr>
          <a:lstStyle/>
          <a:p>
            <a:r>
              <a:rPr lang="en-US" sz="800" dirty="0"/>
              <a:t>REG TXNs</a:t>
            </a:r>
          </a:p>
        </p:txBody>
      </p:sp>
      <p:sp>
        <p:nvSpPr>
          <p:cNvPr id="15" name="TextBox 14"/>
          <p:cNvSpPr txBox="1"/>
          <p:nvPr/>
        </p:nvSpPr>
        <p:spPr>
          <a:xfrm>
            <a:off x="4224838" y="4344805"/>
            <a:ext cx="404812" cy="338554"/>
          </a:xfrm>
          <a:prstGeom prst="rect">
            <a:avLst/>
          </a:prstGeom>
          <a:noFill/>
        </p:spPr>
        <p:txBody>
          <a:bodyPr wrap="square" rtlCol="0">
            <a:spAutoFit/>
          </a:bodyPr>
          <a:lstStyle/>
          <a:p>
            <a:r>
              <a:rPr lang="en-US" sz="800" dirty="0"/>
              <a:t>P2P TXNs</a:t>
            </a:r>
          </a:p>
        </p:txBody>
      </p:sp>
      <p:pic>
        <p:nvPicPr>
          <p:cNvPr id="1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9112" y="1370443"/>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7993" y="5105670"/>
            <a:ext cx="2057400" cy="646331"/>
          </a:xfrm>
          <a:prstGeom prst="rect">
            <a:avLst/>
          </a:prstGeom>
          <a:noFill/>
        </p:spPr>
        <p:txBody>
          <a:bodyPr wrap="square" rtlCol="0">
            <a:spAutoFit/>
          </a:bodyPr>
          <a:lstStyle/>
          <a:p>
            <a:pPr algn="ctr"/>
            <a:r>
              <a:rPr lang="en-US" i="1" dirty="0">
                <a:solidFill>
                  <a:srgbClr val="525E67"/>
                </a:solidFill>
              </a:rPr>
              <a:t>REP’s Customer Information System</a:t>
            </a:r>
          </a:p>
        </p:txBody>
      </p:sp>
      <p:sp>
        <p:nvSpPr>
          <p:cNvPr id="18" name="TextBox 17"/>
          <p:cNvSpPr txBox="1"/>
          <p:nvPr/>
        </p:nvSpPr>
        <p:spPr>
          <a:xfrm>
            <a:off x="6427651" y="5080073"/>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sp>
        <p:nvSpPr>
          <p:cNvPr id="23" name="Date Placeholder 22"/>
          <p:cNvSpPr>
            <a:spLocks noGrp="1"/>
          </p:cNvSpPr>
          <p:nvPr>
            <p:ph type="dt" sz="half" idx="10"/>
          </p:nvPr>
        </p:nvSpPr>
        <p:spPr/>
        <p:txBody>
          <a:bodyPr/>
          <a:lstStyle/>
          <a:p>
            <a:fld id="{625370C0-15B3-4252-B40D-906697AF1DE5}" type="datetime1">
              <a:rPr lang="en-US" smtClean="0"/>
              <a:t>7/12/2018</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0884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1" nodeType="afterEffect">
                                  <p:stCondLst>
                                    <p:cond delay="0"/>
                                  </p:stCondLst>
                                  <p:childTnLst>
                                    <p:animClr clrSpc="rgb" dir="cw">
                                      <p:cBhvr override="childStyle">
                                        <p:cTn id="12" dur="250" autoRev="1" fill="remove"/>
                                        <p:tgtEl>
                                          <p:spTgt spid="9"/>
                                        </p:tgtEl>
                                        <p:attrNameLst>
                                          <p:attrName>style.color</p:attrName>
                                        </p:attrNameLst>
                                      </p:cBhvr>
                                      <p:to>
                                        <a:schemeClr val="bg1"/>
                                      </p:to>
                                    </p:animClr>
                                    <p:animClr clrSpc="rgb" dir="cw">
                                      <p:cBhvr>
                                        <p:cTn id="13" dur="250" autoRev="1" fill="remove"/>
                                        <p:tgtEl>
                                          <p:spTgt spid="9"/>
                                        </p:tgtEl>
                                        <p:attrNameLst>
                                          <p:attrName>fillcolor</p:attrName>
                                        </p:attrNameLst>
                                      </p:cBhvr>
                                      <p:to>
                                        <a:schemeClr val="bg1"/>
                                      </p:to>
                                    </p:animClr>
                                    <p:set>
                                      <p:cBhvr>
                                        <p:cTn id="14" dur="250" autoRev="1" fill="remove"/>
                                        <p:tgtEl>
                                          <p:spTgt spid="9"/>
                                        </p:tgtEl>
                                        <p:attrNameLst>
                                          <p:attrName>fill.type</p:attrName>
                                        </p:attrNameLst>
                                      </p:cBhvr>
                                      <p:to>
                                        <p:strVal val="solid"/>
                                      </p:to>
                                    </p:set>
                                    <p:set>
                                      <p:cBhvr>
                                        <p:cTn id="15" dur="250" autoRev="1" fill="remove"/>
                                        <p:tgtEl>
                                          <p:spTgt spid="9"/>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grpId="0" nodeType="clickEffect">
                                  <p:stCondLst>
                                    <p:cond delay="0"/>
                                  </p:stCondLst>
                                  <p:childTnLst>
                                    <p:animClr clrSpc="rgb" dir="cw">
                                      <p:cBhvr override="childStyle">
                                        <p:cTn id="19" dur="250" autoRev="1" fill="remove"/>
                                        <p:tgtEl>
                                          <p:spTgt spid="7"/>
                                        </p:tgtEl>
                                        <p:attrNameLst>
                                          <p:attrName>style.color</p:attrName>
                                        </p:attrNameLst>
                                      </p:cBhvr>
                                      <p:to>
                                        <a:schemeClr val="bg1"/>
                                      </p:to>
                                    </p:animClr>
                                    <p:animClr clrSpc="rgb" dir="cw">
                                      <p:cBhvr>
                                        <p:cTn id="20" dur="250" autoRev="1" fill="remove"/>
                                        <p:tgtEl>
                                          <p:spTgt spid="7"/>
                                        </p:tgtEl>
                                        <p:attrNameLst>
                                          <p:attrName>fillcolor</p:attrName>
                                        </p:attrNameLst>
                                      </p:cBhvr>
                                      <p:to>
                                        <a:schemeClr val="bg1"/>
                                      </p:to>
                                    </p:animClr>
                                    <p:set>
                                      <p:cBhvr>
                                        <p:cTn id="21" dur="250" autoRev="1" fill="remove"/>
                                        <p:tgtEl>
                                          <p:spTgt spid="7"/>
                                        </p:tgtEl>
                                        <p:attrNameLst>
                                          <p:attrName>fill.type</p:attrName>
                                        </p:attrNameLst>
                                      </p:cBhvr>
                                      <p:to>
                                        <p:strVal val="solid"/>
                                      </p:to>
                                    </p:set>
                                    <p:set>
                                      <p:cBhvr>
                                        <p:cTn id="22" dur="250" autoRev="1" fill="remove"/>
                                        <p:tgtEl>
                                          <p:spTgt spid="7"/>
                                        </p:tgtEl>
                                        <p:attrNameLst>
                                          <p:attrName>fill.on</p:attrName>
                                        </p:attrNameLst>
                                      </p:cBhvr>
                                      <p:to>
                                        <p:strVal val="true"/>
                                      </p:to>
                                    </p:set>
                                  </p:childTnLst>
                                </p:cTn>
                              </p:par>
                              <p:par>
                                <p:cTn id="23" presetID="27" presetClass="emph" presetSubtype="0" fill="remove" grpId="0" nodeType="withEffect">
                                  <p:stCondLst>
                                    <p:cond delay="0"/>
                                  </p:stCondLst>
                                  <p:childTnLst>
                                    <p:animClr clrSpc="rgb" dir="cw">
                                      <p:cBhvr override="childStyle">
                                        <p:cTn id="24" dur="250" autoRev="1" fill="remove"/>
                                        <p:tgtEl>
                                          <p:spTgt spid="8"/>
                                        </p:tgtEl>
                                        <p:attrNameLst>
                                          <p:attrName>style.color</p:attrName>
                                        </p:attrNameLst>
                                      </p:cBhvr>
                                      <p:to>
                                        <a:schemeClr val="bg1"/>
                                      </p:to>
                                    </p:animClr>
                                    <p:animClr clrSpc="rgb" dir="cw">
                                      <p:cBhvr>
                                        <p:cTn id="25" dur="250" autoRev="1" fill="remove"/>
                                        <p:tgtEl>
                                          <p:spTgt spid="8"/>
                                        </p:tgtEl>
                                        <p:attrNameLst>
                                          <p:attrName>fillcolor</p:attrName>
                                        </p:attrNameLst>
                                      </p:cBhvr>
                                      <p:to>
                                        <a:schemeClr val="bg1"/>
                                      </p:to>
                                    </p:animClr>
                                    <p:set>
                                      <p:cBhvr>
                                        <p:cTn id="26" dur="250" autoRev="1" fill="remove"/>
                                        <p:tgtEl>
                                          <p:spTgt spid="8"/>
                                        </p:tgtEl>
                                        <p:attrNameLst>
                                          <p:attrName>fill.type</p:attrName>
                                        </p:attrNameLst>
                                      </p:cBhvr>
                                      <p:to>
                                        <p:strVal val="solid"/>
                                      </p:to>
                                    </p:set>
                                    <p:set>
                                      <p:cBhvr>
                                        <p:cTn id="27" dur="250" autoRev="1" fill="remove"/>
                                        <p:tgtEl>
                                          <p:spTgt spid="8"/>
                                        </p:tgtEl>
                                        <p:attrNameLst>
                                          <p:attrName>fill.on</p:attrName>
                                        </p:attrNameLst>
                                      </p:cBhvr>
                                      <p:to>
                                        <p:strVal val="true"/>
                                      </p:to>
                                    </p:set>
                                  </p:childTnLst>
                                </p:cTn>
                              </p:par>
                            </p:childTnLst>
                          </p:cTn>
                        </p:par>
                        <p:par>
                          <p:cTn id="28" fill="hold">
                            <p:stCondLst>
                              <p:cond delay="500"/>
                            </p:stCondLst>
                            <p:childTnLst>
                              <p:par>
                                <p:cTn id="29" presetID="27" presetClass="emph" presetSubtype="0" fill="remove" grpId="1" nodeType="afterEffect">
                                  <p:stCondLst>
                                    <p:cond delay="0"/>
                                  </p:stCondLst>
                                  <p:childTnLst>
                                    <p:animClr clrSpc="rgb" dir="cw">
                                      <p:cBhvr override="childStyle">
                                        <p:cTn id="30" dur="250" autoRev="1" fill="remove"/>
                                        <p:tgtEl>
                                          <p:spTgt spid="7"/>
                                        </p:tgtEl>
                                        <p:attrNameLst>
                                          <p:attrName>style.color</p:attrName>
                                        </p:attrNameLst>
                                      </p:cBhvr>
                                      <p:to>
                                        <a:schemeClr val="bg1"/>
                                      </p:to>
                                    </p:animClr>
                                    <p:animClr clrSpc="rgb" dir="cw">
                                      <p:cBhvr>
                                        <p:cTn id="31" dur="250" autoRev="1" fill="remove"/>
                                        <p:tgtEl>
                                          <p:spTgt spid="7"/>
                                        </p:tgtEl>
                                        <p:attrNameLst>
                                          <p:attrName>fillcolor</p:attrName>
                                        </p:attrNameLst>
                                      </p:cBhvr>
                                      <p:to>
                                        <a:schemeClr val="bg1"/>
                                      </p:to>
                                    </p:animClr>
                                    <p:set>
                                      <p:cBhvr>
                                        <p:cTn id="32" dur="250" autoRev="1" fill="remove"/>
                                        <p:tgtEl>
                                          <p:spTgt spid="7"/>
                                        </p:tgtEl>
                                        <p:attrNameLst>
                                          <p:attrName>fill.type</p:attrName>
                                        </p:attrNameLst>
                                      </p:cBhvr>
                                      <p:to>
                                        <p:strVal val="solid"/>
                                      </p:to>
                                    </p:set>
                                    <p:set>
                                      <p:cBhvr>
                                        <p:cTn id="33" dur="250" autoRev="1" fill="remove"/>
                                        <p:tgtEl>
                                          <p:spTgt spid="7"/>
                                        </p:tgtEl>
                                        <p:attrNameLst>
                                          <p:attrName>fill.on</p:attrName>
                                        </p:attrNameLst>
                                      </p:cBhvr>
                                      <p:to>
                                        <p:strVal val="true"/>
                                      </p:to>
                                    </p:set>
                                  </p:childTnLst>
                                </p:cTn>
                              </p:par>
                              <p:par>
                                <p:cTn id="34" presetID="27" presetClass="emph" presetSubtype="0" fill="remove" grpId="1" nodeType="withEffect">
                                  <p:stCondLst>
                                    <p:cond delay="0"/>
                                  </p:stCondLst>
                                  <p:childTnLst>
                                    <p:animClr clrSpc="rgb" dir="cw">
                                      <p:cBhvr override="childStyle">
                                        <p:cTn id="35" dur="250" autoRev="1" fill="remove"/>
                                        <p:tgtEl>
                                          <p:spTgt spid="8"/>
                                        </p:tgtEl>
                                        <p:attrNameLst>
                                          <p:attrName>style.color</p:attrName>
                                        </p:attrNameLst>
                                      </p:cBhvr>
                                      <p:to>
                                        <a:schemeClr val="bg1"/>
                                      </p:to>
                                    </p:animClr>
                                    <p:animClr clrSpc="rgb" dir="cw">
                                      <p:cBhvr>
                                        <p:cTn id="36" dur="250" autoRev="1" fill="remove"/>
                                        <p:tgtEl>
                                          <p:spTgt spid="8"/>
                                        </p:tgtEl>
                                        <p:attrNameLst>
                                          <p:attrName>fillcolor</p:attrName>
                                        </p:attrNameLst>
                                      </p:cBhvr>
                                      <p:to>
                                        <a:schemeClr val="bg1"/>
                                      </p:to>
                                    </p:animClr>
                                    <p:set>
                                      <p:cBhvr>
                                        <p:cTn id="37" dur="250" autoRev="1" fill="remove"/>
                                        <p:tgtEl>
                                          <p:spTgt spid="8"/>
                                        </p:tgtEl>
                                        <p:attrNameLst>
                                          <p:attrName>fill.type</p:attrName>
                                        </p:attrNameLst>
                                      </p:cBhvr>
                                      <p:to>
                                        <p:strVal val="solid"/>
                                      </p:to>
                                    </p:set>
                                    <p:set>
                                      <p:cBhvr>
                                        <p:cTn id="38"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939740863"/>
              </p:ext>
            </p:extLst>
          </p:nvPr>
        </p:nvGraphicFramePr>
        <p:xfrm>
          <a:off x="609600" y="990600"/>
          <a:ext cx="7080470" cy="5595633"/>
        </p:xfrm>
        <a:graphic>
          <a:graphicData uri="http://schemas.openxmlformats.org/drawingml/2006/table">
            <a:tbl>
              <a:tblPr firstRow="1" bandRow="1">
                <a:tableStyleId>{5C22544A-7EE6-4342-B048-85BDC9FD1C3A}</a:tableStyleId>
              </a:tblPr>
              <a:tblGrid>
                <a:gridCol w="3068204">
                  <a:extLst>
                    <a:ext uri="{9D8B030D-6E8A-4147-A177-3AD203B41FA5}">
                      <a16:colId xmlns:a16="http://schemas.microsoft.com/office/drawing/2014/main" xmlns="" val="20000"/>
                    </a:ext>
                  </a:extLst>
                </a:gridCol>
                <a:gridCol w="4012266">
                  <a:extLst>
                    <a:ext uri="{9D8B030D-6E8A-4147-A177-3AD203B41FA5}">
                      <a16:colId xmlns:a16="http://schemas.microsoft.com/office/drawing/2014/main" xmlns="" val="20001"/>
                    </a:ext>
                  </a:extLst>
                </a:gridCol>
              </a:tblGrid>
              <a:tr h="0">
                <a:tc gridSpan="2">
                  <a:txBody>
                    <a:bodyPr/>
                    <a:lstStyle/>
                    <a:p>
                      <a:pPr algn="ctr"/>
                      <a:r>
                        <a:rPr lang="en-US" sz="2400" dirty="0"/>
                        <a:t>Other Binding Documents List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39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Web Link To Documentation </a:t>
                      </a:r>
                    </a:p>
                  </a:txBody>
                  <a:tcPr marT="91440" marB="91440" anchor="ctr"/>
                </a:tc>
                <a:tc>
                  <a:txBody>
                    <a:bodyPr/>
                    <a:lstStyle/>
                    <a:p>
                      <a:r>
                        <a:rPr lang="en-US" sz="1600" b="1" dirty="0">
                          <a:solidFill>
                            <a:schemeClr val="tx1"/>
                          </a:solidFill>
                        </a:rPr>
                        <a:t>Description</a:t>
                      </a:r>
                    </a:p>
                  </a:txBody>
                  <a:tcPr marT="91440" marB="91440" anchor="ctr"/>
                </a:tc>
                <a:extLst>
                  <a:ext uri="{0D108BD9-81ED-4DB2-BD59-A6C34878D82A}">
                    <a16:rowId xmlns:a16="http://schemas.microsoft.com/office/drawing/2014/main" xmlns="" val="10001"/>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Commercial Operations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Supplements the ERCOT protocols and describes the process through which ERCOT market data is translated into financial settlements in the ERCOT market.</a:t>
                      </a:r>
                      <a:endParaRPr lang="en-US" sz="1100" b="0" dirty="0">
                        <a:solidFill>
                          <a:schemeClr val="tx1"/>
                        </a:solidFill>
                      </a:endParaRPr>
                    </a:p>
                  </a:txBody>
                  <a:tcPr marT="91440" marB="91440" anchor="ctr"/>
                </a:tc>
                <a:extLst>
                  <a:ext uri="{0D108BD9-81ED-4DB2-BD59-A6C34878D82A}">
                    <a16:rowId xmlns:a16="http://schemas.microsoft.com/office/drawing/2014/main" xmlns="" val="10002"/>
                  </a:ext>
                </a:extLst>
              </a:tr>
              <a:tr h="713549">
                <a:tc>
                  <a:txBody>
                    <a:bodyPr/>
                    <a:lstStyle/>
                    <a:p>
                      <a:pPr algn="ctr"/>
                      <a:endParaRPr lang="en-US" sz="1100" b="1" i="0" u="none" strike="noStrike" kern="1200" dirty="0">
                        <a:solidFill>
                          <a:schemeClr val="dk1"/>
                        </a:solidFill>
                        <a:effectLst/>
                        <a:latin typeface="+mn-lt"/>
                        <a:ea typeface="+mn-ea"/>
                        <a:cs typeface="+mn-cs"/>
                        <a:hlinkClick r:id=""/>
                      </a:endParaRPr>
                    </a:p>
                    <a:p>
                      <a:pPr algn="ctr"/>
                      <a:r>
                        <a:rPr lang="en-US" sz="1100" b="1" i="0" u="none" strike="noStrike" kern="1200" dirty="0">
                          <a:solidFill>
                            <a:schemeClr val="dk1"/>
                          </a:solidFill>
                          <a:effectLst/>
                          <a:latin typeface="+mn-lt"/>
                          <a:ea typeface="+mn-ea"/>
                          <a:cs typeface="+mn-cs"/>
                          <a:hlinkClick r:id=""/>
                        </a:rPr>
                        <a:t>Load Profiling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used by market participants and ERCOT, expands upon and details the responsibilities and processes listed in the ERCOT protocols. </a:t>
                      </a:r>
                      <a:endParaRPr lang="en-US" sz="1100" b="0" dirty="0">
                        <a:solidFill>
                          <a:schemeClr val="tx1"/>
                        </a:solidFill>
                      </a:endParaRPr>
                    </a:p>
                  </a:txBody>
                  <a:tcPr marT="91440" marB="91440" anchor="ctr"/>
                </a:tc>
                <a:extLst>
                  <a:ext uri="{0D108BD9-81ED-4DB2-BD59-A6C34878D82A}">
                    <a16:rowId xmlns:a16="http://schemas.microsoft.com/office/drawing/2014/main" xmlns="" val="10003"/>
                  </a:ext>
                </a:extLst>
              </a:tr>
              <a:tr h="634265">
                <a:tc>
                  <a:txBody>
                    <a:bodyPr/>
                    <a:lstStyle/>
                    <a:p>
                      <a:pPr algn="ctr"/>
                      <a:endParaRPr lang="en-US" sz="1100" b="1" i="0" u="none" strike="noStrike" kern="1200" dirty="0">
                        <a:solidFill>
                          <a:schemeClr val="dk1"/>
                        </a:solidFill>
                        <a:effectLst/>
                        <a:latin typeface="+mn-lt"/>
                        <a:ea typeface="+mn-ea"/>
                        <a:cs typeface="+mn-cs"/>
                        <a:hlinkClick r:id=""/>
                      </a:endParaRPr>
                    </a:p>
                    <a:p>
                      <a:pPr algn="ctr"/>
                      <a:r>
                        <a:rPr lang="en-US" sz="1100" b="1" i="0" u="none" strike="noStrike" kern="1200" dirty="0">
                          <a:solidFill>
                            <a:schemeClr val="dk1"/>
                          </a:solidFill>
                          <a:effectLst/>
                          <a:latin typeface="+mn-lt"/>
                          <a:ea typeface="+mn-ea"/>
                          <a:cs typeface="+mn-cs"/>
                          <a:hlinkClick r:id=""/>
                        </a:rPr>
                        <a:t>Retail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for rules affecting the competitive retail electric market in Texas.</a:t>
                      </a:r>
                      <a:endParaRPr lang="en-US" sz="1100" b="0" dirty="0">
                        <a:solidFill>
                          <a:schemeClr val="tx1"/>
                        </a:solidFill>
                      </a:endParaRPr>
                    </a:p>
                  </a:txBody>
                  <a:tcPr marT="91440" marB="91440" anchor="ctr"/>
                </a:tc>
                <a:extLst>
                  <a:ext uri="{0D108BD9-81ED-4DB2-BD59-A6C34878D82A}">
                    <a16:rowId xmlns:a16="http://schemas.microsoft.com/office/drawing/2014/main" xmlns="" val="10004"/>
                  </a:ext>
                </a:extLst>
              </a:tr>
              <a:tr h="8879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Data Transport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100" b="0" u="none" dirty="0">
                        <a:solidFill>
                          <a:schemeClr val="tx1"/>
                        </a:solidFill>
                      </a:endParaRPr>
                    </a:p>
                  </a:txBody>
                  <a:tcPr marT="91440" marB="91440" anchor="ctr"/>
                </a:tc>
                <a:extLst>
                  <a:ext uri="{0D108BD9-81ED-4DB2-BD59-A6C34878D82A}">
                    <a16:rowId xmlns:a16="http://schemas.microsoft.com/office/drawing/2014/main" xmlns="" val="10005"/>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Market Test Plan</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Defines the market plan for testing retail commercial operations systems and business processes to support the Texas Electric Choice Market. </a:t>
                      </a:r>
                      <a:endParaRPr lang="en-US" sz="1100" b="1" i="1" u="none" dirty="0">
                        <a:solidFill>
                          <a:srgbClr val="FF0000"/>
                        </a:solidFill>
                      </a:endParaRPr>
                    </a:p>
                  </a:txBody>
                  <a:tcPr marT="91440" marB="91440" anchor="ctr"/>
                </a:tc>
                <a:extLst>
                  <a:ext uri="{0D108BD9-81ED-4DB2-BD59-A6C34878D82A}">
                    <a16:rowId xmlns:a16="http://schemas.microsoft.com/office/drawing/2014/main" xmlns="" val="10006"/>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SET Implementation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Provides details of information contained within the electronic transactions used in the competitive retail electric market in Texas. </a:t>
                      </a:r>
                      <a:endParaRPr lang="en-US" sz="1100" b="0" u="none" dirty="0">
                        <a:solidFill>
                          <a:schemeClr val="tx1"/>
                        </a:solidFill>
                      </a:endParaRPr>
                    </a:p>
                  </a:txBody>
                  <a:tcPr marT="91440" marB="9144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54733736"/>
              </p:ext>
            </p:extLst>
          </p:nvPr>
        </p:nvGraphicFramePr>
        <p:xfrm>
          <a:off x="228600" y="1143000"/>
          <a:ext cx="8458200" cy="5462938"/>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520720">
                <a:tc gridSpan="2">
                  <a:txBody>
                    <a:bodyPr/>
                    <a:lstStyle/>
                    <a:p>
                      <a:pPr algn="ctr"/>
                      <a:r>
                        <a:rPr lang="en-US" sz="2400" dirty="0"/>
                        <a:t>Section 7- Market Processes</a:t>
                      </a:r>
                      <a:r>
                        <a:rPr lang="en-US" sz="2400" baseline="0" dirty="0"/>
                        <a:t> Overview</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a:t>
                      </a:r>
                    </a:p>
                  </a:txBody>
                  <a:tcPr marT="91440" marB="91440"/>
                </a:tc>
                <a:tc>
                  <a:txBody>
                    <a:bodyPr/>
                    <a:lstStyle/>
                    <a:p>
                      <a:r>
                        <a:rPr lang="en-US" sz="1400" b="0" kern="1200" dirty="0">
                          <a:solidFill>
                            <a:schemeClr val="dk1"/>
                          </a:solidFill>
                          <a:effectLst/>
                          <a:latin typeface="+mn-lt"/>
                          <a:ea typeface="+mn-ea"/>
                          <a:cs typeface="+mn-cs"/>
                        </a:rPr>
                        <a:t>Overview and Assumptions</a:t>
                      </a:r>
                    </a:p>
                  </a:txBody>
                  <a:tcPr marT="91440" marB="91440" anchor="ctr"/>
                </a:tc>
                <a:extLst>
                  <a:ext uri="{0D108BD9-81ED-4DB2-BD59-A6C34878D82A}">
                    <a16:rowId xmlns:a16="http://schemas.microsoft.com/office/drawing/2014/main" xmlns="" val="10002"/>
                  </a:ext>
                </a:extLst>
              </a:tr>
              <a:tr h="462862">
                <a:tc>
                  <a:txBody>
                    <a:bodyPr/>
                    <a:lstStyle/>
                    <a:p>
                      <a:pPr algn="ctr"/>
                      <a:r>
                        <a:rPr lang="en-US" sz="1400" b="1" dirty="0">
                          <a:solidFill>
                            <a:schemeClr val="tx1"/>
                          </a:solidFill>
                        </a:rPr>
                        <a:t>7.2</a:t>
                      </a:r>
                    </a:p>
                  </a:txBody>
                  <a:tcPr marT="91440" marB="91440"/>
                </a:tc>
                <a:tc>
                  <a:txBody>
                    <a:bodyPr/>
                    <a:lstStyle/>
                    <a:p>
                      <a:r>
                        <a:rPr lang="en-US" sz="1400" b="0" kern="1200" dirty="0">
                          <a:solidFill>
                            <a:schemeClr val="dk1"/>
                          </a:solidFill>
                          <a:effectLst/>
                          <a:latin typeface="+mn-lt"/>
                          <a:ea typeface="+mn-ea"/>
                          <a:cs typeface="+mn-cs"/>
                        </a:rPr>
                        <a:t>Market Synchronization</a:t>
                      </a:r>
                    </a:p>
                  </a:txBody>
                  <a:tcPr marT="91440" marB="91440" anchor="ctr"/>
                </a:tc>
                <a:extLst>
                  <a:ext uri="{0D108BD9-81ED-4DB2-BD59-A6C34878D82A}">
                    <a16:rowId xmlns:a16="http://schemas.microsoft.com/office/drawing/2014/main" xmlns="" val="10003"/>
                  </a:ext>
                </a:extLst>
              </a:tr>
              <a:tr h="462862">
                <a:tc>
                  <a:txBody>
                    <a:bodyPr/>
                    <a:lstStyle/>
                    <a:p>
                      <a:pPr algn="ctr"/>
                      <a:r>
                        <a:rPr lang="en-US" sz="1400" b="1" dirty="0">
                          <a:solidFill>
                            <a:schemeClr val="tx1"/>
                          </a:solidFill>
                        </a:rPr>
                        <a:t>7.3</a:t>
                      </a:r>
                    </a:p>
                  </a:txBody>
                  <a:tcPr marT="91440" marB="91440"/>
                </a:tc>
                <a:tc>
                  <a:txBody>
                    <a:bodyPr/>
                    <a:lstStyle/>
                    <a:p>
                      <a:r>
                        <a:rPr lang="en-US" sz="1400" b="1" i="1" dirty="0">
                          <a:solidFill>
                            <a:srgbClr val="FF0000"/>
                          </a:solidFill>
                        </a:rPr>
                        <a:t>**Inadvertent Gain Process**</a:t>
                      </a:r>
                    </a:p>
                  </a:txBody>
                  <a:tcPr marT="91440" marB="91440" anchor="ctr"/>
                </a:tc>
                <a:extLst>
                  <a:ext uri="{0D108BD9-81ED-4DB2-BD59-A6C34878D82A}">
                    <a16:rowId xmlns:a16="http://schemas.microsoft.com/office/drawing/2014/main" xmlns=""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7.4</a:t>
                      </a:r>
                    </a:p>
                  </a:txBody>
                  <a:tcPr marT="91440" marB="91440"/>
                </a:tc>
                <a:tc>
                  <a:txBody>
                    <a:bodyPr/>
                    <a:lstStyle/>
                    <a:p>
                      <a:r>
                        <a:rPr lang="en-US" sz="1400" b="1" i="1" kern="1200" dirty="0">
                          <a:solidFill>
                            <a:srgbClr val="FF0000"/>
                          </a:solidFill>
                          <a:effectLst/>
                          <a:latin typeface="+mn-lt"/>
                          <a:ea typeface="+mn-ea"/>
                          <a:cs typeface="+mn-cs"/>
                        </a:rPr>
                        <a:t>**Safety-Nets**</a:t>
                      </a:r>
                      <a:endParaRPr lang="en-US" sz="1400" b="1" i="1" u="none" dirty="0">
                        <a:solidFill>
                          <a:srgbClr val="FF0000"/>
                        </a:solidFill>
                      </a:endParaRPr>
                    </a:p>
                  </a:txBody>
                  <a:tcPr marT="91440" marB="91440" anchor="ctr"/>
                </a:tc>
                <a:extLst>
                  <a:ext uri="{0D108BD9-81ED-4DB2-BD59-A6C34878D82A}">
                    <a16:rowId xmlns:a16="http://schemas.microsoft.com/office/drawing/2014/main" xmlns=""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7.5</a:t>
                      </a:r>
                    </a:p>
                  </a:txBody>
                  <a:tcPr marT="91440" marB="91440"/>
                </a:tc>
                <a:tc>
                  <a:txBody>
                    <a:bodyPr/>
                    <a:lstStyle/>
                    <a:p>
                      <a:r>
                        <a:rPr lang="en-US" sz="1400" b="1" i="1" u="none" dirty="0">
                          <a:solidFill>
                            <a:srgbClr val="FF0000"/>
                          </a:solidFill>
                        </a:rPr>
                        <a:t>**Standard Historical Usage Request**</a:t>
                      </a:r>
                    </a:p>
                  </a:txBody>
                  <a:tcPr marT="91440" marB="91440" anchor="ctr"/>
                </a:tc>
                <a:extLst>
                  <a:ext uri="{0D108BD9-81ED-4DB2-BD59-A6C34878D82A}">
                    <a16:rowId xmlns:a16="http://schemas.microsoft.com/office/drawing/2014/main" xmlns=""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7.6</a:t>
                      </a:r>
                    </a:p>
                  </a:txBody>
                  <a:tcPr marT="91440" marB="91440"/>
                </a:tc>
                <a:tc>
                  <a:txBody>
                    <a:bodyPr/>
                    <a:lstStyle/>
                    <a:p>
                      <a:r>
                        <a:rPr lang="en-US" sz="1400" b="1" i="1" u="none" dirty="0">
                          <a:solidFill>
                            <a:srgbClr val="FF0000"/>
                          </a:solidFill>
                        </a:rPr>
                        <a:t>**Disconnect and Reconnect for Non-Payment Process**</a:t>
                      </a:r>
                    </a:p>
                  </a:txBody>
                  <a:tcPr marT="91440" marB="91440" anchor="ctr"/>
                </a:tc>
                <a:extLst>
                  <a:ext uri="{0D108BD9-81ED-4DB2-BD59-A6C34878D82A}">
                    <a16:rowId xmlns:a16="http://schemas.microsoft.com/office/drawing/2014/main" xmlns="" val="10007"/>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7.7</a:t>
                      </a:r>
                    </a:p>
                  </a:txBody>
                  <a:tcPr marT="91440" marB="91440" anchor="ctr"/>
                </a:tc>
                <a:tc>
                  <a:txBody>
                    <a:bodyPr/>
                    <a:lstStyle/>
                    <a:p>
                      <a:r>
                        <a:rPr lang="en-US" sz="1400" b="1" i="1" u="none" dirty="0">
                          <a:solidFill>
                            <a:srgbClr val="FF0000"/>
                          </a:solidFill>
                        </a:rPr>
                        <a:t>**Transaction Timing Matrix**</a:t>
                      </a:r>
                    </a:p>
                  </a:txBody>
                  <a:tcPr marT="91440" marB="91440" anchor="ctr"/>
                </a:tc>
                <a:extLst>
                  <a:ext uri="{0D108BD9-81ED-4DB2-BD59-A6C34878D82A}">
                    <a16:rowId xmlns:a16="http://schemas.microsoft.com/office/drawing/2014/main" xmlns="" val="10008"/>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7.8</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Formal Invoice Dispute Process for Competitive Retailers and TDSPs </a:t>
                      </a:r>
                      <a:endParaRPr lang="en-US" sz="1400" b="1" i="1" u="none" dirty="0">
                        <a:solidFill>
                          <a:srgbClr val="FF0000"/>
                        </a:solidFill>
                      </a:endParaRPr>
                    </a:p>
                  </a:txBody>
                  <a:tcPr marT="91440" marB="91440" anchor="ctr"/>
                </a:tc>
                <a:extLst>
                  <a:ext uri="{0D108BD9-81ED-4DB2-BD59-A6C34878D82A}">
                    <a16:rowId xmlns:a16="http://schemas.microsoft.com/office/drawing/2014/main" xmlns="" val="1157781793"/>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7.9</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No Retail Electric Provider of Record or Left in Hot </a:t>
                      </a:r>
                      <a:endParaRPr lang="en-US" sz="14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Tree>
    <p:extLst>
      <p:ext uri="{BB962C8B-B14F-4D97-AF65-F5344CB8AC3E}">
        <p14:creationId xmlns:p14="http://schemas.microsoft.com/office/powerpoint/2010/main" val="21738666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442573828"/>
              </p:ext>
            </p:extLst>
          </p:nvPr>
        </p:nvGraphicFramePr>
        <p:xfrm>
          <a:off x="457200" y="1219200"/>
          <a:ext cx="8458200" cy="552921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243840">
                <a:tc gridSpan="2">
                  <a:txBody>
                    <a:bodyPr/>
                    <a:lstStyle/>
                    <a:p>
                      <a:pPr algn="ctr"/>
                      <a:r>
                        <a:rPr lang="en-US" sz="2400" dirty="0"/>
                        <a:t>Section 7- Market Processes</a:t>
                      </a:r>
                      <a:r>
                        <a:rPr lang="en-US" sz="2400" baseline="0" dirty="0"/>
                        <a:t> Overview</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7.10</a:t>
                      </a:r>
                    </a:p>
                  </a:txBody>
                  <a:tcPr marT="91440" marB="91440"/>
                </a:tc>
                <a:tc>
                  <a:txBody>
                    <a:bodyPr/>
                    <a:lstStyle/>
                    <a:p>
                      <a:r>
                        <a:rPr lang="en-US" sz="1400" b="0" kern="1200" dirty="0">
                          <a:solidFill>
                            <a:schemeClr val="dk1"/>
                          </a:solidFill>
                          <a:effectLst/>
                          <a:latin typeface="+mn-lt"/>
                          <a:ea typeface="+mn-ea"/>
                          <a:cs typeface="+mn-cs"/>
                        </a:rPr>
                        <a:t>Emergency Operating Procedures for Extended Unplanned System Outages </a:t>
                      </a:r>
                    </a:p>
                  </a:txBody>
                  <a:tcPr marT="91440" marB="91440" anchor="ctr"/>
                </a:tc>
                <a:extLst>
                  <a:ext uri="{0D108BD9-81ED-4DB2-BD59-A6C34878D82A}">
                    <a16:rowId xmlns:a16="http://schemas.microsoft.com/office/drawing/2014/main" xmlns="" val="10002"/>
                  </a:ext>
                </a:extLst>
              </a:tr>
              <a:tr h="429623">
                <a:tc>
                  <a:txBody>
                    <a:bodyPr/>
                    <a:lstStyle/>
                    <a:p>
                      <a:pPr algn="ctr"/>
                      <a:r>
                        <a:rPr lang="en-US" sz="1400" b="1" dirty="0">
                          <a:solidFill>
                            <a:schemeClr val="tx1"/>
                          </a:solidFill>
                        </a:rPr>
                        <a:t>7.11</a:t>
                      </a:r>
                    </a:p>
                  </a:txBody>
                  <a:tcPr marT="91440" marB="91440"/>
                </a:tc>
                <a:tc>
                  <a:txBody>
                    <a:bodyPr/>
                    <a:lstStyle/>
                    <a:p>
                      <a:r>
                        <a:rPr lang="en-US" sz="1400" b="0" kern="1200" dirty="0">
                          <a:solidFill>
                            <a:schemeClr val="dk1"/>
                          </a:solidFill>
                          <a:effectLst/>
                          <a:latin typeface="+mn-lt"/>
                          <a:ea typeface="+mn-ea"/>
                          <a:cs typeface="+mn-cs"/>
                        </a:rPr>
                        <a:t>Transition Process</a:t>
                      </a:r>
                    </a:p>
                  </a:txBody>
                  <a:tcPr marT="91440" marB="91440" anchor="ctr"/>
                </a:tc>
                <a:extLst>
                  <a:ext uri="{0D108BD9-81ED-4DB2-BD59-A6C34878D82A}">
                    <a16:rowId xmlns:a16="http://schemas.microsoft.com/office/drawing/2014/main" xmlns="" val="10003"/>
                  </a:ext>
                </a:extLst>
              </a:tr>
              <a:tr h="429623">
                <a:tc>
                  <a:txBody>
                    <a:bodyPr/>
                    <a:lstStyle/>
                    <a:p>
                      <a:pPr algn="ctr"/>
                      <a:r>
                        <a:rPr lang="en-US" sz="1400" b="1" dirty="0">
                          <a:solidFill>
                            <a:schemeClr val="tx1"/>
                          </a:solidFill>
                        </a:rPr>
                        <a:t>7.12</a:t>
                      </a:r>
                    </a:p>
                  </a:txBody>
                  <a:tcPr marT="91440" marB="91440"/>
                </a:tc>
                <a:tc>
                  <a:txBody>
                    <a:bodyPr/>
                    <a:lstStyle/>
                    <a:p>
                      <a:r>
                        <a:rPr lang="en-US" sz="1400" b="0" kern="1200" dirty="0">
                          <a:solidFill>
                            <a:schemeClr val="dk1"/>
                          </a:solidFill>
                          <a:effectLst/>
                          <a:latin typeface="+mn-lt"/>
                          <a:ea typeface="+mn-ea"/>
                          <a:cs typeface="+mn-cs"/>
                        </a:rPr>
                        <a:t>Estimated Meter Readings </a:t>
                      </a:r>
                    </a:p>
                  </a:txBody>
                  <a:tcPr marT="91440" marB="91440" anchor="ctr"/>
                </a:tc>
                <a:extLst>
                  <a:ext uri="{0D108BD9-81ED-4DB2-BD59-A6C34878D82A}">
                    <a16:rowId xmlns:a16="http://schemas.microsoft.com/office/drawing/2014/main" xmlns="" val="10004"/>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7.13</a:t>
                      </a:r>
                    </a:p>
                  </a:txBody>
                  <a:tcPr marT="91440" marB="91440"/>
                </a:tc>
                <a:tc>
                  <a:txBody>
                    <a:bodyPr/>
                    <a:lstStyle/>
                    <a:p>
                      <a:r>
                        <a:rPr lang="en-US" sz="1400" b="0" kern="1200" dirty="0">
                          <a:solidFill>
                            <a:schemeClr val="dk1"/>
                          </a:solidFill>
                          <a:effectLst/>
                          <a:latin typeface="+mn-lt"/>
                          <a:ea typeface="+mn-ea"/>
                          <a:cs typeface="+mn-cs"/>
                        </a:rPr>
                        <a:t>Interval Data Recorder Meter Removal and Installation Process</a:t>
                      </a:r>
                    </a:p>
                  </a:txBody>
                  <a:tcPr marT="91440" marB="91440" anchor="ctr"/>
                </a:tc>
                <a:extLst>
                  <a:ext uri="{0D108BD9-81ED-4DB2-BD59-A6C34878D82A}">
                    <a16:rowId xmlns:a16="http://schemas.microsoft.com/office/drawing/2014/main" xmlns="" val="10005"/>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7.14</a:t>
                      </a:r>
                    </a:p>
                  </a:txBody>
                  <a:tcPr marT="91440" marB="91440"/>
                </a:tc>
                <a:tc>
                  <a:txBody>
                    <a:bodyPr/>
                    <a:lstStyle/>
                    <a:p>
                      <a:r>
                        <a:rPr lang="en-US" sz="1400" b="0" kern="1200" dirty="0">
                          <a:solidFill>
                            <a:schemeClr val="dk1"/>
                          </a:solidFill>
                          <a:effectLst/>
                          <a:latin typeface="+mn-lt"/>
                          <a:ea typeface="+mn-ea"/>
                          <a:cs typeface="+mn-cs"/>
                        </a:rPr>
                        <a:t>Out-flow Energy from Distributed Generation Facilities </a:t>
                      </a:r>
                    </a:p>
                  </a:txBody>
                  <a:tcPr marT="91440" marB="91440" anchor="ctr"/>
                </a:tc>
                <a:extLst>
                  <a:ext uri="{0D108BD9-81ED-4DB2-BD59-A6C34878D82A}">
                    <a16:rowId xmlns:a16="http://schemas.microsoft.com/office/drawing/2014/main" xmlns="" val="10006"/>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7.15</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Advanced Meter Interval Data File Format and Submission </a:t>
                      </a:r>
                      <a:endParaRPr lang="en-US" sz="1400" b="1" i="1" u="none" dirty="0">
                        <a:solidFill>
                          <a:srgbClr val="FF0000"/>
                        </a:solidFill>
                      </a:endParaRPr>
                    </a:p>
                  </a:txBody>
                  <a:tcPr marT="91440" marB="91440" anchor="ctr"/>
                </a:tc>
                <a:extLst>
                  <a:ext uri="{0D108BD9-81ED-4DB2-BD59-A6C34878D82A}">
                    <a16:rowId xmlns:a16="http://schemas.microsoft.com/office/drawing/2014/main" xmlns="" val="10007"/>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7.16</a:t>
                      </a:r>
                    </a:p>
                  </a:txBody>
                  <a:tcPr marT="91440" marB="91440" anchor="ctr"/>
                </a:tc>
                <a:tc>
                  <a:txBody>
                    <a:bodyPr/>
                    <a:lstStyle/>
                    <a:p>
                      <a:r>
                        <a:rPr lang="en-US" sz="1400" b="1" i="1" kern="1200" dirty="0">
                          <a:solidFill>
                            <a:srgbClr val="FF0000"/>
                          </a:solidFill>
                          <a:effectLst/>
                          <a:latin typeface="+mn-lt"/>
                          <a:ea typeface="+mn-ea"/>
                          <a:cs typeface="+mn-cs"/>
                        </a:rPr>
                        <a:t>**Business Processes and Communications Related to Meter Tampering** </a:t>
                      </a:r>
                    </a:p>
                  </a:txBody>
                  <a:tcPr marT="91440" marB="91440" anchor="ctr"/>
                </a:tc>
                <a:extLst>
                  <a:ext uri="{0D108BD9-81ED-4DB2-BD59-A6C34878D82A}">
                    <a16:rowId xmlns:a16="http://schemas.microsoft.com/office/drawing/2014/main" xmlns="" val="10008"/>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7.17</a:t>
                      </a:r>
                    </a:p>
                  </a:txBody>
                  <a:tcPr marT="91440" marB="91440" anchor="ctr"/>
                </a:tc>
                <a:tc>
                  <a:txBody>
                    <a:bodyPr/>
                    <a:lstStyle/>
                    <a:p>
                      <a:r>
                        <a:rPr lang="en-US" sz="1400" b="1" i="1" kern="1200" dirty="0">
                          <a:solidFill>
                            <a:srgbClr val="FF0000"/>
                          </a:solidFill>
                          <a:effectLst/>
                          <a:latin typeface="+mn-lt"/>
                          <a:ea typeface="+mn-ea"/>
                          <a:cs typeface="+mn-cs"/>
                        </a:rPr>
                        <a:t>**Business Processes and Communications for Switch Holds Related to Deferred Payment**</a:t>
                      </a:r>
                    </a:p>
                  </a:txBody>
                  <a:tcPr marT="91440" marB="91440" anchor="ctr"/>
                </a:tc>
                <a:extLst>
                  <a:ext uri="{0D108BD9-81ED-4DB2-BD59-A6C34878D82A}">
                    <a16:rowId xmlns:a16="http://schemas.microsoft.com/office/drawing/2014/main" xmlns="" val="1157781793"/>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7.18</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Business Process for When a Customer Elects to Receive Non-Standard Metering Services. </a:t>
                      </a:r>
                      <a:endParaRPr lang="en-US" sz="14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Tree>
    <p:extLst>
      <p:ext uri="{BB962C8B-B14F-4D97-AF65-F5344CB8AC3E}">
        <p14:creationId xmlns:p14="http://schemas.microsoft.com/office/powerpoint/2010/main" val="34341948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614973011"/>
              </p:ext>
            </p:extLst>
          </p:nvPr>
        </p:nvGraphicFramePr>
        <p:xfrm>
          <a:off x="304800" y="1143000"/>
          <a:ext cx="8382000" cy="5685719"/>
        </p:xfrm>
        <a:graphic>
          <a:graphicData uri="http://schemas.openxmlformats.org/drawingml/2006/table">
            <a:tbl>
              <a:tblPr firstRow="1" bandRow="1">
                <a:tableStyleId>{5C22544A-7EE6-4342-B048-85BDC9FD1C3A}</a:tableStyleId>
              </a:tblPr>
              <a:tblGrid>
                <a:gridCol w="1736811">
                  <a:extLst>
                    <a:ext uri="{9D8B030D-6E8A-4147-A177-3AD203B41FA5}">
                      <a16:colId xmlns:a16="http://schemas.microsoft.com/office/drawing/2014/main" xmlns="" val="20000"/>
                    </a:ext>
                  </a:extLst>
                </a:gridCol>
                <a:gridCol w="6645189">
                  <a:extLst>
                    <a:ext uri="{9D8B030D-6E8A-4147-A177-3AD203B41FA5}">
                      <a16:colId xmlns:a16="http://schemas.microsoft.com/office/drawing/2014/main" xmlns="" val="20001"/>
                    </a:ext>
                  </a:extLst>
                </a:gridCol>
              </a:tblGrid>
              <a:tr h="0">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13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1155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7.3</a:t>
                      </a:r>
                    </a:p>
                  </a:txBody>
                  <a:tcPr marT="91440" marB="91440"/>
                </a:tc>
                <a:tc>
                  <a:txBody>
                    <a:bodyPr/>
                    <a:lstStyle/>
                    <a:p>
                      <a:r>
                        <a:rPr lang="en-US" sz="1200" b="1" i="1" kern="1200" dirty="0">
                          <a:solidFill>
                            <a:schemeClr val="dk1"/>
                          </a:solidFill>
                          <a:effectLst/>
                          <a:latin typeface="+mn-lt"/>
                          <a:ea typeface="+mn-ea"/>
                          <a:cs typeface="+mn-cs"/>
                        </a:rPr>
                        <a:t>Inadvertent Gain Process</a:t>
                      </a:r>
                    </a:p>
                    <a:p>
                      <a:r>
                        <a:rPr lang="en-US" sz="1200" kern="1200" dirty="0">
                          <a:solidFill>
                            <a:schemeClr val="dk1"/>
                          </a:solidFill>
                          <a:effectLst/>
                          <a:latin typeface="+mn-lt"/>
                          <a:ea typeface="+mn-ea"/>
                          <a:cs typeface="+mn-cs"/>
                        </a:rPr>
                        <a:t>This Section provides guidelines for ensuring that inadvertently gained Electric Service Identifiers (ESI IDs) are returned to the losing Competitive Retailer (CR) in a quick and efficient manner with minimal inconvenience to the Customer as required by P.U.C. </a:t>
                      </a:r>
                      <a:r>
                        <a:rPr lang="en-US" sz="1200" kern="1200" cap="small" dirty="0">
                          <a:solidFill>
                            <a:schemeClr val="dk1"/>
                          </a:solidFill>
                          <a:effectLst/>
                          <a:latin typeface="+mn-lt"/>
                          <a:ea typeface="+mn-ea"/>
                          <a:cs typeface="+mn-cs"/>
                        </a:rPr>
                        <a:t>Subst</a:t>
                      </a:r>
                      <a:r>
                        <a:rPr lang="en-US" sz="1200" kern="1200" dirty="0">
                          <a:solidFill>
                            <a:schemeClr val="dk1"/>
                          </a:solidFill>
                          <a:effectLst/>
                          <a:latin typeface="+mn-lt"/>
                          <a:ea typeface="+mn-ea"/>
                          <a:cs typeface="+mn-cs"/>
                        </a:rPr>
                        <a:t>. R. 25.495, Unauthorized Change of Retail Electric Provider</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7.4</a:t>
                      </a:r>
                    </a:p>
                  </a:txBody>
                  <a:tcPr marT="91440" marB="91440"/>
                </a:tc>
                <a:tc>
                  <a:txBody>
                    <a:bodyPr/>
                    <a:lstStyle/>
                    <a:p>
                      <a:r>
                        <a:rPr lang="en-US" sz="1200" b="1" i="1" kern="1200" dirty="0">
                          <a:solidFill>
                            <a:schemeClr val="dk1"/>
                          </a:solidFill>
                          <a:effectLst/>
                          <a:latin typeface="+mn-lt"/>
                          <a:ea typeface="+mn-ea"/>
                          <a:cs typeface="+mn-cs"/>
                        </a:rPr>
                        <a:t>Safety Nets </a:t>
                      </a:r>
                    </a:p>
                    <a:p>
                      <a:r>
                        <a:rPr lang="en-US" sz="1200" kern="1200" dirty="0">
                          <a:solidFill>
                            <a:schemeClr val="dk1"/>
                          </a:solidFill>
                          <a:effectLst/>
                          <a:latin typeface="+mn-lt"/>
                          <a:ea typeface="+mn-ea"/>
                          <a:cs typeface="+mn-cs"/>
                        </a:rPr>
                        <a:t>This Section provides guidelines for the </a:t>
                      </a:r>
                      <a:r>
                        <a:rPr lang="x-none" sz="1200" kern="1200" dirty="0">
                          <a:solidFill>
                            <a:schemeClr val="dk1"/>
                          </a:solidFill>
                          <a:effectLst/>
                          <a:latin typeface="+mn-lt"/>
                          <a:ea typeface="+mn-ea"/>
                          <a:cs typeface="+mn-cs"/>
                        </a:rPr>
                        <a:t>Safety-Net</a:t>
                      </a:r>
                      <a:r>
                        <a:rPr lang="en-US" sz="1200" kern="1200" dirty="0">
                          <a:solidFill>
                            <a:schemeClr val="dk1"/>
                          </a:solidFill>
                          <a:effectLst/>
                          <a:latin typeface="+mn-lt"/>
                          <a:ea typeface="+mn-ea"/>
                          <a:cs typeface="+mn-cs"/>
                        </a:rPr>
                        <a:t> Processes and </a:t>
                      </a:r>
                      <a:r>
                        <a:rPr lang="x-none" sz="1200" kern="1200" dirty="0">
                          <a:solidFill>
                            <a:schemeClr val="dk1"/>
                          </a:solidFill>
                          <a:effectLst/>
                          <a:latin typeface="+mn-lt"/>
                          <a:ea typeface="+mn-ea"/>
                          <a:cs typeface="+mn-cs"/>
                        </a:rPr>
                        <a:t>explains the steps that Market Participants will follow when processing safety-net Move-In Requests.  This document is not intended to override or in any way contradict P.U.C. S</a:t>
                      </a:r>
                      <a:r>
                        <a:rPr lang="x-none" sz="1200" kern="1200" cap="small" dirty="0">
                          <a:solidFill>
                            <a:schemeClr val="dk1"/>
                          </a:solidFill>
                          <a:effectLst/>
                          <a:latin typeface="+mn-lt"/>
                          <a:ea typeface="+mn-ea"/>
                          <a:cs typeface="+mn-cs"/>
                        </a:rPr>
                        <a:t>ubst</a:t>
                      </a:r>
                      <a:r>
                        <a:rPr lang="x-none" sz="1200" kern="1200" dirty="0">
                          <a:solidFill>
                            <a:schemeClr val="dk1"/>
                          </a:solidFill>
                          <a:effectLst/>
                          <a:latin typeface="+mn-lt"/>
                          <a:ea typeface="+mn-ea"/>
                          <a:cs typeface="+mn-cs"/>
                        </a:rPr>
                        <a:t>. R. 25.487, Obligations Related to Move-In Transactions. </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The safety-net process is a manual work-around process used by Market Participants in the Texas retail market when market transactions are delayed or not functional.   </a:t>
                      </a:r>
                    </a:p>
                  </a:txBody>
                  <a:tcPr marT="91440" marB="91440" anchor="ctr"/>
                </a:tc>
                <a:extLst>
                  <a:ext uri="{0D108BD9-81ED-4DB2-BD59-A6C34878D82A}">
                    <a16:rowId xmlns:a16="http://schemas.microsoft.com/office/drawing/2014/main" xmlns="" val="10003"/>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7.5</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mn-lt"/>
                          <a:ea typeface="+mn-ea"/>
                          <a:cs typeface="+mn-cs"/>
                        </a:rPr>
                        <a:t>Standard Historical Usage Request</a:t>
                      </a:r>
                    </a:p>
                    <a:p>
                      <a:r>
                        <a:rPr lang="en-US" sz="1200" kern="1200" dirty="0">
                          <a:solidFill>
                            <a:schemeClr val="dk1"/>
                          </a:solidFill>
                          <a:effectLst/>
                          <a:latin typeface="+mn-lt"/>
                          <a:ea typeface="+mn-ea"/>
                          <a:cs typeface="+mn-cs"/>
                        </a:rPr>
                        <a:t>This Section provides guidelines for a </a:t>
                      </a:r>
                      <a:r>
                        <a:rPr lang="x-none" sz="1200" kern="1200" dirty="0">
                          <a:solidFill>
                            <a:schemeClr val="dk1"/>
                          </a:solidFill>
                          <a:effectLst/>
                          <a:latin typeface="+mn-lt"/>
                          <a:ea typeface="+mn-ea"/>
                          <a:cs typeface="+mn-cs"/>
                        </a:rPr>
                        <a:t>Customer’s authorization</a:t>
                      </a:r>
                      <a:r>
                        <a:rPr lang="en-US" sz="1200" kern="1200" dirty="0">
                          <a:solidFill>
                            <a:schemeClr val="dk1"/>
                          </a:solidFill>
                          <a:effectLst/>
                          <a:latin typeface="+mn-lt"/>
                          <a:ea typeface="+mn-ea"/>
                          <a:cs typeface="+mn-cs"/>
                        </a:rPr>
                        <a:t> to</a:t>
                      </a:r>
                      <a:r>
                        <a:rPr lang="x-none" sz="1200" kern="1200" dirty="0">
                          <a:solidFill>
                            <a:schemeClr val="dk1"/>
                          </a:solidFill>
                          <a:effectLst/>
                          <a:latin typeface="+mn-lt"/>
                          <a:ea typeface="+mn-ea"/>
                          <a:cs typeface="+mn-cs"/>
                        </a:rPr>
                        <a:t> Competitive Retailer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(CR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that may </a:t>
                      </a:r>
                      <a:r>
                        <a:rPr lang="x-none" sz="1200" kern="1200" dirty="0">
                          <a:solidFill>
                            <a:schemeClr val="dk1"/>
                          </a:solidFill>
                          <a:effectLst/>
                          <a:latin typeface="+mn-lt"/>
                          <a:ea typeface="+mn-ea"/>
                          <a:cs typeface="+mn-cs"/>
                        </a:rPr>
                        <a:t>request the Customer’s historical data when they are not the Retail Electric Provider (REP) of record.  This data includes the most recent 12 months of usage and is provided by the Transmission and/or Distribution Service Provider (TDSP) to the requesting CR.  In order to provide the data to the CR, the TDSP must have written authorization (includes electronic authorization) from the Customer to allow the TDSP to provide the proprietary information.  </a:t>
                      </a:r>
                      <a:endParaRPr lang="en-US" sz="120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0708911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189191428"/>
              </p:ext>
            </p:extLst>
          </p:nvPr>
        </p:nvGraphicFramePr>
        <p:xfrm>
          <a:off x="381000" y="1066800"/>
          <a:ext cx="8458200" cy="5642742"/>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6705600">
                  <a:extLst>
                    <a:ext uri="{9D8B030D-6E8A-4147-A177-3AD203B41FA5}">
                      <a16:colId xmlns:a16="http://schemas.microsoft.com/office/drawing/2014/main" xmlns="" val="20001"/>
                    </a:ext>
                  </a:extLst>
                </a:gridCol>
              </a:tblGrid>
              <a:tr h="320041">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48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a16="http://schemas.microsoft.com/office/drawing/2014/main" xmlns="" val="10001"/>
                  </a:ext>
                </a:extLst>
              </a:tr>
              <a:tr h="7033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7.6</a:t>
                      </a:r>
                    </a:p>
                  </a:txBody>
                  <a:tcPr marT="91440" marB="91440"/>
                </a:tc>
                <a:tc>
                  <a:txBody>
                    <a:bodyPr/>
                    <a:lstStyle/>
                    <a:p>
                      <a:r>
                        <a:rPr lang="en-US" sz="1400" b="1" i="1" kern="1200" dirty="0">
                          <a:solidFill>
                            <a:schemeClr val="dk1"/>
                          </a:solidFill>
                          <a:effectLst/>
                          <a:latin typeface="+mn-lt"/>
                          <a:ea typeface="+mn-ea"/>
                          <a:cs typeface="+mn-cs"/>
                        </a:rPr>
                        <a:t>Disconnect and Reconnect for Non-Pay </a:t>
                      </a:r>
                    </a:p>
                    <a:p>
                      <a:r>
                        <a:rPr lang="en-US" sz="1200" kern="1200" dirty="0">
                          <a:solidFill>
                            <a:schemeClr val="dk1"/>
                          </a:solidFill>
                          <a:effectLst/>
                          <a:latin typeface="+mn-lt"/>
                          <a:ea typeface="+mn-ea"/>
                          <a:cs typeface="+mn-cs"/>
                        </a:rPr>
                        <a:t>The Disconnect for Non-Pay (DNP) and Reconnect for Non-Pay (RNP) process provides Market Participants with market approved guidelines to support disconnect and reconnect transactions and business processes as allowed or prescribed by P.U.C. SUBST. R. 25.483, Disconnection of Service.</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037988">
                <a:tc>
                  <a:txBody>
                    <a:bodyPr/>
                    <a:lstStyle/>
                    <a:p>
                      <a:pPr algn="ctr"/>
                      <a:endParaRPr lang="en-US" sz="1400" b="1" dirty="0">
                        <a:solidFill>
                          <a:schemeClr val="tx1"/>
                        </a:solidFill>
                      </a:endParaRPr>
                    </a:p>
                    <a:p>
                      <a:pPr algn="ctr"/>
                      <a:r>
                        <a:rPr lang="en-US" sz="1400" b="1" dirty="0">
                          <a:solidFill>
                            <a:schemeClr val="tx1"/>
                          </a:solidFill>
                        </a:rPr>
                        <a:t>7.7</a:t>
                      </a:r>
                    </a:p>
                  </a:txBody>
                  <a:tcPr marT="91440" marB="91440"/>
                </a:tc>
                <a:tc>
                  <a:txBody>
                    <a:bodyPr/>
                    <a:lstStyle/>
                    <a:p>
                      <a:r>
                        <a:rPr lang="en-US" sz="1400" b="1" i="1" kern="1200" dirty="0">
                          <a:solidFill>
                            <a:schemeClr val="dk1"/>
                          </a:solidFill>
                          <a:effectLst/>
                          <a:latin typeface="+mn-lt"/>
                          <a:ea typeface="+mn-ea"/>
                          <a:cs typeface="+mn-cs"/>
                        </a:rPr>
                        <a:t>Transaction Timing Matrix </a:t>
                      </a:r>
                    </a:p>
                    <a:p>
                      <a:r>
                        <a:rPr lang="en-US" sz="1200" kern="1200" dirty="0">
                          <a:solidFill>
                            <a:schemeClr val="dk1"/>
                          </a:solidFill>
                          <a:effectLst/>
                          <a:latin typeface="+mn-lt"/>
                          <a:ea typeface="+mn-ea"/>
                          <a:cs typeface="+mn-cs"/>
                        </a:rPr>
                        <a:t>The Transaction Timing Matrix, is an abbreviated version of Protocol Section 15, Customer Registration, used to assist Market Participants in identifying the flow and timing of transactions between Market Participants and ERCOT. </a:t>
                      </a:r>
                    </a:p>
                  </a:txBody>
                  <a:tcPr marT="91440" marB="91440" anchor="ctr"/>
                </a:tc>
                <a:extLst>
                  <a:ext uri="{0D108BD9-81ED-4DB2-BD59-A6C34878D82A}">
                    <a16:rowId xmlns:a16="http://schemas.microsoft.com/office/drawing/2014/main" xmlns="" val="10003"/>
                  </a:ext>
                </a:extLst>
              </a:tr>
              <a:tr h="1206310">
                <a:tc>
                  <a:txBody>
                    <a:bodyPr/>
                    <a:lstStyle/>
                    <a:p>
                      <a:pPr algn="ctr"/>
                      <a:endParaRPr lang="en-US" sz="1400" b="1" dirty="0">
                        <a:solidFill>
                          <a:schemeClr val="tx1"/>
                        </a:solidFill>
                      </a:endParaRPr>
                    </a:p>
                    <a:p>
                      <a:pPr algn="ctr"/>
                      <a:r>
                        <a:rPr lang="en-US" sz="1400" b="1" dirty="0">
                          <a:solidFill>
                            <a:schemeClr val="tx1"/>
                          </a:solidFill>
                        </a:rPr>
                        <a:t>7.16</a:t>
                      </a:r>
                    </a:p>
                  </a:txBody>
                  <a:tcPr marT="91440" marB="91440"/>
                </a:tc>
                <a:tc>
                  <a:txBody>
                    <a:bodyPr/>
                    <a:lstStyle/>
                    <a:p>
                      <a:r>
                        <a:rPr lang="en-US" sz="1400" b="1" i="1" kern="1200" dirty="0">
                          <a:solidFill>
                            <a:schemeClr val="dk1"/>
                          </a:solidFill>
                          <a:effectLst/>
                          <a:latin typeface="+mn-lt"/>
                          <a:ea typeface="+mn-ea"/>
                          <a:cs typeface="+mn-cs"/>
                        </a:rPr>
                        <a:t>Business Processes and Communications Related to Meter Tampering</a:t>
                      </a:r>
                    </a:p>
                    <a:p>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25.126, Adjustments Due to Non-Compliant Meters and Meter Tampering in Areas Where Customer Choice Has Been Introduced. </a:t>
                      </a:r>
                    </a:p>
                  </a:txBody>
                  <a:tcPr marT="91440" marB="91440" anchor="ctr"/>
                </a:tc>
                <a:extLst>
                  <a:ext uri="{0D108BD9-81ED-4DB2-BD59-A6C34878D82A}">
                    <a16:rowId xmlns:a16="http://schemas.microsoft.com/office/drawing/2014/main" xmlns="" val="10004"/>
                  </a:ext>
                </a:extLst>
              </a:tr>
              <a:tr h="1234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7.17</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n-lt"/>
                          <a:ea typeface="+mn-ea"/>
                          <a:cs typeface="+mn-cs"/>
                        </a:rPr>
                        <a:t>Business Processes and Communications for Switch Holds Related to Deferred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25.480, Bill Payment and Adjustments. </a:t>
                      </a:r>
                      <a:endParaRPr lang="en-US" sz="1200" b="1" i="1" u="none" dirty="0">
                        <a:solidFill>
                          <a:srgbClr val="FF0000"/>
                        </a:solidFill>
                      </a:endParaRPr>
                    </a:p>
                  </a:txBody>
                  <a:tcPr marT="91440" marB="9144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847179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7/12/2018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Tx</a:t>
            </a:r>
            <a:r>
              <a:rPr lang="en-US" dirty="0" smtClean="0"/>
              <a:t> SET </a:t>
            </a:r>
            <a:r>
              <a:rPr lang="en-US" dirty="0" err="1" smtClean="0"/>
              <a:t>Swimlanes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39" y="1065232"/>
            <a:ext cx="8054301" cy="5181600"/>
          </a:xfrm>
          <a:prstGeom prst="rect">
            <a:avLst/>
          </a:prstGeom>
        </p:spPr>
      </p:pic>
    </p:spTree>
    <p:extLst>
      <p:ext uri="{BB962C8B-B14F-4D97-AF65-F5344CB8AC3E}">
        <p14:creationId xmlns:p14="http://schemas.microsoft.com/office/powerpoint/2010/main" val="2394675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445215043"/>
              </p:ext>
            </p:extLst>
          </p:nvPr>
        </p:nvGraphicFramePr>
        <p:xfrm>
          <a:off x="304800" y="1044407"/>
          <a:ext cx="8458200" cy="5801401"/>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705124">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822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895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consolidated billing, remittance and dual billing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2"/>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057686">
                <a:tc>
                  <a:txBody>
                    <a:bodyPr/>
                    <a:lstStyle/>
                    <a:p>
                      <a:pPr algn="l"/>
                      <a:r>
                        <a:rPr lang="en-US" sz="1600" b="0" i="0" kern="1200" dirty="0">
                          <a:solidFill>
                            <a:schemeClr val="dk1"/>
                          </a:solidFill>
                          <a:effectLst/>
                          <a:latin typeface="+mn-lt"/>
                          <a:ea typeface="+mn-ea"/>
                          <a:cs typeface="+mn-cs"/>
                        </a:rPr>
                        <a:t>TX SET flow documentation for beginning and ending continuous service agreements (CSAs)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3"/>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783471">
                <a:tc>
                  <a:txBody>
                    <a:bodyPr/>
                    <a:lstStyle/>
                    <a:p>
                      <a:pPr algn="l"/>
                      <a:r>
                        <a:rPr lang="en-US" sz="1600" b="0" i="0" kern="1200" dirty="0">
                          <a:solidFill>
                            <a:schemeClr val="dk1"/>
                          </a:solidFill>
                          <a:effectLst/>
                          <a:latin typeface="+mn-lt"/>
                          <a:ea typeface="+mn-ea"/>
                          <a:cs typeface="+mn-cs"/>
                        </a:rPr>
                        <a:t>TX SET flow documentation for handling Move In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Move Out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5"/>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6079825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956959981"/>
              </p:ext>
            </p:extLst>
          </p:nvPr>
        </p:nvGraphicFramePr>
        <p:xfrm>
          <a:off x="246888" y="1084996"/>
          <a:ext cx="8458200" cy="5772734"/>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740865">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658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10007"/>
                  </a:ext>
                </a:extLst>
              </a:tr>
              <a:tr h="1687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3"/>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0008"/>
                  </a:ext>
                </a:extLst>
              </a:tr>
              <a:tr h="905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Switch Hold add and removal </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157781793"/>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of how to report unplanned outages</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5"/>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Tree>
    <p:extLst>
      <p:ext uri="{BB962C8B-B14F-4D97-AF65-F5344CB8AC3E}">
        <p14:creationId xmlns:p14="http://schemas.microsoft.com/office/powerpoint/2010/main" val="35218219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a:t>
            </a:r>
            <a:r>
              <a:rPr lang="en-US" dirty="0"/>
              <a:t>SET Implementation Guides (IG</a:t>
            </a:r>
            <a:r>
              <a:rPr lang="en-US" dirty="0" smtClean="0"/>
              <a:t>)</a:t>
            </a:r>
            <a:endParaRPr lang="en-US" dirty="0"/>
          </a:p>
        </p:txBody>
      </p:sp>
      <p:sp>
        <p:nvSpPr>
          <p:cNvPr id="3" name="Content Placeholder 2"/>
          <p:cNvSpPr>
            <a:spLocks noGrp="1"/>
          </p:cNvSpPr>
          <p:nvPr>
            <p:ph sz="quarter" idx="4294967295"/>
          </p:nvPr>
        </p:nvSpPr>
        <p:spPr>
          <a:xfrm>
            <a:off x="263957" y="1295400"/>
            <a:ext cx="8623300" cy="5943600"/>
          </a:xfrm>
        </p:spPr>
        <p:txBody>
          <a:bodyPr>
            <a:normAutofit/>
          </a:bodyPr>
          <a:lstStyle/>
          <a:p>
            <a:pPr marL="0" indent="0">
              <a:buNone/>
            </a:pPr>
            <a:r>
              <a:rPr lang="en-US" sz="1800" dirty="0"/>
              <a:t>The Texas Standard Electronic Transaction (SET) Implementation Guides provide details of information contained within the electronic transactions used in the competitive retail electric market in Texas.</a:t>
            </a:r>
          </a:p>
          <a:p>
            <a:r>
              <a:rPr lang="en-US" sz="1800" dirty="0"/>
              <a:t>The current Version 4.0 of the Texas SET Implementation Guides contains updates to retail transactions to support the following:</a:t>
            </a:r>
          </a:p>
          <a:p>
            <a:pPr lvl="1"/>
            <a:r>
              <a:rPr lang="en-US" sz="1200" b="1" dirty="0"/>
              <a:t>PUCT Substantive Rule §25.493 Acquisition and Transfer of Customers from one Retail Electric Provider to Another</a:t>
            </a:r>
          </a:p>
          <a:p>
            <a:pPr lvl="1"/>
            <a:r>
              <a:rPr lang="en-US" sz="1200" b="1" dirty="0"/>
              <a:t>PUCT Substantive Rule §25.480 Bill Payment and Adjustments</a:t>
            </a:r>
          </a:p>
          <a:p>
            <a:pPr lvl="1"/>
            <a:r>
              <a:rPr lang="en-US" sz="1200" b="1" dirty="0"/>
              <a:t>PUCT Substantive Rule §25.483 Disconnection of Service</a:t>
            </a:r>
          </a:p>
          <a:p>
            <a:pPr lvl="1"/>
            <a:r>
              <a:rPr lang="en-US" sz="1200" b="1" dirty="0"/>
              <a:t>PUCT Substantive Rule §25.497 Critical Care Customers</a:t>
            </a:r>
          </a:p>
          <a:p>
            <a:pPr lvl="1"/>
            <a:r>
              <a:rPr lang="en-US" sz="1200" b="1" dirty="0"/>
              <a:t>PUCT Substantive Rule §25.126 Amendments Due to Non-Compliant Meters and Meter Tampering in Areas Where Customer Choice Has Been Introduced</a:t>
            </a:r>
          </a:p>
          <a:p>
            <a:pPr lvl="1"/>
            <a:r>
              <a:rPr lang="en-US" sz="1200" b="1" dirty="0"/>
              <a:t>PUCT PROJECT 34610 Implementation Project Relating to Advanced Metering</a:t>
            </a:r>
          </a:p>
          <a:p>
            <a:pPr lvl="1"/>
            <a:r>
              <a:rPr lang="en-US" sz="1200" b="1" dirty="0"/>
              <a:t>Outstanding Change Controls identified and recommended by the Texas SET Working Group</a:t>
            </a:r>
          </a:p>
          <a:p>
            <a:pPr lvl="1"/>
            <a:r>
              <a:rPr lang="en-US" sz="1200" b="1" dirty="0">
                <a:hlinkClick r:id="rId2"/>
              </a:rPr>
              <a:t>http://ercot.com/mktrules/guides/txset/current</a:t>
            </a:r>
            <a:r>
              <a:rPr lang="en-US" sz="1200" b="1" dirty="0"/>
              <a:t> </a:t>
            </a:r>
          </a:p>
          <a:p>
            <a:endParaRPr lang="en-US" dirty="0"/>
          </a:p>
          <a:p>
            <a:pPr marL="0" indent="0" hangingPunct="0">
              <a:buNone/>
            </a:pPr>
            <a:endParaRPr lang="en-US" sz="1700" dirty="0">
              <a:hlinkClick r:id="rId3"/>
            </a:endParaRPr>
          </a:p>
          <a:p>
            <a:pPr algn="ctr" hangingPunct="0"/>
            <a:endParaRPr lang="en-US" sz="1700" dirty="0"/>
          </a:p>
        </p:txBody>
      </p:sp>
      <p:pic>
        <p:nvPicPr>
          <p:cNvPr id="6" name="Picture 5">
            <a:extLst>
              <a:ext uri="{FF2B5EF4-FFF2-40B4-BE49-F238E27FC236}">
                <a16:creationId xmlns:a16="http://schemas.microsoft.com/office/drawing/2014/main" xmlns="" id="{77C3E1EE-BD8E-4939-86B5-FC2D90E77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4648200"/>
            <a:ext cx="1316155" cy="1676399"/>
          </a:xfrm>
          <a:prstGeom prst="rect">
            <a:avLst/>
          </a:prstGeom>
        </p:spPr>
      </p:pic>
    </p:spTree>
    <p:extLst>
      <p:ext uri="{BB962C8B-B14F-4D97-AF65-F5344CB8AC3E}">
        <p14:creationId xmlns:p14="http://schemas.microsoft.com/office/powerpoint/2010/main" val="34277292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834914676"/>
              </p:ext>
            </p:extLst>
          </p:nvPr>
        </p:nvGraphicFramePr>
        <p:xfrm>
          <a:off x="457200" y="1044635"/>
          <a:ext cx="8001000" cy="5974080"/>
        </p:xfrm>
        <a:graphic>
          <a:graphicData uri="http://schemas.openxmlformats.org/drawingml/2006/table">
            <a:tbl>
              <a:tblPr firstRow="1" bandRow="1">
                <a:tableStyleId>{5C22544A-7EE6-4342-B048-85BDC9FD1C3A}</a:tableStyleId>
              </a:tblPr>
              <a:tblGrid>
                <a:gridCol w="3676136">
                  <a:extLst>
                    <a:ext uri="{9D8B030D-6E8A-4147-A177-3AD203B41FA5}">
                      <a16:colId xmlns:a16="http://schemas.microsoft.com/office/drawing/2014/main" xmlns="" val="20000"/>
                    </a:ext>
                  </a:extLst>
                </a:gridCol>
                <a:gridCol w="4324864">
                  <a:extLst>
                    <a:ext uri="{9D8B030D-6E8A-4147-A177-3AD203B41FA5}">
                      <a16:colId xmlns:a16="http://schemas.microsoft.com/office/drawing/2014/main" xmlns="" val="20001"/>
                    </a:ext>
                  </a:extLst>
                </a:gridCol>
              </a:tblGrid>
              <a:tr h="514178">
                <a:tc gridSpan="2">
                  <a:txBody>
                    <a:bodyPr/>
                    <a:lstStyle/>
                    <a:p>
                      <a:pPr algn="ctr"/>
                      <a:r>
                        <a:rPr lang="en-US" sz="24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57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1371141">
                <a:tc>
                  <a:txBody>
                    <a:bodyPr/>
                    <a:lstStyle/>
                    <a:p>
                      <a:pPr algn="ctr"/>
                      <a:endParaRPr lang="en-US" sz="2000" b="1" i="0" kern="1200" dirty="0">
                        <a:solidFill>
                          <a:schemeClr val="dk1"/>
                        </a:solidFill>
                        <a:effectLst/>
                        <a:latin typeface="+mn-lt"/>
                        <a:ea typeface="+mn-ea"/>
                        <a:cs typeface="+mn-cs"/>
                      </a:endParaRPr>
                    </a:p>
                    <a:p>
                      <a:pPr algn="ctr"/>
                      <a:r>
                        <a:rPr lang="en-US" sz="2000" b="1" i="0" kern="1200" dirty="0">
                          <a:solidFill>
                            <a:schemeClr val="dk1"/>
                          </a:solidFill>
                          <a:effectLst/>
                          <a:latin typeface="+mn-lt"/>
                          <a:ea typeface="+mn-ea"/>
                          <a:cs typeface="+mn-cs"/>
                        </a:rPr>
                        <a:t>Texas SET V4.0 650</a:t>
                      </a:r>
                    </a:p>
                    <a:p>
                      <a:pPr algn="ctr"/>
                      <a:r>
                        <a:rPr lang="en-US" sz="1800" b="0" i="0" kern="1200" dirty="0">
                          <a:solidFill>
                            <a:schemeClr val="dk1"/>
                          </a:solidFill>
                          <a:effectLst/>
                          <a:latin typeface="+mn-lt"/>
                          <a:ea typeface="+mn-ea"/>
                          <a:cs typeface="+mn-cs"/>
                        </a:rPr>
                        <a:t>Service Orders</a:t>
                      </a:r>
                    </a:p>
                    <a:p>
                      <a:pPr algn="ctr"/>
                      <a:r>
                        <a:rPr lang="en-US" sz="1800" b="0" i="0" kern="1200" dirty="0">
                          <a:solidFill>
                            <a:schemeClr val="dk1"/>
                          </a:solidFill>
                          <a:effectLst/>
                          <a:latin typeface="+mn-lt"/>
                          <a:ea typeface="+mn-ea"/>
                          <a:cs typeface="+mn-cs"/>
                        </a:rPr>
                        <a:t>Point to Point </a:t>
                      </a:r>
                    </a:p>
                  </a:txBody>
                  <a:tcPr marT="91440" marB="91440"/>
                </a:tc>
                <a:tc>
                  <a:txBody>
                    <a:bodyPr/>
                    <a:lstStyle/>
                    <a:p>
                      <a:r>
                        <a:rPr lang="en-US" sz="1600" b="1" i="0" u="none" strike="noStrike" kern="1200" dirty="0">
                          <a:solidFill>
                            <a:schemeClr val="dk1"/>
                          </a:solidFill>
                          <a:effectLst/>
                          <a:latin typeface="+mn-lt"/>
                          <a:ea typeface="+mn-ea"/>
                          <a:cs typeface="+mn-cs"/>
                          <a:hlinkClick r:id="rId2"/>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162 KB)</a:t>
                      </a:r>
                    </a:p>
                    <a:p>
                      <a:endParaRPr lang="en-US" sz="1600" b="0" i="0" u="none" strike="noStrike" kern="1200" dirty="0">
                        <a:solidFill>
                          <a:schemeClr val="dk1"/>
                        </a:solidFill>
                        <a:effectLst/>
                        <a:latin typeface="+mn-lt"/>
                        <a:ea typeface="+mn-ea"/>
                        <a:cs typeface="+mn-cs"/>
                        <a:hlinkClick r:id="rId3"/>
                      </a:endParaRPr>
                    </a:p>
                    <a:p>
                      <a:r>
                        <a:rPr lang="en-US" sz="1600" b="1" i="0" u="none" strike="noStrike" kern="1200" dirty="0">
                          <a:solidFill>
                            <a:schemeClr val="dk1"/>
                          </a:solidFill>
                          <a:effectLst/>
                          <a:latin typeface="+mn-lt"/>
                          <a:ea typeface="+mn-ea"/>
                          <a:cs typeface="+mn-cs"/>
                          <a:hlinkClick r:id="rId3"/>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42.8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971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Point to Point</a:t>
                      </a:r>
                    </a:p>
                    <a:p>
                      <a:pPr algn="ctr"/>
                      <a:endParaRPr lang="en-US" sz="20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95.1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5"/>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(May 18, 2017 – zip – 39.1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6"/>
                        </a:rPr>
                        <a:t>SAC04</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(Sep 19, 2016 – xls – 176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371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Point to Point </a:t>
                      </a:r>
                    </a:p>
                    <a:p>
                      <a:pPr algn="l"/>
                      <a:endParaRPr lang="en-US" sz="20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7"/>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60.1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8"/>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(Sep 22, 2017 – zip – 31.2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1347</TotalTime>
  <Words>4995</Words>
  <Application>Microsoft Office PowerPoint</Application>
  <PresentationFormat>On-screen Show (4:3)</PresentationFormat>
  <Paragraphs>878</Paragraphs>
  <Slides>106</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1" baseType="lpstr">
      <vt:lpstr>Arial</vt:lpstr>
      <vt:lpstr>Calibri</vt:lpstr>
      <vt:lpstr>Wingdings</vt:lpstr>
      <vt:lpstr>Retrospect</vt:lpstr>
      <vt:lpstr>Worksheet</vt:lpstr>
      <vt:lpstr>Texas  Standard  Electronic  Transactions</vt:lpstr>
      <vt:lpstr>Administrative Info</vt:lpstr>
      <vt:lpstr>Course Objectives</vt:lpstr>
      <vt:lpstr>1: Introduction</vt:lpstr>
      <vt:lpstr>What is TX SET?</vt:lpstr>
      <vt:lpstr>Benefits of TX SET</vt:lpstr>
      <vt:lpstr>When  are TX SETs used?</vt:lpstr>
      <vt:lpstr>How are TX SET Delivered</vt:lpstr>
      <vt:lpstr>Transaction Flows</vt:lpstr>
      <vt:lpstr>2: Governing Documents   </vt:lpstr>
      <vt:lpstr>Hierarchy of Rules</vt:lpstr>
      <vt:lpstr>ERCOT Protocols…</vt:lpstr>
      <vt:lpstr>ERCOT Protocols</vt:lpstr>
      <vt:lpstr>Relevant ERCOT Protocol Sections</vt:lpstr>
      <vt:lpstr>ERCOT Protocol Section 15 </vt:lpstr>
      <vt:lpstr>ERCOT Protocol Section 19 </vt:lpstr>
      <vt:lpstr>ERCOT Protocol Section 24</vt:lpstr>
      <vt:lpstr>ERCOT Market Guides</vt:lpstr>
      <vt:lpstr>ERCOT Market Guides</vt:lpstr>
      <vt:lpstr>ERCOT Retail Market Guide</vt:lpstr>
      <vt:lpstr>Discretionary Services and Transaction Timing</vt:lpstr>
      <vt:lpstr>ERCOT Retail Market Guide</vt:lpstr>
      <vt:lpstr>ERCOT Retail Market Guide</vt:lpstr>
      <vt:lpstr>TX SET Guides</vt:lpstr>
      <vt:lpstr>3: Transactions</vt:lpstr>
      <vt:lpstr>Texas Standard Electronic Transactions (TX SET) – Interactive </vt:lpstr>
      <vt:lpstr>Texas Standard Electronic Transactions (TX SET) – Interactive </vt:lpstr>
      <vt:lpstr>Texas Standard Electronic Transactions (TX SET) – Interactive </vt:lpstr>
      <vt:lpstr>Transaction Names</vt:lpstr>
      <vt:lpstr>Transaction Names</vt:lpstr>
      <vt:lpstr>Transaction Names</vt:lpstr>
      <vt:lpstr>Checkpoint Questions – Exercise #1</vt:lpstr>
      <vt:lpstr>Checkpoint Questions – Exercise #1 – continued</vt:lpstr>
      <vt:lpstr>4: Transaction Process Flow</vt:lpstr>
      <vt:lpstr>Transaction Flows </vt:lpstr>
      <vt:lpstr>Transaction Flows </vt:lpstr>
      <vt:lpstr>TxSET Swimlanes</vt:lpstr>
      <vt:lpstr>Transaction Flows </vt:lpstr>
      <vt:lpstr>Transaction Flows </vt:lpstr>
      <vt:lpstr>TxSET Swimlanes</vt:lpstr>
      <vt:lpstr>Transaction Flows </vt:lpstr>
      <vt:lpstr>TxSET Swimlanes</vt:lpstr>
      <vt:lpstr>Checkpoint Exercise #3</vt:lpstr>
      <vt:lpstr>Checkpoint Exercise #3 - continued</vt:lpstr>
      <vt:lpstr>Transaction Flows </vt:lpstr>
      <vt:lpstr>Transaction Flows </vt:lpstr>
      <vt:lpstr>TxSET Swimlanes</vt:lpstr>
      <vt:lpstr>Transaction Flows </vt:lpstr>
      <vt:lpstr>TxSET Swimlanes</vt:lpstr>
      <vt:lpstr>TxSET Swimlanes</vt:lpstr>
      <vt:lpstr>Transaction Flows </vt:lpstr>
      <vt:lpstr>TxSET Swimlanes</vt:lpstr>
      <vt:lpstr>Transaction Flows </vt:lpstr>
      <vt:lpstr>Checkpoint Questions – Exercise #2</vt:lpstr>
      <vt:lpstr>Transaction Flows </vt:lpstr>
      <vt:lpstr>Transaction Flows </vt:lpstr>
      <vt:lpstr>TxSET Swimlanes</vt:lpstr>
      <vt:lpstr>Transaction Solution to Stacking</vt:lpstr>
      <vt:lpstr>Transaction Solution to Stacking</vt:lpstr>
      <vt:lpstr>TxSET Swimlanes</vt:lpstr>
      <vt:lpstr>Checkpoint Exercise #3 - continued</vt:lpstr>
      <vt:lpstr>Checkpoint Exercise #4</vt:lpstr>
      <vt:lpstr>Checkpoint Exercise #4 - continued</vt:lpstr>
      <vt:lpstr>Checkpoint Exercise #4 - continued</vt:lpstr>
      <vt:lpstr>Checkpoint Exercise #4 - continued</vt:lpstr>
      <vt:lpstr>Transaction Flows </vt:lpstr>
      <vt:lpstr>TxSET Swimlanes</vt:lpstr>
      <vt:lpstr>TxSET Swimlanes</vt:lpstr>
      <vt:lpstr>Checkpoint Exercise #5</vt:lpstr>
      <vt:lpstr>Transaction Flows </vt:lpstr>
      <vt:lpstr>TxSET Swimlanes</vt:lpstr>
      <vt:lpstr>Checkpoint Exercise #6</vt:lpstr>
      <vt:lpstr>TX SET Implementation Guides w/ Examples</vt:lpstr>
      <vt:lpstr>TX SET Implementation Guides w/ Examples</vt:lpstr>
      <vt:lpstr>Electronic Data Interface (EDI) Transactions </vt:lpstr>
      <vt:lpstr>Checkpoint Exercise #7</vt:lpstr>
      <vt:lpstr>PowerPoint Presentation</vt:lpstr>
      <vt:lpstr>5: MIS Portal</vt:lpstr>
      <vt:lpstr>ERCOT’s Market Information System (MIS)</vt:lpstr>
      <vt:lpstr>ERCOT’s Market Information System (MIS)</vt:lpstr>
      <vt:lpstr>Checkpoint Exercise #7 – FINAL EXAM</vt:lpstr>
      <vt:lpstr>Checkpoint Exercise #7 – FINAL EXAM - continued</vt:lpstr>
      <vt:lpstr>PowerPoint Presentation</vt:lpstr>
      <vt:lpstr>6: TX SET Working Group</vt:lpstr>
      <vt:lpstr>TX SET Working Group</vt:lpstr>
      <vt:lpstr>TX SET Issue Submission Process</vt:lpstr>
      <vt:lpstr>Retail Market Testing</vt:lpstr>
      <vt:lpstr>ListServe</vt:lpstr>
      <vt:lpstr>Appendix </vt:lpstr>
      <vt:lpstr>ERCOT Retail Market Guide</vt:lpstr>
      <vt:lpstr>ERCOT Retail Market Guide</vt:lpstr>
      <vt:lpstr>ERCOT Retail Market Guide</vt:lpstr>
      <vt:lpstr>ERCOT Retail Market Guide</vt:lpstr>
      <vt:lpstr>ERCOT Retail Market Guide</vt:lpstr>
      <vt:lpstr>Tx SET Swimlanes</vt:lpstr>
      <vt:lpstr>Texas SET Swimlanes </vt:lpstr>
      <vt:lpstr>Texas SET Swimlanes </vt:lpstr>
      <vt:lpstr>TX SET Implementation Guides (IG)</vt:lpstr>
      <vt:lpstr>Texas SET Implementation Guides  </vt:lpstr>
      <vt:lpstr>Texas SET Implementation Guides  </vt:lpstr>
      <vt:lpstr>Texas SET Implementation Guides  </vt:lpstr>
      <vt:lpstr>Load Serving Entities (LSE)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RDWG 112717</cp:lastModifiedBy>
  <cp:revision>78</cp:revision>
  <cp:lastPrinted>2016-03-01T14:32:29Z</cp:lastPrinted>
  <dcterms:created xsi:type="dcterms:W3CDTF">2018-02-28T17:04:58Z</dcterms:created>
  <dcterms:modified xsi:type="dcterms:W3CDTF">2018-07-12T18:03:19Z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ies>
</file>