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289" r:id="rId8"/>
    <p:sldId id="270" r:id="rId9"/>
    <p:sldId id="279" r:id="rId10"/>
    <p:sldId id="273" r:id="rId11"/>
    <p:sldId id="265" r:id="rId12"/>
    <p:sldId id="269" r:id="rId13"/>
    <p:sldId id="266" r:id="rId14"/>
    <p:sldId id="267" r:id="rId15"/>
    <p:sldId id="268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298" r:id="rId24"/>
    <p:sldId id="299" r:id="rId25"/>
    <p:sldId id="292" r:id="rId26"/>
    <p:sldId id="284" r:id="rId27"/>
    <p:sldId id="285" r:id="rId28"/>
    <p:sldId id="286" r:id="rId29"/>
    <p:sldId id="296" r:id="rId30"/>
    <p:sldId id="297" r:id="rId31"/>
    <p:sldId id="264" r:id="rId32"/>
    <p:sldId id="294" r:id="rId33"/>
    <p:sldId id="295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04" autoAdjust="0"/>
  </p:normalViewPr>
  <p:slideViewPr>
    <p:cSldViewPr showGuides="1">
      <p:cViewPr varScale="1">
        <p:scale>
          <a:sx n="100" d="100"/>
          <a:sy n="100" d="100"/>
        </p:scale>
        <p:origin x="183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Outliers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5/29/18 12:00 – 16:00: Frequency continuously dragging due to wind ramping down.</a:t>
            </a:r>
            <a:r>
              <a:rPr lang="en-US" baseline="0" dirty="0" smtClean="0"/>
              <a:t> Wind ramped down roughly 2000MW over the course of 4 hours.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5/2/18 19:00: Frequency continuously dragging due to wind ramping down.</a:t>
            </a:r>
            <a:r>
              <a:rPr lang="en-US" baseline="0" dirty="0" smtClean="0"/>
              <a:t> Wind ramped down roughly 1200MW over the course of </a:t>
            </a:r>
            <a:r>
              <a:rPr lang="en-US" baseline="0" smtClean="0"/>
              <a:t>25mins between 19:25 and 19:50.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20.91%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May: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218,229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273,032 on May 24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159,027 on May 1</a:t>
            </a:r>
            <a:r>
              <a:rPr lang="en-US" baseline="30000" dirty="0" smtClean="0"/>
              <a:t>st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Frequency Bias</a:t>
            </a:r>
            <a:r>
              <a:rPr lang="en-US" baseline="0" dirty="0" smtClean="0"/>
              <a:t> updated from 764 to 759 in April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5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Put in</a:t>
            </a:r>
            <a:r>
              <a:rPr lang="en-US" baseline="0" dirty="0" smtClean="0"/>
              <a:t> some history of what these values were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Updated quarterly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Mean is 14.4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14.68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12.82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Max: 18.26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8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33,819,614</a:t>
            </a:r>
            <a:r>
              <a:rPr lang="en-US" dirty="0" smtClean="0"/>
              <a:t> </a:t>
            </a:r>
            <a:r>
              <a:rPr lang="en-US" dirty="0" err="1" smtClean="0"/>
              <a:t>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7,071,468 MWh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May 2018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June 13</a:t>
            </a:r>
            <a:r>
              <a:rPr lang="en-US" baseline="30000" dirty="0" smtClean="0"/>
              <a:t>th</a:t>
            </a:r>
            <a:r>
              <a:rPr lang="en-US" dirty="0" smtClean="0"/>
              <a:t>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Events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728305"/>
              </p:ext>
            </p:extLst>
          </p:nvPr>
        </p:nvGraphicFramePr>
        <p:xfrm>
          <a:off x="295274" y="914400"/>
          <a:ext cx="8534401" cy="913582"/>
        </p:xfrm>
        <a:graphic>
          <a:graphicData uri="http://schemas.openxmlformats.org/drawingml/2006/table">
            <a:tbl>
              <a:tblPr/>
              <a:tblGrid>
                <a:gridCol w="1246936"/>
                <a:gridCol w="1104741"/>
                <a:gridCol w="418380"/>
                <a:gridCol w="557840"/>
                <a:gridCol w="700034"/>
                <a:gridCol w="557840"/>
                <a:gridCol w="590654"/>
                <a:gridCol w="500415"/>
                <a:gridCol w="590654"/>
                <a:gridCol w="500415"/>
                <a:gridCol w="631671"/>
                <a:gridCol w="631671"/>
                <a:gridCol w="503150"/>
              </a:tblGrid>
              <a:tr h="147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UTC (t-0)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BA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 Value "A" Information (MW)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 Value "B" Information (MW)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SEFRD (FRM)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Exclude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7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Date /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Date/Time (t-0)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B to 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Bias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for Bias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for R1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for data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(MM/DD/YY HH:MM:SS)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BA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Zone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DelFreq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Time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DelFreq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Load Loss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Adjust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Load Loss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Adjust.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(MW/0.1Hz)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(MW/0.1Hz)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error 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2/5/2018 20:04:41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2/5/2018 14:04:41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-0.098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14:04:46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-0.098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816.0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-829.9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-829.9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7210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2/14/2018 12:30:17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2/14/2018 06:30:17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-0.105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6:30:21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-0.105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784.2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-747.7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-747.7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61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Performance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2959719"/>
          <a:ext cx="8534399" cy="1090961"/>
        </p:xfrm>
        <a:graphic>
          <a:graphicData uri="http://schemas.openxmlformats.org/drawingml/2006/table">
            <a:tbl>
              <a:tblPr/>
              <a:tblGrid>
                <a:gridCol w="1189463"/>
                <a:gridCol w="7344936"/>
              </a:tblGrid>
              <a:tr h="1665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 FRM Performance Results for 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6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Current data year (December thru November)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-381.0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Operating Year 2019 BA Frequency Response Obligation (FRO) for next year's FRM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-381.0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Operating Year 2018 BA Frequency Response Obligation (FRO)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42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-788.77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2018 FRM - Median Estimated Frequency Response MW/0.1Hz for BA Compliance to R1, minimum Frequency Response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-788.8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2018 FRM - Average Estimated Frequency Response MW/0.1 Hz using SEFRD for R1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2018 FRM - Regression Estimated Frequency Response MW/0.1Hz using SEFRD for R1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2017 BAL-003 </a:t>
            </a:r>
            <a:r>
              <a:rPr lang="en-US" dirty="0" smtClean="0"/>
              <a:t>Selected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9144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61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Op. </a:t>
            </a:r>
            <a:r>
              <a:rPr lang="en-US" dirty="0"/>
              <a:t>Y</a:t>
            </a:r>
            <a:r>
              <a:rPr lang="en-US" dirty="0" smtClean="0"/>
              <a:t>ear 2017 BAL-003 FRM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1489" y="5879068"/>
            <a:ext cx="287771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May-18 CPS1 (%): 174.15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no BAAL exceedances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32889" y="821556"/>
            <a:ext cx="287771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May-18 CPS1 (%): 174.15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9144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176.99%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dcmitype/"/>
    <ds:schemaRef ds:uri="c34af464-7aa1-4edd-9be4-83dffc1cb926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16734</TotalTime>
  <Words>538</Words>
  <Application>Microsoft Office PowerPoint</Application>
  <PresentationFormat>On-screen Show (4:3)</PresentationFormat>
  <Paragraphs>162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</vt:lpstr>
      <vt:lpstr>Op. Year 2018 BAL-003 FRM Performance</vt:lpstr>
      <vt:lpstr>ERCOT Energy Statistics</vt:lpstr>
      <vt:lpstr>Total Energy</vt:lpstr>
      <vt:lpstr>Total Energy from Wind Generation</vt:lpstr>
      <vt:lpstr>% Energy from Wind Generation</vt:lpstr>
      <vt:lpstr>ERCOT System Inertia</vt:lpstr>
      <vt:lpstr>Daily Minimum System Inertia</vt:lpstr>
      <vt:lpstr>Questions?</vt:lpstr>
      <vt:lpstr>Op. Year 2017 BAL-003 Selected Events</vt:lpstr>
      <vt:lpstr>Op. Year 2017 BAL-003 FRM Performance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Alex Giarratano</cp:lastModifiedBy>
  <cp:revision>286</cp:revision>
  <cp:lastPrinted>2016-01-21T20:53:15Z</cp:lastPrinted>
  <dcterms:created xsi:type="dcterms:W3CDTF">2016-01-21T15:20:31Z</dcterms:created>
  <dcterms:modified xsi:type="dcterms:W3CDTF">2018-07-11T15:54:14Z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