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63" r:id="rId5"/>
    <p:sldMasterId id="2147483648" r:id="rId6"/>
  </p:sldMasterIdLst>
  <p:notesMasterIdLst>
    <p:notesMasterId r:id="rId13"/>
  </p:notesMasterIdLst>
  <p:handoutMasterIdLst>
    <p:handoutMasterId r:id="rId14"/>
  </p:handoutMasterIdLst>
  <p:sldIdLst>
    <p:sldId id="291" r:id="rId7"/>
    <p:sldId id="292" r:id="rId8"/>
    <p:sldId id="286" r:id="rId9"/>
    <p:sldId id="288" r:id="rId10"/>
    <p:sldId id="289" r:id="rId11"/>
    <p:sldId id="290" r:id="rId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E3EB"/>
    <a:srgbClr val="E7F2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897" autoAdjust="0"/>
  </p:normalViewPr>
  <p:slideViewPr>
    <p:cSldViewPr showGuides="1">
      <p:cViewPr varScale="1">
        <p:scale>
          <a:sx n="129" d="100"/>
          <a:sy n="129" d="100"/>
        </p:scale>
        <p:origin x="1026" y="120"/>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4.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7/2/2018</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7/2/2018</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56FC1D-C117-4F56-81A2-70C98514147B}" type="datetimeFigureOut">
              <a:rPr lang="en-US" smtClean="0"/>
              <a:t>7/2/2018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1881049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7/2/2018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555350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7/2/2018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1175046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0059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7/2/2018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863059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7/2/2018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7099600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56FC1D-C117-4F56-81A2-70C98514147B}" type="datetimeFigureOut">
              <a:rPr lang="en-US" smtClean="0"/>
              <a:t>7/2/2018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1511820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456FC1D-C117-4F56-81A2-70C98514147B}" type="datetimeFigureOut">
              <a:rPr lang="en-US" smtClean="0"/>
              <a:t>7/2/2018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2516970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456FC1D-C117-4F56-81A2-70C98514147B}" type="datetimeFigureOut">
              <a:rPr lang="en-US" smtClean="0"/>
              <a:t>7/2/2018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4236641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56FC1D-C117-4F56-81A2-70C98514147B}" type="datetimeFigureOut">
              <a:rPr lang="en-US" smtClean="0"/>
              <a:t>7/2/2018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74629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56FC1D-C117-4F56-81A2-70C98514147B}" type="datetimeFigureOut">
              <a:rPr lang="en-US" smtClean="0"/>
              <a:t>7/2/2018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8756839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56FC1D-C117-4F56-81A2-70C98514147B}" type="datetimeFigureOut">
              <a:rPr lang="en-US" smtClean="0"/>
              <a:t>7/2/2018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16901858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2.png"/><Relationship Id="rId5" Type="http://schemas.openxmlformats.org/officeDocument/2006/relationships/theme" Target="../theme/theme3.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56FC1D-C117-4F56-81A2-70C98514147B}" type="datetimeFigureOut">
              <a:rPr lang="en-US" smtClean="0"/>
              <a:t>7/2/2018</a:t>
            </a:fld>
            <a:endParaRPr lang="en-US"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1414CB-32C7-4AA0-B6F1-BB632D42F186}" type="slidenum">
              <a:rPr lang="en-US" smtClean="0"/>
              <a:t>‹#›</a:t>
            </a:fld>
            <a:endParaRPr lang="en-US" dirty="0"/>
          </a:p>
        </p:txBody>
      </p:sp>
    </p:spTree>
    <p:extLst>
      <p:ext uri="{BB962C8B-B14F-4D97-AF65-F5344CB8AC3E}">
        <p14:creationId xmlns:p14="http://schemas.microsoft.com/office/powerpoint/2010/main" val="2045656692"/>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2"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2092881"/>
          </a:xfrm>
          <a:prstGeom prst="rect">
            <a:avLst/>
          </a:prstGeom>
          <a:noFill/>
        </p:spPr>
        <p:txBody>
          <a:bodyPr wrap="square" rtlCol="0">
            <a:spAutoFit/>
          </a:bodyPr>
          <a:lstStyle/>
          <a:p>
            <a:r>
              <a:rPr lang="en-US" sz="2000" b="1" dirty="0" smtClean="0"/>
              <a:t>ERCOT – Southern Cross Transmission</a:t>
            </a:r>
          </a:p>
          <a:p>
            <a:r>
              <a:rPr lang="en-US" sz="2000" b="1" dirty="0" smtClean="0"/>
              <a:t>ROS/WMS Working Group Assignments</a:t>
            </a:r>
            <a:endParaRPr lang="en-US" sz="2000" b="1" dirty="0"/>
          </a:p>
          <a:p>
            <a:endParaRPr lang="en-US" dirty="0" smtClean="0">
              <a:solidFill>
                <a:schemeClr val="tx2"/>
              </a:solidFill>
            </a:endParaRPr>
          </a:p>
          <a:p>
            <a:r>
              <a:rPr lang="en-US" dirty="0" smtClean="0"/>
              <a:t>Matt Mereness</a:t>
            </a:r>
          </a:p>
          <a:p>
            <a:r>
              <a:rPr lang="en-US" dirty="0" smtClean="0"/>
              <a:t>ERCOT</a:t>
            </a:r>
          </a:p>
          <a:p>
            <a:r>
              <a:rPr lang="en-US" dirty="0" smtClean="0"/>
              <a:t>July </a:t>
            </a:r>
            <a:r>
              <a:rPr lang="en-US" dirty="0" smtClean="0"/>
              <a:t>2018</a:t>
            </a:r>
          </a:p>
          <a:p>
            <a:endParaRPr lang="en-US" dirty="0" smtClean="0">
              <a:solidFill>
                <a:schemeClr val="tx2"/>
              </a:solidFill>
            </a:endParaRPr>
          </a:p>
        </p:txBody>
      </p:sp>
    </p:spTree>
    <p:extLst>
      <p:ext uri="{BB962C8B-B14F-4D97-AF65-F5344CB8AC3E}">
        <p14:creationId xmlns:p14="http://schemas.microsoft.com/office/powerpoint/2010/main" val="23306976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a:t>
            </a:r>
            <a:r>
              <a:rPr lang="en-US" sz="2000" dirty="0" smtClean="0"/>
              <a:t>Status Dashboard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680128444"/>
              </p:ext>
            </p:extLst>
          </p:nvPr>
        </p:nvGraphicFramePr>
        <p:xfrm>
          <a:off x="271346" y="990600"/>
          <a:ext cx="8534400" cy="4206037"/>
        </p:xfrm>
        <a:graphic>
          <a:graphicData uri="http://schemas.openxmlformats.org/drawingml/2006/table">
            <a:tbl>
              <a:tblPr firstRow="1" bandRow="1">
                <a:tableStyleId>{5C22544A-7EE6-4342-B048-85BDC9FD1C3A}</a:tableStyleId>
              </a:tblPr>
              <a:tblGrid>
                <a:gridCol w="2243254">
                  <a:extLst>
                    <a:ext uri="{9D8B030D-6E8A-4147-A177-3AD203B41FA5}">
                      <a16:colId xmlns:a16="http://schemas.microsoft.com/office/drawing/2014/main" xmlns="" val="20000"/>
                    </a:ext>
                  </a:extLst>
                </a:gridCol>
                <a:gridCol w="4648200">
                  <a:extLst>
                    <a:ext uri="{9D8B030D-6E8A-4147-A177-3AD203B41FA5}">
                      <a16:colId xmlns:a16="http://schemas.microsoft.com/office/drawing/2014/main" xmlns="" val="20001"/>
                    </a:ext>
                  </a:extLst>
                </a:gridCol>
                <a:gridCol w="1642946">
                  <a:extLst>
                    <a:ext uri="{9D8B030D-6E8A-4147-A177-3AD203B41FA5}">
                      <a16:colId xmlns:a16="http://schemas.microsoft.com/office/drawing/2014/main" xmlns="" val="20002"/>
                    </a:ext>
                  </a:extLst>
                </a:gridCol>
              </a:tblGrid>
              <a:tr h="152400">
                <a:tc>
                  <a:txBody>
                    <a:bodyPr/>
                    <a:lstStyle/>
                    <a:p>
                      <a:pPr algn="ctr"/>
                      <a:r>
                        <a:rPr lang="en-US" sz="1300" dirty="0" smtClean="0"/>
                        <a:t>Directive</a:t>
                      </a:r>
                      <a:endParaRPr lang="en-US" sz="1300" dirty="0"/>
                    </a:p>
                  </a:txBody>
                  <a:tcPr/>
                </a:tc>
                <a:tc>
                  <a:txBody>
                    <a:bodyPr/>
                    <a:lstStyle/>
                    <a:p>
                      <a:pPr algn="ctr"/>
                      <a:r>
                        <a:rPr lang="en-US" sz="1300" dirty="0" smtClean="0"/>
                        <a:t>Status</a:t>
                      </a:r>
                      <a:endParaRPr lang="en-US" sz="1300" dirty="0"/>
                    </a:p>
                  </a:txBody>
                  <a:tcPr/>
                </a:tc>
                <a:tc>
                  <a:txBody>
                    <a:bodyPr/>
                    <a:lstStyle/>
                    <a:p>
                      <a:pPr algn="ctr"/>
                      <a:r>
                        <a:rPr lang="en-US" sz="1300" dirty="0" smtClean="0"/>
                        <a:t>Target Dates </a:t>
                      </a:r>
                      <a:endParaRPr lang="en-US" sz="1300" dirty="0"/>
                    </a:p>
                  </a:txBody>
                  <a:tcPr/>
                </a:tc>
                <a:extLst>
                  <a:ext uri="{0D108BD9-81ED-4DB2-BD59-A6C34878D82A}">
                    <a16:rowId xmlns:a16="http://schemas.microsoft.com/office/drawing/2014/main" xmlns="" val="10000"/>
                  </a:ext>
                </a:extLst>
              </a:tr>
              <a:tr h="344561">
                <a:tc>
                  <a:txBody>
                    <a:bodyPr/>
                    <a:lstStyle/>
                    <a:p>
                      <a:r>
                        <a:rPr lang="en-US" sz="1050" b="0" dirty="0">
                          <a:solidFill>
                            <a:schemeClr val="tx1"/>
                          </a:solidFill>
                        </a:rPr>
                        <a:t>Directive #</a:t>
                      </a:r>
                      <a:r>
                        <a:rPr lang="en-US" sz="1050" b="0" dirty="0" smtClean="0">
                          <a:solidFill>
                            <a:schemeClr val="tx1"/>
                          </a:solidFill>
                        </a:rPr>
                        <a:t>1 – Registration and market segment</a:t>
                      </a:r>
                      <a:endParaRPr lang="en-US" sz="1050" b="0" dirty="0">
                        <a:solidFill>
                          <a:schemeClr val="tx1"/>
                        </a:solidFill>
                      </a:endParaRPr>
                    </a:p>
                  </a:txBody>
                  <a:tcPr>
                    <a:solidFill>
                      <a:srgbClr val="CBE3EB"/>
                    </a:solidFill>
                  </a:tcPr>
                </a:tc>
                <a:tc>
                  <a:txBody>
                    <a:bodyPr/>
                    <a:lstStyle/>
                    <a:p>
                      <a:r>
                        <a:rPr lang="en-US" sz="1050" b="0" u="sng" dirty="0" smtClean="0">
                          <a:solidFill>
                            <a:schemeClr val="tx1"/>
                          </a:solidFill>
                        </a:rPr>
                        <a:t>TAC</a:t>
                      </a:r>
                      <a:r>
                        <a:rPr lang="en-US" sz="1050" b="0" baseline="0" dirty="0" smtClean="0">
                          <a:solidFill>
                            <a:schemeClr val="tx1"/>
                          </a:solidFill>
                        </a:rPr>
                        <a:t> </a:t>
                      </a:r>
                    </a:p>
                    <a:p>
                      <a:r>
                        <a:rPr lang="en-US" sz="1050" b="0" baseline="0" dirty="0" smtClean="0">
                          <a:solidFill>
                            <a:schemeClr val="tx1"/>
                          </a:solidFill>
                        </a:rPr>
                        <a:t>NPRR857 for registration.  Endorsed at WMS, ROS and PRS.  Currently at TAC for endorsement.</a:t>
                      </a:r>
                    </a:p>
                    <a:p>
                      <a:endParaRPr lang="en-US" sz="1050" b="0" baseline="0" dirty="0" smtClean="0">
                        <a:solidFill>
                          <a:schemeClr val="tx1"/>
                        </a:solidFill>
                      </a:endParaRPr>
                    </a:p>
                    <a:p>
                      <a:r>
                        <a:rPr lang="en-US" sz="1050" b="0" baseline="0" dirty="0" smtClean="0">
                          <a:solidFill>
                            <a:schemeClr val="tx1"/>
                          </a:solidFill>
                        </a:rPr>
                        <a:t>NOGRR177 language endorsed at ROS (5/3/18).  Currently at </a:t>
                      </a:r>
                      <a:r>
                        <a:rPr lang="en-US" sz="1050" b="0" baseline="0" dirty="0" smtClean="0">
                          <a:solidFill>
                            <a:schemeClr val="tx1"/>
                          </a:solidFill>
                        </a:rPr>
                        <a:t>TAC </a:t>
                      </a:r>
                      <a:r>
                        <a:rPr lang="en-US" sz="1050" b="0" baseline="0" dirty="0" smtClean="0">
                          <a:solidFill>
                            <a:schemeClr val="tx1"/>
                          </a:solidFill>
                        </a:rPr>
                        <a:t>for endorsement.  </a:t>
                      </a:r>
                    </a:p>
                    <a:p>
                      <a:endParaRPr lang="en-US" sz="1050" b="0" baseline="0" dirty="0" smtClean="0">
                        <a:solidFill>
                          <a:schemeClr val="tx1"/>
                        </a:solidFill>
                      </a:endParaRPr>
                    </a:p>
                    <a:p>
                      <a:r>
                        <a:rPr lang="en-US" sz="1050" b="0" baseline="0" dirty="0" smtClean="0">
                          <a:solidFill>
                            <a:schemeClr val="tx1"/>
                          </a:solidFill>
                        </a:rPr>
                        <a:t>Proposed bylaw segment definition amendment withdrawn at this time.  Expected to be </a:t>
                      </a:r>
                      <a:r>
                        <a:rPr lang="en-US" sz="1050" b="0" baseline="0" dirty="0" smtClean="0">
                          <a:solidFill>
                            <a:schemeClr val="tx1"/>
                          </a:solidFill>
                        </a:rPr>
                        <a:t>reinitiated at a later date.</a:t>
                      </a:r>
                      <a:endParaRPr lang="en-US" sz="1050" b="0" baseline="0" dirty="0" smtClean="0">
                        <a:solidFill>
                          <a:schemeClr val="tx1"/>
                        </a:solidFill>
                      </a:endParaRPr>
                    </a:p>
                  </a:txBody>
                  <a:tcPr>
                    <a:solidFill>
                      <a:srgbClr val="CBE3E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50" b="0" baseline="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solidFill>
                            <a:schemeClr val="tx1"/>
                          </a:solidFill>
                        </a:rPr>
                        <a:t>TAC </a:t>
                      </a:r>
                      <a:r>
                        <a:rPr lang="en-US" sz="1050" b="0" baseline="0" dirty="0" smtClean="0">
                          <a:solidFill>
                            <a:schemeClr val="tx1"/>
                          </a:solidFill>
                        </a:rPr>
                        <a:t>7/26/18</a:t>
                      </a:r>
                      <a:endParaRPr lang="en-US" sz="1050" b="0" dirty="0" smtClean="0">
                        <a:solidFill>
                          <a:schemeClr val="tx1"/>
                        </a:solidFill>
                      </a:endParaRPr>
                    </a:p>
                    <a:p>
                      <a:endParaRPr lang="en-US" sz="1050" b="0" baseline="0" dirty="0" smtClean="0">
                        <a:solidFill>
                          <a:schemeClr val="tx1"/>
                        </a:solidFill>
                      </a:endParaRPr>
                    </a:p>
                    <a:p>
                      <a:endParaRPr lang="en-US" sz="1050" b="0" baseline="0" dirty="0" smtClean="0">
                        <a:solidFill>
                          <a:schemeClr val="tx1"/>
                        </a:solidFill>
                      </a:endParaRPr>
                    </a:p>
                    <a:p>
                      <a:r>
                        <a:rPr lang="en-US" sz="1050" b="0" baseline="0" dirty="0" smtClean="0">
                          <a:solidFill>
                            <a:schemeClr val="tx1"/>
                          </a:solidFill>
                        </a:rPr>
                        <a:t>TAC 7/26/18</a:t>
                      </a:r>
                      <a:endParaRPr lang="en-US" sz="1050" b="0" baseline="0" dirty="0" smtClean="0">
                        <a:solidFill>
                          <a:schemeClr val="tx1"/>
                        </a:solidFill>
                      </a:endParaRPr>
                    </a:p>
                    <a:p>
                      <a:endParaRPr lang="en-US" sz="1050" b="0" baseline="0" dirty="0" smtClean="0">
                        <a:solidFill>
                          <a:schemeClr val="tx1"/>
                        </a:solidFill>
                      </a:endParaRPr>
                    </a:p>
                    <a:p>
                      <a:endParaRPr lang="en-US" sz="1050" b="0" baseline="0" dirty="0" smtClean="0">
                        <a:solidFill>
                          <a:schemeClr val="tx1"/>
                        </a:solidFill>
                      </a:endParaRPr>
                    </a:p>
                    <a:p>
                      <a:r>
                        <a:rPr lang="en-US" sz="1050" b="0" baseline="0" dirty="0" smtClean="0">
                          <a:solidFill>
                            <a:schemeClr val="tx1"/>
                          </a:solidFill>
                        </a:rPr>
                        <a:t>No planned activity</a:t>
                      </a:r>
                    </a:p>
                  </a:txBody>
                  <a:tcPr>
                    <a:solidFill>
                      <a:srgbClr val="CBE3EB"/>
                    </a:solidFill>
                  </a:tcPr>
                </a:tc>
                <a:extLst>
                  <a:ext uri="{0D108BD9-81ED-4DB2-BD59-A6C34878D82A}">
                    <a16:rowId xmlns:a16="http://schemas.microsoft.com/office/drawing/2014/main" xmlns="" val="4164978374"/>
                  </a:ext>
                </a:extLst>
              </a:tr>
              <a:tr h="344561">
                <a:tc>
                  <a:txBody>
                    <a:bodyPr/>
                    <a:lstStyle/>
                    <a:p>
                      <a:r>
                        <a:rPr lang="en-US" sz="1050" dirty="0">
                          <a:solidFill>
                            <a:schemeClr val="tx1"/>
                          </a:solidFill>
                        </a:rPr>
                        <a:t>Directive #</a:t>
                      </a:r>
                      <a:r>
                        <a:rPr lang="en-US" sz="1050" dirty="0" smtClean="0">
                          <a:solidFill>
                            <a:schemeClr val="tx1"/>
                          </a:solidFill>
                        </a:rPr>
                        <a:t>5 - </a:t>
                      </a:r>
                      <a:r>
                        <a:rPr lang="en-US" sz="1050" dirty="0">
                          <a:solidFill>
                            <a:schemeClr val="tx1"/>
                          </a:solidFill>
                        </a:rPr>
                        <a:t>Planning model considerations</a:t>
                      </a:r>
                    </a:p>
                  </a:txBody>
                  <a:tcPr/>
                </a:tc>
                <a:tc>
                  <a:txBody>
                    <a:bodyPr/>
                    <a:lstStyle/>
                    <a:p>
                      <a:r>
                        <a:rPr lang="en-US" sz="1050" u="sng" dirty="0" smtClean="0">
                          <a:solidFill>
                            <a:schemeClr val="tx1"/>
                          </a:solidFill>
                        </a:rPr>
                        <a:t>PLWG (ROS)</a:t>
                      </a:r>
                    </a:p>
                    <a:p>
                      <a:r>
                        <a:rPr lang="en-US" sz="1050" kern="1200" dirty="0" smtClean="0">
                          <a:solidFill>
                            <a:schemeClr val="dk1"/>
                          </a:solidFill>
                          <a:effectLst/>
                          <a:latin typeface="+mn-lt"/>
                          <a:ea typeface="+mn-ea"/>
                          <a:cs typeface="+mn-cs"/>
                        </a:rPr>
                        <a:t>Whitepaper outlining Planning model assumptions and documenting that ERCOT proposes no changes to criteria for transmission system improvements endorsed by ROS (4/5/18).  Currently at TAC for endorsement.  </a:t>
                      </a:r>
                    </a:p>
                    <a:p>
                      <a:endParaRPr lang="en-US" sz="1050" kern="1200" dirty="0" smtClean="0">
                        <a:solidFill>
                          <a:schemeClr val="dk1"/>
                        </a:solidFill>
                        <a:effectLst/>
                        <a:latin typeface="+mn-lt"/>
                        <a:ea typeface="+mn-ea"/>
                        <a:cs typeface="+mn-cs"/>
                      </a:endParaRPr>
                    </a:p>
                    <a:p>
                      <a:r>
                        <a:rPr lang="en-US" sz="1050" kern="1200" dirty="0" smtClean="0">
                          <a:solidFill>
                            <a:schemeClr val="dk1"/>
                          </a:solidFill>
                          <a:effectLst/>
                          <a:latin typeface="+mn-lt"/>
                          <a:ea typeface="+mn-ea"/>
                          <a:cs typeface="+mn-cs"/>
                        </a:rPr>
                        <a:t>ERCOT will draft a PGRR describing when a new DC Tie should be added to the Planning Models for PLWG/ROS consideration.</a:t>
                      </a:r>
                      <a:endParaRPr lang="en-US" sz="1050" kern="1200" dirty="0">
                        <a:solidFill>
                          <a:schemeClr val="dk1"/>
                        </a:solidFill>
                        <a:effectLst/>
                        <a:latin typeface="+mn-lt"/>
                        <a:ea typeface="+mn-ea"/>
                        <a:cs typeface="+mn-cs"/>
                      </a:endParaRPr>
                    </a:p>
                  </a:txBody>
                  <a:tcPr/>
                </a:tc>
                <a:tc>
                  <a:txBody>
                    <a:bodyPr/>
                    <a:lstStyle/>
                    <a:p>
                      <a:endParaRPr lang="en-US" sz="1050" baseline="0" dirty="0" smtClean="0">
                        <a:solidFill>
                          <a:schemeClr val="tx1"/>
                        </a:solidFill>
                      </a:endParaRPr>
                    </a:p>
                    <a:p>
                      <a:endParaRPr lang="en-US" sz="1050" baseline="0" dirty="0" smtClean="0">
                        <a:solidFill>
                          <a:schemeClr val="tx1"/>
                        </a:solidFill>
                      </a:endParaRPr>
                    </a:p>
                    <a:p>
                      <a:r>
                        <a:rPr lang="en-US" sz="1050" baseline="0" dirty="0" smtClean="0">
                          <a:solidFill>
                            <a:schemeClr val="tx1"/>
                          </a:solidFill>
                        </a:rPr>
                        <a:t>TAC </a:t>
                      </a:r>
                      <a:r>
                        <a:rPr lang="en-US" sz="1050" baseline="0" dirty="0" smtClean="0">
                          <a:solidFill>
                            <a:schemeClr val="tx1"/>
                          </a:solidFill>
                        </a:rPr>
                        <a:t>7/26/18</a:t>
                      </a:r>
                      <a:endParaRPr lang="en-US" sz="1050" baseline="0" dirty="0" smtClean="0">
                        <a:solidFill>
                          <a:schemeClr val="tx1"/>
                        </a:solidFill>
                      </a:endParaRPr>
                    </a:p>
                    <a:p>
                      <a:endParaRPr lang="en-US" sz="1050" baseline="0" dirty="0" smtClean="0">
                        <a:solidFill>
                          <a:schemeClr val="tx1"/>
                        </a:solidFill>
                      </a:endParaRPr>
                    </a:p>
                    <a:p>
                      <a:endParaRPr lang="en-US" sz="1050" baseline="0" dirty="0" smtClean="0">
                        <a:solidFill>
                          <a:schemeClr val="tx1"/>
                        </a:solidFill>
                      </a:endParaRPr>
                    </a:p>
                    <a:p>
                      <a:endParaRPr lang="en-US" sz="1050" baseline="0" dirty="0" smtClean="0">
                        <a:solidFill>
                          <a:schemeClr val="tx1"/>
                        </a:solidFill>
                      </a:endParaRPr>
                    </a:p>
                    <a:p>
                      <a:r>
                        <a:rPr lang="en-US" sz="1050" baseline="0" dirty="0" smtClean="0">
                          <a:solidFill>
                            <a:schemeClr val="tx1"/>
                          </a:solidFill>
                        </a:rPr>
                        <a:t>PLWG </a:t>
                      </a:r>
                      <a:r>
                        <a:rPr lang="en-US" sz="1050" baseline="0" dirty="0" smtClean="0">
                          <a:solidFill>
                            <a:schemeClr val="tx1"/>
                          </a:solidFill>
                        </a:rPr>
                        <a:t>7/25/18</a:t>
                      </a:r>
                      <a:endParaRPr lang="en-US" sz="1050" baseline="0" dirty="0" smtClean="0">
                        <a:solidFill>
                          <a:schemeClr val="tx1"/>
                        </a:solidFill>
                      </a:endParaRPr>
                    </a:p>
                  </a:txBody>
                  <a:tcPr/>
                </a:tc>
                <a:extLst>
                  <a:ext uri="{0D108BD9-81ED-4DB2-BD59-A6C34878D82A}">
                    <a16:rowId xmlns:a16="http://schemas.microsoft.com/office/drawing/2014/main" xmlns="" val="10001"/>
                  </a:ext>
                </a:extLst>
              </a:tr>
              <a:tr h="441757">
                <a:tc>
                  <a:txBody>
                    <a:bodyPr/>
                    <a:lstStyle/>
                    <a:p>
                      <a:r>
                        <a:rPr lang="en-US" sz="1050" dirty="0">
                          <a:solidFill>
                            <a:schemeClr val="tx1"/>
                          </a:solidFill>
                        </a:rPr>
                        <a:t>Directive #</a:t>
                      </a:r>
                      <a:r>
                        <a:rPr lang="en-US" sz="1050" dirty="0" smtClean="0">
                          <a:solidFill>
                            <a:schemeClr val="tx1"/>
                          </a:solidFill>
                        </a:rPr>
                        <a:t>6 - </a:t>
                      </a:r>
                      <a:r>
                        <a:rPr lang="en-US" sz="1050" dirty="0">
                          <a:solidFill>
                            <a:schemeClr val="tx1"/>
                          </a:solidFill>
                        </a:rPr>
                        <a:t>Planning studies</a:t>
                      </a:r>
                      <a:r>
                        <a:rPr lang="en-US" sz="1050" baseline="0" dirty="0">
                          <a:solidFill>
                            <a:schemeClr val="tx1"/>
                          </a:solidFill>
                        </a:rPr>
                        <a:t>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RPG (Other)</a:t>
                      </a:r>
                      <a:r>
                        <a:rPr lang="en-US" sz="1050" u="none" dirty="0" smtClean="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aseline="0" dirty="0" smtClean="0">
                          <a:solidFill>
                            <a:schemeClr val="tx1"/>
                          </a:solidFill>
                        </a:rPr>
                        <a:t>Studies underway.</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Results by 12/31/18</a:t>
                      </a:r>
                      <a:endParaRPr lang="en-US" sz="1050" dirty="0">
                        <a:solidFill>
                          <a:schemeClr val="tx1"/>
                        </a:solidFill>
                      </a:endParaRPr>
                    </a:p>
                  </a:txBody>
                  <a:tcPr/>
                </a:tc>
                <a:extLst>
                  <a:ext uri="{0D108BD9-81ED-4DB2-BD59-A6C34878D82A}">
                    <a16:rowId xmlns:a16="http://schemas.microsoft.com/office/drawing/2014/main" xmlns="" val="10002"/>
                  </a:ext>
                </a:extLst>
              </a:tr>
              <a:tr h="441757">
                <a:tc>
                  <a:txBody>
                    <a:bodyPr/>
                    <a:lstStyle/>
                    <a:p>
                      <a:r>
                        <a:rPr lang="en-US" sz="1050" dirty="0">
                          <a:solidFill>
                            <a:schemeClr val="tx1"/>
                          </a:solidFill>
                        </a:rPr>
                        <a:t>Directive </a:t>
                      </a:r>
                      <a:r>
                        <a:rPr lang="en-US" sz="1050" dirty="0" smtClean="0">
                          <a:solidFill>
                            <a:schemeClr val="tx1"/>
                          </a:solidFill>
                        </a:rPr>
                        <a:t>#7</a:t>
                      </a:r>
                      <a:r>
                        <a:rPr lang="en-US" sz="1050" baseline="0" dirty="0" smtClean="0">
                          <a:solidFill>
                            <a:schemeClr val="tx1"/>
                          </a:solidFill>
                        </a:rPr>
                        <a:t> </a:t>
                      </a:r>
                      <a:r>
                        <a:rPr lang="en-US" sz="1050" dirty="0" smtClean="0">
                          <a:solidFill>
                            <a:schemeClr val="tx1"/>
                          </a:solidFill>
                        </a:rPr>
                        <a:t>– Congestion management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Joint </a:t>
                      </a:r>
                      <a:r>
                        <a:rPr lang="en-US" sz="1050" u="sng" dirty="0" smtClean="0">
                          <a:solidFill>
                            <a:schemeClr val="tx1"/>
                          </a:solidFill>
                        </a:rPr>
                        <a:t>QMWG/CMWG (WMS)</a:t>
                      </a:r>
                      <a:r>
                        <a:rPr lang="en-US" sz="1050" u="none" dirty="0" smtClean="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none" dirty="0" smtClean="0">
                          <a:solidFill>
                            <a:schemeClr val="tx1"/>
                          </a:solidFill>
                        </a:rPr>
                        <a:t>Discussions</a:t>
                      </a:r>
                      <a:r>
                        <a:rPr lang="en-US" sz="1050" dirty="0" smtClean="0">
                          <a:solidFill>
                            <a:schemeClr val="tx1"/>
                          </a:solidFill>
                        </a:rPr>
                        <a:t> starting Q2-18 postponed pending results of Directive #6 planning studies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QMWG/CMWG pending</a:t>
                      </a:r>
                    </a:p>
                  </a:txBody>
                  <a:tcP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38513699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a:t>
            </a:r>
            <a:r>
              <a:rPr lang="en-US" sz="2000" dirty="0" smtClean="0"/>
              <a:t>Status Dashboard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659899387"/>
              </p:ext>
            </p:extLst>
          </p:nvPr>
        </p:nvGraphicFramePr>
        <p:xfrm>
          <a:off x="271346" y="990600"/>
          <a:ext cx="8534400" cy="3764280"/>
        </p:xfrm>
        <a:graphic>
          <a:graphicData uri="http://schemas.openxmlformats.org/drawingml/2006/table">
            <a:tbl>
              <a:tblPr firstRow="1" bandRow="1">
                <a:tableStyleId>{5C22544A-7EE6-4342-B048-85BDC9FD1C3A}</a:tableStyleId>
              </a:tblPr>
              <a:tblGrid>
                <a:gridCol w="2243254">
                  <a:extLst>
                    <a:ext uri="{9D8B030D-6E8A-4147-A177-3AD203B41FA5}">
                      <a16:colId xmlns:a16="http://schemas.microsoft.com/office/drawing/2014/main" xmlns="" val="20000"/>
                    </a:ext>
                  </a:extLst>
                </a:gridCol>
                <a:gridCol w="4648200">
                  <a:extLst>
                    <a:ext uri="{9D8B030D-6E8A-4147-A177-3AD203B41FA5}">
                      <a16:colId xmlns:a16="http://schemas.microsoft.com/office/drawing/2014/main" xmlns="" val="20001"/>
                    </a:ext>
                  </a:extLst>
                </a:gridCol>
                <a:gridCol w="1642946">
                  <a:extLst>
                    <a:ext uri="{9D8B030D-6E8A-4147-A177-3AD203B41FA5}">
                      <a16:colId xmlns:a16="http://schemas.microsoft.com/office/drawing/2014/main" xmlns="" val="20002"/>
                    </a:ext>
                  </a:extLst>
                </a:gridCol>
              </a:tblGrid>
              <a:tr h="152400">
                <a:tc>
                  <a:txBody>
                    <a:bodyPr/>
                    <a:lstStyle/>
                    <a:p>
                      <a:pPr algn="ctr"/>
                      <a:r>
                        <a:rPr lang="en-US" sz="1300" dirty="0" smtClean="0"/>
                        <a:t>Directive</a:t>
                      </a:r>
                      <a:endParaRPr lang="en-US" sz="1300" dirty="0"/>
                    </a:p>
                  </a:txBody>
                  <a:tcPr/>
                </a:tc>
                <a:tc>
                  <a:txBody>
                    <a:bodyPr/>
                    <a:lstStyle/>
                    <a:p>
                      <a:pPr algn="ctr"/>
                      <a:r>
                        <a:rPr lang="en-US" sz="1300" dirty="0" smtClean="0"/>
                        <a:t>Status</a:t>
                      </a:r>
                      <a:endParaRPr lang="en-US" sz="1300" dirty="0"/>
                    </a:p>
                  </a:txBody>
                  <a:tcPr/>
                </a:tc>
                <a:tc>
                  <a:txBody>
                    <a:bodyPr/>
                    <a:lstStyle/>
                    <a:p>
                      <a:pPr algn="ctr"/>
                      <a:r>
                        <a:rPr lang="en-US" sz="1300" dirty="0" smtClean="0"/>
                        <a:t>Target Dates </a:t>
                      </a:r>
                      <a:endParaRPr lang="en-US" sz="1300" dirty="0"/>
                    </a:p>
                  </a:txBody>
                  <a:tcPr/>
                </a:tc>
                <a:extLst>
                  <a:ext uri="{0D108BD9-81ED-4DB2-BD59-A6C34878D82A}">
                    <a16:rowId xmlns:a16="http://schemas.microsoft.com/office/drawing/2014/main" xmlns="" val="10000"/>
                  </a:ext>
                </a:extLst>
              </a:tr>
              <a:tr h="344561">
                <a:tc>
                  <a:txBody>
                    <a:bodyPr/>
                    <a:lstStyle/>
                    <a:p>
                      <a:r>
                        <a:rPr lang="en-US" sz="1050" dirty="0">
                          <a:solidFill>
                            <a:schemeClr val="tx1"/>
                          </a:solidFill>
                        </a:rPr>
                        <a:t>Directive #</a:t>
                      </a:r>
                      <a:r>
                        <a:rPr lang="en-US" sz="1050" dirty="0" smtClean="0">
                          <a:solidFill>
                            <a:schemeClr val="tx1"/>
                          </a:solidFill>
                        </a:rPr>
                        <a:t>8 -</a:t>
                      </a:r>
                      <a:r>
                        <a:rPr lang="en-US" sz="1050" baseline="0" dirty="0" smtClean="0">
                          <a:solidFill>
                            <a:schemeClr val="tx1"/>
                          </a:solidFill>
                        </a:rPr>
                        <a:t> </a:t>
                      </a:r>
                      <a:r>
                        <a:rPr lang="en-US" sz="1050" baseline="0" dirty="0">
                          <a:solidFill>
                            <a:schemeClr val="tx1"/>
                          </a:solidFill>
                        </a:rPr>
                        <a:t>Frequency </a:t>
                      </a:r>
                      <a:r>
                        <a:rPr lang="en-US" sz="1050" baseline="0" dirty="0" smtClean="0">
                          <a:solidFill>
                            <a:schemeClr val="tx1"/>
                          </a:solidFill>
                        </a:rPr>
                        <a:t>response and </a:t>
                      </a:r>
                      <a:r>
                        <a:rPr lang="en-US" sz="1050" baseline="0" dirty="0">
                          <a:solidFill>
                            <a:schemeClr val="tx1"/>
                          </a:solidFill>
                        </a:rPr>
                        <a:t>v</a:t>
                      </a:r>
                      <a:r>
                        <a:rPr lang="en-US" sz="1050" baseline="0" dirty="0" smtClean="0">
                          <a:solidFill>
                            <a:schemeClr val="tx1"/>
                          </a:solidFill>
                        </a:rPr>
                        <a:t>oltage </a:t>
                      </a:r>
                      <a:r>
                        <a:rPr lang="en-US" sz="1050" baseline="0" dirty="0">
                          <a:solidFill>
                            <a:schemeClr val="tx1"/>
                          </a:solidFill>
                        </a:rPr>
                        <a:t>support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PDCWG (ROS)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Primary </a:t>
                      </a:r>
                      <a:r>
                        <a:rPr lang="en-US" sz="1050" dirty="0">
                          <a:solidFill>
                            <a:schemeClr val="tx1"/>
                          </a:solidFill>
                        </a:rPr>
                        <a:t>frequency response </a:t>
                      </a:r>
                      <a:r>
                        <a:rPr lang="en-US" sz="1050" dirty="0" smtClean="0">
                          <a:solidFill>
                            <a:schemeClr val="tx1"/>
                          </a:solidFill>
                        </a:rPr>
                        <a:t>whitepaper endorsed by ROS (4/5/18).</a:t>
                      </a:r>
                      <a:r>
                        <a:rPr lang="en-US" sz="1050" baseline="0" dirty="0" smtClean="0">
                          <a:solidFill>
                            <a:schemeClr val="tx1"/>
                          </a:solidFill>
                        </a:rPr>
                        <a:t>  Currently at TAC seeking endorsement.</a:t>
                      </a: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RPG (Other)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aseline="0" dirty="0" smtClean="0">
                          <a:solidFill>
                            <a:schemeClr val="tx1"/>
                          </a:solidFill>
                        </a:rPr>
                        <a:t>Studies underway to consider whether voltage support is needed.</a:t>
                      </a:r>
                      <a:endParaRPr lang="en-US" sz="1050" dirty="0">
                        <a:solidFill>
                          <a:schemeClr val="tx1"/>
                        </a:solidFill>
                      </a:endParaRPr>
                    </a:p>
                  </a:txBody>
                  <a:tcPr/>
                </a:tc>
                <a:tc>
                  <a:txBody>
                    <a:bodyPr/>
                    <a:lstStyle/>
                    <a:p>
                      <a:endParaRPr lang="en-US" sz="1050" dirty="0" smtClean="0">
                        <a:solidFill>
                          <a:schemeClr val="tx1"/>
                        </a:solidFill>
                      </a:endParaRPr>
                    </a:p>
                    <a:p>
                      <a:r>
                        <a:rPr lang="en-US" sz="1050" dirty="0" smtClean="0">
                          <a:solidFill>
                            <a:schemeClr val="tx1"/>
                          </a:solidFill>
                        </a:rPr>
                        <a:t>TAC </a:t>
                      </a:r>
                      <a:r>
                        <a:rPr lang="en-US" sz="1050" dirty="0" smtClean="0">
                          <a:solidFill>
                            <a:schemeClr val="tx1"/>
                          </a:solidFill>
                        </a:rPr>
                        <a:t>7/26/18</a:t>
                      </a:r>
                      <a:endParaRPr lang="en-US" sz="1050" dirty="0" smtClean="0">
                        <a:solidFill>
                          <a:schemeClr val="tx1"/>
                        </a:solidFill>
                      </a:endParaRPr>
                    </a:p>
                    <a:p>
                      <a:endParaRPr lang="en-US" sz="1050" dirty="0" smtClean="0">
                        <a:solidFill>
                          <a:schemeClr val="tx1"/>
                        </a:solidFill>
                      </a:endParaRPr>
                    </a:p>
                    <a:p>
                      <a:endParaRPr lang="en-US" sz="1050" dirty="0" smtClean="0">
                        <a:solidFill>
                          <a:schemeClr val="tx1"/>
                        </a:solidFill>
                      </a:endParaRPr>
                    </a:p>
                    <a:p>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Results by 12/31/18</a:t>
                      </a:r>
                    </a:p>
                  </a:txBody>
                  <a:tcPr/>
                </a:tc>
              </a:tr>
              <a:tr h="344561">
                <a:tc>
                  <a:txBody>
                    <a:bodyPr/>
                    <a:lstStyle/>
                    <a:p>
                      <a:r>
                        <a:rPr lang="en-US" sz="1050" dirty="0">
                          <a:solidFill>
                            <a:schemeClr val="tx1"/>
                          </a:solidFill>
                        </a:rPr>
                        <a:t>Directive #</a:t>
                      </a:r>
                      <a:r>
                        <a:rPr lang="en-US" sz="1050" dirty="0" smtClean="0">
                          <a:solidFill>
                            <a:schemeClr val="tx1"/>
                          </a:solidFill>
                        </a:rPr>
                        <a:t>9 -</a:t>
                      </a:r>
                      <a:r>
                        <a:rPr lang="en-US" sz="1050" baseline="0" dirty="0" smtClean="0">
                          <a:solidFill>
                            <a:schemeClr val="tx1"/>
                          </a:solidFill>
                        </a:rPr>
                        <a:t> </a:t>
                      </a:r>
                      <a:r>
                        <a:rPr lang="en-US" sz="1050" baseline="0" dirty="0">
                          <a:solidFill>
                            <a:schemeClr val="tx1"/>
                          </a:solidFill>
                        </a:rPr>
                        <a:t>Ancillary </a:t>
                      </a:r>
                      <a:r>
                        <a:rPr lang="en-US" sz="1050" baseline="0" dirty="0" smtClean="0">
                          <a:solidFill>
                            <a:schemeClr val="tx1"/>
                          </a:solidFill>
                        </a:rPr>
                        <a:t>services</a:t>
                      </a:r>
                      <a:endParaRPr lang="en-US" sz="1050" dirty="0">
                        <a:solidFill>
                          <a:schemeClr val="tx1"/>
                        </a:solidFill>
                      </a:endParaRPr>
                    </a:p>
                  </a:txBody>
                  <a:tcPr/>
                </a:tc>
                <a:tc>
                  <a:txBody>
                    <a:bodyPr/>
                    <a:lstStyle/>
                    <a:p>
                      <a:pPr>
                        <a:buFont typeface="+mj-lt"/>
                        <a:buNone/>
                      </a:pPr>
                      <a:r>
                        <a:rPr lang="en-US" sz="1050" u="sng" dirty="0" smtClean="0">
                          <a:solidFill>
                            <a:schemeClr val="tx1"/>
                          </a:solidFill>
                        </a:rPr>
                        <a:t>OWG &amp; PDCWG (ROS)</a:t>
                      </a:r>
                    </a:p>
                    <a:p>
                      <a:pPr>
                        <a:buFont typeface="+mj-lt"/>
                        <a:buNone/>
                      </a:pPr>
                      <a:r>
                        <a:rPr lang="en-US" sz="1050" dirty="0" smtClean="0">
                          <a:solidFill>
                            <a:schemeClr val="tx1"/>
                          </a:solidFill>
                        </a:rPr>
                        <a:t>Draft whitepaper for MSSC issue reviewed at OWG (4/19/18).</a:t>
                      </a:r>
                    </a:p>
                    <a:p>
                      <a:pPr>
                        <a:buFont typeface="+mj-lt"/>
                        <a:buNone/>
                      </a:pPr>
                      <a:endParaRPr lang="en-US" sz="1050" dirty="0" smtClean="0">
                        <a:solidFill>
                          <a:schemeClr val="tx1"/>
                        </a:solidFill>
                      </a:endParaRPr>
                    </a:p>
                    <a:p>
                      <a:pPr>
                        <a:buFont typeface="+mj-lt"/>
                        <a:buNone/>
                      </a:pPr>
                      <a:r>
                        <a:rPr lang="en-US" sz="1050" u="sng" dirty="0" smtClean="0">
                          <a:solidFill>
                            <a:schemeClr val="tx1"/>
                          </a:solidFill>
                        </a:rPr>
                        <a:t>PDCWG (ROS)</a:t>
                      </a:r>
                    </a:p>
                    <a:p>
                      <a:pPr>
                        <a:buFont typeface="+mj-lt"/>
                        <a:buNone/>
                      </a:pPr>
                      <a:r>
                        <a:rPr lang="en-US" sz="1050" dirty="0" smtClean="0">
                          <a:solidFill>
                            <a:schemeClr val="tx1"/>
                          </a:solidFill>
                        </a:rPr>
                        <a:t>Address issues related to NSRS and Regulation Service will follow the MSSC determination</a:t>
                      </a:r>
                    </a:p>
                    <a:p>
                      <a:pPr>
                        <a:buFont typeface="+mj-lt"/>
                        <a:buNone/>
                      </a:pPr>
                      <a:endParaRPr lang="en-US" sz="1050" dirty="0" smtClean="0">
                        <a:solidFill>
                          <a:schemeClr val="tx1"/>
                        </a:solidFill>
                      </a:endParaRPr>
                    </a:p>
                    <a:p>
                      <a:pPr>
                        <a:buFont typeface="+mj-lt"/>
                        <a:buNone/>
                      </a:pPr>
                      <a:r>
                        <a:rPr lang="en-US" sz="1050" u="sng" dirty="0" smtClean="0">
                          <a:solidFill>
                            <a:schemeClr val="tx1"/>
                          </a:solidFill>
                        </a:rPr>
                        <a:t>DWG (ROS)</a:t>
                      </a:r>
                    </a:p>
                    <a:p>
                      <a:pPr>
                        <a:buFont typeface="+mj-lt"/>
                        <a:buNone/>
                      </a:pPr>
                      <a:r>
                        <a:rPr lang="en-US" sz="1050" dirty="0" smtClean="0">
                          <a:solidFill>
                            <a:schemeClr val="tx1"/>
                          </a:solidFill>
                        </a:rPr>
                        <a:t>Address issues related to study frequency overshoot and LRs UFR setting will follow the MSSC determination</a:t>
                      </a:r>
                      <a:endParaRPr lang="en-US" sz="1050" dirty="0">
                        <a:solidFill>
                          <a:schemeClr val="tx1"/>
                        </a:solidFill>
                      </a:endParaRPr>
                    </a:p>
                  </a:txBody>
                  <a:tcPr/>
                </a:tc>
                <a:tc>
                  <a:txBody>
                    <a:bodyPr/>
                    <a:lstStyle/>
                    <a:p>
                      <a:endParaRPr lang="en-US" sz="1050" dirty="0" smtClean="0">
                        <a:solidFill>
                          <a:schemeClr val="tx1"/>
                        </a:solidFill>
                      </a:endParaRPr>
                    </a:p>
                    <a:p>
                      <a:r>
                        <a:rPr lang="en-US" sz="1050" dirty="0" smtClean="0">
                          <a:solidFill>
                            <a:schemeClr val="tx1"/>
                          </a:solidFill>
                        </a:rPr>
                        <a:t>OWG</a:t>
                      </a:r>
                      <a:r>
                        <a:rPr lang="en-US" sz="1050" baseline="0" dirty="0" smtClean="0">
                          <a:solidFill>
                            <a:schemeClr val="tx1"/>
                          </a:solidFill>
                        </a:rPr>
                        <a:t> </a:t>
                      </a:r>
                      <a:r>
                        <a:rPr lang="en-US" sz="1050" baseline="0" dirty="0" smtClean="0">
                          <a:solidFill>
                            <a:schemeClr val="tx1"/>
                          </a:solidFill>
                        </a:rPr>
                        <a:t>7/18/18</a:t>
                      </a:r>
                      <a:endParaRPr lang="en-US" sz="1050" baseline="0" dirty="0" smtClean="0">
                        <a:solidFill>
                          <a:schemeClr val="tx1"/>
                        </a:solidFill>
                      </a:endParaRPr>
                    </a:p>
                    <a:p>
                      <a:endParaRPr lang="en-US" sz="1050" baseline="0" dirty="0" smtClean="0">
                        <a:solidFill>
                          <a:schemeClr val="tx1"/>
                        </a:solidFill>
                      </a:endParaRPr>
                    </a:p>
                    <a:p>
                      <a:endParaRPr lang="en-US" sz="1050" baseline="0" dirty="0" smtClean="0">
                        <a:solidFill>
                          <a:schemeClr val="tx1"/>
                        </a:solidFill>
                      </a:endParaRPr>
                    </a:p>
                    <a:p>
                      <a:r>
                        <a:rPr lang="en-US" sz="1050" baseline="0" dirty="0" smtClean="0">
                          <a:solidFill>
                            <a:schemeClr val="tx1"/>
                          </a:solidFill>
                        </a:rPr>
                        <a:t>PDCWG pending</a:t>
                      </a:r>
                    </a:p>
                    <a:p>
                      <a:endParaRPr lang="en-US" sz="1050" baseline="0" dirty="0" smtClean="0">
                        <a:solidFill>
                          <a:schemeClr val="tx1"/>
                        </a:solidFill>
                      </a:endParaRPr>
                    </a:p>
                    <a:p>
                      <a:endParaRPr lang="en-US" sz="1050" baseline="0" dirty="0" smtClean="0">
                        <a:solidFill>
                          <a:schemeClr val="tx1"/>
                        </a:solidFill>
                      </a:endParaRPr>
                    </a:p>
                    <a:p>
                      <a:endParaRPr lang="en-US" sz="1050" baseline="0" dirty="0" smtClean="0">
                        <a:solidFill>
                          <a:schemeClr val="tx1"/>
                        </a:solidFill>
                      </a:endParaRPr>
                    </a:p>
                    <a:p>
                      <a:r>
                        <a:rPr lang="en-US" sz="1050" baseline="0" dirty="0" smtClean="0">
                          <a:solidFill>
                            <a:schemeClr val="tx1"/>
                          </a:solidFill>
                        </a:rPr>
                        <a:t>DWG pending</a:t>
                      </a:r>
                      <a:endParaRPr lang="en-US" sz="1050" dirty="0" smtClean="0">
                        <a:solidFill>
                          <a:schemeClr val="tx1"/>
                        </a:solidFill>
                      </a:endParaRPr>
                    </a:p>
                  </a:txBody>
                  <a:tcPr/>
                </a:tc>
              </a:tr>
              <a:tr h="344561">
                <a:tc>
                  <a:txBody>
                    <a:bodyPr/>
                    <a:lstStyle/>
                    <a:p>
                      <a:r>
                        <a:rPr lang="en-US" sz="1050" b="0" dirty="0">
                          <a:solidFill>
                            <a:schemeClr val="tx1"/>
                          </a:solidFill>
                        </a:rPr>
                        <a:t>Directive #10 – Price </a:t>
                      </a:r>
                      <a:r>
                        <a:rPr lang="en-US" sz="1050" b="0" dirty="0" smtClean="0">
                          <a:solidFill>
                            <a:schemeClr val="tx1"/>
                          </a:solidFill>
                        </a:rPr>
                        <a:t>formation in emergency conditions</a:t>
                      </a:r>
                      <a:endParaRPr lang="en-US" sz="1050" b="0" dirty="0">
                        <a:solidFill>
                          <a:schemeClr val="tx1"/>
                        </a:solidFill>
                      </a:endParaRPr>
                    </a:p>
                  </a:txBody>
                  <a:tcPr/>
                </a:tc>
                <a:tc>
                  <a:txBody>
                    <a:bodyPr/>
                    <a:lstStyle/>
                    <a:p>
                      <a:r>
                        <a:rPr lang="en-US" sz="1050" b="0" u="sng" dirty="0" smtClean="0">
                          <a:solidFill>
                            <a:schemeClr val="tx1"/>
                          </a:solidFill>
                        </a:rPr>
                        <a:t>QMWG (WMS)</a:t>
                      </a:r>
                    </a:p>
                    <a:p>
                      <a:r>
                        <a:rPr lang="en-US" sz="1050" b="0" u="none" dirty="0" smtClean="0">
                          <a:solidFill>
                            <a:schemeClr val="tx1"/>
                          </a:solidFill>
                        </a:rPr>
                        <a:t>Reviewed whitepaper on price formation in emergency</a:t>
                      </a:r>
                      <a:r>
                        <a:rPr lang="en-US" sz="1050" b="0" u="none" baseline="0" dirty="0" smtClean="0">
                          <a:solidFill>
                            <a:schemeClr val="tx1"/>
                          </a:solidFill>
                        </a:rPr>
                        <a:t> conditions at QMWG (5/14/18).  Currently at QMWG seeking endorsement.  Following QMWG, ERCOT will </a:t>
                      </a:r>
                      <a:r>
                        <a:rPr lang="en-US" sz="1050" b="0" u="none" baseline="0" dirty="0" smtClean="0">
                          <a:solidFill>
                            <a:schemeClr val="tx1"/>
                          </a:solidFill>
                        </a:rPr>
                        <a:t>introduce the </a:t>
                      </a:r>
                      <a:r>
                        <a:rPr lang="en-US" sz="1050" b="0" u="none" baseline="0" dirty="0" smtClean="0">
                          <a:solidFill>
                            <a:schemeClr val="tx1"/>
                          </a:solidFill>
                        </a:rPr>
                        <a:t>whitepaper at WMS.</a:t>
                      </a:r>
                      <a:endParaRPr lang="en-US" sz="1050" b="0" u="none" dirty="0">
                        <a:solidFill>
                          <a:schemeClr val="tx1"/>
                        </a:solidFill>
                      </a:endParaRPr>
                    </a:p>
                  </a:txBody>
                  <a:tcPr/>
                </a:tc>
                <a:tc>
                  <a:txBody>
                    <a:bodyPr/>
                    <a:lstStyle/>
                    <a:p>
                      <a:endParaRPr lang="en-US" sz="1050" b="0" dirty="0" smtClean="0">
                        <a:solidFill>
                          <a:schemeClr val="tx1"/>
                        </a:solidFill>
                      </a:endParaRPr>
                    </a:p>
                    <a:p>
                      <a:r>
                        <a:rPr lang="en-US" sz="1050" b="0" dirty="0" smtClean="0">
                          <a:solidFill>
                            <a:schemeClr val="tx1"/>
                          </a:solidFill>
                        </a:rPr>
                        <a:t>QMWG </a:t>
                      </a:r>
                      <a:r>
                        <a:rPr lang="en-US" sz="1050" b="0" dirty="0" smtClean="0">
                          <a:solidFill>
                            <a:schemeClr val="tx1"/>
                          </a:solidFill>
                        </a:rPr>
                        <a:t>7/9/18</a:t>
                      </a:r>
                      <a:endParaRPr lang="en-US" sz="1050" b="0" dirty="0" smtClean="0">
                        <a:solidFill>
                          <a:schemeClr val="tx1"/>
                        </a:solidFill>
                      </a:endParaRPr>
                    </a:p>
                    <a:p>
                      <a:r>
                        <a:rPr lang="en-US" sz="1050" b="0" dirty="0" smtClean="0">
                          <a:solidFill>
                            <a:schemeClr val="tx1"/>
                          </a:solidFill>
                        </a:rPr>
                        <a:t>WMS 7/11/18</a:t>
                      </a:r>
                      <a:endParaRPr lang="en-US" sz="1050" b="0" dirty="0">
                        <a:solidFill>
                          <a:schemeClr val="tx1"/>
                        </a:solidFill>
                      </a:endParaRPr>
                    </a:p>
                  </a:txBody>
                  <a:tcPr/>
                </a:tc>
              </a:tr>
            </a:tbl>
          </a:graphicData>
        </a:graphic>
      </p:graphicFrame>
    </p:spTree>
    <p:extLst>
      <p:ext uri="{BB962C8B-B14F-4D97-AF65-F5344CB8AC3E}">
        <p14:creationId xmlns:p14="http://schemas.microsoft.com/office/powerpoint/2010/main" val="7519448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Appendix</a:t>
            </a:r>
            <a:endParaRPr lang="en-US" dirty="0"/>
          </a:p>
        </p:txBody>
      </p:sp>
    </p:spTree>
    <p:extLst>
      <p:ext uri="{BB962C8B-B14F-4D97-AF65-F5344CB8AC3E}">
        <p14:creationId xmlns:p14="http://schemas.microsoft.com/office/powerpoint/2010/main" val="36875675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894396546"/>
              </p:ext>
            </p:extLst>
          </p:nvPr>
        </p:nvGraphicFramePr>
        <p:xfrm>
          <a:off x="304800" y="838200"/>
          <a:ext cx="8415454" cy="5467350"/>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xmlns="" val="20000"/>
                    </a:ext>
                  </a:extLst>
                </a:gridCol>
                <a:gridCol w="6096000">
                  <a:extLst>
                    <a:ext uri="{9D8B030D-6E8A-4147-A177-3AD203B41FA5}">
                      <a16:colId xmlns:a16="http://schemas.microsoft.com/office/drawing/2014/main" xmlns=""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a16="http://schemas.microsoft.com/office/drawing/2014/main" xmlns="" val="10000"/>
                  </a:ext>
                </a:extLst>
              </a:tr>
              <a:tr h="344561">
                <a:tc>
                  <a:txBody>
                    <a:bodyPr/>
                    <a:lstStyle/>
                    <a:p>
                      <a:r>
                        <a:rPr lang="en-US" sz="1000" b="0" dirty="0">
                          <a:solidFill>
                            <a:schemeClr val="tx1"/>
                          </a:solidFill>
                          <a:latin typeface="+mn-lt"/>
                        </a:rPr>
                        <a:t>Directive #</a:t>
                      </a:r>
                      <a:r>
                        <a:rPr lang="en-US" sz="1000" b="0" dirty="0" smtClean="0">
                          <a:solidFill>
                            <a:schemeClr val="tx1"/>
                          </a:solidFill>
                          <a:latin typeface="+mn-lt"/>
                        </a:rPr>
                        <a:t>1 – Registration and market segment</a:t>
                      </a:r>
                      <a:endParaRPr lang="en-US" sz="1000" b="0" dirty="0">
                        <a:solidFill>
                          <a:schemeClr val="tx1"/>
                        </a:solidFill>
                        <a:latin typeface="+mn-lt"/>
                      </a:endParaRPr>
                    </a:p>
                  </a:txBody>
                  <a:tcPr>
                    <a:solidFill>
                      <a:srgbClr val="CBE3EB"/>
                    </a:solidFill>
                  </a:tcPr>
                </a:tc>
                <a:tc>
                  <a:txBody>
                    <a:bodyPr/>
                    <a:lstStyle/>
                    <a:p>
                      <a:pPr marL="0" marR="0">
                        <a:spcBef>
                          <a:spcPts val="0"/>
                        </a:spcBef>
                        <a:spcAft>
                          <a:spcPts val="0"/>
                        </a:spcAft>
                      </a:pPr>
                      <a:r>
                        <a:rPr lang="en-US" sz="1000" dirty="0" smtClean="0">
                          <a:effectLst/>
                          <a:latin typeface="+mn-lt"/>
                        </a:rPr>
                        <a:t>ERCOT 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endParaRPr lang="en-US" sz="1000" dirty="0">
                        <a:effectLst/>
                        <a:latin typeface="+mn-lt"/>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xmlns="" val="4164978374"/>
                  </a:ext>
                </a:extLst>
              </a:tr>
              <a:tr h="344561">
                <a:tc>
                  <a:txBody>
                    <a:bodyPr/>
                    <a:lstStyle/>
                    <a:p>
                      <a:r>
                        <a:rPr lang="en-US" sz="1000" dirty="0" smtClean="0">
                          <a:solidFill>
                            <a:schemeClr val="tx1"/>
                          </a:solidFill>
                          <a:latin typeface="+mn-lt"/>
                        </a:rPr>
                        <a:t>Directive # 2 – Coordination agreement</a:t>
                      </a:r>
                      <a:endParaRPr lang="en-US" sz="1000" dirty="0">
                        <a:solidFill>
                          <a:schemeClr val="tx1"/>
                        </a:solidFill>
                        <a:latin typeface="+mn-lt"/>
                      </a:endParaRPr>
                    </a:p>
                  </a:txBody>
                  <a:tcPr/>
                </a:tc>
                <a:tc>
                  <a:txBody>
                    <a:bodyPr/>
                    <a:lstStyle/>
                    <a:p>
                      <a:pPr marL="0" marR="0">
                        <a:spcBef>
                          <a:spcPts val="0"/>
                        </a:spcBef>
                        <a:spcAft>
                          <a:spcPts val="0"/>
                        </a:spcAft>
                      </a:pPr>
                      <a:r>
                        <a:rPr lang="en-US" sz="1000" dirty="0" smtClean="0">
                          <a:effectLst/>
                          <a:latin typeface="+mn-lt"/>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pPr marL="0" marR="0">
                        <a:spcBef>
                          <a:spcPts val="0"/>
                        </a:spcBef>
                        <a:spcAft>
                          <a:spcPts val="0"/>
                        </a:spcAft>
                      </a:pPr>
                      <a:r>
                        <a:rPr lang="en-US" sz="1000" dirty="0" smtClean="0">
                          <a:effectLst/>
                          <a:latin typeface="+mn-lt"/>
                        </a:rPr>
                        <a:t>Directive #3 -- Ramp rate restrictions</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determine what ramp rate restrictions, if any, will be necessary to accommodate the interconnection of the Southern Cross DC tie and shall implement those restrictions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#4 -- Outage coordination</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develop and implement a methodology to reliably and cost-effectively coordinate outages following the interconnection of the Southern Cross DC tie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5 - </a:t>
                      </a:r>
                      <a:r>
                        <a:rPr lang="en-US" sz="1000" dirty="0">
                          <a:solidFill>
                            <a:schemeClr val="tx1"/>
                          </a:solidFill>
                          <a:latin typeface="+mn-lt"/>
                        </a:rPr>
                        <a:t>Planning model considerations</a:t>
                      </a:r>
                    </a:p>
                  </a:txBody>
                  <a:tcPr/>
                </a:tc>
                <a:tc>
                  <a:txBody>
                    <a:bodyPr/>
                    <a:lstStyle/>
                    <a:p>
                      <a:pPr marL="0" marR="0"/>
                      <a:r>
                        <a:rPr lang="en-US" sz="1000" dirty="0">
                          <a:effectLst/>
                          <a:latin typeface="+mn-lt"/>
                          <a:ea typeface="Times New Roman" panose="02020603050405020304" pitchFamily="18" charset="0"/>
                        </a:rPr>
                        <a:t>ERCOT shall study and determine how best to model the Southern Cross DC tie in its transmission planning cases,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1"/>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6 - </a:t>
                      </a:r>
                      <a:r>
                        <a:rPr lang="en-US" sz="1000" dirty="0">
                          <a:solidFill>
                            <a:schemeClr val="tx1"/>
                          </a:solidFill>
                          <a:latin typeface="+mn-lt"/>
                        </a:rPr>
                        <a:t>Planning studies</a:t>
                      </a:r>
                      <a:r>
                        <a:rPr lang="en-US" sz="1000" baseline="0" dirty="0">
                          <a:solidFill>
                            <a:schemeClr val="tx1"/>
                          </a:solidFill>
                          <a:latin typeface="+mn-lt"/>
                        </a:rPr>
                        <a:t> for transmission upgrades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2"/>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#7</a:t>
                      </a:r>
                      <a:r>
                        <a:rPr lang="en-US" sz="1000" baseline="0" dirty="0" smtClean="0">
                          <a:solidFill>
                            <a:schemeClr val="tx1"/>
                          </a:solidFill>
                          <a:latin typeface="+mn-lt"/>
                        </a:rPr>
                        <a:t> </a:t>
                      </a:r>
                      <a:r>
                        <a:rPr lang="en-US" sz="1000" dirty="0" smtClean="0">
                          <a:solidFill>
                            <a:schemeClr val="tx1"/>
                          </a:solidFill>
                          <a:latin typeface="+mn-lt"/>
                        </a:rPr>
                        <a:t>– Congestion management</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6" name="Flowchart: Terminator 5"/>
          <p:cNvSpPr/>
          <p:nvPr/>
        </p:nvSpPr>
        <p:spPr>
          <a:xfrm>
            <a:off x="7787268" y="254774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Q2-2020</a:t>
            </a:r>
            <a:endParaRPr lang="en-US" sz="1100" dirty="0"/>
          </a:p>
        </p:txBody>
      </p:sp>
      <p:sp>
        <p:nvSpPr>
          <p:cNvPr id="7" name="Flowchart: Terminator 6"/>
          <p:cNvSpPr/>
          <p:nvPr/>
        </p:nvSpPr>
        <p:spPr>
          <a:xfrm>
            <a:off x="7787268" y="320894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Q1-2019</a:t>
            </a:r>
            <a:endParaRPr lang="en-US" sz="1100" dirty="0"/>
          </a:p>
        </p:txBody>
      </p:sp>
      <p:sp>
        <p:nvSpPr>
          <p:cNvPr id="8" name="Flowchart: Terminator 7"/>
          <p:cNvSpPr/>
          <p:nvPr/>
        </p:nvSpPr>
        <p:spPr>
          <a:xfrm>
            <a:off x="7787268" y="3752724"/>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Q1-2019</a:t>
            </a:r>
            <a:endParaRPr lang="en-US" sz="1100" dirty="0"/>
          </a:p>
        </p:txBody>
      </p:sp>
      <p:sp>
        <p:nvSpPr>
          <p:cNvPr id="9" name="Flowchart: Terminator 8"/>
          <p:cNvSpPr/>
          <p:nvPr/>
        </p:nvSpPr>
        <p:spPr>
          <a:xfrm>
            <a:off x="7787268" y="4320319"/>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1" name="Flowchart: Terminator 10"/>
          <p:cNvSpPr/>
          <p:nvPr/>
        </p:nvSpPr>
        <p:spPr>
          <a:xfrm>
            <a:off x="7787266" y="5717130"/>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Q1-2019</a:t>
            </a:r>
          </a:p>
        </p:txBody>
      </p:sp>
      <p:sp>
        <p:nvSpPr>
          <p:cNvPr id="13" name="Flowchart: Terminator 12"/>
          <p:cNvSpPr/>
          <p:nvPr/>
        </p:nvSpPr>
        <p:spPr>
          <a:xfrm>
            <a:off x="7787265" y="4905060"/>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Tree>
    <p:extLst>
      <p:ext uri="{BB962C8B-B14F-4D97-AF65-F5344CB8AC3E}">
        <p14:creationId xmlns:p14="http://schemas.microsoft.com/office/powerpoint/2010/main" val="39869348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661993145"/>
              </p:ext>
            </p:extLst>
          </p:nvPr>
        </p:nvGraphicFramePr>
        <p:xfrm>
          <a:off x="304800" y="838200"/>
          <a:ext cx="8415454" cy="5108804"/>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xmlns="" val="20000"/>
                    </a:ext>
                  </a:extLst>
                </a:gridCol>
                <a:gridCol w="6096000">
                  <a:extLst>
                    <a:ext uri="{9D8B030D-6E8A-4147-A177-3AD203B41FA5}">
                      <a16:colId xmlns:a16="http://schemas.microsoft.com/office/drawing/2014/main" xmlns=""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a16="http://schemas.microsoft.com/office/drawing/2014/main" xmlns="" val="10000"/>
                  </a:ext>
                </a:extLst>
              </a:tr>
              <a:tr h="344561">
                <a:tc>
                  <a:txBody>
                    <a:bodyPr/>
                    <a:lstStyle/>
                    <a:p>
                      <a:r>
                        <a:rPr lang="en-US" sz="1000" dirty="0" smtClean="0">
                          <a:solidFill>
                            <a:schemeClr val="tx1"/>
                          </a:solidFill>
                          <a:latin typeface="+mn-lt"/>
                        </a:rPr>
                        <a:t>Directive #8 -</a:t>
                      </a:r>
                      <a:r>
                        <a:rPr lang="en-US" sz="1000" baseline="0" dirty="0" smtClean="0">
                          <a:solidFill>
                            <a:schemeClr val="tx1"/>
                          </a:solidFill>
                          <a:latin typeface="+mn-lt"/>
                        </a:rPr>
                        <a:t> Frequency response and voltage support</a:t>
                      </a:r>
                      <a:endParaRPr lang="en-US" sz="1000" dirty="0">
                        <a:solidFill>
                          <a:schemeClr val="tx1"/>
                        </a:solidFill>
                        <a:latin typeface="+mn-lt"/>
                      </a:endParaRPr>
                    </a:p>
                  </a:txBody>
                  <a:tcPr>
                    <a:solidFill>
                      <a:srgbClr val="CBE3EB"/>
                    </a:solidFill>
                  </a:tcPr>
                </a:tc>
                <a:tc>
                  <a:txBody>
                    <a:bodyPr/>
                    <a:lstStyle/>
                    <a:p>
                      <a:pPr marL="0" marR="0"/>
                      <a:r>
                        <a:rPr lang="en-US" sz="1000" dirty="0">
                          <a:effectLst/>
                          <a:latin typeface="+mn-lt"/>
                          <a:ea typeface="Times New Roman" panose="02020603050405020304" pitchFamily="18" charset="0"/>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p>
                  </a:txBody>
                  <a:tcPr marL="47625" marR="47625" marT="47625" marB="47625" anchor="ct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xmlns="" val="4164978374"/>
                  </a:ext>
                </a:extLst>
              </a:tr>
              <a:tr h="344561">
                <a:tc>
                  <a:txBody>
                    <a:bodyPr/>
                    <a:lstStyle/>
                    <a:p>
                      <a:r>
                        <a:rPr lang="en-US" sz="1000" dirty="0" smtClean="0">
                          <a:solidFill>
                            <a:schemeClr val="tx1"/>
                          </a:solidFill>
                          <a:latin typeface="+mn-lt"/>
                        </a:rPr>
                        <a:t>Directive #9 -</a:t>
                      </a:r>
                      <a:r>
                        <a:rPr lang="en-US" sz="1000" baseline="0" dirty="0" smtClean="0">
                          <a:solidFill>
                            <a:schemeClr val="tx1"/>
                          </a:solidFill>
                          <a:latin typeface="+mn-lt"/>
                        </a:rPr>
                        <a:t> Ancillary services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 </a:t>
                      </a:r>
                    </a:p>
                  </a:txBody>
                  <a:tcPr marL="47625" marR="47625" marT="47625" marB="47625" anchor="ct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r>
                        <a:rPr lang="en-US" sz="1000" b="0" dirty="0" smtClean="0">
                          <a:solidFill>
                            <a:schemeClr val="tx1"/>
                          </a:solidFill>
                          <a:latin typeface="+mn-lt"/>
                        </a:rPr>
                        <a:t>Directive #10 – Price formation under emergency conditions</a:t>
                      </a:r>
                      <a:endParaRPr lang="en-US" sz="1000" b="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 </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#11</a:t>
                      </a:r>
                      <a:endParaRPr lang="en-US" sz="1000" dirty="0" smtClean="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#12</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determine for export-related costs whether the qualified scheduling entity should be assigned costs that ordinarily would ultimately be paid by the end-use customer.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1"/>
                  </a:ext>
                </a:extLst>
              </a:tr>
              <a:tr h="441757">
                <a:tc>
                  <a:txBody>
                    <a:bodyPr/>
                    <a:lstStyle/>
                    <a:p>
                      <a:r>
                        <a:rPr lang="en-US" sz="1000" dirty="0" smtClean="0">
                          <a:solidFill>
                            <a:schemeClr val="tx1"/>
                          </a:solidFill>
                          <a:latin typeface="+mn-lt"/>
                        </a:rPr>
                        <a:t>Directive #13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periodically update the Commission regarding its progress in completing the above tasks.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2"/>
                  </a:ext>
                </a:extLst>
              </a:tr>
              <a:tr h="441757">
                <a:tc>
                  <a:txBody>
                    <a:bodyPr/>
                    <a:lstStyle/>
                    <a:p>
                      <a:r>
                        <a:rPr lang="en-US" sz="1000" dirty="0" smtClean="0">
                          <a:solidFill>
                            <a:schemeClr val="tx1"/>
                          </a:solidFill>
                          <a:latin typeface="+mn-lt"/>
                        </a:rPr>
                        <a:t>Directive #14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as soon as practicable, notify the Commission of reasonable completion dates for the above tasks and shall report any changes to those completion dates as changes become known.</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p>
        </p:txBody>
      </p:sp>
      <p:sp>
        <p:nvSpPr>
          <p:cNvPr id="8" name="Flowchart: Terminator 7"/>
          <p:cNvSpPr/>
          <p:nvPr/>
        </p:nvSpPr>
        <p:spPr>
          <a:xfrm>
            <a:off x="7787265" y="401912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1" name="Flowchart: Terminator 10"/>
          <p:cNvSpPr/>
          <p:nvPr/>
        </p:nvSpPr>
        <p:spPr>
          <a:xfrm>
            <a:off x="7787264" y="5158885"/>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2" name="Flowchart: Terminator 11"/>
          <p:cNvSpPr/>
          <p:nvPr/>
        </p:nvSpPr>
        <p:spPr>
          <a:xfrm>
            <a:off x="7787266" y="2315593"/>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3" name="Flowchart: Terminator 12"/>
          <p:cNvSpPr/>
          <p:nvPr/>
        </p:nvSpPr>
        <p:spPr>
          <a:xfrm>
            <a:off x="7787266" y="3074181"/>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Started</a:t>
            </a:r>
          </a:p>
        </p:txBody>
      </p:sp>
      <p:sp>
        <p:nvSpPr>
          <p:cNvPr id="14" name="Flowchart: Terminator 13"/>
          <p:cNvSpPr/>
          <p:nvPr/>
        </p:nvSpPr>
        <p:spPr>
          <a:xfrm>
            <a:off x="7787264" y="470568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6" name="Flowchart: Terminator 15"/>
          <p:cNvSpPr/>
          <p:nvPr/>
        </p:nvSpPr>
        <p:spPr>
          <a:xfrm>
            <a:off x="7787263" y="5572057"/>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Tree>
    <p:extLst>
      <p:ext uri="{BB962C8B-B14F-4D97-AF65-F5344CB8AC3E}">
        <p14:creationId xmlns:p14="http://schemas.microsoft.com/office/powerpoint/2010/main" val="239046994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64CD9AA-98CE-4B6E-AD86-2607929730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0E9AA12-8AF9-4AA6-90FE-24669859CDF3}">
  <ds:schemaRefs>
    <ds:schemaRef ds:uri="c34af464-7aa1-4edd-9be4-83dffc1cb926"/>
    <ds:schemaRef ds:uri="http://purl.org/dc/elements/1.1/"/>
    <ds:schemaRef ds:uri="http://www.w3.org/XML/1998/namespace"/>
    <ds:schemaRef ds:uri="http://schemas.openxmlformats.org/package/2006/metadata/core-properties"/>
    <ds:schemaRef ds:uri="http://purl.org/dc/dcmitype/"/>
    <ds:schemaRef ds:uri="http://purl.org/dc/terms/"/>
    <ds:schemaRef ds:uri="http://schemas.microsoft.com/office/2006/documentManagement/types"/>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4630</TotalTime>
  <Words>1246</Words>
  <Application>Microsoft Office PowerPoint</Application>
  <PresentationFormat>On-screen Show (4:3)</PresentationFormat>
  <Paragraphs>138</Paragraphs>
  <Slides>6</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6</vt:i4>
      </vt:variant>
    </vt:vector>
  </HeadingPairs>
  <TitlesOfParts>
    <vt:vector size="13" baseType="lpstr">
      <vt:lpstr>Arial</vt:lpstr>
      <vt:lpstr>Calibri</vt:lpstr>
      <vt:lpstr>Calibri Light</vt:lpstr>
      <vt:lpstr>Times New Roman</vt:lpstr>
      <vt:lpstr>1_Custom Design</vt:lpstr>
      <vt:lpstr>Custom Design</vt:lpstr>
      <vt:lpstr>Office Theme</vt:lpstr>
      <vt:lpstr>PowerPoint Presentation</vt:lpstr>
      <vt:lpstr>ERCOT – Southern Cross Transmission Working Group Assignments Status Dashboard</vt:lpstr>
      <vt:lpstr>ERCOT – Southern Cross Transmission Working Group Assignments Status Dashboard</vt:lpstr>
      <vt:lpstr>Appendix</vt:lpstr>
      <vt:lpstr>PUC Order 46304 Directives</vt:lpstr>
      <vt:lpstr>PUC Order 46304 Directives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Ayson, Janice</cp:lastModifiedBy>
  <cp:revision>158</cp:revision>
  <cp:lastPrinted>2017-09-19T15:00:37Z</cp:lastPrinted>
  <dcterms:created xsi:type="dcterms:W3CDTF">2016-01-21T15:20:31Z</dcterms:created>
  <dcterms:modified xsi:type="dcterms:W3CDTF">2018-07-02T21:58:14Z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