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0"/>
  </p:notesMasterIdLst>
  <p:handoutMasterIdLst>
    <p:handoutMasterId r:id="rId11"/>
  </p:handoutMasterIdLst>
  <p:sldIdLst>
    <p:sldId id="260" r:id="rId6"/>
    <p:sldId id="270" r:id="rId7"/>
    <p:sldId id="267" r:id="rId8"/>
    <p:sldId id="269"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autoAdjust="0"/>
    <p:restoredTop sz="90552" autoAdjust="0"/>
  </p:normalViewPr>
  <p:slideViewPr>
    <p:cSldViewPr showGuides="1">
      <p:cViewPr varScale="1">
        <p:scale>
          <a:sx n="83" d="100"/>
          <a:sy n="83" d="100"/>
        </p:scale>
        <p:origin x="348" y="90"/>
      </p:cViewPr>
      <p:guideLst>
        <p:guide orient="horz" pos="2160"/>
        <p:guide pos="2880"/>
      </p:guideLst>
    </p:cSldViewPr>
  </p:slideViewPr>
  <p:outlineViewPr>
    <p:cViewPr>
      <p:scale>
        <a:sx n="33" d="100"/>
        <a:sy n="33" d="100"/>
      </p:scale>
      <p:origin x="0" y="-114"/>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7/11/2018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7/11/2018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875530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3215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508105"/>
          </a:xfrm>
          <a:prstGeom prst="rect">
            <a:avLst/>
          </a:prstGeom>
          <a:noFill/>
        </p:spPr>
        <p:txBody>
          <a:bodyPr wrap="square" rtlCol="0">
            <a:spAutoFit/>
          </a:bodyPr>
          <a:lstStyle/>
          <a:p>
            <a:r>
              <a:rPr lang="en-US" sz="2000" b="1" dirty="0" smtClean="0"/>
              <a:t>ERCOT 2018 UFLS Survey Results</a:t>
            </a:r>
            <a:endParaRPr lang="en-US" sz="2000" b="1" dirty="0"/>
          </a:p>
          <a:p>
            <a:endParaRPr lang="en-US" dirty="0" smtClean="0">
              <a:solidFill>
                <a:schemeClr val="tx2"/>
              </a:solidFill>
            </a:endParaRPr>
          </a:p>
          <a:p>
            <a:r>
              <a:rPr lang="en-US" dirty="0" smtClean="0"/>
              <a:t>Daniel Sanchez</a:t>
            </a:r>
          </a:p>
          <a:p>
            <a:r>
              <a:rPr lang="en-US" dirty="0" smtClean="0"/>
              <a:t>Compliance Analyst</a:t>
            </a:r>
          </a:p>
          <a:p>
            <a:endParaRPr lang="en-US" dirty="0" smtClean="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960002"/>
            <a:ext cx="8450982" cy="406683"/>
          </a:xfrm>
        </p:spPr>
        <p:txBody>
          <a:bodyPr>
            <a:noAutofit/>
          </a:bodyPr>
          <a:lstStyle/>
          <a:p>
            <a:pPr marL="0" indent="0">
              <a:buNone/>
            </a:pPr>
            <a:r>
              <a:rPr lang="en-US" sz="1600" dirty="0">
                <a:solidFill>
                  <a:schemeClr val="tx1"/>
                </a:solidFill>
              </a:rPr>
              <a:t>ERCOT </a:t>
            </a:r>
            <a:r>
              <a:rPr lang="en-US" sz="1600" dirty="0" smtClean="0">
                <a:solidFill>
                  <a:schemeClr val="tx1"/>
                </a:solidFill>
              </a:rPr>
              <a:t>coordinates </a:t>
            </a:r>
            <a:r>
              <a:rPr lang="en-US" sz="1600" dirty="0">
                <a:solidFill>
                  <a:schemeClr val="tx1"/>
                </a:solidFill>
              </a:rPr>
              <a:t>and </a:t>
            </a:r>
            <a:r>
              <a:rPr lang="en-US" sz="1600" dirty="0" smtClean="0">
                <a:solidFill>
                  <a:schemeClr val="tx1"/>
                </a:solidFill>
              </a:rPr>
              <a:t>conducts the survey with TDSPs. The survey serves </a:t>
            </a:r>
            <a:r>
              <a:rPr lang="en-US" sz="1600" dirty="0">
                <a:solidFill>
                  <a:schemeClr val="tx1"/>
                </a:solidFill>
              </a:rPr>
              <a:t>to ensure that the required automatic under-frequency load shed circuits </a:t>
            </a:r>
            <a:r>
              <a:rPr lang="en-US" sz="1600" dirty="0" smtClean="0">
                <a:solidFill>
                  <a:schemeClr val="tx1"/>
                </a:solidFill>
              </a:rPr>
              <a:t>are configured </a:t>
            </a:r>
            <a:r>
              <a:rPr lang="en-US" sz="1600" dirty="0">
                <a:solidFill>
                  <a:schemeClr val="tx1"/>
                </a:solidFill>
              </a:rPr>
              <a:t>to provide the appropriate load relief in an under-frequency </a:t>
            </a:r>
            <a:r>
              <a:rPr lang="en-US" sz="1600" dirty="0" smtClean="0">
                <a:solidFill>
                  <a:schemeClr val="tx1"/>
                </a:solidFill>
              </a:rPr>
              <a:t>event. The </a:t>
            </a:r>
            <a:r>
              <a:rPr lang="en-US" sz="1600" dirty="0">
                <a:solidFill>
                  <a:schemeClr val="tx1"/>
                </a:solidFill>
              </a:rPr>
              <a:t>table </a:t>
            </a:r>
            <a:r>
              <a:rPr lang="en-US" sz="1600" dirty="0" smtClean="0">
                <a:solidFill>
                  <a:schemeClr val="tx1"/>
                </a:solidFill>
              </a:rPr>
              <a:t>below, taken </a:t>
            </a:r>
            <a:r>
              <a:rPr lang="en-US" sz="1600" dirty="0">
                <a:solidFill>
                  <a:schemeClr val="tx1"/>
                </a:solidFill>
              </a:rPr>
              <a:t>from the ERCOT Operating Guide 2.6.1(1) Requirements for Under-Frequency Load </a:t>
            </a:r>
            <a:r>
              <a:rPr lang="en-US" sz="1600" dirty="0" smtClean="0">
                <a:solidFill>
                  <a:schemeClr val="tx1"/>
                </a:solidFill>
              </a:rPr>
              <a:t>Shedding, lists the required load shed amounts:</a:t>
            </a:r>
          </a:p>
          <a:p>
            <a:pPr marL="0" indent="0">
              <a:buNone/>
            </a:pPr>
            <a:endParaRPr lang="en-US" sz="1600" dirty="0">
              <a:solidFill>
                <a:schemeClr val="tx1"/>
              </a:solidFill>
            </a:endParaRPr>
          </a:p>
          <a:p>
            <a:pPr marL="0" indent="0">
              <a:buNone/>
            </a:pPr>
            <a:endParaRPr lang="en-US" sz="1600" dirty="0" smtClean="0">
              <a:solidFill>
                <a:schemeClr val="tx1"/>
              </a:solidFill>
            </a:endParaRPr>
          </a:p>
          <a:p>
            <a:pPr marL="0" indent="0">
              <a:buNone/>
            </a:pPr>
            <a:endParaRPr lang="en-US" sz="1600" dirty="0">
              <a:solidFill>
                <a:schemeClr val="tx1"/>
              </a:solidFill>
            </a:endParaRPr>
          </a:p>
          <a:p>
            <a:pPr marL="0" indent="0">
              <a:buNone/>
            </a:pPr>
            <a:endParaRPr lang="en-US" sz="1600" dirty="0" smtClean="0">
              <a:solidFill>
                <a:schemeClr val="tx1"/>
              </a:solidFill>
            </a:endParaRPr>
          </a:p>
          <a:p>
            <a:pPr marL="0" indent="0">
              <a:buNone/>
            </a:pPr>
            <a:endParaRPr lang="en-US" sz="1600" dirty="0">
              <a:solidFill>
                <a:schemeClr val="tx1"/>
              </a:solidFill>
            </a:endParaRPr>
          </a:p>
          <a:p>
            <a:pPr marL="0" indent="0">
              <a:buNone/>
            </a:pPr>
            <a:endParaRPr lang="en-US" sz="1600" dirty="0" smtClean="0">
              <a:solidFill>
                <a:schemeClr val="tx1"/>
              </a:solidFill>
            </a:endParaRPr>
          </a:p>
          <a:p>
            <a:pPr marL="0" indent="0">
              <a:buNone/>
            </a:pPr>
            <a:endParaRPr lang="en-US" sz="1600" dirty="0" smtClean="0">
              <a:solidFill>
                <a:schemeClr val="tx1"/>
              </a:solidFill>
            </a:endParaRPr>
          </a:p>
          <a:p>
            <a:pPr marL="0" indent="0">
              <a:buNone/>
            </a:pPr>
            <a:endParaRPr lang="en-US" sz="1600" dirty="0">
              <a:solidFill>
                <a:schemeClr val="tx1"/>
              </a:solidFill>
            </a:endParaRPr>
          </a:p>
          <a:p>
            <a:pPr marL="0" indent="0">
              <a:buNone/>
            </a:pPr>
            <a:r>
              <a:rPr lang="en-US" sz="1600" i="1" dirty="0">
                <a:solidFill>
                  <a:schemeClr val="tx1"/>
                </a:solidFill>
              </a:rPr>
              <a:t>Operating Guide 2.6.1 (2) </a:t>
            </a:r>
            <a:endParaRPr lang="en-US" sz="1600" i="1" dirty="0" smtClean="0">
              <a:solidFill>
                <a:schemeClr val="tx1"/>
              </a:solidFill>
            </a:endParaRPr>
          </a:p>
          <a:p>
            <a:r>
              <a:rPr lang="en-US" sz="1600" i="1" dirty="0" smtClean="0">
                <a:solidFill>
                  <a:schemeClr val="tx1"/>
                </a:solidFill>
              </a:rPr>
              <a:t>With </a:t>
            </a:r>
            <a:r>
              <a:rPr lang="en-US" sz="1600" i="1" dirty="0">
                <a:solidFill>
                  <a:schemeClr val="tx1"/>
                </a:solidFill>
              </a:rPr>
              <a:t>the assistance of applicable Transmission Service Providers (TSPs), ERCOT will, prior to the peak each year, survey each Distribution Service Provider’s (DSP’s) compliance with the automatic Load shedding steps above, and report its findings to the Technical Advisory Committee (TAC).  For minimum compliance, DSPs are obligated to meet the prescribed percent values at all times.</a:t>
            </a:r>
          </a:p>
          <a:p>
            <a:pPr marL="0" indent="0">
              <a:buNone/>
            </a:pPr>
            <a:endParaRPr lang="en-US" sz="1600" dirty="0">
              <a:solidFill>
                <a:schemeClr val="tx1"/>
              </a:solidFill>
            </a:endParaRPr>
          </a:p>
        </p:txBody>
      </p:sp>
      <p:sp>
        <p:nvSpPr>
          <p:cNvPr id="3" name="Title 2"/>
          <p:cNvSpPr>
            <a:spLocks noGrp="1"/>
          </p:cNvSpPr>
          <p:nvPr>
            <p:ph type="title"/>
          </p:nvPr>
        </p:nvSpPr>
        <p:spPr/>
        <p:txBody>
          <a:bodyPr/>
          <a:lstStyle/>
          <a:p>
            <a:r>
              <a:rPr lang="en-US" sz="2000" dirty="0"/>
              <a:t>Background on </a:t>
            </a:r>
            <a:r>
              <a:rPr lang="en-US" sz="2000" dirty="0" smtClean="0"/>
              <a:t>the ERCOT UFLS Survey and Requirements</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p>
        </p:txBody>
      </p:sp>
      <p:graphicFrame>
        <p:nvGraphicFramePr>
          <p:cNvPr id="8" name="Table 7"/>
          <p:cNvGraphicFramePr>
            <a:graphicFrameLocks noGrp="1"/>
          </p:cNvGraphicFramePr>
          <p:nvPr>
            <p:extLst>
              <p:ext uri="{D42A27DB-BD31-4B8C-83A1-F6EECF244321}">
                <p14:modId xmlns:p14="http://schemas.microsoft.com/office/powerpoint/2010/main" val="687368989"/>
              </p:ext>
            </p:extLst>
          </p:nvPr>
        </p:nvGraphicFramePr>
        <p:xfrm>
          <a:off x="1131408" y="2363470"/>
          <a:ext cx="7098192" cy="2031731"/>
        </p:xfrm>
        <a:graphic>
          <a:graphicData uri="http://schemas.openxmlformats.org/drawingml/2006/table">
            <a:tbl>
              <a:tblPr firstRow="1" bandRow="1">
                <a:tableStyleId>{5C22544A-7EE6-4342-B048-85BDC9FD1C3A}</a:tableStyleId>
              </a:tblPr>
              <a:tblGrid>
                <a:gridCol w="2433661"/>
                <a:gridCol w="4664531"/>
              </a:tblGrid>
              <a:tr h="45593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dirty="0" smtClean="0">
                          <a:effectLst/>
                        </a:rPr>
                        <a:t>Frequency Threshold</a:t>
                      </a:r>
                      <a:endParaRPr lang="en-US" sz="1400" b="1" i="0" u="none" strike="noStrike" dirty="0" smtClean="0">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u="none" strike="noStrike" dirty="0" smtClean="0">
                          <a:effectLst/>
                        </a:rPr>
                        <a:t>Load Relief</a:t>
                      </a:r>
                      <a:endParaRPr lang="en-US" sz="1400" b="1" i="0" u="none" strike="noStrike" dirty="0" smtClean="0">
                        <a:solidFill>
                          <a:srgbClr val="000000"/>
                        </a:solidFill>
                        <a:effectLst/>
                        <a:latin typeface="Calibri"/>
                      </a:endParaRPr>
                    </a:p>
                  </a:txBody>
                  <a:tcPr anchor="ctr"/>
                </a:tc>
              </a:tr>
              <a:tr h="525267">
                <a:tc>
                  <a:txBody>
                    <a:bodyPr/>
                    <a:lstStyle/>
                    <a:p>
                      <a:pPr algn="ctr" fontAlgn="b"/>
                      <a:r>
                        <a:rPr lang="en-US" sz="1400" kern="1200" dirty="0" smtClean="0">
                          <a:solidFill>
                            <a:schemeClr val="dk1"/>
                          </a:solidFill>
                          <a:effectLst/>
                          <a:latin typeface="+mn-lt"/>
                          <a:ea typeface="+mn-ea"/>
                          <a:cs typeface="+mn-cs"/>
                        </a:rPr>
                        <a:t>59.3 Hz. </a:t>
                      </a:r>
                      <a:endParaRPr lang="en-US" sz="1400" kern="1200" dirty="0">
                        <a:solidFill>
                          <a:schemeClr val="dk1"/>
                        </a:solidFill>
                        <a:effectLst/>
                        <a:latin typeface="+mn-lt"/>
                        <a:ea typeface="+mn-ea"/>
                        <a:cs typeface="+mn-cs"/>
                      </a:endParaRPr>
                    </a:p>
                  </a:txBody>
                  <a:tcPr marL="9525" marR="9525" marT="9525" marB="0" anchor="ctr"/>
                </a:tc>
                <a:tc>
                  <a:txBody>
                    <a:bodyPr/>
                    <a:lstStyle/>
                    <a:p>
                      <a:pPr algn="ctr"/>
                      <a:r>
                        <a:rPr lang="en-US" sz="1400" kern="1200" dirty="0" smtClean="0">
                          <a:solidFill>
                            <a:schemeClr val="dk1"/>
                          </a:solidFill>
                          <a:effectLst/>
                          <a:latin typeface="+mn-lt"/>
                          <a:ea typeface="+mn-ea"/>
                          <a:cs typeface="+mn-cs"/>
                        </a:rPr>
                        <a:t>5% of the ERCOT System Load</a:t>
                      </a:r>
                    </a:p>
                    <a:p>
                      <a:pPr algn="ctr"/>
                      <a:r>
                        <a:rPr lang="en-US" sz="1400" kern="1200" dirty="0" smtClean="0">
                          <a:solidFill>
                            <a:schemeClr val="dk1"/>
                          </a:solidFill>
                          <a:effectLst/>
                          <a:latin typeface="+mn-lt"/>
                          <a:ea typeface="+mn-ea"/>
                          <a:cs typeface="+mn-cs"/>
                        </a:rPr>
                        <a:t>(Total 5%)</a:t>
                      </a:r>
                      <a:endParaRPr lang="en-US" sz="1400" b="1" i="0" u="none" strike="noStrike" dirty="0">
                        <a:solidFill>
                          <a:srgbClr val="000000"/>
                        </a:solidFill>
                        <a:effectLst/>
                        <a:latin typeface="Calibri"/>
                      </a:endParaRPr>
                    </a:p>
                  </a:txBody>
                  <a:tcPr marL="9525" marR="9525" marT="9525" marB="0" anchor="ctr"/>
                </a:tc>
              </a:tr>
              <a:tr h="525267">
                <a:tc>
                  <a:txBody>
                    <a:bodyPr/>
                    <a:lstStyle/>
                    <a:p>
                      <a:pPr algn="ctr" fontAlgn="b"/>
                      <a:r>
                        <a:rPr lang="en-US" sz="1400" kern="1200" dirty="0" smtClean="0">
                          <a:solidFill>
                            <a:schemeClr val="dk1"/>
                          </a:solidFill>
                          <a:effectLst/>
                          <a:latin typeface="+mn-lt"/>
                          <a:ea typeface="+mn-ea"/>
                          <a:cs typeface="+mn-cs"/>
                        </a:rPr>
                        <a:t>58.9 Hz.</a:t>
                      </a:r>
                      <a:r>
                        <a:rPr lang="en-US" sz="1400" kern="1200" dirty="0">
                          <a:solidFill>
                            <a:schemeClr val="dk1"/>
                          </a:solidFill>
                          <a:effectLst/>
                          <a:latin typeface="+mn-lt"/>
                          <a:ea typeface="+mn-ea"/>
                          <a:cs typeface="+mn-cs"/>
                        </a:rPr>
                        <a:t>  </a:t>
                      </a:r>
                    </a:p>
                  </a:txBody>
                  <a:tcPr marL="9525" marR="9525" marT="9525" marB="0" anchor="ctr"/>
                </a:tc>
                <a:tc>
                  <a:txBody>
                    <a:bodyPr/>
                    <a:lstStyle/>
                    <a:p>
                      <a:pPr algn="ctr"/>
                      <a:r>
                        <a:rPr lang="en-US" sz="1400" kern="1200" dirty="0" smtClean="0">
                          <a:solidFill>
                            <a:schemeClr val="dk1"/>
                          </a:solidFill>
                          <a:effectLst/>
                          <a:latin typeface="+mn-lt"/>
                          <a:ea typeface="+mn-ea"/>
                          <a:cs typeface="+mn-cs"/>
                        </a:rPr>
                        <a:t>An additional 10% of the ERCOT System Load</a:t>
                      </a:r>
                    </a:p>
                    <a:p>
                      <a:pPr algn="ctr"/>
                      <a:r>
                        <a:rPr lang="en-US" sz="1400" kern="1200" dirty="0" smtClean="0">
                          <a:solidFill>
                            <a:schemeClr val="dk1"/>
                          </a:solidFill>
                          <a:effectLst/>
                          <a:latin typeface="+mn-lt"/>
                          <a:ea typeface="+mn-ea"/>
                          <a:cs typeface="+mn-cs"/>
                        </a:rPr>
                        <a:t>(Total 15%)</a:t>
                      </a:r>
                      <a:endParaRPr lang="en-US" sz="1400" b="1" i="0" u="none" strike="noStrike" dirty="0">
                        <a:solidFill>
                          <a:srgbClr val="000000"/>
                        </a:solidFill>
                        <a:effectLst/>
                        <a:latin typeface="Calibri"/>
                      </a:endParaRPr>
                    </a:p>
                  </a:txBody>
                  <a:tcPr marL="9525" marR="9525" marT="9525" marB="0" anchor="ctr"/>
                </a:tc>
              </a:tr>
              <a:tr h="525267">
                <a:tc>
                  <a:txBody>
                    <a:bodyPr/>
                    <a:lstStyle/>
                    <a:p>
                      <a:pPr algn="ctr" fontAlgn="b"/>
                      <a:r>
                        <a:rPr lang="en-US" sz="1400" kern="1200" dirty="0" smtClean="0">
                          <a:solidFill>
                            <a:schemeClr val="dk1"/>
                          </a:solidFill>
                          <a:effectLst/>
                          <a:latin typeface="+mn-lt"/>
                          <a:ea typeface="+mn-ea"/>
                          <a:cs typeface="+mn-cs"/>
                        </a:rPr>
                        <a:t>58.5 Hz.</a:t>
                      </a:r>
                      <a:r>
                        <a:rPr lang="en-US" sz="1400" kern="1200" dirty="0">
                          <a:solidFill>
                            <a:schemeClr val="dk1"/>
                          </a:solidFill>
                          <a:effectLst/>
                          <a:latin typeface="+mn-lt"/>
                          <a:ea typeface="+mn-ea"/>
                          <a:cs typeface="+mn-cs"/>
                        </a:rPr>
                        <a:t> </a:t>
                      </a:r>
                    </a:p>
                  </a:txBody>
                  <a:tcPr marL="9525" marR="9525" marT="9525" marB="0" anchor="ctr"/>
                </a:tc>
                <a:tc>
                  <a:txBody>
                    <a:bodyPr/>
                    <a:lstStyle/>
                    <a:p>
                      <a:pPr algn="ctr"/>
                      <a:r>
                        <a:rPr lang="en-US" sz="1400" kern="1200" dirty="0" smtClean="0">
                          <a:solidFill>
                            <a:schemeClr val="dk1"/>
                          </a:solidFill>
                          <a:effectLst/>
                          <a:latin typeface="+mn-lt"/>
                          <a:ea typeface="+mn-ea"/>
                          <a:cs typeface="+mn-cs"/>
                        </a:rPr>
                        <a:t>An additional 10% of the ERCOT System Load</a:t>
                      </a:r>
                    </a:p>
                    <a:p>
                      <a:pPr algn="ctr"/>
                      <a:r>
                        <a:rPr lang="en-US" sz="1400" kern="1200" dirty="0" smtClean="0">
                          <a:solidFill>
                            <a:schemeClr val="dk1"/>
                          </a:solidFill>
                          <a:effectLst/>
                          <a:latin typeface="+mn-lt"/>
                          <a:ea typeface="+mn-ea"/>
                          <a:cs typeface="+mn-cs"/>
                        </a:rPr>
                        <a:t>(Total 25%)</a:t>
                      </a:r>
                      <a:endParaRPr lang="en-US" sz="1400" b="1" i="0" u="none" strike="noStrike" dirty="0">
                        <a:solidFill>
                          <a:srgbClr val="000000"/>
                        </a:solidFill>
                        <a:effectLst/>
                        <a:latin typeface="Calibri"/>
                      </a:endParaRPr>
                    </a:p>
                  </a:txBody>
                  <a:tcPr marL="9525" marR="9525" marT="9525" marB="0" anchor="ct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8581332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000" dirty="0" smtClean="0"/>
              <a:t>Timeline </a:t>
            </a:r>
            <a:r>
              <a:rPr lang="en-US" sz="2000" dirty="0"/>
              <a:t>of </a:t>
            </a:r>
            <a:r>
              <a:rPr lang="en-US" sz="2000" dirty="0" smtClean="0"/>
              <a:t>the 2018 ERCOT UFLS Survey</a:t>
            </a:r>
            <a:endParaRPr lang="en-US" sz="2000" b="1" dirty="0">
              <a:solidFill>
                <a:schemeClr val="accent1"/>
              </a:solidFill>
            </a:endParaRPr>
          </a:p>
        </p:txBody>
      </p:sp>
      <p:sp>
        <p:nvSpPr>
          <p:cNvPr id="3" name="Content Placeholder 2"/>
          <p:cNvSpPr>
            <a:spLocks noGrp="1"/>
          </p:cNvSpPr>
          <p:nvPr>
            <p:ph idx="1"/>
          </p:nvPr>
        </p:nvSpPr>
        <p:spPr>
          <a:xfrm>
            <a:off x="292835" y="914400"/>
            <a:ext cx="8534400" cy="4876800"/>
          </a:xfrm>
        </p:spPr>
        <p:txBody>
          <a:bodyPr/>
          <a:lstStyle/>
          <a:p>
            <a:pPr marL="0" indent="0">
              <a:buNone/>
            </a:pPr>
            <a:r>
              <a:rPr lang="en-US" sz="1600" dirty="0">
                <a:solidFill>
                  <a:schemeClr val="tx1"/>
                </a:solidFill>
              </a:rPr>
              <a:t>Below is a </a:t>
            </a:r>
            <a:r>
              <a:rPr lang="en-US" sz="1600">
                <a:solidFill>
                  <a:schemeClr val="tx1"/>
                </a:solidFill>
              </a:rPr>
              <a:t>timeline reflecting the survey </a:t>
            </a:r>
            <a:r>
              <a:rPr lang="en-US" sz="1600" smtClean="0">
                <a:solidFill>
                  <a:schemeClr val="tx1"/>
                </a:solidFill>
              </a:rPr>
              <a:t>dates </a:t>
            </a:r>
            <a:r>
              <a:rPr lang="en-US" sz="1600">
                <a:solidFill>
                  <a:schemeClr val="tx1"/>
                </a:solidFill>
              </a:rPr>
              <a:t>and </a:t>
            </a:r>
            <a:r>
              <a:rPr lang="en-US" sz="1600" smtClean="0">
                <a:solidFill>
                  <a:schemeClr val="tx1"/>
                </a:solidFill>
              </a:rPr>
              <a:t>activities:</a:t>
            </a:r>
            <a:endParaRPr lang="en-US" sz="2000" dirty="0" smtClean="0"/>
          </a:p>
          <a:p>
            <a:pPr marL="0" lvl="0" indent="0">
              <a:buNone/>
            </a:pPr>
            <a:endParaRPr lang="en-US" sz="2000" dirty="0" smtClean="0"/>
          </a:p>
          <a:p>
            <a:pPr>
              <a:lnSpc>
                <a:spcPct val="150000"/>
              </a:lnSpc>
            </a:pP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652298254"/>
              </p:ext>
            </p:extLst>
          </p:nvPr>
        </p:nvGraphicFramePr>
        <p:xfrm>
          <a:off x="521435" y="1463040"/>
          <a:ext cx="8077200" cy="3779520"/>
        </p:xfrm>
        <a:graphic>
          <a:graphicData uri="http://schemas.openxmlformats.org/drawingml/2006/table">
            <a:tbl>
              <a:tblPr firstRow="1" bandRow="1">
                <a:tableStyleId>{5C22544A-7EE6-4342-B048-85BDC9FD1C3A}</a:tableStyleId>
              </a:tblPr>
              <a:tblGrid>
                <a:gridCol w="3364765"/>
                <a:gridCol w="4712435"/>
              </a:tblGrid>
              <a:tr h="370840">
                <a:tc>
                  <a:txBody>
                    <a:bodyPr/>
                    <a:lstStyle/>
                    <a:p>
                      <a:pPr algn="ctr"/>
                      <a:r>
                        <a:rPr lang="en-US" dirty="0" smtClean="0"/>
                        <a:t>Date</a:t>
                      </a:r>
                      <a:endParaRPr lang="en-US" dirty="0"/>
                    </a:p>
                  </a:txBody>
                  <a:tcPr/>
                </a:tc>
                <a:tc>
                  <a:txBody>
                    <a:bodyPr/>
                    <a:lstStyle/>
                    <a:p>
                      <a:pPr algn="ctr"/>
                      <a:r>
                        <a:rPr lang="en-US" dirty="0" smtClean="0"/>
                        <a:t>Activity</a:t>
                      </a:r>
                      <a:endParaRPr lang="en-US" dirty="0"/>
                    </a:p>
                  </a:txBody>
                  <a:tcPr/>
                </a:tc>
              </a:tr>
              <a:tr h="370840">
                <a:tc>
                  <a:txBody>
                    <a:bodyPr/>
                    <a:lstStyle/>
                    <a:p>
                      <a:pPr algn="ctr"/>
                      <a:r>
                        <a:rPr lang="en-US" dirty="0" smtClean="0"/>
                        <a:t>Thursday, March 15</a:t>
                      </a:r>
                      <a:r>
                        <a:rPr lang="en-US" baseline="30000" dirty="0" smtClean="0"/>
                        <a:t>th</a:t>
                      </a:r>
                      <a:endParaRPr lang="en-US" dirty="0" smtClean="0"/>
                    </a:p>
                  </a:txBody>
                  <a:tcPr anchor="ctr"/>
                </a:tc>
                <a:tc>
                  <a:txBody>
                    <a:bodyPr/>
                    <a:lstStyle/>
                    <a:p>
                      <a:pPr algn="l"/>
                      <a:r>
                        <a:rPr lang="en-US" dirty="0" smtClean="0"/>
                        <a:t>ERCOT announcement of survey timeline to the OWG.</a:t>
                      </a:r>
                      <a:endParaRPr lang="en-US" dirty="0"/>
                    </a:p>
                  </a:txBody>
                  <a:tcPr anchor="ctr"/>
                </a:tc>
              </a:tr>
              <a:tr h="370840">
                <a:tc>
                  <a:txBody>
                    <a:bodyPr/>
                    <a:lstStyle/>
                    <a:p>
                      <a:pPr algn="ctr"/>
                      <a:r>
                        <a:rPr lang="en-US" dirty="0" smtClean="0"/>
                        <a:t>Monday, April 2</a:t>
                      </a:r>
                      <a:r>
                        <a:rPr lang="en-US" baseline="30000" dirty="0" smtClean="0"/>
                        <a:t>nd</a:t>
                      </a:r>
                      <a:r>
                        <a:rPr lang="en-US" dirty="0" smtClean="0"/>
                        <a:t> </a:t>
                      </a:r>
                      <a:endParaRPr lang="en-US" dirty="0"/>
                    </a:p>
                  </a:txBody>
                  <a:tcPr anchor="ctr"/>
                </a:tc>
                <a:tc>
                  <a:txBody>
                    <a:bodyPr/>
                    <a:lstStyle/>
                    <a:p>
                      <a:pPr algn="l"/>
                      <a:r>
                        <a:rPr lang="en-US" dirty="0" smtClean="0"/>
                        <a:t>Market Notice sent</a:t>
                      </a:r>
                      <a:r>
                        <a:rPr lang="en-US" baseline="0" dirty="0" smtClean="0"/>
                        <a:t> by ERCOT Client Services to TDSP Authorized Representatives.</a:t>
                      </a:r>
                      <a:endParaRPr lang="en-US" dirty="0"/>
                    </a:p>
                  </a:txBody>
                  <a:tcPr anchor="ctr"/>
                </a:tc>
              </a:tr>
              <a:tr h="370840">
                <a:tc>
                  <a:txBody>
                    <a:bodyPr/>
                    <a:lstStyle/>
                    <a:p>
                      <a:pPr algn="ctr"/>
                      <a:r>
                        <a:rPr lang="en-US" dirty="0" smtClean="0"/>
                        <a:t>Thursday,</a:t>
                      </a:r>
                      <a:r>
                        <a:rPr lang="en-US" baseline="0" dirty="0" smtClean="0"/>
                        <a:t> May 10</a:t>
                      </a:r>
                      <a:r>
                        <a:rPr lang="en-US" baseline="30000" dirty="0" smtClean="0"/>
                        <a:t>th</a:t>
                      </a:r>
                      <a:r>
                        <a:rPr lang="en-US" baseline="0" dirty="0" smtClean="0"/>
                        <a:t> </a:t>
                      </a:r>
                      <a:endParaRPr lang="en-US" dirty="0"/>
                    </a:p>
                  </a:txBody>
                  <a:tcPr anchor="ctr"/>
                </a:tc>
                <a:tc>
                  <a:txBody>
                    <a:bodyPr/>
                    <a:lstStyle/>
                    <a:p>
                      <a:pPr algn="l"/>
                      <a:r>
                        <a:rPr lang="en-US" dirty="0" smtClean="0"/>
                        <a:t>Date and time of survey.</a:t>
                      </a:r>
                      <a:endParaRPr lang="en-US" dirty="0"/>
                    </a:p>
                  </a:txBody>
                  <a:tcPr anchor="ctr"/>
                </a:tc>
              </a:tr>
              <a:tr h="370840">
                <a:tc>
                  <a:txBody>
                    <a:bodyPr/>
                    <a:lstStyle/>
                    <a:p>
                      <a:pPr algn="ctr"/>
                      <a:r>
                        <a:rPr lang="en-US" dirty="0" smtClean="0"/>
                        <a:t>Tuesday, June 12</a:t>
                      </a:r>
                      <a:r>
                        <a:rPr lang="en-US" baseline="30000" dirty="0" smtClean="0"/>
                        <a:t>th</a:t>
                      </a:r>
                      <a:r>
                        <a:rPr lang="en-US" dirty="0" smtClean="0"/>
                        <a:t> </a:t>
                      </a:r>
                    </a:p>
                  </a:txBody>
                  <a:tcPr anchor="ctr"/>
                </a:tc>
                <a:tc>
                  <a:txBody>
                    <a:bodyPr/>
                    <a:lstStyle/>
                    <a:p>
                      <a:pPr algn="l"/>
                      <a:r>
                        <a:rPr lang="en-US" dirty="0" smtClean="0"/>
                        <a:t>Survey results due to ERCOT.</a:t>
                      </a:r>
                      <a:endParaRPr lang="en-US" dirty="0"/>
                    </a:p>
                  </a:txBody>
                  <a:tcPr anchor="ctr"/>
                </a:tc>
              </a:tr>
              <a:tr h="370840">
                <a:tc>
                  <a:txBody>
                    <a:bodyPr/>
                    <a:lstStyle/>
                    <a:p>
                      <a:pPr algn="ctr"/>
                      <a:r>
                        <a:rPr lang="en-US" dirty="0" smtClean="0"/>
                        <a:t>Wednesday, July 18</a:t>
                      </a:r>
                      <a:r>
                        <a:rPr lang="en-US" baseline="30000" dirty="0" smtClean="0"/>
                        <a:t>th</a:t>
                      </a:r>
                      <a:r>
                        <a:rPr lang="en-US" dirty="0" smtClean="0"/>
                        <a:t> </a:t>
                      </a:r>
                      <a:endParaRPr lang="en-US" dirty="0"/>
                    </a:p>
                  </a:txBody>
                  <a:tcPr anchor="ctr"/>
                </a:tc>
                <a:tc>
                  <a:txBody>
                    <a:bodyPr/>
                    <a:lstStyle/>
                    <a:p>
                      <a:pPr algn="l"/>
                      <a:r>
                        <a:rPr lang="en-US" dirty="0" smtClean="0"/>
                        <a:t>Survey results to be reported to the OWG</a:t>
                      </a:r>
                      <a:r>
                        <a:rPr lang="en-US" baseline="0" dirty="0" smtClean="0"/>
                        <a:t>.</a:t>
                      </a:r>
                      <a:endParaRPr lang="en-US" dirty="0"/>
                    </a:p>
                  </a:txBody>
                  <a:tcPr anchor="ctr"/>
                </a:tc>
              </a:tr>
              <a:tr h="370840">
                <a:tc>
                  <a:txBody>
                    <a:bodyPr/>
                    <a:lstStyle/>
                    <a:p>
                      <a:pPr algn="ctr"/>
                      <a:r>
                        <a:rPr lang="en-US" dirty="0" smtClean="0"/>
                        <a:t>Thursday,</a:t>
                      </a:r>
                      <a:r>
                        <a:rPr lang="en-US" baseline="0" dirty="0" smtClean="0"/>
                        <a:t> August 9</a:t>
                      </a:r>
                      <a:r>
                        <a:rPr lang="en-US" baseline="30000" dirty="0" smtClean="0"/>
                        <a:t>th</a:t>
                      </a:r>
                      <a:r>
                        <a:rPr lang="en-US" baseline="0" dirty="0" smtClean="0"/>
                        <a:t> </a:t>
                      </a:r>
                      <a:endParaRPr lang="en-US"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Survey</a:t>
                      </a:r>
                      <a:r>
                        <a:rPr lang="en-US" baseline="0" dirty="0" smtClean="0"/>
                        <a:t> r</a:t>
                      </a:r>
                      <a:r>
                        <a:rPr lang="en-US" dirty="0" smtClean="0"/>
                        <a:t>esults to be reported to the ROS.</a:t>
                      </a:r>
                    </a:p>
                  </a:txBody>
                  <a:tcPr anchor="ctr"/>
                </a:tc>
              </a:tr>
              <a:tr h="370840">
                <a:tc>
                  <a:txBody>
                    <a:bodyPr/>
                    <a:lstStyle/>
                    <a:p>
                      <a:pPr algn="ctr"/>
                      <a:r>
                        <a:rPr lang="en-US" baseline="0" dirty="0" smtClean="0"/>
                        <a:t>Thursday, August 30</a:t>
                      </a:r>
                      <a:r>
                        <a:rPr lang="en-US" baseline="30000" dirty="0" smtClean="0"/>
                        <a:t>th</a:t>
                      </a:r>
                      <a:r>
                        <a:rPr lang="en-US" baseline="0" dirty="0" smtClean="0"/>
                        <a:t>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Survey</a:t>
                      </a:r>
                      <a:r>
                        <a:rPr lang="en-US" baseline="0" dirty="0" smtClean="0"/>
                        <a:t> r</a:t>
                      </a:r>
                      <a:r>
                        <a:rPr lang="en-US" dirty="0" smtClean="0"/>
                        <a:t>esults to be reported to the TAC.</a:t>
                      </a:r>
                    </a:p>
                  </a:txBody>
                  <a:tcPr anchor="ctr"/>
                </a:tc>
              </a:tr>
            </a:tbl>
          </a:graphicData>
        </a:graphic>
      </p:graphicFrame>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8088" y="960002"/>
            <a:ext cx="8450982" cy="406683"/>
          </a:xfrm>
        </p:spPr>
        <p:txBody>
          <a:bodyPr>
            <a:normAutofit/>
          </a:bodyPr>
          <a:lstStyle/>
          <a:p>
            <a:pPr marL="0" indent="0">
              <a:buNone/>
            </a:pPr>
            <a:r>
              <a:rPr lang="en-US" sz="1600" dirty="0">
                <a:solidFill>
                  <a:schemeClr val="tx1"/>
                </a:solidFill>
              </a:rPr>
              <a:t>The </a:t>
            </a:r>
            <a:r>
              <a:rPr lang="en-US" sz="1600" dirty="0" smtClean="0">
                <a:solidFill>
                  <a:schemeClr val="tx1"/>
                </a:solidFill>
              </a:rPr>
              <a:t>overall results </a:t>
            </a:r>
            <a:r>
              <a:rPr lang="en-US" sz="1600" dirty="0">
                <a:solidFill>
                  <a:schemeClr val="tx1"/>
                </a:solidFill>
              </a:rPr>
              <a:t>of the </a:t>
            </a:r>
            <a:r>
              <a:rPr lang="en-US" sz="1600" dirty="0" smtClean="0">
                <a:solidFill>
                  <a:schemeClr val="tx1"/>
                </a:solidFill>
              </a:rPr>
              <a:t>2018 UFLS survey </a:t>
            </a:r>
            <a:r>
              <a:rPr lang="en-US" sz="1600" dirty="0" smtClean="0">
                <a:solidFill>
                  <a:schemeClr val="tx1"/>
                </a:solidFill>
              </a:rPr>
              <a:t>are </a:t>
            </a:r>
            <a:r>
              <a:rPr lang="en-US" sz="1600" dirty="0">
                <a:solidFill>
                  <a:schemeClr val="tx1"/>
                </a:solidFill>
              </a:rPr>
              <a:t>reflected below:</a:t>
            </a:r>
          </a:p>
        </p:txBody>
      </p:sp>
      <p:sp>
        <p:nvSpPr>
          <p:cNvPr id="3" name="Title 2"/>
          <p:cNvSpPr>
            <a:spLocks noGrp="1"/>
          </p:cNvSpPr>
          <p:nvPr>
            <p:ph type="title"/>
          </p:nvPr>
        </p:nvSpPr>
        <p:spPr/>
        <p:txBody>
          <a:bodyPr/>
          <a:lstStyle/>
          <a:p>
            <a:r>
              <a:rPr lang="en-US" sz="2000" dirty="0" smtClean="0"/>
              <a:t>Results of the 2018 ERCOT UFLS Survey</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50118" y="3673686"/>
            <a:ext cx="8450982" cy="226991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a:t>All TDSPs successfully met the individual </a:t>
            </a:r>
            <a:r>
              <a:rPr lang="en-US" sz="1600" dirty="0"/>
              <a:t>5/10/10 requirements.</a:t>
            </a:r>
            <a:endParaRPr lang="en-US" sz="1600" dirty="0"/>
          </a:p>
          <a:p>
            <a:pPr marL="0" indent="0">
              <a:buNone/>
            </a:pPr>
            <a:endParaRPr lang="en-US" sz="1600" dirty="0"/>
          </a:p>
          <a:p>
            <a:pPr marL="0" indent="0">
              <a:buNone/>
            </a:pPr>
            <a:r>
              <a:rPr lang="en-US" sz="1600" dirty="0" smtClean="0"/>
              <a:t>The ERCOT load at the time of the survey was 43,252 </a:t>
            </a:r>
            <a:r>
              <a:rPr lang="en-US" sz="1600" dirty="0" smtClean="0"/>
              <a:t>MW. In </a:t>
            </a:r>
            <a:r>
              <a:rPr lang="en-US" sz="1600" dirty="0" smtClean="0"/>
              <a:t>comparison, the 2017 survey overall total was 34.1% at 42,510 MW of load.</a:t>
            </a:r>
          </a:p>
          <a:p>
            <a:pPr marL="0" indent="0">
              <a:buNone/>
            </a:pPr>
            <a:endParaRPr lang="en-US" sz="1600" dirty="0"/>
          </a:p>
          <a:p>
            <a:pPr marL="0" indent="0">
              <a:buNone/>
            </a:pPr>
            <a:r>
              <a:rPr lang="en-US" sz="1600" dirty="0" smtClean="0"/>
              <a:t>(Note—NOGRR178 is still </a:t>
            </a:r>
            <a:r>
              <a:rPr lang="en-US" sz="1600" dirty="0"/>
              <a:t>in </a:t>
            </a:r>
            <a:r>
              <a:rPr lang="en-US" sz="1600" dirty="0" smtClean="0"/>
              <a:t>progress for </a:t>
            </a:r>
            <a:r>
              <a:rPr lang="en-US" sz="1600" dirty="0"/>
              <a:t>potential changes to the 2019 </a:t>
            </a:r>
            <a:r>
              <a:rPr lang="en-US" sz="1600" dirty="0" smtClean="0"/>
              <a:t>survey.)</a:t>
            </a:r>
            <a:endParaRPr lang="en-US" sz="1600" dirty="0"/>
          </a:p>
        </p:txBody>
      </p:sp>
      <p:graphicFrame>
        <p:nvGraphicFramePr>
          <p:cNvPr id="8" name="Table 7"/>
          <p:cNvGraphicFramePr>
            <a:graphicFrameLocks noGrp="1"/>
          </p:cNvGraphicFramePr>
          <p:nvPr>
            <p:extLst>
              <p:ext uri="{D42A27DB-BD31-4B8C-83A1-F6EECF244321}">
                <p14:modId xmlns:p14="http://schemas.microsoft.com/office/powerpoint/2010/main" val="323223277"/>
              </p:ext>
            </p:extLst>
          </p:nvPr>
        </p:nvGraphicFramePr>
        <p:xfrm>
          <a:off x="591179" y="1366685"/>
          <a:ext cx="7924799" cy="2123440"/>
        </p:xfrm>
        <a:graphic>
          <a:graphicData uri="http://schemas.openxmlformats.org/drawingml/2006/table">
            <a:tbl>
              <a:tblPr firstRow="1" bandRow="1">
                <a:tableStyleId>{5C22544A-7EE6-4342-B048-85BDC9FD1C3A}</a:tableStyleId>
              </a:tblPr>
              <a:tblGrid>
                <a:gridCol w="2533021"/>
                <a:gridCol w="2549781"/>
                <a:gridCol w="2841997"/>
              </a:tblGrid>
              <a:tr h="6145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smtClean="0">
                          <a:effectLst/>
                        </a:rPr>
                        <a:t>Frequency Response Block </a:t>
                      </a:r>
                      <a:endParaRPr lang="en-US" sz="1800" b="1" i="0" u="none" strike="noStrike" dirty="0" smtClean="0">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smtClean="0">
                          <a:effectLst/>
                        </a:rPr>
                        <a:t>Minimum Requirement</a:t>
                      </a:r>
                      <a:endParaRPr lang="en-US" sz="1800" b="1" i="0" u="none" strike="noStrike" dirty="0" smtClean="0">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smtClean="0">
                          <a:effectLst/>
                        </a:rPr>
                        <a:t> 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smtClean="0">
                          <a:effectLst/>
                        </a:rPr>
                        <a:t>Measurement</a:t>
                      </a:r>
                      <a:endParaRPr lang="en-US" sz="1800" b="1" i="0" u="none" strike="noStrike" dirty="0" smtClean="0">
                        <a:solidFill>
                          <a:srgbClr val="000000"/>
                        </a:solidFill>
                        <a:effectLst/>
                        <a:latin typeface="Calibri"/>
                      </a:endParaRPr>
                    </a:p>
                  </a:txBody>
                  <a:tcPr anchor="ctr"/>
                </a:tc>
              </a:tr>
              <a:tr h="370840">
                <a:tc>
                  <a:txBody>
                    <a:bodyPr/>
                    <a:lstStyle/>
                    <a:p>
                      <a:pPr algn="ctr" fontAlgn="b"/>
                      <a:r>
                        <a:rPr lang="en-US" sz="1400" b="0" u="none" strike="noStrike" dirty="0">
                          <a:effectLst/>
                        </a:rPr>
                        <a:t>Block 1 response at </a:t>
                      </a:r>
                      <a:r>
                        <a:rPr lang="en-US" sz="1400" b="0" u="none" strike="noStrike" dirty="0" smtClean="0">
                          <a:effectLst/>
                        </a:rPr>
                        <a:t>59.3 Hz. </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b="0" u="none" strike="noStrike" dirty="0">
                          <a:effectLst/>
                        </a:rPr>
                        <a:t>5%</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b="0" u="none" strike="noStrike" dirty="0" smtClean="0">
                          <a:effectLst/>
                        </a:rPr>
                        <a:t>7.9%</a:t>
                      </a:r>
                      <a:endParaRPr lang="en-US" sz="1400" b="0" i="0" u="none" strike="noStrike" dirty="0">
                        <a:solidFill>
                          <a:srgbClr val="000000"/>
                        </a:solidFill>
                        <a:effectLst/>
                        <a:latin typeface="Calibri"/>
                      </a:endParaRPr>
                    </a:p>
                  </a:txBody>
                  <a:tcPr marL="9525" marR="9525" marT="9525" marB="0" anchor="ctr"/>
                </a:tc>
              </a:tr>
              <a:tr h="370840">
                <a:tc>
                  <a:txBody>
                    <a:bodyPr/>
                    <a:lstStyle/>
                    <a:p>
                      <a:pPr algn="ctr" fontAlgn="b"/>
                      <a:r>
                        <a:rPr lang="en-US" sz="1400" b="0" u="none" strike="noStrike" dirty="0">
                          <a:effectLst/>
                        </a:rPr>
                        <a:t>Block 2 response at </a:t>
                      </a:r>
                      <a:r>
                        <a:rPr lang="en-US" sz="1400" b="0" u="none" strike="noStrike" dirty="0" smtClean="0">
                          <a:effectLst/>
                        </a:rPr>
                        <a:t>58.9 Hz.</a:t>
                      </a:r>
                      <a:r>
                        <a:rPr lang="en-US" sz="1400" b="0" u="none" strike="noStrike" dirty="0">
                          <a:effectLst/>
                        </a:rPr>
                        <a:t>  </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b="0" u="none" strike="noStrike" dirty="0">
                          <a:effectLst/>
                        </a:rPr>
                        <a:t>10%</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b="0" u="none" strike="noStrike" dirty="0" smtClean="0">
                          <a:effectLst/>
                        </a:rPr>
                        <a:t>12.8%</a:t>
                      </a:r>
                      <a:endParaRPr lang="en-US" sz="1400" b="0" i="0" u="none" strike="noStrike" dirty="0">
                        <a:solidFill>
                          <a:srgbClr val="000000"/>
                        </a:solidFill>
                        <a:effectLst/>
                        <a:latin typeface="Calibri"/>
                      </a:endParaRPr>
                    </a:p>
                  </a:txBody>
                  <a:tcPr marL="9525" marR="9525" marT="9525" marB="0" anchor="ctr"/>
                </a:tc>
              </a:tr>
              <a:tr h="370840">
                <a:tc>
                  <a:txBody>
                    <a:bodyPr/>
                    <a:lstStyle/>
                    <a:p>
                      <a:pPr algn="ctr" fontAlgn="b"/>
                      <a:r>
                        <a:rPr lang="en-US" sz="1400" b="0" u="none" strike="noStrike" dirty="0">
                          <a:effectLst/>
                        </a:rPr>
                        <a:t>Block 3 response at </a:t>
                      </a:r>
                      <a:r>
                        <a:rPr lang="en-US" sz="1400" b="0" u="none" strike="noStrike" dirty="0" smtClean="0">
                          <a:effectLst/>
                        </a:rPr>
                        <a:t>58.5 Hz.</a:t>
                      </a:r>
                      <a:r>
                        <a:rPr lang="en-US" sz="1400" b="0" u="none" strike="noStrike" dirty="0">
                          <a:effectLst/>
                        </a:rPr>
                        <a:t> </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b="0" u="none" strike="noStrike" dirty="0">
                          <a:effectLst/>
                        </a:rPr>
                        <a:t>10%</a:t>
                      </a:r>
                      <a:endParaRPr lang="en-US" sz="1400" b="0" i="0" u="none" strike="noStrike" dirty="0">
                        <a:solidFill>
                          <a:srgbClr val="000000"/>
                        </a:solidFill>
                        <a:effectLst/>
                        <a:latin typeface="Calibri"/>
                      </a:endParaRPr>
                    </a:p>
                  </a:txBody>
                  <a:tcPr marL="9525" marR="9525" marT="9525" marB="0" anchor="ctr"/>
                </a:tc>
                <a:tc>
                  <a:txBody>
                    <a:bodyPr/>
                    <a:lstStyle/>
                    <a:p>
                      <a:pPr algn="ctr" fontAlgn="b"/>
                      <a:r>
                        <a:rPr lang="en-US" sz="1400" b="0" u="none" strike="noStrike" dirty="0" smtClean="0">
                          <a:effectLst/>
                        </a:rPr>
                        <a:t>12.7%</a:t>
                      </a:r>
                      <a:endParaRPr lang="en-US" sz="1400" b="0" i="0" u="none" strike="noStrike" dirty="0">
                        <a:solidFill>
                          <a:srgbClr val="000000"/>
                        </a:solidFill>
                        <a:effectLst/>
                        <a:latin typeface="Calibri"/>
                      </a:endParaRPr>
                    </a:p>
                  </a:txBody>
                  <a:tcPr marL="9525" marR="9525" marT="9525" marB="0" anchor="ctr"/>
                </a:tc>
              </a:tr>
              <a:tr h="370840">
                <a:tc>
                  <a:txBody>
                    <a:bodyPr/>
                    <a:lstStyle/>
                    <a:p>
                      <a:pPr algn="ctr" fontAlgn="b"/>
                      <a:r>
                        <a:rPr lang="en-US" sz="1400" b="1" u="none" strike="noStrike" dirty="0">
                          <a:effectLst/>
                        </a:rPr>
                        <a:t>Total</a:t>
                      </a:r>
                      <a:endParaRPr lang="en-US" sz="1400" b="1" i="0" u="none" strike="noStrike" dirty="0">
                        <a:solidFill>
                          <a:srgbClr val="000000"/>
                        </a:solidFill>
                        <a:effectLst/>
                        <a:latin typeface="Calibri"/>
                      </a:endParaRPr>
                    </a:p>
                  </a:txBody>
                  <a:tcPr marL="9525" marR="9525" marT="9525" marB="0" anchor="ctr"/>
                </a:tc>
                <a:tc>
                  <a:txBody>
                    <a:bodyPr/>
                    <a:lstStyle/>
                    <a:p>
                      <a:pPr algn="ctr" fontAlgn="b"/>
                      <a:r>
                        <a:rPr lang="en-US" sz="1400" b="1" u="none" strike="noStrike" dirty="0">
                          <a:effectLst/>
                        </a:rPr>
                        <a:t>25%</a:t>
                      </a:r>
                      <a:endParaRPr lang="en-US" sz="1400" b="1" i="0" u="none" strike="noStrike" dirty="0">
                        <a:solidFill>
                          <a:srgbClr val="000000"/>
                        </a:solidFill>
                        <a:effectLst/>
                        <a:latin typeface="Calibri"/>
                      </a:endParaRPr>
                    </a:p>
                  </a:txBody>
                  <a:tcPr marL="9525" marR="9525" marT="9525" marB="0" anchor="ctr"/>
                </a:tc>
                <a:tc>
                  <a:txBody>
                    <a:bodyPr/>
                    <a:lstStyle/>
                    <a:p>
                      <a:pPr algn="ctr" fontAlgn="b"/>
                      <a:r>
                        <a:rPr lang="en-US" sz="1400" b="1" u="none" strike="noStrike" dirty="0" smtClean="0">
                          <a:effectLst/>
                        </a:rPr>
                        <a:t>33.4%</a:t>
                      </a:r>
                      <a:endParaRPr lang="en-US" sz="1400" b="1" i="0" u="none" strike="noStrike" dirty="0">
                        <a:solidFill>
                          <a:srgbClr val="000000"/>
                        </a:solidFill>
                        <a:effectLst/>
                        <a:latin typeface="Calibri"/>
                      </a:endParaRPr>
                    </a:p>
                  </a:txBody>
                  <a:tcPr marL="9525" marR="9525" marT="9525" marB="0" anchor="ctr"/>
                </a:tc>
              </a:tr>
            </a:tbl>
          </a:graphicData>
        </a:graphic>
      </p:graphicFrame>
      <p:sp>
        <p:nvSpPr>
          <p:cNvPr id="9" name="Slide Number Placeholder 8"/>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1977286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D22C17BBED2EF4E802F4F21A1D28B33" ma:contentTypeVersion="0" ma:contentTypeDescription="Create a new document." ma:contentTypeScope="" ma:versionID="936f69d55887432f79aa97b01e37f6cf">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38D71687-AE0C-48AE-9A7E-1F445F288C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purl.org/dc/elements/1.1/"/>
    <ds:schemaRef ds:uri="http://purl.org/dc/dcmitype/"/>
    <ds:schemaRef ds:uri="http://purl.org/dc/terms/"/>
    <ds:schemaRef ds:uri="http://schemas.microsoft.com/office/infopath/2007/PartnerControls"/>
    <ds:schemaRef ds:uri="http://www.w3.org/XML/1998/namespace"/>
    <ds:schemaRef ds:uri="c34af464-7aa1-4edd-9be4-83dffc1cb926"/>
    <ds:schemaRef ds:uri="http://schemas.microsoft.com/office/2006/documentManagement/type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3227</TotalTime>
  <Words>432</Words>
  <Application>Microsoft Office PowerPoint</Application>
  <PresentationFormat>On-screen Show (4:3)</PresentationFormat>
  <Paragraphs>74</Paragraphs>
  <Slides>4</Slides>
  <Notes>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vt:i4>
      </vt:variant>
    </vt:vector>
  </HeadingPairs>
  <TitlesOfParts>
    <vt:vector size="8" baseType="lpstr">
      <vt:lpstr>Arial</vt:lpstr>
      <vt:lpstr>Calibri</vt:lpstr>
      <vt:lpstr>1_Custom Design</vt:lpstr>
      <vt:lpstr>Office Theme</vt:lpstr>
      <vt:lpstr>PowerPoint Presentation</vt:lpstr>
      <vt:lpstr>Background on the ERCOT UFLS Survey and Requirements</vt:lpstr>
      <vt:lpstr>Timeline of the 2018 ERCOT UFLS Survey</vt:lpstr>
      <vt:lpstr>Results of the 2018 ERCOT UFLS Survey</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Sanchez, Daniel</cp:lastModifiedBy>
  <cp:revision>70</cp:revision>
  <cp:lastPrinted>2016-01-21T20:53:15Z</cp:lastPrinted>
  <dcterms:created xsi:type="dcterms:W3CDTF">2016-01-21T15:20:31Z</dcterms:created>
  <dcterms:modified xsi:type="dcterms:W3CDTF">2018-07-11T15:10:13Z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0x0101001D22C17BBED2EF4E802F4F21A1D28B33</vt:lpwstr>
  </property>
</Properties>
</file>