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75" r:id="rId7"/>
    <p:sldId id="267" r:id="rId8"/>
    <p:sldId id="269" r:id="rId9"/>
    <p:sldId id="271" r:id="rId10"/>
    <p:sldId id="277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5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0" y="2105561"/>
            <a:ext cx="564603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NPRR885:  Must-Run </a:t>
            </a:r>
            <a:r>
              <a:rPr lang="en-US" sz="2000" dirty="0"/>
              <a:t>Alternative (MRA) Details and Revisions Resulting from PUCT Project No. 46369, Rulemaking Relating to Reliability Must-Run Service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Ino González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WMS Meeting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July 11,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MRA NPRR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Align </a:t>
            </a:r>
            <a:r>
              <a:rPr lang="en-US" dirty="0"/>
              <a:t>Protocols </a:t>
            </a:r>
            <a:r>
              <a:rPr lang="en-US" dirty="0" smtClean="0"/>
              <a:t>with applicable </a:t>
            </a:r>
            <a:r>
              <a:rPr lang="en-US" dirty="0"/>
              <a:t>SUBST. R. </a:t>
            </a:r>
            <a:r>
              <a:rPr lang="en-US" dirty="0" smtClean="0"/>
              <a:t>25.502: Rulemaking </a:t>
            </a:r>
            <a:r>
              <a:rPr lang="en-US" dirty="0"/>
              <a:t>Relating to Reliability Must-Run Service (RMR)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an MRA Service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Incentivize resources to submit competitive offers for an MRA Service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Procure most cost-effective MRA </a:t>
            </a:r>
            <a:r>
              <a:rPr lang="en-US" dirty="0"/>
              <a:t>S</a:t>
            </a:r>
            <a:r>
              <a:rPr lang="en-US" dirty="0" smtClean="0"/>
              <a:t>ervice to minimize cost uplift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85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MRA NPRR </a:t>
            </a:r>
            <a:r>
              <a:rPr lang="en-US" dirty="0"/>
              <a:t>Overview </a:t>
            </a:r>
            <a:r>
              <a:rPr lang="en-US" dirty="0" smtClean="0"/>
              <a:t>–included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Creates a separate Protocol section for MRAs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Describes </a:t>
            </a:r>
            <a:r>
              <a:rPr lang="en-US" dirty="0"/>
              <a:t>types of </a:t>
            </a:r>
            <a:r>
              <a:rPr lang="en-US" dirty="0" smtClean="0"/>
              <a:t>resources </a:t>
            </a:r>
            <a:r>
              <a:rPr lang="en-US" dirty="0"/>
              <a:t>that may qualify for MRA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Includes rules for: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Communication </a:t>
            </a:r>
            <a:r>
              <a:rPr lang="en-US" dirty="0"/>
              <a:t>with </a:t>
            </a:r>
            <a:r>
              <a:rPr lang="en-US" dirty="0" smtClean="0"/>
              <a:t>ERCOT</a:t>
            </a: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Substitution</a:t>
            </a: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Commitment &amp; dispatch </a:t>
            </a: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Telemetry requirements, and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 	</a:t>
            </a:r>
            <a:r>
              <a:rPr lang="en-US" dirty="0" smtClean="0"/>
              <a:t>Testing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Incorporates settlement equations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MRA </a:t>
            </a:r>
            <a:r>
              <a:rPr lang="en-US" dirty="0"/>
              <a:t>Standard Form Must-Run Alternative </a:t>
            </a:r>
            <a:r>
              <a:rPr lang="en-US" dirty="0" smtClean="0"/>
              <a:t>Supplement to the Market Participant Agreement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MRA Settlement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800" dirty="0" smtClean="0"/>
              <a:t>Description of payments included for all MRAs during contracted MRA hours:</a:t>
            </a:r>
            <a:endParaRPr lang="en-US" sz="28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Standby </a:t>
            </a:r>
            <a:r>
              <a:rPr lang="en-US" dirty="0"/>
              <a:t>Payment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Contributed </a:t>
            </a:r>
            <a:r>
              <a:rPr lang="en-US" dirty="0"/>
              <a:t>Capital Expenditures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Deployment Event Payment</a:t>
            </a:r>
            <a:endParaRPr lang="en-US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Variable </a:t>
            </a:r>
            <a:r>
              <a:rPr lang="en-US" dirty="0"/>
              <a:t>Payment for Deployment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Charge </a:t>
            </a:r>
            <a:r>
              <a:rPr lang="en-US" dirty="0"/>
              <a:t>for Unexcused Misconduct, and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MRA Service Charge – costs allocated to LRS for contracted hours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MRA V</a:t>
            </a:r>
            <a:r>
              <a:rPr lang="en-US" dirty="0" smtClean="0"/>
              <a:t>ariable Payment Policy </a:t>
            </a:r>
            <a:r>
              <a:rPr lang="en-US" dirty="0"/>
              <a:t>Position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800" dirty="0" smtClean="0"/>
              <a:t>Contracted hours with deployments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 Variable payment based on contract price</a:t>
            </a:r>
          </a:p>
          <a:p>
            <a:pPr marL="457200" lvl="1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Contracted hours </a:t>
            </a:r>
            <a:r>
              <a:rPr lang="en-US" sz="2800" dirty="0" smtClean="0"/>
              <a:t>without deployments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Minimum of {contract price, Real-Time revenues}</a:t>
            </a: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endParaRPr lang="en-US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Non-contracted </a:t>
            </a:r>
            <a:r>
              <a:rPr lang="en-US" sz="2800" dirty="0"/>
              <a:t>hours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/>
              <a:t>  </a:t>
            </a:r>
            <a:r>
              <a:rPr lang="en-US" dirty="0" smtClean="0"/>
              <a:t>Based Real-Time </a:t>
            </a:r>
            <a:r>
              <a:rPr lang="en-US" dirty="0" smtClean="0"/>
              <a:t>revenues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9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2743200" lvl="6" indent="0">
              <a:buNone/>
            </a:pPr>
            <a:endParaRPr lang="en-US" sz="3600" dirty="0" smtClean="0"/>
          </a:p>
          <a:p>
            <a:pPr marL="2743200" lvl="6" indent="0">
              <a:buNone/>
            </a:pPr>
            <a:endParaRPr lang="en-US" sz="3600" dirty="0"/>
          </a:p>
          <a:p>
            <a:pPr marL="2743200" lvl="6" indent="0">
              <a:buNone/>
            </a:pPr>
            <a:r>
              <a:rPr lang="en-US" sz="3600" dirty="0" smtClean="0"/>
              <a:t>	QUESTIONS?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300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c34af464-7aa1-4edd-9be4-83dffc1cb92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1624</TotalTime>
  <Words>213</Words>
  <Application>Microsoft Office PowerPoint</Application>
  <PresentationFormat>Widescreen</PresentationFormat>
  <Paragraphs>56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1_Custom Design</vt:lpstr>
      <vt:lpstr>Office Theme</vt:lpstr>
      <vt:lpstr>PowerPoint Presentation</vt:lpstr>
      <vt:lpstr>MRA NPRR Objectives</vt:lpstr>
      <vt:lpstr>MRA NPRR Overview –included </vt:lpstr>
      <vt:lpstr>MRA Settlement Overview</vt:lpstr>
      <vt:lpstr>MRA Variable Payment Policy Position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Ino</cp:lastModifiedBy>
  <cp:revision>96</cp:revision>
  <cp:lastPrinted>2016-01-21T20:53:15Z</cp:lastPrinted>
  <dcterms:created xsi:type="dcterms:W3CDTF">2016-01-21T15:20:31Z</dcterms:created>
  <dcterms:modified xsi:type="dcterms:W3CDTF">2018-07-10T14:35:15Z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