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7" r:id="rId2"/>
    <p:sldMasterId id="2147483686" r:id="rId3"/>
    <p:sldMasterId id="2147483688" r:id="rId4"/>
  </p:sldMasterIdLst>
  <p:notesMasterIdLst>
    <p:notesMasterId r:id="rId10"/>
  </p:notesMasterIdLst>
  <p:handoutMasterIdLst>
    <p:handoutMasterId r:id="rId11"/>
  </p:handoutMasterIdLst>
  <p:sldIdLst>
    <p:sldId id="619" r:id="rId5"/>
    <p:sldId id="616" r:id="rId6"/>
    <p:sldId id="617" r:id="rId7"/>
    <p:sldId id="618" r:id="rId8"/>
    <p:sldId id="44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16F0B16-99A6-4A89-BD55-366F6B849F6F}">
          <p14:sldIdLst>
            <p14:sldId id="619"/>
            <p14:sldId id="616"/>
            <p14:sldId id="617"/>
            <p14:sldId id="618"/>
          </p14:sldIdLst>
        </p14:section>
        <p14:section name="The End" id="{DFF51345-AEAC-4B04-B61F-B055434BCA96}">
          <p14:sldIdLst>
            <p14:sldId id="4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0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C8FD"/>
    <a:srgbClr val="FFE89F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88" d="100"/>
          <a:sy n="88" d="100"/>
        </p:scale>
        <p:origin x="127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54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9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921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0366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898896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5030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6768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143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028898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52344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145844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84127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Meeting Title (optional)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1143000" y="6457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0508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346074" y="1325562"/>
            <a:ext cx="8416926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buSzPct val="100000"/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9100" y="2468562"/>
            <a:ext cx="8305800" cy="2027238"/>
          </a:xfrm>
          <a:prstGeom prst="rect">
            <a:avLst/>
          </a:prstGeom>
        </p:spPr>
        <p:txBody>
          <a:bodyPr anchor="t" anchorCtr="0"/>
          <a:lstStyle>
            <a:lvl1pPr algn="ctr">
              <a:defRPr sz="2400" b="1" baseline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Subtitle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80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3963D00-E51B-4294-A972-A33395AD4257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85C4-D6A8-46D9-A1BA-F87C2DEFF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59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8235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566886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762999" y="6561137"/>
            <a:ext cx="289561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81" r:id="rId3"/>
    <p:sldLayoutId id="2147483682" r:id="rId4"/>
    <p:sldLayoutId id="2147483683" r:id="rId5"/>
    <p:sldLayoutId id="2147483685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2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7/9/2018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2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02111" y="1457722"/>
            <a:ext cx="559311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cap="small" dirty="0" smtClean="0">
                <a:solidFill>
                  <a:prstClr val="black"/>
                </a:solidFill>
              </a:rPr>
              <a:t>5-min Intra-hour Wind </a:t>
            </a:r>
            <a:r>
              <a:rPr lang="en-US" sz="3200" b="1" cap="small" dirty="0" smtClean="0">
                <a:solidFill>
                  <a:prstClr val="black"/>
                </a:solidFill>
              </a:rPr>
              <a:t>Forecast </a:t>
            </a:r>
            <a:r>
              <a:rPr lang="en-US" sz="3200" b="1" cap="small" smtClean="0">
                <a:solidFill>
                  <a:prstClr val="black"/>
                </a:solidFill>
              </a:rPr>
              <a:t>Performance - </a:t>
            </a:r>
            <a:r>
              <a:rPr lang="en-US" sz="3200" b="1" cap="small" dirty="0" smtClean="0">
                <a:solidFill>
                  <a:prstClr val="black"/>
                </a:solidFill>
              </a:rPr>
              <a:t>June 2018</a:t>
            </a:r>
            <a:endParaRPr lang="en-US" sz="3200" b="1" cap="small" dirty="0" smtClean="0">
              <a:solidFill>
                <a:prstClr val="black"/>
              </a:solidFill>
            </a:endParaRPr>
          </a:p>
          <a:p>
            <a:endParaRPr lang="en-US" sz="2000" b="1" cap="small" dirty="0">
              <a:solidFill>
                <a:prstClr val="black"/>
              </a:solidFill>
            </a:endParaRPr>
          </a:p>
          <a:p>
            <a:endParaRPr lang="en-US" sz="2000" b="1" cap="small" dirty="0">
              <a:solidFill>
                <a:prstClr val="black"/>
              </a:solidFill>
            </a:endParaRPr>
          </a:p>
          <a:p>
            <a:r>
              <a:rPr lang="en-US" sz="2000" b="1" cap="small" dirty="0" smtClean="0">
                <a:solidFill>
                  <a:prstClr val="black"/>
                </a:solidFill>
              </a:rPr>
              <a:t>Operations Analysis Staff</a:t>
            </a:r>
            <a:endParaRPr lang="en-US" sz="2000" b="1" cap="small" dirty="0" smtClean="0">
              <a:solidFill>
                <a:prstClr val="black"/>
              </a:solidFill>
            </a:endParaRPr>
          </a:p>
          <a:p>
            <a:r>
              <a:rPr lang="en-US" sz="2000" b="1" cap="small" dirty="0" smtClean="0">
                <a:solidFill>
                  <a:prstClr val="black"/>
                </a:solidFill>
              </a:rPr>
              <a:t>ERCOT</a:t>
            </a:r>
          </a:p>
          <a:p>
            <a:endParaRPr lang="en-US" sz="2000" b="1" cap="small" dirty="0">
              <a:solidFill>
                <a:prstClr val="black"/>
              </a:solidFill>
            </a:endParaRPr>
          </a:p>
          <a:p>
            <a:endParaRPr lang="en-US" sz="2000" b="1" cap="small" dirty="0" smtClean="0">
              <a:solidFill>
                <a:prstClr val="black"/>
              </a:solidFill>
            </a:endParaRPr>
          </a:p>
          <a:p>
            <a:r>
              <a:rPr lang="en-US" sz="2000" b="1" cap="small" dirty="0" smtClean="0">
                <a:solidFill>
                  <a:prstClr val="black"/>
                </a:solidFill>
              </a:rPr>
              <a:t>July 9, 2018</a:t>
            </a:r>
          </a:p>
          <a:p>
            <a:r>
              <a:rPr lang="en-US" sz="2000" b="1" cap="small" dirty="0" smtClean="0">
                <a:solidFill>
                  <a:prstClr val="black"/>
                </a:solidFill>
              </a:rPr>
              <a:t>QMWG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50883" y="30427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b="1" cap="small" dirty="0" smtClean="0">
              <a:solidFill>
                <a:prstClr val="black"/>
              </a:solidFill>
            </a:endParaRPr>
          </a:p>
          <a:p>
            <a:endParaRPr lang="en-US" b="1" cap="small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5-min-ahead Wind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55" y="1124685"/>
            <a:ext cx="4819899" cy="3566061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549672"/>
              </p:ext>
            </p:extLst>
          </p:nvPr>
        </p:nvGraphicFramePr>
        <p:xfrm>
          <a:off x="1102518" y="5214938"/>
          <a:ext cx="6096000" cy="75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819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E&amp;M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Persistent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MAE (MW)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59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5-min-ahead Wind Forecast </a:t>
            </a:r>
            <a:r>
              <a:rPr lang="en-US" sz="2400" dirty="0" smtClean="0"/>
              <a:t>Error for Large Wind Ramp Down Events*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919" y="1167682"/>
            <a:ext cx="4927056" cy="3641573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445327"/>
              </p:ext>
            </p:extLst>
          </p:nvPr>
        </p:nvGraphicFramePr>
        <p:xfrm>
          <a:off x="1102518" y="5214938"/>
          <a:ext cx="6096000" cy="75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819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E&amp;M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Persistent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MAE (MW)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30173" y="6082778"/>
            <a:ext cx="22124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*Wind </a:t>
            </a:r>
            <a:r>
              <a:rPr lang="en-US" sz="1200" dirty="0"/>
              <a:t>ramp &lt; -100 MW/5-min</a:t>
            </a:r>
          </a:p>
        </p:txBody>
      </p:sp>
    </p:spTree>
    <p:extLst>
      <p:ext uri="{BB962C8B-B14F-4D97-AF65-F5344CB8AC3E}">
        <p14:creationId xmlns:p14="http://schemas.microsoft.com/office/powerpoint/2010/main" val="283957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5-min-ahead Wind Forecast Error for Large Wind </a:t>
            </a:r>
            <a:r>
              <a:rPr lang="en-US" dirty="0" smtClean="0"/>
              <a:t>Ramp Up Events</a:t>
            </a:r>
            <a:r>
              <a:rPr lang="en-US" dirty="0"/>
              <a:t>*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793" y="6053370"/>
            <a:ext cx="5038725" cy="440299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*Wind ramp &gt; 100 MW/5-min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306608"/>
              </p:ext>
            </p:extLst>
          </p:nvPr>
        </p:nvGraphicFramePr>
        <p:xfrm>
          <a:off x="1102518" y="5214938"/>
          <a:ext cx="6096000" cy="75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819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E&amp;M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Persistent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MAE (MW)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350" y="1324049"/>
            <a:ext cx="5148512" cy="38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59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small" dirty="0" smtClean="0">
                <a:latin typeface="+mn-lt"/>
              </a:rPr>
              <a:t/>
            </a:r>
            <a:br>
              <a:rPr lang="en-US" sz="3200" cap="small" dirty="0" smtClean="0">
                <a:latin typeface="+mn-lt"/>
              </a:rPr>
            </a:br>
            <a:r>
              <a:rPr lang="en-US" sz="3600" cap="small" dirty="0" smtClean="0">
                <a:latin typeface="+mn-lt"/>
              </a:rPr>
              <a:t>Questions?</a:t>
            </a:r>
            <a:endParaRPr lang="en-US" sz="3600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676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21538</TotalTime>
  <Words>90</Words>
  <Application>Microsoft Office PowerPoint</Application>
  <PresentationFormat>On-screen Show 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1_Office Theme</vt:lpstr>
      <vt:lpstr>1_Custom Design</vt:lpstr>
      <vt:lpstr>Custom Design</vt:lpstr>
      <vt:lpstr>2_Custom Design</vt:lpstr>
      <vt:lpstr>PowerPoint Presentation</vt:lpstr>
      <vt:lpstr>5-min-ahead Wind Forecast Error</vt:lpstr>
      <vt:lpstr>5-min-ahead Wind Forecast Error for Large Wind Ramp Down Events*</vt:lpstr>
      <vt:lpstr>5-min-ahead Wind Forecast Error for Large Wind Ramp Up Events*</vt:lpstr>
      <vt:lpstr> 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Mago, Nitika</cp:lastModifiedBy>
  <cp:revision>496</cp:revision>
  <dcterms:created xsi:type="dcterms:W3CDTF">2016-04-16T13:25:21Z</dcterms:created>
  <dcterms:modified xsi:type="dcterms:W3CDTF">2018-07-09T14:42:15Z</dcterms:modified>
</cp:coreProperties>
</file>