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1"/>
  </p:notesMasterIdLst>
  <p:handoutMasterIdLst>
    <p:handoutMasterId r:id="rId12"/>
  </p:handoutMasterIdLst>
  <p:sldIdLst>
    <p:sldId id="260" r:id="rId7"/>
    <p:sldId id="257" r:id="rId8"/>
    <p:sldId id="266" r:id="rId9"/>
    <p:sldId id="265"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45" autoAdjust="0"/>
    <p:restoredTop sz="94660"/>
  </p:normalViewPr>
  <p:slideViewPr>
    <p:cSldViewPr showGuides="1">
      <p:cViewPr varScale="1">
        <p:scale>
          <a:sx n="125" d="100"/>
          <a:sy n="125" d="100"/>
        </p:scale>
        <p:origin x="1386"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7/8/2018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625845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894324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ERCOT Public</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ERCOT Public</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1981200"/>
            <a:ext cx="5646034" cy="3170099"/>
          </a:xfrm>
          <a:prstGeom prst="rect">
            <a:avLst/>
          </a:prstGeom>
          <a:noFill/>
        </p:spPr>
        <p:txBody>
          <a:bodyPr wrap="square" rtlCol="0">
            <a:spAutoFit/>
          </a:bodyPr>
          <a:lstStyle/>
          <a:p>
            <a:r>
              <a:rPr lang="en-US" sz="2800" kern="0" dirty="0">
                <a:solidFill>
                  <a:srgbClr val="000000"/>
                </a:solidFill>
                <a:latin typeface="Arial Black"/>
                <a:ea typeface="+mj-ea"/>
                <a:cs typeface="+mj-cs"/>
              </a:rPr>
              <a:t>Information Technology Report</a:t>
            </a:r>
            <a:endParaRPr lang="en-US" dirty="0" smtClean="0"/>
          </a:p>
          <a:p>
            <a:pPr lvl="0" fontAlgn="base">
              <a:spcBef>
                <a:spcPct val="20000"/>
              </a:spcBef>
              <a:spcAft>
                <a:spcPct val="0"/>
              </a:spcAft>
            </a:pPr>
            <a:endParaRPr lang="en-US" sz="2000" kern="0" dirty="0" smtClean="0">
              <a:solidFill>
                <a:srgbClr val="000000"/>
              </a:solidFill>
              <a:latin typeface="Arial Black" pitchFamily="34" charset="0"/>
            </a:endParaRPr>
          </a:p>
          <a:p>
            <a:pPr lvl="0" fontAlgn="base">
              <a:spcBef>
                <a:spcPct val="20000"/>
              </a:spcBef>
              <a:spcAft>
                <a:spcPct val="0"/>
              </a:spcAft>
            </a:pPr>
            <a:r>
              <a:rPr lang="en-US" sz="2000" kern="0" dirty="0" smtClean="0">
                <a:solidFill>
                  <a:srgbClr val="000000"/>
                </a:solidFill>
                <a:latin typeface="Arial Black" pitchFamily="34" charset="0"/>
              </a:rPr>
              <a:t>Dave </a:t>
            </a:r>
            <a:r>
              <a:rPr lang="en-US" sz="2000" kern="0" dirty="0">
                <a:solidFill>
                  <a:srgbClr val="000000"/>
                </a:solidFill>
                <a:latin typeface="Arial Black" pitchFamily="34" charset="0"/>
              </a:rPr>
              <a:t>Pagliai</a:t>
            </a:r>
          </a:p>
          <a:p>
            <a:pPr lvl="0" fontAlgn="base">
              <a:spcBef>
                <a:spcPct val="20000"/>
              </a:spcBef>
              <a:spcAft>
                <a:spcPct val="0"/>
              </a:spcAft>
            </a:pPr>
            <a:r>
              <a:rPr lang="en-US" sz="2000" kern="0" dirty="0">
                <a:solidFill>
                  <a:srgbClr val="000000"/>
                </a:solidFill>
                <a:latin typeface="Arial Black" pitchFamily="34" charset="0"/>
              </a:rPr>
              <a:t>Manager, IT Support Services</a:t>
            </a:r>
          </a:p>
          <a:p>
            <a:endParaRPr lang="en-US" dirty="0" smtClean="0"/>
          </a:p>
          <a:p>
            <a:endParaRPr lang="en-US" dirty="0"/>
          </a:p>
          <a:p>
            <a:pPr lvl="0" defTabSz="457200"/>
            <a:r>
              <a:rPr lang="en-US" b="1" dirty="0">
                <a:solidFill>
                  <a:srgbClr val="000000"/>
                </a:solidFill>
              </a:rPr>
              <a:t>ERCOT </a:t>
            </a:r>
            <a:r>
              <a:rPr lang="en-US" b="1" dirty="0" smtClean="0">
                <a:solidFill>
                  <a:srgbClr val="000000"/>
                </a:solidFill>
              </a:rPr>
              <a:t>Public</a:t>
            </a:r>
          </a:p>
          <a:p>
            <a:pPr lvl="0" defTabSz="457200"/>
            <a:r>
              <a:rPr lang="en-US" b="1" dirty="0" smtClean="0">
                <a:solidFill>
                  <a:srgbClr val="000000"/>
                </a:solidFill>
              </a:rPr>
              <a:t>July</a:t>
            </a:r>
            <a:r>
              <a:rPr lang="en-US" b="1" dirty="0" smtClean="0">
                <a:solidFill>
                  <a:srgbClr val="000000"/>
                </a:solidFill>
              </a:rPr>
              <a:t> </a:t>
            </a:r>
            <a:r>
              <a:rPr lang="en-US" b="1" dirty="0" smtClean="0">
                <a:solidFill>
                  <a:srgbClr val="000000"/>
                </a:solidFill>
              </a:rPr>
              <a:t>2018</a:t>
            </a: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Incident Report Highlights</a:t>
            </a:r>
            <a:endParaRPr lang="en-US" sz="2400"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eaLnBrk="0" fontAlgn="base" hangingPunct="0">
              <a:spcBef>
                <a:spcPts val="400"/>
              </a:spcBef>
              <a:buNone/>
              <a:defRPr/>
            </a:pPr>
            <a:r>
              <a:rPr lang="en-US" sz="1600" b="1" kern="0" dirty="0" smtClean="0">
                <a:solidFill>
                  <a:srgbClr val="000000"/>
                </a:solidFill>
              </a:rPr>
              <a:t>Service </a:t>
            </a:r>
            <a:r>
              <a:rPr lang="en-US" sz="1600" b="1" kern="0" dirty="0">
                <a:solidFill>
                  <a:srgbClr val="000000"/>
                </a:solidFill>
              </a:rPr>
              <a:t>Availability </a:t>
            </a:r>
            <a:r>
              <a:rPr lang="en-US" sz="1600" b="1" kern="0" dirty="0" smtClean="0">
                <a:solidFill>
                  <a:srgbClr val="000000"/>
                </a:solidFill>
              </a:rPr>
              <a:t>– </a:t>
            </a:r>
            <a:r>
              <a:rPr lang="en-US" sz="1600" b="1" kern="0" dirty="0" smtClean="0">
                <a:solidFill>
                  <a:srgbClr val="000000"/>
                </a:solidFill>
              </a:rPr>
              <a:t>June</a:t>
            </a:r>
            <a:r>
              <a:rPr lang="en-US" sz="1600" b="1" kern="0" dirty="0" smtClean="0">
                <a:solidFill>
                  <a:srgbClr val="000000"/>
                </a:solidFill>
              </a:rPr>
              <a:t> </a:t>
            </a:r>
            <a:r>
              <a:rPr lang="en-US" sz="1600" b="1" kern="0" dirty="0" smtClean="0">
                <a:solidFill>
                  <a:srgbClr val="000000"/>
                </a:solidFill>
              </a:rPr>
              <a:t>2018</a:t>
            </a:r>
            <a:endParaRPr lang="en-US" sz="1600" b="1" kern="0" dirty="0">
              <a:solidFill>
                <a:srgbClr val="000000"/>
              </a:solidFill>
            </a:endParaRPr>
          </a:p>
          <a:p>
            <a:pPr lvl="1" eaLnBrk="0" fontAlgn="base" hangingPunct="0">
              <a:spcAft>
                <a:spcPct val="0"/>
              </a:spcAft>
              <a:buClr>
                <a:srgbClr val="00B050"/>
              </a:buClr>
              <a:buFont typeface="Wingdings" pitchFamily="2" charset="2"/>
              <a:buChar char="ü"/>
              <a:defRPr/>
            </a:pPr>
            <a:r>
              <a:rPr lang="en-US" sz="1600" kern="0" dirty="0">
                <a:solidFill>
                  <a:srgbClr val="000000"/>
                </a:solidFill>
              </a:rPr>
              <a:t>Retail Market IT systems met all SLA targets</a:t>
            </a:r>
          </a:p>
          <a:p>
            <a:pPr marL="0" lvl="0" indent="0" eaLnBrk="0" fontAlgn="base" hangingPunct="0">
              <a:spcAft>
                <a:spcPct val="0"/>
              </a:spcAft>
              <a:buNone/>
            </a:pPr>
            <a:endParaRPr lang="en-US" sz="1600" b="1" kern="0" dirty="0">
              <a:solidFill>
                <a:srgbClr val="000000"/>
              </a:solidFill>
            </a:endParaRPr>
          </a:p>
          <a:p>
            <a:pPr marL="0" lvl="0" indent="0" eaLnBrk="0" fontAlgn="base" hangingPunct="0">
              <a:spcAft>
                <a:spcPct val="0"/>
              </a:spcAft>
              <a:buNone/>
            </a:pPr>
            <a:r>
              <a:rPr lang="en-US" sz="1600" b="1" kern="0" dirty="0" smtClean="0">
                <a:solidFill>
                  <a:srgbClr val="000000"/>
                </a:solidFill>
              </a:rPr>
              <a:t>Retail Incidents </a:t>
            </a:r>
            <a:r>
              <a:rPr lang="en-US" sz="1600" b="1" kern="0" dirty="0">
                <a:solidFill>
                  <a:srgbClr val="000000"/>
                </a:solidFill>
              </a:rPr>
              <a:t>&amp; Maintenance – </a:t>
            </a:r>
            <a:r>
              <a:rPr lang="en-US" sz="1600" b="1" kern="0" dirty="0" smtClean="0">
                <a:solidFill>
                  <a:srgbClr val="000000"/>
                </a:solidFill>
              </a:rPr>
              <a:t>June</a:t>
            </a:r>
            <a:r>
              <a:rPr lang="en-US" sz="1600" b="1" kern="0" dirty="0" smtClean="0">
                <a:solidFill>
                  <a:srgbClr val="000000"/>
                </a:solidFill>
              </a:rPr>
              <a:t> </a:t>
            </a:r>
            <a:r>
              <a:rPr lang="en-US" sz="1600" b="1" kern="0" dirty="0" smtClean="0">
                <a:solidFill>
                  <a:srgbClr val="000000"/>
                </a:solidFill>
              </a:rPr>
              <a:t>2018</a:t>
            </a:r>
            <a:endParaRPr lang="en-US" sz="1600" b="1" kern="0" dirty="0">
              <a:solidFill>
                <a:srgbClr val="000000"/>
              </a:solidFill>
            </a:endParaRPr>
          </a:p>
          <a:p>
            <a:pPr lvl="1" eaLnBrk="0" fontAlgn="base" hangingPunct="0">
              <a:spcAft>
                <a:spcPct val="0"/>
              </a:spcAft>
              <a:buFont typeface="Wingdings" panose="05000000000000000000" pitchFamily="2" charset="2"/>
              <a:buChar char="§"/>
            </a:pPr>
            <a:r>
              <a:rPr lang="en-US" sz="1600" dirty="0"/>
              <a:t>06/04/18 – Beginning on May 31, 2018, 867_03 transactions received by ERCOT were not passed to the Settlement and Billing System for loading.  The issue was corrected, and all transactions previously held were released to the Settlement and Billing </a:t>
            </a:r>
            <a:r>
              <a:rPr lang="en-US" sz="1600" dirty="0" smtClean="0"/>
              <a:t>System on 06/04/18.</a:t>
            </a:r>
          </a:p>
          <a:p>
            <a:pPr lvl="2" eaLnBrk="0" fontAlgn="base" hangingPunct="0">
              <a:spcAft>
                <a:spcPct val="0"/>
              </a:spcAft>
              <a:buFont typeface="Courier New" panose="02070309020205020404" pitchFamily="49" charset="0"/>
              <a:buChar char="o"/>
            </a:pPr>
            <a:r>
              <a:rPr lang="en-US" sz="1400" kern="0" dirty="0">
                <a:solidFill>
                  <a:srgbClr val="000000"/>
                </a:solidFill>
              </a:rPr>
              <a:t>T</a:t>
            </a:r>
            <a:r>
              <a:rPr lang="en-US" sz="1400" kern="0" dirty="0" smtClean="0">
                <a:solidFill>
                  <a:srgbClr val="000000"/>
                </a:solidFill>
              </a:rPr>
              <a:t>he </a:t>
            </a:r>
            <a:r>
              <a:rPr lang="en-US" sz="1400" kern="0" dirty="0">
                <a:solidFill>
                  <a:srgbClr val="000000"/>
                </a:solidFill>
              </a:rPr>
              <a:t>timely forwarding of 867_03 transactions to REPs and the completion of service orders were unaffected by this issue.</a:t>
            </a:r>
          </a:p>
          <a:p>
            <a:pPr lvl="1" eaLnBrk="0" fontAlgn="base" hangingPunct="0">
              <a:spcAft>
                <a:spcPct val="0"/>
              </a:spcAft>
              <a:buFont typeface="Wingdings" panose="05000000000000000000" pitchFamily="2" charset="2"/>
              <a:buChar char="§"/>
            </a:pPr>
            <a:endParaRPr lang="en-US" sz="16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Incident Report Highlights</a:t>
            </a:r>
            <a:endParaRPr lang="en-US" sz="2400"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eaLnBrk="0" fontAlgn="base" hangingPunct="0">
              <a:spcAft>
                <a:spcPct val="0"/>
              </a:spcAft>
              <a:buNone/>
            </a:pPr>
            <a:endParaRPr lang="en-US" sz="1600" b="1" kern="0" dirty="0">
              <a:solidFill>
                <a:srgbClr val="000000"/>
              </a:solidFill>
            </a:endParaRPr>
          </a:p>
          <a:p>
            <a:pPr marL="0" lvl="0" indent="0" eaLnBrk="0" fontAlgn="base" hangingPunct="0">
              <a:spcAft>
                <a:spcPct val="0"/>
              </a:spcAft>
              <a:buNone/>
            </a:pPr>
            <a:r>
              <a:rPr lang="en-US" sz="1600" b="1" kern="0" dirty="0" smtClean="0">
                <a:solidFill>
                  <a:srgbClr val="000000"/>
                </a:solidFill>
              </a:rPr>
              <a:t>Non-Retail Incidents </a:t>
            </a:r>
            <a:r>
              <a:rPr lang="en-US" sz="1600" b="1" kern="0" dirty="0">
                <a:solidFill>
                  <a:srgbClr val="000000"/>
                </a:solidFill>
              </a:rPr>
              <a:t>&amp; Maintenance </a:t>
            </a:r>
            <a:r>
              <a:rPr lang="en-US" sz="1600" b="1" kern="0" dirty="0" smtClean="0">
                <a:solidFill>
                  <a:srgbClr val="000000"/>
                </a:solidFill>
              </a:rPr>
              <a:t>– June </a:t>
            </a:r>
            <a:r>
              <a:rPr lang="en-US" sz="1600" b="1" kern="0" dirty="0">
                <a:solidFill>
                  <a:srgbClr val="000000"/>
                </a:solidFill>
              </a:rPr>
              <a:t>2018</a:t>
            </a:r>
          </a:p>
          <a:p>
            <a:pPr lvl="1">
              <a:buFont typeface="Wingdings" panose="05000000000000000000" pitchFamily="2" charset="2"/>
              <a:buChar char="§"/>
            </a:pPr>
            <a:r>
              <a:rPr lang="en-US" sz="1600" dirty="0"/>
              <a:t>06/01/18 – ERCOT experienced a system issue specific to the Get/Report Content feature of the External Web Services (EWS) components resulting from the NPRR768 and OBDRR002 implementation on May 30, 2018. </a:t>
            </a:r>
            <a:endParaRPr lang="en-US" sz="1200" dirty="0"/>
          </a:p>
          <a:p>
            <a:pPr marL="857250" lvl="2" indent="0">
              <a:buNone/>
            </a:pPr>
            <a:r>
              <a:rPr lang="en-US" sz="1600" dirty="0" smtClean="0"/>
              <a:t>Market </a:t>
            </a:r>
            <a:r>
              <a:rPr lang="en-US" sz="1600" dirty="0"/>
              <a:t>Participants received errors when attempting to </a:t>
            </a:r>
            <a:r>
              <a:rPr lang="en-US" sz="1600" dirty="0" smtClean="0"/>
              <a:t>utilize:</a:t>
            </a:r>
          </a:p>
          <a:p>
            <a:pPr lvl="2">
              <a:buFont typeface="Wingdings" panose="05000000000000000000" pitchFamily="2" charset="2"/>
              <a:buChar char="§"/>
            </a:pPr>
            <a:r>
              <a:rPr lang="en-US" sz="1200" dirty="0" smtClean="0"/>
              <a:t>Get/</a:t>
            </a:r>
            <a:r>
              <a:rPr lang="en-US" sz="1200" dirty="0" err="1" smtClean="0"/>
              <a:t>SCEDORDCPriceAdders</a:t>
            </a:r>
            <a:endParaRPr lang="en-US" sz="1200" dirty="0"/>
          </a:p>
          <a:p>
            <a:pPr lvl="2">
              <a:buFont typeface="Wingdings" panose="05000000000000000000" pitchFamily="2" charset="2"/>
              <a:buChar char="§"/>
            </a:pPr>
            <a:r>
              <a:rPr lang="en-US" sz="1200" dirty="0" smtClean="0"/>
              <a:t>Get/</a:t>
            </a:r>
            <a:r>
              <a:rPr lang="en-US" sz="1200" dirty="0" err="1" smtClean="0"/>
              <a:t>RTDIndicativeORDCPriceAdders</a:t>
            </a:r>
            <a:endParaRPr lang="en-US" sz="1200" dirty="0"/>
          </a:p>
          <a:p>
            <a:pPr marL="857250" lvl="2" indent="0">
              <a:buNone/>
            </a:pPr>
            <a:r>
              <a:rPr lang="en-US" sz="1600" dirty="0"/>
              <a:t>This XML content data retrieval issue only affected the two Current Day Report changes associated with NPRR768 and OBDRR002:</a:t>
            </a:r>
          </a:p>
          <a:p>
            <a:pPr lvl="2">
              <a:buFont typeface="Wingdings" panose="05000000000000000000" pitchFamily="2" charset="2"/>
              <a:buChar char="§"/>
            </a:pPr>
            <a:r>
              <a:rPr lang="en-US" sz="1200" dirty="0"/>
              <a:t>NP6-325-CD RTD Indicative ORDC and Reliability Deployment Price Adders and Reserves (</a:t>
            </a:r>
            <a:r>
              <a:rPr lang="en-US" sz="1200" dirty="0" err="1"/>
              <a:t>Rpt</a:t>
            </a:r>
            <a:r>
              <a:rPr lang="en-US" sz="1200" dirty="0"/>
              <a:t> ID 13222)</a:t>
            </a:r>
          </a:p>
          <a:p>
            <a:pPr lvl="2">
              <a:buFont typeface="Wingdings" panose="05000000000000000000" pitchFamily="2" charset="2"/>
              <a:buChar char="§"/>
            </a:pPr>
            <a:r>
              <a:rPr lang="en-US" sz="1200" dirty="0"/>
              <a:t>NP6-323-CD Real-Time ORDC and Reliability Deployment Price Adders and Reserves by SCED Interval (</a:t>
            </a:r>
            <a:r>
              <a:rPr lang="en-US" sz="1200" dirty="0" err="1"/>
              <a:t>Rpt</a:t>
            </a:r>
            <a:r>
              <a:rPr lang="en-US" sz="1200" dirty="0"/>
              <a:t> ID 13221</a:t>
            </a:r>
            <a:r>
              <a:rPr lang="en-US" sz="1200" dirty="0" smtClean="0"/>
              <a:t>)</a:t>
            </a:r>
          </a:p>
          <a:p>
            <a:pPr marL="914400" lvl="2" indent="0">
              <a:buNone/>
            </a:pPr>
            <a:r>
              <a:rPr lang="en-US" sz="1600" dirty="0" smtClean="0"/>
              <a:t>The issue was resolved on 06/05/15</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3448083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MarkeTrak Performance</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pic>
        <p:nvPicPr>
          <p:cNvPr id="4" name="Picture 3"/>
          <p:cNvPicPr>
            <a:picLocks noChangeAspect="1"/>
          </p:cNvPicPr>
          <p:nvPr/>
        </p:nvPicPr>
        <p:blipFill>
          <a:blip r:embed="rId3"/>
          <a:stretch>
            <a:fillRect/>
          </a:stretch>
        </p:blipFill>
        <p:spPr>
          <a:xfrm>
            <a:off x="304800" y="1981200"/>
            <a:ext cx="8534400" cy="1905000"/>
          </a:xfrm>
          <a:prstGeom prst="rect">
            <a:avLst/>
          </a:prstGeom>
        </p:spPr>
      </p:pic>
    </p:spTree>
    <p:extLst>
      <p:ext uri="{BB962C8B-B14F-4D97-AF65-F5344CB8AC3E}">
        <p14:creationId xmlns:p14="http://schemas.microsoft.com/office/powerpoint/2010/main" val="4231899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1BECF69A8095C47A5FDC36D937BFC94" ma:contentTypeVersion="0" ma:contentTypeDescription="Create a new document." ma:contentTypeScope="" ma:versionID="51e0dcd167c135bf5b35199a55219b83">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c34af464-7aa1-4edd-9be4-83dffc1cb926"/>
    <ds:schemaRef ds:uri="http://schemas.openxmlformats.org/package/2006/metadata/core-properties"/>
    <ds:schemaRef ds:uri="http://schemas.microsoft.com/office/2006/documentManagement/types"/>
    <ds:schemaRef ds:uri="http://purl.org/dc/terms/"/>
    <ds:schemaRef ds:uri="http://purl.org/dc/elements/1.1/"/>
    <ds:schemaRef ds:uri="http://purl.org/dc/dcmitype/"/>
    <ds:schemaRef ds:uri="http://www.w3.org/XML/1998/namespac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02D59BFD-3285-42FC-81D0-65AF7FBCF5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1213</TotalTime>
  <Words>116</Words>
  <Application>Microsoft Office PowerPoint</Application>
  <PresentationFormat>On-screen Show (4:3)</PresentationFormat>
  <Paragraphs>33</Paragraphs>
  <Slides>4</Slides>
  <Notes>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4</vt:i4>
      </vt:variant>
    </vt:vector>
  </HeadingPairs>
  <TitlesOfParts>
    <vt:vector size="12" baseType="lpstr">
      <vt:lpstr>Arial</vt:lpstr>
      <vt:lpstr>Arial Black</vt:lpstr>
      <vt:lpstr>Calibri</vt:lpstr>
      <vt:lpstr>Courier New</vt:lpstr>
      <vt:lpstr>Wingdings</vt:lpstr>
      <vt:lpstr>1_Custom Design</vt:lpstr>
      <vt:lpstr>Office Theme</vt:lpstr>
      <vt:lpstr>Custom Design</vt:lpstr>
      <vt:lpstr>PowerPoint Presentation</vt:lpstr>
      <vt:lpstr>Incident Report Highlights</vt:lpstr>
      <vt:lpstr>Incident Report Highlights</vt:lpstr>
      <vt:lpstr>MarkeTrak Performance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Pagliai, Dave</cp:lastModifiedBy>
  <cp:revision>121</cp:revision>
  <cp:lastPrinted>2016-01-21T20:53:15Z</cp:lastPrinted>
  <dcterms:created xsi:type="dcterms:W3CDTF">2016-01-21T15:20:31Z</dcterms:created>
  <dcterms:modified xsi:type="dcterms:W3CDTF">2018-07-08T20:06:39Z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0x01010021BECF69A8095C47A5FDC36D937BFC94</vt:lpwstr>
  </property>
</Properties>
</file>