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6"/>
  </p:notesMasterIdLst>
  <p:handoutMasterIdLst>
    <p:handoutMasterId r:id="rId27"/>
  </p:handoutMasterIdLst>
  <p:sldIdLst>
    <p:sldId id="260" r:id="rId7"/>
    <p:sldId id="331" r:id="rId8"/>
    <p:sldId id="282" r:id="rId9"/>
    <p:sldId id="317" r:id="rId10"/>
    <p:sldId id="319" r:id="rId11"/>
    <p:sldId id="318" r:id="rId12"/>
    <p:sldId id="320" r:id="rId13"/>
    <p:sldId id="322" r:id="rId14"/>
    <p:sldId id="321" r:id="rId15"/>
    <p:sldId id="316" r:id="rId16"/>
    <p:sldId id="323" r:id="rId17"/>
    <p:sldId id="325" r:id="rId18"/>
    <p:sldId id="324" r:id="rId19"/>
    <p:sldId id="329" r:id="rId20"/>
    <p:sldId id="327" r:id="rId21"/>
    <p:sldId id="326" r:id="rId22"/>
    <p:sldId id="283" r:id="rId23"/>
    <p:sldId id="330" r:id="rId24"/>
    <p:sldId id="32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14" autoAdjust="0"/>
  </p:normalViewPr>
  <p:slideViewPr>
    <p:cSldViewPr showGuides="1"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78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80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5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5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2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34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29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4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Impact of PTP </a:t>
            </a:r>
            <a:r>
              <a:rPr lang="en-US" sz="2800" b="1" dirty="0" smtClean="0">
                <a:solidFill>
                  <a:schemeClr val="tx2"/>
                </a:solidFill>
              </a:rPr>
              <a:t>Obligations with </a:t>
            </a:r>
            <a:r>
              <a:rPr lang="en-US" sz="2800" b="1" dirty="0">
                <a:solidFill>
                  <a:schemeClr val="tx2"/>
                </a:solidFill>
              </a:rPr>
              <a:t>links to Options </a:t>
            </a:r>
            <a:r>
              <a:rPr lang="en-US" sz="2800" b="1" dirty="0" smtClean="0">
                <a:solidFill>
                  <a:schemeClr val="tx2"/>
                </a:solidFill>
              </a:rPr>
              <a:t>on RT Revenue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Jian Chen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9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2018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(03/04/2014)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congestion on 3/4/2014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PTPs w link to Options with most negative values were sourced from the Resource Nodes in Valley.</a:t>
            </a:r>
          </a:p>
          <a:p>
            <a:endParaRPr lang="en-US" sz="2000" dirty="0"/>
          </a:p>
          <a:p>
            <a:r>
              <a:rPr lang="en-US" sz="2000" dirty="0" smtClean="0"/>
              <a:t>Total missing RT Revenue: $ 6.3 million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76604"/>
              </p:ext>
            </p:extLst>
          </p:nvPr>
        </p:nvGraphicFramePr>
        <p:xfrm>
          <a:off x="685800" y="2057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BASE CASE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SNEDLON5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RIOHONDO_AT1L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66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(03/24/2014)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</a:t>
            </a:r>
            <a:r>
              <a:rPr lang="en-US" sz="2000" dirty="0"/>
              <a:t>c</a:t>
            </a:r>
            <a:r>
              <a:rPr lang="en-US" sz="2000" dirty="0" smtClean="0"/>
              <a:t>ongestions on 3/24/2014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PTPs w link to Options with most negative values were sourced from the Resource Nodes in Valley.</a:t>
            </a:r>
          </a:p>
          <a:p>
            <a:endParaRPr lang="en-US" sz="2000" dirty="0"/>
          </a:p>
          <a:p>
            <a:r>
              <a:rPr lang="en-US" sz="2000" dirty="0"/>
              <a:t>Total missing RT Revenue: $ </a:t>
            </a:r>
            <a:r>
              <a:rPr lang="en-US" sz="2000" dirty="0" smtClean="0"/>
              <a:t>2.5 </a:t>
            </a:r>
            <a:r>
              <a:rPr lang="en-US" sz="2000" dirty="0"/>
              <a:t>million</a:t>
            </a: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76598"/>
              </p:ext>
            </p:extLst>
          </p:nvPr>
        </p:nvGraphicFramePr>
        <p:xfrm>
          <a:off x="685800" y="2057400"/>
          <a:ext cx="6096000" cy="148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5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8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SN_SLON5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KINGSV_LON_HI1_1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 CASE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VALIMP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SN_SLON5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KINGSV_KLEBER1_1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5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(10/12/2015)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congestion </a:t>
            </a:r>
            <a:r>
              <a:rPr lang="en-US" sz="2000" dirty="0"/>
              <a:t>on 10/12/2015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PTPs w link to Options with most negative values were sourced from the Resource Nodes in Valley.</a:t>
            </a:r>
          </a:p>
          <a:p>
            <a:endParaRPr lang="en-US" sz="2000" dirty="0"/>
          </a:p>
          <a:p>
            <a:r>
              <a:rPr lang="en-US" sz="2000" dirty="0"/>
              <a:t>Total missing RT Revenue: $ </a:t>
            </a:r>
            <a:r>
              <a:rPr lang="en-US" sz="2000" dirty="0" smtClean="0"/>
              <a:t>2.7 million</a:t>
            </a:r>
          </a:p>
          <a:p>
            <a:endParaRPr lang="en-US" sz="2000" dirty="0"/>
          </a:p>
          <a:p>
            <a:r>
              <a:rPr lang="en-US" sz="2000" dirty="0" smtClean="0"/>
              <a:t>Similar situation on the next day 10/13/2015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963084"/>
              </p:ext>
            </p:extLst>
          </p:nvPr>
        </p:nvGraphicFramePr>
        <p:xfrm>
          <a:off x="685800" y="2057400"/>
          <a:ext cx="6096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5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8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 CASE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VALIMP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7.6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72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</a:t>
            </a:r>
            <a:r>
              <a:rPr lang="en-US" dirty="0"/>
              <a:t>(</a:t>
            </a:r>
            <a:r>
              <a:rPr lang="en-US" dirty="0" smtClean="0"/>
              <a:t>6/28/2017)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congestion </a:t>
            </a:r>
            <a:r>
              <a:rPr lang="en-US" sz="2000" dirty="0"/>
              <a:t>on </a:t>
            </a:r>
            <a:r>
              <a:rPr lang="en-US" sz="2000" dirty="0" smtClean="0"/>
              <a:t>6/28/2017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PTPs w link to Options with most negative values were sourced from the Resource Nodes in Valley.</a:t>
            </a:r>
          </a:p>
          <a:p>
            <a:endParaRPr lang="en-US" sz="2000" dirty="0"/>
          </a:p>
          <a:p>
            <a:r>
              <a:rPr lang="en-US" sz="2000" dirty="0"/>
              <a:t>Total missing RT Revenue: $ </a:t>
            </a:r>
            <a:r>
              <a:rPr lang="en-US" sz="2000" dirty="0" smtClean="0"/>
              <a:t>3.5 million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74956"/>
              </p:ext>
            </p:extLst>
          </p:nvPr>
        </p:nvGraphicFramePr>
        <p:xfrm>
          <a:off x="685800" y="2057400"/>
          <a:ext cx="6096000" cy="148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5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XNED258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NEDIN_138H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 CASE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PNHNDL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DJFSCRN8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GBYGP_17_A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SMARZOR5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419T419_1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5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(10/9/2017)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congestion </a:t>
            </a:r>
            <a:r>
              <a:rPr lang="en-US" sz="2000" dirty="0"/>
              <a:t>on 10/9/2017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PTPs w link to options with most negative values were sourced from the Resource Nodes in South and Central Texas with helping shift factor to the constraint DJEWSNG5: JK_TOKSW_1.</a:t>
            </a:r>
          </a:p>
          <a:p>
            <a:endParaRPr lang="en-US" sz="2000" dirty="0"/>
          </a:p>
          <a:p>
            <a:r>
              <a:rPr lang="en-US" sz="2000" dirty="0"/>
              <a:t>Total missing RT Revenue: $ </a:t>
            </a:r>
            <a:r>
              <a:rPr lang="en-US" sz="2000" dirty="0" smtClean="0"/>
              <a:t>2.5 million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50503"/>
              </p:ext>
            </p:extLst>
          </p:nvPr>
        </p:nvGraphicFramePr>
        <p:xfrm>
          <a:off x="685800" y="2057400"/>
          <a:ext cx="6096000" cy="182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JK_TOKSW_1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DJEWSNG5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23.0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EXNLH_03_A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SPHRCTR5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PNHNDL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BASE CASE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COLETO_VICTOR1_1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SVICCOL8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IR_SO_05_A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SMDOOAS5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6270__C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DHCKRNK5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41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(Jan 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Daily with high impact from PTP w links to options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events in January has been reviewed in previous CMWG meeting, which were related to the constraints around Valley area.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0400"/>
              </p:ext>
            </p:extLst>
          </p:nvPr>
        </p:nvGraphicFramePr>
        <p:xfrm>
          <a:off x="685800" y="1981200"/>
          <a:ext cx="4064000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DELIVERY_DATE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Missing RT Revenue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81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16JAN2018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10.2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17JAN2018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18JAN2018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05MAY2018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4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on Some of Events (5/5/2018)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Major RT congestion </a:t>
            </a:r>
            <a:r>
              <a:rPr lang="en-US" sz="2000" dirty="0"/>
              <a:t>on </a:t>
            </a:r>
            <a:r>
              <a:rPr lang="en-US" sz="2000" dirty="0" smtClean="0"/>
              <a:t>5/5/2018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PTPs w link to Options with most negative values were sourced from the Resource Nodes in South Texas.</a:t>
            </a:r>
          </a:p>
          <a:p>
            <a:endParaRPr lang="en-US" sz="2000" dirty="0"/>
          </a:p>
          <a:p>
            <a:r>
              <a:rPr lang="en-US" sz="2000" dirty="0"/>
              <a:t>Total missing RT Revenue: $ </a:t>
            </a:r>
            <a:r>
              <a:rPr lang="en-US" sz="2000" dirty="0" smtClean="0"/>
              <a:t>2.5 million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37918"/>
              </p:ext>
            </p:extLst>
          </p:nvPr>
        </p:nvGraphicFramePr>
        <p:xfrm>
          <a:off x="685800" y="1981200"/>
          <a:ext cx="6096000" cy="148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5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CONSTR_NAME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CONG_RENT ($mil)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DELMSAN5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PAWNEE_SPRUCE_1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6.3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SCLETE25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6345__B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SCOLLON5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VICTO_WARBU_1A_1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SPLUPIN8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154T176_1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9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CRROPT/PCRROPT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" y="1386682"/>
            <a:ext cx="8534400" cy="4319832"/>
          </a:xfrm>
        </p:spPr>
        <p:txBody>
          <a:bodyPr/>
          <a:lstStyle/>
          <a:p>
            <a:r>
              <a:rPr lang="en-US" sz="2000" dirty="0" smtClean="0"/>
              <a:t>PTP w links to options must link to awarded CRR options, which could be normal CRR options or PCRR options.  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587730"/>
              </p:ext>
            </p:extLst>
          </p:nvPr>
        </p:nvGraphicFramePr>
        <p:xfrm>
          <a:off x="514350" y="2209800"/>
          <a:ext cx="81915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819400"/>
                <a:gridCol w="2198370"/>
                <a:gridCol w="1802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Missing RT Revenue</a:t>
                      </a:r>
                    </a:p>
                    <a:p>
                      <a:pPr algn="ctr"/>
                      <a:r>
                        <a:rPr lang="en-US" dirty="0" smtClean="0"/>
                        <a:t>($ million)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Related to CRROPT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Related to PCRROPT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157.7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" y="555974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The study period for 2013 is from 2/15/2013 to 12/31/2013</a:t>
            </a:r>
            <a:endParaRPr lang="en-US" sz="1600" dirty="0"/>
          </a:p>
          <a:p>
            <a:r>
              <a:rPr lang="en-US" sz="1600" dirty="0" smtClean="0"/>
              <a:t>** The study period for 2018 is from 1/1/2018 to 6/15/2018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Weekday/Weekend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453097"/>
              </p:ext>
            </p:extLst>
          </p:nvPr>
        </p:nvGraphicFramePr>
        <p:xfrm>
          <a:off x="381000" y="1752600"/>
          <a:ext cx="81915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819400"/>
                <a:gridCol w="2198370"/>
                <a:gridCol w="180213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Daily average for weekdays($)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Daily average for weekends($)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Overall daily</a:t>
                      </a:r>
                      <a:r>
                        <a:rPr lang="en-US" baseline="0" dirty="0" smtClean="0"/>
                        <a:t> average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29,671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24,846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44,059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39,717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65,560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78,702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110,762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241,130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166,507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91,868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54,069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86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The study period for 2013 is from 2/15/2013 to 12/31/2013</a:t>
            </a:r>
            <a:endParaRPr lang="en-US" sz="1600" dirty="0"/>
          </a:p>
          <a:p>
            <a:r>
              <a:rPr lang="en-US" sz="1600" dirty="0" smtClean="0"/>
              <a:t>** The study period for 2018 is from 1/1/2018 to 6/15/2018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250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Since </a:t>
            </a:r>
            <a:r>
              <a:rPr lang="en-US" sz="2000" dirty="0" smtClean="0"/>
              <a:t>2013</a:t>
            </a:r>
            <a:r>
              <a:rPr lang="en-US" sz="2000" dirty="0" smtClean="0"/>
              <a:t>, PTP </a:t>
            </a:r>
            <a:r>
              <a:rPr lang="en-US" sz="2000" dirty="0" smtClean="0"/>
              <a:t>Obligations with </a:t>
            </a:r>
            <a:r>
              <a:rPr lang="en-US" sz="2000" dirty="0" smtClean="0"/>
              <a:t>links to </a:t>
            </a:r>
            <a:r>
              <a:rPr lang="en-US" sz="2000" dirty="0" smtClean="0"/>
              <a:t>Options </a:t>
            </a:r>
            <a:r>
              <a:rPr lang="en-US" sz="2000" dirty="0" smtClean="0"/>
              <a:t>caused significant missing RT revenue.</a:t>
            </a:r>
          </a:p>
          <a:p>
            <a:endParaRPr lang="en-US" sz="2000" dirty="0"/>
          </a:p>
          <a:p>
            <a:r>
              <a:rPr lang="en-US" sz="2000" dirty="0" smtClean="0"/>
              <a:t>The high amount of missing RT revenue only happened occasionally, when there was high congestion in RTM and also the congestion caused high LMPs on the Resource Nodes. </a:t>
            </a:r>
          </a:p>
          <a:p>
            <a:endParaRPr lang="en-US" sz="2000" dirty="0"/>
          </a:p>
          <a:p>
            <a:r>
              <a:rPr lang="en-US" sz="2000" dirty="0" smtClean="0"/>
              <a:t>Among the missing RT revenue related to the PTP w links to options, most of them were linked back to the PCRR options. 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467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Presentations were given in the previous CMWG meetings regarding the causes of RENA during January 2018 event.</a:t>
            </a:r>
          </a:p>
          <a:p>
            <a:endParaRPr lang="en-US" sz="2000" dirty="0"/>
          </a:p>
          <a:p>
            <a:pPr marL="400050"/>
            <a:r>
              <a:rPr lang="en-US" sz="2000" dirty="0"/>
              <a:t>One of the </a:t>
            </a:r>
            <a:r>
              <a:rPr lang="en-US" sz="2000" dirty="0" smtClean="0"/>
              <a:t>findings in the previous discussion was that the </a:t>
            </a:r>
            <a:r>
              <a:rPr lang="en-US" sz="2000" dirty="0"/>
              <a:t>DAM Point-to-Point Obligations with links to Options could cause missing RT </a:t>
            </a:r>
            <a:r>
              <a:rPr lang="en-US" sz="2000" dirty="0" smtClean="0"/>
              <a:t>revenue</a:t>
            </a:r>
            <a:r>
              <a:rPr lang="en-US" sz="2000" dirty="0" smtClean="0"/>
              <a:t>, only when </a:t>
            </a:r>
            <a:r>
              <a:rPr lang="en-US" sz="2000" dirty="0"/>
              <a:t>there </a:t>
            </a:r>
            <a:r>
              <a:rPr lang="en-US" sz="2000" dirty="0" smtClean="0"/>
              <a:t>are </a:t>
            </a:r>
            <a:r>
              <a:rPr lang="en-US" sz="2000" dirty="0"/>
              <a:t>negative </a:t>
            </a:r>
            <a:r>
              <a:rPr lang="en-US" sz="2000" dirty="0" smtClean="0"/>
              <a:t>difference </a:t>
            </a:r>
            <a:r>
              <a:rPr lang="en-US" sz="2000" dirty="0"/>
              <a:t>between the </a:t>
            </a:r>
            <a:r>
              <a:rPr lang="en-US" sz="2000" dirty="0" smtClean="0"/>
              <a:t>sink </a:t>
            </a:r>
            <a:r>
              <a:rPr lang="en-US" sz="2000" dirty="0"/>
              <a:t>and </a:t>
            </a:r>
            <a:r>
              <a:rPr lang="en-US" sz="2000" dirty="0" smtClean="0"/>
              <a:t>source prices </a:t>
            </a:r>
            <a:r>
              <a:rPr lang="en-US" sz="2000" dirty="0"/>
              <a:t>in RT </a:t>
            </a:r>
            <a:r>
              <a:rPr lang="en-US" sz="2000" dirty="0" smtClean="0"/>
              <a:t>Market.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 smtClean="0"/>
              <a:t>Settling the PTP Obligation w link to Options in DAM and RTM as options contributes extra DAM congestion, but the amount was relatively lower than the missing RT revenue. 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607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Impact of PTP w links to Options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930" y="1321754"/>
            <a:ext cx="7951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Days with high impact from PTP w links to Options</a:t>
            </a:r>
          </a:p>
          <a:p>
            <a:endParaRPr lang="en-US" sz="2400" b="1" dirty="0"/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97199"/>
              </p:ext>
            </p:extLst>
          </p:nvPr>
        </p:nvGraphicFramePr>
        <p:xfrm>
          <a:off x="559484" y="1891140"/>
          <a:ext cx="7824228" cy="367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87"/>
                <a:gridCol w="963930"/>
                <a:gridCol w="1090930"/>
                <a:gridCol w="887730"/>
                <a:gridCol w="887730"/>
                <a:gridCol w="792480"/>
                <a:gridCol w="1737541"/>
              </a:tblGrid>
              <a:tr h="108066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2 mil</a:t>
                      </a:r>
                    </a:p>
                    <a:p>
                      <a:r>
                        <a:rPr lang="en-US" dirty="0" smtClean="0"/>
                        <a:t>(day)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1~2 mil (day)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500k~</a:t>
                      </a:r>
                    </a:p>
                    <a:p>
                      <a:r>
                        <a:rPr lang="en-US" dirty="0" smtClean="0"/>
                        <a:t>1mil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100k~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500k (day)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0~</a:t>
                      </a:r>
                    </a:p>
                    <a:p>
                      <a:r>
                        <a:rPr lang="en-US" dirty="0" smtClean="0"/>
                        <a:t>100k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(day)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average missing</a:t>
                      </a:r>
                      <a:r>
                        <a:rPr lang="en-US" baseline="0" dirty="0" smtClean="0"/>
                        <a:t> RT revenue ($)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47,556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68,881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45,234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65,560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110,762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220,002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" y="555974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The study period for 2013 is from 2/15/2013 to 12/31/2013</a:t>
            </a:r>
            <a:endParaRPr lang="en-US" sz="1600" dirty="0"/>
          </a:p>
          <a:p>
            <a:r>
              <a:rPr lang="en-US" sz="1600" dirty="0" smtClean="0"/>
              <a:t>** The study period for 2018 is from 1/1/2018 to 6/15/2018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828800"/>
            <a:ext cx="806928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1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(2014)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820841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(2015)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820841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3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(2016)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399" y="1981200"/>
            <a:ext cx="7791037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6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(2017)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1890460"/>
            <a:ext cx="7956710" cy="435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8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Impact of PTP w links to </a:t>
            </a:r>
            <a:r>
              <a:rPr lang="en-US" dirty="0" smtClean="0"/>
              <a:t>Options (2018)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981199"/>
            <a:ext cx="7772400" cy="42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007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23827</TotalTime>
  <Words>970</Words>
  <Application>Microsoft Office PowerPoint</Application>
  <PresentationFormat>On-screen Show (4:3)</PresentationFormat>
  <Paragraphs>339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Background </vt:lpstr>
      <vt:lpstr>Review of Impact of PTP w links to Options</vt:lpstr>
      <vt:lpstr>Review of Impact of PTP w links to Options (2013)</vt:lpstr>
      <vt:lpstr>Review of Impact of PTP w links to Options (2014)</vt:lpstr>
      <vt:lpstr>Review of Impact of PTP w links to Options (2015)</vt:lpstr>
      <vt:lpstr>Review of Impact of PTP w links to Options (2016)</vt:lpstr>
      <vt:lpstr>Review of Impact of PTP w links to Options (2017)</vt:lpstr>
      <vt:lpstr>Review of Impact of PTP w links to Options (2018)</vt:lpstr>
      <vt:lpstr>Review on Some of Events (03/04/2014)</vt:lpstr>
      <vt:lpstr>Review on Some of Events (03/24/2014)</vt:lpstr>
      <vt:lpstr>Review on Some of Events (10/12/2015)</vt:lpstr>
      <vt:lpstr>Review on Some of Events (6/28/2017)</vt:lpstr>
      <vt:lpstr>Review on Some of Events (10/9/2017)</vt:lpstr>
      <vt:lpstr>Review on Some of Events (Jan 2018)</vt:lpstr>
      <vt:lpstr>Review on Some of Events (5/5/2018)</vt:lpstr>
      <vt:lpstr>CRROPT/PCRROPT</vt:lpstr>
      <vt:lpstr>Weekday/Weekend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271</cp:revision>
  <cp:lastPrinted>2016-01-21T20:53:15Z</cp:lastPrinted>
  <dcterms:created xsi:type="dcterms:W3CDTF">2016-01-21T15:20:31Z</dcterms:created>
  <dcterms:modified xsi:type="dcterms:W3CDTF">2018-07-05T21:27:09Z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