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82" r:id="rId7"/>
    <p:sldId id="272" r:id="rId8"/>
    <p:sldId id="275" r:id="rId9"/>
    <p:sldId id="277" r:id="rId10"/>
    <p:sldId id="279" r:id="rId11"/>
    <p:sldId id="281"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nanam, Gnanaprabhu" initials="GG" lastIdx="2" clrIdx="0">
    <p:extLst>
      <p:ext uri="{19B8F6BF-5375-455C-9EA6-DF929625EA0E}">
        <p15:presenceInfo xmlns:p15="http://schemas.microsoft.com/office/powerpoint/2012/main" userId="S-1-5-21-639947351-343809578-3807592339-27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2" d="100"/>
          <a:sy n="72" d="100"/>
        </p:scale>
        <p:origin x="1086" y="6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6/28/2018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6/28/2018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3564192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092881"/>
          </a:xfrm>
          <a:prstGeom prst="rect">
            <a:avLst/>
          </a:prstGeom>
          <a:noFill/>
        </p:spPr>
        <p:txBody>
          <a:bodyPr wrap="square" rtlCol="0">
            <a:spAutoFit/>
          </a:bodyPr>
          <a:lstStyle/>
          <a:p>
            <a:r>
              <a:rPr lang="en-US" sz="2000" b="1" dirty="0" smtClean="0">
                <a:solidFill>
                  <a:schemeClr val="tx2"/>
                </a:solidFill>
              </a:rPr>
              <a:t>Generation Interconnection Neutral </a:t>
            </a:r>
          </a:p>
          <a:p>
            <a:r>
              <a:rPr lang="en-US" sz="2000" b="1" dirty="0" smtClean="0">
                <a:solidFill>
                  <a:schemeClr val="tx2"/>
                </a:solidFill>
              </a:rPr>
              <a:t>Project Options</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PLWG</a:t>
            </a:r>
          </a:p>
          <a:p>
            <a:r>
              <a:rPr lang="en-US" dirty="0" smtClean="0">
                <a:solidFill>
                  <a:schemeClr val="tx2"/>
                </a:solidFill>
              </a:rPr>
              <a:t>July 2018</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for Replacing Protocol 3.11.4.3(1)(f)(iv)</a:t>
            </a:r>
            <a:endParaRPr lang="en-US" dirty="0"/>
          </a:p>
        </p:txBody>
      </p:sp>
      <p:sp>
        <p:nvSpPr>
          <p:cNvPr id="3" name="Content Placeholder 2"/>
          <p:cNvSpPr>
            <a:spLocks noGrp="1"/>
          </p:cNvSpPr>
          <p:nvPr>
            <p:ph idx="1"/>
          </p:nvPr>
        </p:nvSpPr>
        <p:spPr/>
        <p:txBody>
          <a:bodyPr/>
          <a:lstStyle/>
          <a:p>
            <a:pPr marL="0" indent="0">
              <a:buNone/>
            </a:pPr>
            <a:r>
              <a:rPr lang="en-US" sz="2100" b="1" dirty="0"/>
              <a:t>Option A</a:t>
            </a:r>
            <a:endParaRPr lang="en-US" sz="2100" dirty="0"/>
          </a:p>
          <a:p>
            <a:pPr marL="0" indent="0">
              <a:buNone/>
            </a:pPr>
            <a:r>
              <a:rPr lang="en-US" sz="2100" dirty="0"/>
              <a:t>Facilities needed to connect a new Generation Resource to a substation on the existing ERCOT Transmission Grid;</a:t>
            </a:r>
          </a:p>
          <a:p>
            <a:pPr marL="0" indent="0">
              <a:buNone/>
            </a:pPr>
            <a:r>
              <a:rPr lang="en-US" sz="2100" dirty="0"/>
              <a:t> </a:t>
            </a:r>
          </a:p>
          <a:p>
            <a:pPr marL="0" indent="0">
              <a:buNone/>
            </a:pPr>
            <a:r>
              <a:rPr lang="en-US" sz="2100" b="1" dirty="0"/>
              <a:t>Option B</a:t>
            </a:r>
            <a:endParaRPr lang="en-US" sz="2100" dirty="0"/>
          </a:p>
          <a:p>
            <a:pPr marL="0" indent="0">
              <a:buNone/>
            </a:pPr>
            <a:r>
              <a:rPr lang="en-US" sz="2100" dirty="0" smtClean="0"/>
              <a:t>Facilities needed </a:t>
            </a:r>
            <a:r>
              <a:rPr lang="en-US" sz="2100" dirty="0"/>
              <a:t>to connect a new Generation Resource to a substation on the existing ERCOT Transmission Grid and any projects needed to ensure that the Generation Resource can reliably generate at capacity under P0, P1, and P7 conditions of the NERC Reliability Standard addressing Transmission System Planning Performance Requirements, other than a P1 or P7 contingency loss of a radial generator tie line, assuming other Generation Resources with a shift factor greater than 2% on an overloaded facility can be </a:t>
            </a:r>
            <a:r>
              <a:rPr lang="en-US" sz="2100" dirty="0" err="1"/>
              <a:t>redispatched</a:t>
            </a:r>
            <a:r>
              <a:rPr lang="en-US" sz="2100" dirty="0"/>
              <a:t> or have their commitment status changed in the study </a:t>
            </a:r>
            <a:r>
              <a:rPr lang="en-US" sz="2100" dirty="0" smtClean="0"/>
              <a:t>case;</a:t>
            </a:r>
            <a:endParaRPr lang="en-US" sz="21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236229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1</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5" name="Oval 4"/>
          <p:cNvSpPr/>
          <p:nvPr/>
        </p:nvSpPr>
        <p:spPr>
          <a:xfrm>
            <a:off x="1295400" y="1919700"/>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6" name="Oval 5"/>
          <p:cNvSpPr/>
          <p:nvPr/>
        </p:nvSpPr>
        <p:spPr>
          <a:xfrm>
            <a:off x="2133600" y="1386300"/>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7" name="Oval 6"/>
          <p:cNvSpPr/>
          <p:nvPr/>
        </p:nvSpPr>
        <p:spPr>
          <a:xfrm>
            <a:off x="1143000" y="3253200"/>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8" name="Oval 7"/>
          <p:cNvSpPr/>
          <p:nvPr/>
        </p:nvSpPr>
        <p:spPr>
          <a:xfrm>
            <a:off x="2085561" y="2719800"/>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9" name="Cloud 8"/>
          <p:cNvSpPr/>
          <p:nvPr/>
        </p:nvSpPr>
        <p:spPr>
          <a:xfrm>
            <a:off x="4953000" y="1395464"/>
            <a:ext cx="2971800" cy="2514600"/>
          </a:xfrm>
          <a:prstGeom prst="cloud">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stCxn id="7" idx="6"/>
          </p:cNvCxnSpPr>
          <p:nvPr/>
        </p:nvCxnSpPr>
        <p:spPr>
          <a:xfrm flipV="1">
            <a:off x="1676400" y="2834102"/>
            <a:ext cx="0" cy="685798"/>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endCxn id="5" idx="5"/>
          </p:cNvCxnSpPr>
          <p:nvPr/>
        </p:nvCxnSpPr>
        <p:spPr>
          <a:xfrm flipV="1">
            <a:off x="1676400" y="2374985"/>
            <a:ext cx="74285" cy="497214"/>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endCxn id="6" idx="4"/>
          </p:cNvCxnSpPr>
          <p:nvPr/>
        </p:nvCxnSpPr>
        <p:spPr>
          <a:xfrm flipV="1">
            <a:off x="1761012" y="1919700"/>
            <a:ext cx="639288" cy="47625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7" idx="6"/>
          </p:cNvCxnSpPr>
          <p:nvPr/>
        </p:nvCxnSpPr>
        <p:spPr>
          <a:xfrm>
            <a:off x="1676400" y="3519900"/>
            <a:ext cx="533400" cy="647701"/>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8" idx="0"/>
            <a:endCxn id="5" idx="5"/>
          </p:cNvCxnSpPr>
          <p:nvPr/>
        </p:nvCxnSpPr>
        <p:spPr>
          <a:xfrm flipH="1" flipV="1">
            <a:off x="1750685" y="2374985"/>
            <a:ext cx="601576" cy="344815"/>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8" idx="0"/>
            <a:endCxn id="6" idx="4"/>
          </p:cNvCxnSpPr>
          <p:nvPr/>
        </p:nvCxnSpPr>
        <p:spPr>
          <a:xfrm flipV="1">
            <a:off x="2352261" y="1919700"/>
            <a:ext cx="48039" cy="80010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8" idx="0"/>
          </p:cNvCxnSpPr>
          <p:nvPr/>
        </p:nvCxnSpPr>
        <p:spPr>
          <a:xfrm flipV="1">
            <a:off x="2352261" y="2482864"/>
            <a:ext cx="2819400" cy="236936"/>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2218911" y="3282964"/>
            <a:ext cx="3368666" cy="88464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1943100" y="3222243"/>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38" name="TextBox 37"/>
          <p:cNvSpPr txBox="1"/>
          <p:nvPr/>
        </p:nvSpPr>
        <p:spPr>
          <a:xfrm>
            <a:off x="2400300" y="1066800"/>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39" name="TextBox 38"/>
          <p:cNvSpPr txBox="1"/>
          <p:nvPr/>
        </p:nvSpPr>
        <p:spPr>
          <a:xfrm>
            <a:off x="584623" y="1572091"/>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40" name="TextBox 39"/>
          <p:cNvSpPr txBox="1"/>
          <p:nvPr/>
        </p:nvSpPr>
        <p:spPr>
          <a:xfrm>
            <a:off x="669235" y="3742235"/>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45" name="TextBox 44"/>
          <p:cNvSpPr txBox="1"/>
          <p:nvPr/>
        </p:nvSpPr>
        <p:spPr>
          <a:xfrm>
            <a:off x="3001876" y="2168901"/>
            <a:ext cx="1846258" cy="369332"/>
          </a:xfrm>
          <a:prstGeom prst="rect">
            <a:avLst/>
          </a:prstGeom>
          <a:noFill/>
        </p:spPr>
        <p:txBody>
          <a:bodyPr wrap="square" rtlCol="0">
            <a:spAutoFit/>
          </a:bodyPr>
          <a:lstStyle/>
          <a:p>
            <a:r>
              <a:rPr lang="en-US" dirty="0" smtClean="0"/>
              <a:t>500 MW Limit</a:t>
            </a:r>
            <a:endParaRPr lang="en-US" dirty="0"/>
          </a:p>
        </p:txBody>
      </p:sp>
      <p:sp>
        <p:nvSpPr>
          <p:cNvPr id="46" name="TextBox 45"/>
          <p:cNvSpPr txBox="1"/>
          <p:nvPr/>
        </p:nvSpPr>
        <p:spPr>
          <a:xfrm>
            <a:off x="3299410" y="3858433"/>
            <a:ext cx="1846258" cy="369332"/>
          </a:xfrm>
          <a:prstGeom prst="rect">
            <a:avLst/>
          </a:prstGeom>
          <a:noFill/>
        </p:spPr>
        <p:txBody>
          <a:bodyPr wrap="square" rtlCol="0">
            <a:spAutoFit/>
          </a:bodyPr>
          <a:lstStyle/>
          <a:p>
            <a:r>
              <a:rPr lang="en-US" dirty="0" smtClean="0"/>
              <a:t>500 MW Limit</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484845353"/>
              </p:ext>
            </p:extLst>
          </p:nvPr>
        </p:nvGraphicFramePr>
        <p:xfrm>
          <a:off x="1562100" y="4685044"/>
          <a:ext cx="6096000" cy="1112520"/>
        </p:xfrm>
        <a:graphic>
          <a:graphicData uri="http://schemas.openxmlformats.org/drawingml/2006/table">
            <a:tbl>
              <a:tblPr firstRow="1" bandRow="1">
                <a:tableStyleId>{5C22544A-7EE6-4342-B048-85BDC9FD1C3A}</a:tableStyleId>
              </a:tblPr>
              <a:tblGrid>
                <a:gridCol w="1790700"/>
                <a:gridCol w="4305300"/>
              </a:tblGrid>
              <a:tr h="370840">
                <a:tc>
                  <a:txBody>
                    <a:bodyPr/>
                    <a:lstStyle/>
                    <a:p>
                      <a:endParaRPr lang="en-US" dirty="0"/>
                    </a:p>
                  </a:txBody>
                  <a:tcPr/>
                </a:tc>
                <a:tc>
                  <a:txBody>
                    <a:bodyPr/>
                    <a:lstStyle/>
                    <a:p>
                      <a:pPr algn="ctr"/>
                      <a:r>
                        <a:rPr lang="en-US" dirty="0" smtClean="0"/>
                        <a:t>Upgrade Project</a:t>
                      </a:r>
                      <a:endParaRPr lang="en-US" dirty="0"/>
                    </a:p>
                  </a:txBody>
                  <a:tcPr/>
                </a:tc>
              </a:tr>
              <a:tr h="370840">
                <a:tc>
                  <a:txBody>
                    <a:bodyPr/>
                    <a:lstStyle/>
                    <a:p>
                      <a:r>
                        <a:rPr lang="en-US" dirty="0" smtClean="0"/>
                        <a:t>Option A</a:t>
                      </a:r>
                      <a:endParaRPr lang="en-US" dirty="0"/>
                    </a:p>
                  </a:txBody>
                  <a:tcPr/>
                </a:tc>
                <a:tc>
                  <a:txBody>
                    <a:bodyPr/>
                    <a:lstStyle/>
                    <a:p>
                      <a:pPr algn="ctr"/>
                      <a:r>
                        <a:rPr lang="en-US" dirty="0" smtClean="0"/>
                        <a:t>Not a neutral project</a:t>
                      </a:r>
                      <a:endParaRPr lang="en-US" dirty="0"/>
                    </a:p>
                  </a:txBody>
                  <a:tcPr/>
                </a:tc>
              </a:tr>
              <a:tr h="370840">
                <a:tc>
                  <a:txBody>
                    <a:bodyPr/>
                    <a:lstStyle/>
                    <a:p>
                      <a:r>
                        <a:rPr lang="en-US" dirty="0" smtClean="0"/>
                        <a:t>Option B</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Not a neutral project</a:t>
                      </a:r>
                    </a:p>
                  </a:txBody>
                  <a:tcPr/>
                </a:tc>
              </a:tr>
            </a:tbl>
          </a:graphicData>
        </a:graphic>
      </p:graphicFrame>
    </p:spTree>
    <p:extLst>
      <p:ext uri="{BB962C8B-B14F-4D97-AF65-F5344CB8AC3E}">
        <p14:creationId xmlns:p14="http://schemas.microsoft.com/office/powerpoint/2010/main" val="3243145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2</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Oval 4"/>
          <p:cNvSpPr/>
          <p:nvPr/>
        </p:nvSpPr>
        <p:spPr>
          <a:xfrm>
            <a:off x="1457739" y="2734037"/>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6" name="Oval 5"/>
          <p:cNvSpPr/>
          <p:nvPr/>
        </p:nvSpPr>
        <p:spPr>
          <a:xfrm>
            <a:off x="2295939" y="2200637"/>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9" name="Cloud 8"/>
          <p:cNvSpPr/>
          <p:nvPr/>
        </p:nvSpPr>
        <p:spPr>
          <a:xfrm>
            <a:off x="4953000" y="1600200"/>
            <a:ext cx="2971800" cy="2514600"/>
          </a:xfrm>
          <a:prstGeom prst="cloud">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p:cNvCxnSpPr>
            <a:endCxn id="5" idx="5"/>
          </p:cNvCxnSpPr>
          <p:nvPr/>
        </p:nvCxnSpPr>
        <p:spPr>
          <a:xfrm flipH="1" flipV="1">
            <a:off x="1913024" y="3189322"/>
            <a:ext cx="601576" cy="344815"/>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endCxn id="6" idx="4"/>
          </p:cNvCxnSpPr>
          <p:nvPr/>
        </p:nvCxnSpPr>
        <p:spPr>
          <a:xfrm flipV="1">
            <a:off x="2514600" y="2734037"/>
            <a:ext cx="48039" cy="80010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2514600" y="3297201"/>
            <a:ext cx="2819400" cy="236936"/>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562639" y="1881137"/>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39" name="TextBox 38"/>
          <p:cNvSpPr txBox="1"/>
          <p:nvPr/>
        </p:nvSpPr>
        <p:spPr>
          <a:xfrm>
            <a:off x="746962" y="2386428"/>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45" name="TextBox 44"/>
          <p:cNvSpPr txBox="1"/>
          <p:nvPr/>
        </p:nvSpPr>
        <p:spPr>
          <a:xfrm>
            <a:off x="3164215" y="2983238"/>
            <a:ext cx="1846258" cy="369332"/>
          </a:xfrm>
          <a:prstGeom prst="rect">
            <a:avLst/>
          </a:prstGeom>
          <a:noFill/>
        </p:spPr>
        <p:txBody>
          <a:bodyPr wrap="square" rtlCol="0">
            <a:spAutoFit/>
          </a:bodyPr>
          <a:lstStyle/>
          <a:p>
            <a:r>
              <a:rPr lang="en-US" dirty="0" smtClean="0"/>
              <a:t>300 MW Limit</a:t>
            </a:r>
            <a:endParaRPr lang="en-US" dirty="0"/>
          </a:p>
        </p:txBody>
      </p:sp>
      <p:graphicFrame>
        <p:nvGraphicFramePr>
          <p:cNvPr id="13" name="Table 12"/>
          <p:cNvGraphicFramePr>
            <a:graphicFrameLocks noGrp="1"/>
          </p:cNvGraphicFramePr>
          <p:nvPr>
            <p:extLst>
              <p:ext uri="{D42A27DB-BD31-4B8C-83A1-F6EECF244321}">
                <p14:modId xmlns:p14="http://schemas.microsoft.com/office/powerpoint/2010/main" val="2963727904"/>
              </p:ext>
            </p:extLst>
          </p:nvPr>
        </p:nvGraphicFramePr>
        <p:xfrm>
          <a:off x="1562100" y="4685044"/>
          <a:ext cx="6096000" cy="1112520"/>
        </p:xfrm>
        <a:graphic>
          <a:graphicData uri="http://schemas.openxmlformats.org/drawingml/2006/table">
            <a:tbl>
              <a:tblPr firstRow="1" bandRow="1">
                <a:tableStyleId>{5C22544A-7EE6-4342-B048-85BDC9FD1C3A}</a:tableStyleId>
              </a:tblPr>
              <a:tblGrid>
                <a:gridCol w="1790700"/>
                <a:gridCol w="4305300"/>
              </a:tblGrid>
              <a:tr h="370840">
                <a:tc>
                  <a:txBody>
                    <a:bodyPr/>
                    <a:lstStyle/>
                    <a:p>
                      <a:endParaRPr lang="en-US" dirty="0"/>
                    </a:p>
                  </a:txBody>
                  <a:tcPr/>
                </a:tc>
                <a:tc>
                  <a:txBody>
                    <a:bodyPr/>
                    <a:lstStyle/>
                    <a:p>
                      <a:pPr algn="ctr"/>
                      <a:r>
                        <a:rPr lang="en-US" dirty="0" smtClean="0"/>
                        <a:t>Upgrade Project</a:t>
                      </a:r>
                      <a:endParaRPr lang="en-US" dirty="0"/>
                    </a:p>
                  </a:txBody>
                  <a:tcPr/>
                </a:tc>
              </a:tr>
              <a:tr h="370840">
                <a:tc>
                  <a:txBody>
                    <a:bodyPr/>
                    <a:lstStyle/>
                    <a:p>
                      <a:r>
                        <a:rPr lang="en-US" dirty="0" smtClean="0"/>
                        <a:t>Option A</a:t>
                      </a:r>
                      <a:endParaRPr lang="en-US" dirty="0"/>
                    </a:p>
                  </a:txBody>
                  <a:tcPr/>
                </a:tc>
                <a:tc>
                  <a:txBody>
                    <a:bodyPr/>
                    <a:lstStyle/>
                    <a:p>
                      <a:pPr algn="ctr"/>
                      <a:r>
                        <a:rPr lang="en-US" dirty="0" smtClean="0"/>
                        <a:t>Not a neutral project</a:t>
                      </a:r>
                      <a:endParaRPr lang="en-US" dirty="0"/>
                    </a:p>
                  </a:txBody>
                  <a:tcPr/>
                </a:tc>
              </a:tr>
              <a:tr h="370840">
                <a:tc>
                  <a:txBody>
                    <a:bodyPr/>
                    <a:lstStyle/>
                    <a:p>
                      <a:r>
                        <a:rPr lang="en-US" dirty="0" smtClean="0"/>
                        <a:t>Option B</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Not a neutral project</a:t>
                      </a:r>
                    </a:p>
                  </a:txBody>
                  <a:tcPr/>
                </a:tc>
              </a:tr>
            </a:tbl>
          </a:graphicData>
        </a:graphic>
      </p:graphicFrame>
    </p:spTree>
    <p:extLst>
      <p:ext uri="{BB962C8B-B14F-4D97-AF65-F5344CB8AC3E}">
        <p14:creationId xmlns:p14="http://schemas.microsoft.com/office/powerpoint/2010/main" val="3537186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5" name="Oval 4"/>
          <p:cNvSpPr/>
          <p:nvPr/>
        </p:nvSpPr>
        <p:spPr>
          <a:xfrm>
            <a:off x="1457739" y="2657837"/>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9" name="Cloud 8"/>
          <p:cNvSpPr/>
          <p:nvPr/>
        </p:nvSpPr>
        <p:spPr>
          <a:xfrm>
            <a:off x="4953000" y="1524000"/>
            <a:ext cx="2971800" cy="2514600"/>
          </a:xfrm>
          <a:prstGeom prst="cloud">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a:stCxn id="5" idx="6"/>
          </p:cNvCxnSpPr>
          <p:nvPr/>
        </p:nvCxnSpPr>
        <p:spPr>
          <a:xfrm flipV="1">
            <a:off x="1991139" y="2838853"/>
            <a:ext cx="3357770" cy="85684"/>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46962" y="2310228"/>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45" name="TextBox 44"/>
          <p:cNvSpPr txBox="1"/>
          <p:nvPr/>
        </p:nvSpPr>
        <p:spPr>
          <a:xfrm>
            <a:off x="2548940" y="2512363"/>
            <a:ext cx="1846258" cy="369332"/>
          </a:xfrm>
          <a:prstGeom prst="rect">
            <a:avLst/>
          </a:prstGeom>
          <a:noFill/>
        </p:spPr>
        <p:txBody>
          <a:bodyPr wrap="square" rtlCol="0">
            <a:spAutoFit/>
          </a:bodyPr>
          <a:lstStyle/>
          <a:p>
            <a:r>
              <a:rPr lang="en-US" dirty="0" smtClean="0"/>
              <a:t>150 MW Limit</a:t>
            </a:r>
            <a:endParaRPr lang="en-US" dirty="0"/>
          </a:p>
        </p:txBody>
      </p:sp>
      <p:cxnSp>
        <p:nvCxnSpPr>
          <p:cNvPr id="16" name="Straight Connector 15"/>
          <p:cNvCxnSpPr/>
          <p:nvPr/>
        </p:nvCxnSpPr>
        <p:spPr>
          <a:xfrm>
            <a:off x="1953516" y="2903116"/>
            <a:ext cx="3594909" cy="469137"/>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719737" y="3248200"/>
            <a:ext cx="1846258" cy="369332"/>
          </a:xfrm>
          <a:prstGeom prst="rect">
            <a:avLst/>
          </a:prstGeom>
          <a:noFill/>
        </p:spPr>
        <p:txBody>
          <a:bodyPr wrap="square" rtlCol="0">
            <a:spAutoFit/>
          </a:bodyPr>
          <a:lstStyle/>
          <a:p>
            <a:r>
              <a:rPr lang="en-US" dirty="0" smtClean="0"/>
              <a:t>150 MW Limit</a:t>
            </a:r>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1890354259"/>
              </p:ext>
            </p:extLst>
          </p:nvPr>
        </p:nvGraphicFramePr>
        <p:xfrm>
          <a:off x="1562100" y="4685044"/>
          <a:ext cx="6096000" cy="1112520"/>
        </p:xfrm>
        <a:graphic>
          <a:graphicData uri="http://schemas.openxmlformats.org/drawingml/2006/table">
            <a:tbl>
              <a:tblPr firstRow="1" bandRow="1">
                <a:tableStyleId>{5C22544A-7EE6-4342-B048-85BDC9FD1C3A}</a:tableStyleId>
              </a:tblPr>
              <a:tblGrid>
                <a:gridCol w="1790700"/>
                <a:gridCol w="4305300"/>
              </a:tblGrid>
              <a:tr h="370840">
                <a:tc>
                  <a:txBody>
                    <a:bodyPr/>
                    <a:lstStyle/>
                    <a:p>
                      <a:endParaRPr lang="en-US" dirty="0"/>
                    </a:p>
                  </a:txBody>
                  <a:tcPr/>
                </a:tc>
                <a:tc>
                  <a:txBody>
                    <a:bodyPr/>
                    <a:lstStyle/>
                    <a:p>
                      <a:pPr algn="ctr"/>
                      <a:r>
                        <a:rPr lang="en-US" dirty="0" smtClean="0"/>
                        <a:t>Upgrade Project</a:t>
                      </a:r>
                      <a:endParaRPr lang="en-US" dirty="0"/>
                    </a:p>
                  </a:txBody>
                  <a:tcPr/>
                </a:tc>
              </a:tr>
              <a:tr h="370840">
                <a:tc>
                  <a:txBody>
                    <a:bodyPr/>
                    <a:lstStyle/>
                    <a:p>
                      <a:r>
                        <a:rPr lang="en-US" dirty="0" smtClean="0"/>
                        <a:t>Option A</a:t>
                      </a:r>
                      <a:endParaRPr lang="en-US" dirty="0"/>
                    </a:p>
                  </a:txBody>
                  <a:tcPr/>
                </a:tc>
                <a:tc>
                  <a:txBody>
                    <a:bodyPr/>
                    <a:lstStyle/>
                    <a:p>
                      <a:pPr algn="ctr"/>
                      <a:r>
                        <a:rPr lang="en-US" dirty="0" smtClean="0"/>
                        <a:t>Not a neutral project</a:t>
                      </a:r>
                      <a:endParaRPr lang="en-US" dirty="0"/>
                    </a:p>
                  </a:txBody>
                  <a:tcPr/>
                </a:tc>
              </a:tr>
              <a:tr h="370840">
                <a:tc>
                  <a:txBody>
                    <a:bodyPr/>
                    <a:lstStyle/>
                    <a:p>
                      <a:r>
                        <a:rPr lang="en-US" dirty="0" smtClean="0"/>
                        <a:t>Option B</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Neutral project</a:t>
                      </a:r>
                    </a:p>
                  </a:txBody>
                  <a:tcPr/>
                </a:tc>
              </a:tr>
            </a:tbl>
          </a:graphicData>
        </a:graphic>
      </p:graphicFrame>
    </p:spTree>
    <p:extLst>
      <p:ext uri="{BB962C8B-B14F-4D97-AF65-F5344CB8AC3E}">
        <p14:creationId xmlns:p14="http://schemas.microsoft.com/office/powerpoint/2010/main" val="128147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4</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5" name="Oval 4"/>
          <p:cNvSpPr/>
          <p:nvPr/>
        </p:nvSpPr>
        <p:spPr>
          <a:xfrm>
            <a:off x="1457739" y="3009900"/>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9" name="Cloud 8"/>
          <p:cNvSpPr/>
          <p:nvPr/>
        </p:nvSpPr>
        <p:spPr>
          <a:xfrm>
            <a:off x="4953000" y="1876063"/>
            <a:ext cx="2971800" cy="2514600"/>
          </a:xfrm>
          <a:prstGeom prst="cloud">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a:stCxn id="5" idx="6"/>
          </p:cNvCxnSpPr>
          <p:nvPr/>
        </p:nvCxnSpPr>
        <p:spPr>
          <a:xfrm flipV="1">
            <a:off x="1991139" y="3190916"/>
            <a:ext cx="3357770" cy="85684"/>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46962" y="2662291"/>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45" name="TextBox 44"/>
          <p:cNvSpPr txBox="1"/>
          <p:nvPr/>
        </p:nvSpPr>
        <p:spPr>
          <a:xfrm>
            <a:off x="2548940" y="2864426"/>
            <a:ext cx="1846258" cy="369332"/>
          </a:xfrm>
          <a:prstGeom prst="rect">
            <a:avLst/>
          </a:prstGeom>
          <a:noFill/>
        </p:spPr>
        <p:txBody>
          <a:bodyPr wrap="square" rtlCol="0">
            <a:spAutoFit/>
          </a:bodyPr>
          <a:lstStyle/>
          <a:p>
            <a:r>
              <a:rPr lang="en-US" dirty="0" smtClean="0"/>
              <a:t>150 MW Limit</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1419845424"/>
              </p:ext>
            </p:extLst>
          </p:nvPr>
        </p:nvGraphicFramePr>
        <p:xfrm>
          <a:off x="1562100" y="4685044"/>
          <a:ext cx="6096000" cy="1112520"/>
        </p:xfrm>
        <a:graphic>
          <a:graphicData uri="http://schemas.openxmlformats.org/drawingml/2006/table">
            <a:tbl>
              <a:tblPr firstRow="1" bandRow="1">
                <a:tableStyleId>{5C22544A-7EE6-4342-B048-85BDC9FD1C3A}</a:tableStyleId>
              </a:tblPr>
              <a:tblGrid>
                <a:gridCol w="1790700"/>
                <a:gridCol w="4305300"/>
              </a:tblGrid>
              <a:tr h="370840">
                <a:tc>
                  <a:txBody>
                    <a:bodyPr/>
                    <a:lstStyle/>
                    <a:p>
                      <a:endParaRPr lang="en-US" dirty="0"/>
                    </a:p>
                  </a:txBody>
                  <a:tcPr/>
                </a:tc>
                <a:tc>
                  <a:txBody>
                    <a:bodyPr/>
                    <a:lstStyle/>
                    <a:p>
                      <a:pPr algn="ctr"/>
                      <a:r>
                        <a:rPr lang="en-US" dirty="0" smtClean="0"/>
                        <a:t>Upgrade Project</a:t>
                      </a:r>
                      <a:endParaRPr lang="en-US" dirty="0"/>
                    </a:p>
                  </a:txBody>
                  <a:tcPr/>
                </a:tc>
              </a:tr>
              <a:tr h="370840">
                <a:tc>
                  <a:txBody>
                    <a:bodyPr/>
                    <a:lstStyle/>
                    <a:p>
                      <a:r>
                        <a:rPr lang="en-US" dirty="0" smtClean="0"/>
                        <a:t>Option A</a:t>
                      </a:r>
                      <a:endParaRPr lang="en-US" dirty="0"/>
                    </a:p>
                  </a:txBody>
                  <a:tcPr/>
                </a:tc>
                <a:tc>
                  <a:txBody>
                    <a:bodyPr/>
                    <a:lstStyle/>
                    <a:p>
                      <a:pPr algn="ctr"/>
                      <a:r>
                        <a:rPr lang="en-US" dirty="0" smtClean="0"/>
                        <a:t>Not a neutral project</a:t>
                      </a:r>
                      <a:endParaRPr lang="en-US" dirty="0"/>
                    </a:p>
                  </a:txBody>
                  <a:tcPr/>
                </a:tc>
              </a:tr>
              <a:tr h="370840">
                <a:tc>
                  <a:txBody>
                    <a:bodyPr/>
                    <a:lstStyle/>
                    <a:p>
                      <a:r>
                        <a:rPr lang="en-US" dirty="0" smtClean="0"/>
                        <a:t>Option B</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Neutral project</a:t>
                      </a:r>
                    </a:p>
                  </a:txBody>
                  <a:tcPr/>
                </a:tc>
              </a:tr>
            </a:tbl>
          </a:graphicData>
        </a:graphic>
      </p:graphicFrame>
    </p:spTree>
    <p:extLst>
      <p:ext uri="{BB962C8B-B14F-4D97-AF65-F5344CB8AC3E}">
        <p14:creationId xmlns:p14="http://schemas.microsoft.com/office/powerpoint/2010/main" val="2865252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45125648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terms/"/>
    <ds:schemaRef ds:uri="c34af464-7aa1-4edd-9be4-83dffc1cb926"/>
    <ds:schemaRef ds:uri="http://purl.org/dc/elements/1.1/"/>
    <ds:schemaRef ds:uri="http://schemas.microsoft.com/office/infopath/2007/PartnerControls"/>
    <ds:schemaRef ds:uri="http://schemas.microsoft.com/office/2006/documentManagement/types"/>
    <ds:schemaRef ds:uri="http://www.w3.org/XML/1998/namespace"/>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3858</TotalTime>
  <Words>149</Words>
  <Application>Microsoft Office PowerPoint</Application>
  <PresentationFormat>On-screen Show (4:3)</PresentationFormat>
  <Paragraphs>67</Paragraphs>
  <Slides>7</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1_Custom Design</vt:lpstr>
      <vt:lpstr>Office Theme</vt:lpstr>
      <vt:lpstr>PowerPoint Presentation</vt:lpstr>
      <vt:lpstr>Options for Replacing Protocol 3.11.4.3(1)(f)(iv)</vt:lpstr>
      <vt:lpstr>Scenario 1</vt:lpstr>
      <vt:lpstr>Scenario 2</vt:lpstr>
      <vt:lpstr>Scenario 3</vt:lpstr>
      <vt:lpstr>Scenario 4</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Billo, Jeffrey</cp:lastModifiedBy>
  <cp:revision>69</cp:revision>
  <cp:lastPrinted>2016-01-21T20:53:15Z</cp:lastPrinted>
  <dcterms:created xsi:type="dcterms:W3CDTF">2016-01-21T15:20:31Z</dcterms:created>
  <dcterms:modified xsi:type="dcterms:W3CDTF">2018-06-28T16:25:49Z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