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97" r:id="rId8"/>
    <p:sldId id="29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howGuides="1">
      <p:cViewPr varScale="1">
        <p:scale>
          <a:sx n="99" d="100"/>
          <a:sy n="99" d="100"/>
        </p:scale>
        <p:origin x="78" y="3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7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38531/07.__WMS_Feb_2018_DAM_Hub_Buses_v2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Draft NPRR RT HUB LMP Calculation Change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 </a:t>
            </a:r>
            <a:r>
              <a:rPr lang="en-US" dirty="0">
                <a:solidFill>
                  <a:schemeClr val="tx2"/>
                </a:solidFill>
              </a:rPr>
              <a:t>9</a:t>
            </a:r>
            <a:r>
              <a:rPr lang="en-US" dirty="0" smtClean="0">
                <a:solidFill>
                  <a:schemeClr val="tx2"/>
                </a:solidFill>
              </a:rPr>
              <a:t>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+mj-lt"/>
                <a:ea typeface="MS PGothic" panose="020B0600070205080204" pitchFamily="34" charset="-128"/>
              </a:rPr>
              <a:t>This draft NPRR changes the Real-Time HUB LMP calculation to match the methodology used in DAM/CRR Auctions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+mj-lt"/>
                <a:ea typeface="MS PGothic" panose="020B0600070205080204" pitchFamily="34" charset="-128"/>
              </a:rPr>
              <a:t>This is a follow-up to NPRR 868, As-Built Hub and Load Zone Calculation for DAM/CRR Auctions</a:t>
            </a:r>
          </a:p>
          <a:p>
            <a:pPr marL="85725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smtClean="0">
                <a:latin typeface="+mj-lt"/>
                <a:ea typeface="MS PGothic" panose="020B0600070205080204" pitchFamily="34" charset="-128"/>
                <a:hlinkClick r:id="rId3"/>
              </a:rPr>
              <a:t>http</a:t>
            </a:r>
            <a:r>
              <a:rPr lang="en-US" sz="1400" dirty="0">
                <a:latin typeface="+mj-lt"/>
                <a:ea typeface="MS PGothic" panose="020B0600070205080204" pitchFamily="34" charset="-128"/>
                <a:hlinkClick r:id="rId3"/>
              </a:rPr>
              <a:t>://www.ercot.com/content/wcm/key_documents_lists/138531/07.__</a:t>
            </a:r>
            <a:r>
              <a:rPr lang="en-US" sz="1400" dirty="0" smtClean="0">
                <a:latin typeface="+mj-lt"/>
                <a:ea typeface="MS PGothic" panose="020B0600070205080204" pitchFamily="34" charset="-128"/>
                <a:hlinkClick r:id="rId3"/>
              </a:rPr>
              <a:t>WMS_Feb_2018_DAM_Hub_Buses_v2.pptx</a:t>
            </a:r>
            <a:endParaRPr lang="en-US" sz="1400" dirty="0" smtClean="0">
              <a:latin typeface="+mj-lt"/>
              <a:ea typeface="MS PGothic" panose="020B0600070205080204" pitchFamily="34" charset="-128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 smtClean="0">
              <a:latin typeface="+mj-lt"/>
              <a:ea typeface="MS PGothic" panose="020B0600070205080204" pitchFamily="34" charset="-128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+mj-lt"/>
                <a:ea typeface="MS PGothic" panose="020B0600070205080204" pitchFamily="34" charset="-128"/>
              </a:rPr>
              <a:t>RT HUB LMP calculation will be based on Shift Factor Aggregation at Power Flow Buses instead of the current use of LMP at Electrical Buses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+mj-lt"/>
                <a:ea typeface="MS PGothic" panose="020B0600070205080204" pitchFamily="34" charset="-128"/>
              </a:rPr>
              <a:t>Hub Bus Shift Factor calculation will give </a:t>
            </a:r>
            <a:r>
              <a:rPr lang="en-US" sz="1800" smtClean="0">
                <a:latin typeface="+mj-lt"/>
                <a:ea typeface="MS PGothic" panose="020B0600070205080204" pitchFamily="34" charset="-128"/>
              </a:rPr>
              <a:t>equal </a:t>
            </a:r>
            <a:r>
              <a:rPr lang="en-US" sz="1800" smtClean="0">
                <a:latin typeface="+mj-lt"/>
                <a:ea typeface="MS PGothic" panose="020B0600070205080204" pitchFamily="34" charset="-128"/>
              </a:rPr>
              <a:t>weightage </a:t>
            </a:r>
            <a:r>
              <a:rPr lang="en-US" sz="1800" dirty="0" smtClean="0">
                <a:latin typeface="+mj-lt"/>
                <a:ea typeface="MS PGothic" panose="020B0600070205080204" pitchFamily="34" charset="-128"/>
              </a:rPr>
              <a:t>to the Shift Factors of constituent Power Flow Buses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+mj-lt"/>
                <a:ea typeface="MS PGothic" panose="020B0600070205080204" pitchFamily="34" charset="-128"/>
              </a:rPr>
              <a:t>Hub Bus LMP will be calculated based on the aggregated HUB Shift Factor and corresponding Transmission Constraint Shadow Prices and the Power Balance Penalty Shadow Price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u="sng" dirty="0" smtClean="0">
              <a:latin typeface="+mj-lt"/>
              <a:ea typeface="MS PGothic" panose="020B0600070205080204" pitchFamily="34" charset="-128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u="sng" dirty="0" smtClean="0">
                <a:latin typeface="+mj-lt"/>
                <a:ea typeface="MS PGothic" panose="020B0600070205080204" pitchFamily="34" charset="-128"/>
              </a:rPr>
              <a:t>Looking for stakeholder </a:t>
            </a:r>
            <a:r>
              <a:rPr lang="en-US" sz="2000" u="sng" dirty="0">
                <a:latin typeface="+mj-lt"/>
                <a:ea typeface="MS PGothic" panose="020B0600070205080204" pitchFamily="34" charset="-128"/>
              </a:rPr>
              <a:t>f</a:t>
            </a:r>
            <a:r>
              <a:rPr lang="en-US" sz="2000" u="sng" dirty="0" smtClean="0">
                <a:latin typeface="+mj-lt"/>
                <a:ea typeface="MS PGothic" panose="020B0600070205080204" pitchFamily="34" charset="-128"/>
              </a:rPr>
              <a:t>eedback on pursuing this NPRR</a:t>
            </a:r>
            <a:endParaRPr lang="en-US" sz="1800" u="sng" dirty="0" smtClean="0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Current HUB LMP Calculation: Real-Time vs DAM/CRR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0900" y="153238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407602" y="2593736"/>
            <a:ext cx="369332" cy="2664064"/>
            <a:chOff x="407602" y="1532080"/>
            <a:chExt cx="369332" cy="2664064"/>
          </a:xfrm>
        </p:grpSpPr>
        <p:sp>
          <p:nvSpPr>
            <p:cNvPr id="157" name="TextBox 156"/>
            <p:cNvSpPr txBox="1"/>
            <p:nvPr/>
          </p:nvSpPr>
          <p:spPr>
            <a:xfrm rot="16200000">
              <a:off x="-458099" y="2961112"/>
              <a:ext cx="2100733" cy="369332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</a:rPr>
                <a:t>LMP Aggregation</a:t>
              </a:r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 flipV="1">
              <a:off x="586971" y="1532080"/>
              <a:ext cx="0" cy="612319"/>
            </a:xfrm>
            <a:prstGeom prst="straightConnector1">
              <a:avLst/>
            </a:prstGeom>
            <a:ln w="539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1" name="Group 160"/>
          <p:cNvGrpSpPr/>
          <p:nvPr/>
        </p:nvGrpSpPr>
        <p:grpSpPr>
          <a:xfrm>
            <a:off x="8055093" y="2319271"/>
            <a:ext cx="369332" cy="3471929"/>
            <a:chOff x="407602" y="1532080"/>
            <a:chExt cx="369332" cy="3471929"/>
          </a:xfrm>
        </p:grpSpPr>
        <p:sp>
          <p:nvSpPr>
            <p:cNvPr id="162" name="TextBox 161"/>
            <p:cNvSpPr txBox="1"/>
            <p:nvPr/>
          </p:nvSpPr>
          <p:spPr>
            <a:xfrm rot="16200000">
              <a:off x="-862032" y="3365044"/>
              <a:ext cx="2908599" cy="369332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tx2"/>
                  </a:solidFill>
                </a:rPr>
                <a:t>Shift Factor </a:t>
              </a:r>
              <a:r>
                <a:rPr lang="en-US" b="1" dirty="0">
                  <a:solidFill>
                    <a:schemeClr val="tx2"/>
                  </a:solidFill>
                </a:rPr>
                <a:t>Aggregation</a:t>
              </a:r>
            </a:p>
          </p:txBody>
        </p:sp>
        <p:cxnSp>
          <p:nvCxnSpPr>
            <p:cNvPr id="163" name="Straight Arrow Connector 162"/>
            <p:cNvCxnSpPr/>
            <p:nvPr/>
          </p:nvCxnSpPr>
          <p:spPr>
            <a:xfrm flipV="1">
              <a:off x="586971" y="1532080"/>
              <a:ext cx="0" cy="612319"/>
            </a:xfrm>
            <a:prstGeom prst="straightConnector1">
              <a:avLst/>
            </a:prstGeom>
            <a:ln w="539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TextBox 163"/>
          <p:cNvSpPr txBox="1"/>
          <p:nvPr/>
        </p:nvSpPr>
        <p:spPr>
          <a:xfrm>
            <a:off x="793051" y="1871428"/>
            <a:ext cx="3116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HUB LMP Calculation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4876800" y="1860743"/>
            <a:ext cx="3872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HUB LMP Calculation (NPRR 868)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86271" y="2527857"/>
            <a:ext cx="3102004" cy="2448738"/>
            <a:chOff x="786271" y="2527857"/>
            <a:chExt cx="3102004" cy="2448738"/>
          </a:xfrm>
        </p:grpSpPr>
        <p:grpSp>
          <p:nvGrpSpPr>
            <p:cNvPr id="116" name="Group 115"/>
            <p:cNvGrpSpPr/>
            <p:nvPr/>
          </p:nvGrpSpPr>
          <p:grpSpPr>
            <a:xfrm>
              <a:off x="786271" y="2527857"/>
              <a:ext cx="3102004" cy="2448738"/>
              <a:chOff x="892277" y="1277056"/>
              <a:chExt cx="3102004" cy="2448738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2004899" y="2890687"/>
                <a:ext cx="1095915" cy="835107"/>
                <a:chOff x="2710719" y="3036182"/>
                <a:chExt cx="1095915" cy="835107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flipH="1">
                  <a:off x="3102360" y="3036182"/>
                  <a:ext cx="7047" cy="590290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flipH="1">
                  <a:off x="2916733" y="3628939"/>
                  <a:ext cx="695821" cy="2452"/>
                </a:xfrm>
                <a:prstGeom prst="line">
                  <a:avLst/>
                </a:prstGeom>
                <a:ln w="28575"/>
                <a:effectLst>
                  <a:outerShdw blurRad="40005" dist="2286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Oval 47"/>
                <p:cNvSpPr/>
                <p:nvPr/>
              </p:nvSpPr>
              <p:spPr>
                <a:xfrm>
                  <a:off x="2841493" y="3593771"/>
                  <a:ext cx="75240" cy="7524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3439022" y="3590839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2710719" y="3625068"/>
                  <a:ext cx="3738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eb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3026272" y="3414316"/>
                  <a:ext cx="41669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PF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3432814" y="3622747"/>
                  <a:ext cx="3738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eb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3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1115932" y="2850335"/>
                <a:ext cx="1009341" cy="838946"/>
                <a:chOff x="1644959" y="3041118"/>
                <a:chExt cx="1009341" cy="838946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 flipH="1">
                  <a:off x="1703560" y="3626487"/>
                  <a:ext cx="695821" cy="2452"/>
                </a:xfrm>
                <a:prstGeom prst="line">
                  <a:avLst/>
                </a:prstGeom>
                <a:ln w="28575"/>
                <a:effectLst>
                  <a:outerShdw blurRad="40005" dist="2286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flipH="1">
                  <a:off x="2242527" y="3041118"/>
                  <a:ext cx="411773" cy="586736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Oval 46"/>
                <p:cNvSpPr/>
                <p:nvPr/>
              </p:nvSpPr>
              <p:spPr>
                <a:xfrm>
                  <a:off x="1808167" y="3592811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1644959" y="3633843"/>
                  <a:ext cx="3738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eb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875359" y="3407959"/>
                  <a:ext cx="39626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PF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2729500" y="2821308"/>
                <a:ext cx="1176827" cy="667637"/>
                <a:chOff x="3425901" y="2987509"/>
                <a:chExt cx="1176827" cy="667637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 flipH="1">
                  <a:off x="3906907" y="3649295"/>
                  <a:ext cx="695821" cy="2452"/>
                </a:xfrm>
                <a:prstGeom prst="line">
                  <a:avLst/>
                </a:prstGeom>
                <a:ln w="28575"/>
                <a:effectLst>
                  <a:outerShdw blurRad="40005" dist="2286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Box 49"/>
                <p:cNvSpPr txBox="1"/>
                <p:nvPr/>
              </p:nvSpPr>
              <p:spPr>
                <a:xfrm>
                  <a:off x="3990602" y="3408925"/>
                  <a:ext cx="41669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PF</a:t>
                  </a:r>
                  <a:r>
                    <a:rPr lang="en-US" sz="1000" baseline="-25000" dirty="0">
                      <a:solidFill>
                        <a:schemeClr val="tx2"/>
                      </a:solidFill>
                    </a:rPr>
                    <a:t>3</a:t>
                  </a:r>
                </a:p>
              </p:txBody>
            </p:sp>
            <p:cxnSp>
              <p:nvCxnSpPr>
                <p:cNvPr id="51" name="Straight Connector 50"/>
                <p:cNvCxnSpPr>
                  <a:stCxn id="104" idx="5"/>
                </p:cNvCxnSpPr>
                <p:nvPr/>
              </p:nvCxnSpPr>
              <p:spPr>
                <a:xfrm>
                  <a:off x="3425901" y="2987509"/>
                  <a:ext cx="828916" cy="660439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892277" y="1277056"/>
                <a:ext cx="3102004" cy="1611207"/>
                <a:chOff x="1115191" y="1265507"/>
                <a:chExt cx="3102004" cy="1611207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1534023" y="1265507"/>
                  <a:ext cx="2292390" cy="548841"/>
                </a:xfrm>
                <a:prstGeom prst="ellipse">
                  <a:avLst/>
                </a:prstGeom>
                <a:solidFill>
                  <a:schemeClr val="accent1">
                    <a:alpha val="1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2311400" y="1331386"/>
                  <a:ext cx="68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</a:rPr>
                    <a:t>Hub</a:t>
                  </a:r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3258345" y="1733972"/>
                  <a:ext cx="958850" cy="1141745"/>
                  <a:chOff x="3371607" y="1827947"/>
                  <a:chExt cx="958850" cy="1141745"/>
                </a:xfrm>
              </p:grpSpPr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3371607" y="2135949"/>
                    <a:ext cx="4091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chemeClr val="tx2"/>
                        </a:solidFill>
                      </a:rPr>
                      <a:t>1/3</a:t>
                    </a:r>
                  </a:p>
                </p:txBody>
              </p:sp>
              <p:grpSp>
                <p:nvGrpSpPr>
                  <p:cNvPr id="22" name="Group 21"/>
                  <p:cNvGrpSpPr/>
                  <p:nvPr/>
                </p:nvGrpSpPr>
                <p:grpSpPr>
                  <a:xfrm>
                    <a:off x="3371607" y="1827947"/>
                    <a:ext cx="958850" cy="1141745"/>
                    <a:chOff x="3371607" y="1827947"/>
                    <a:chExt cx="958850" cy="1141745"/>
                  </a:xfrm>
                </p:grpSpPr>
                <p:cxnSp>
                  <p:nvCxnSpPr>
                    <p:cNvPr id="11" name="Straight Connector 10"/>
                    <p:cNvCxnSpPr>
                      <a:stCxn id="32" idx="0"/>
                      <a:endCxn id="5" idx="5"/>
                    </p:cNvCxnSpPr>
                    <p:nvPr/>
                  </p:nvCxnSpPr>
                  <p:spPr>
                    <a:xfrm flipH="1" flipV="1">
                      <a:off x="3603962" y="1827947"/>
                      <a:ext cx="240933" cy="684545"/>
                    </a:xfrm>
                    <a:prstGeom prst="line">
                      <a:avLst/>
                    </a:prstGeom>
                    <a:ln w="127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2" name="Oval 31"/>
                    <p:cNvSpPr/>
                    <p:nvPr/>
                  </p:nvSpPr>
                  <p:spPr>
                    <a:xfrm>
                      <a:off x="3406256" y="2512492"/>
                      <a:ext cx="877277" cy="457200"/>
                    </a:xfrm>
                    <a:prstGeom prst="ellipse">
                      <a:avLst/>
                    </a:prstGeom>
                    <a:solidFill>
                      <a:schemeClr val="accent1">
                        <a:alpha val="1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" name="TextBox 32"/>
                    <p:cNvSpPr txBox="1"/>
                    <p:nvPr/>
                  </p:nvSpPr>
                  <p:spPr>
                    <a:xfrm>
                      <a:off x="3371607" y="2593149"/>
                      <a:ext cx="9588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Hub Bus 3</a:t>
                      </a:r>
                    </a:p>
                  </p:txBody>
                </p:sp>
              </p:grpSp>
            </p:grpSp>
            <p:grpSp>
              <p:nvGrpSpPr>
                <p:cNvPr id="100" name="Group 99"/>
                <p:cNvGrpSpPr/>
                <p:nvPr/>
              </p:nvGrpSpPr>
              <p:grpSpPr>
                <a:xfrm>
                  <a:off x="2168962" y="1808736"/>
                  <a:ext cx="958850" cy="1067978"/>
                  <a:chOff x="3371607" y="1901714"/>
                  <a:chExt cx="958850" cy="1067978"/>
                </a:xfrm>
              </p:grpSpPr>
              <p:sp>
                <p:nvSpPr>
                  <p:cNvPr id="101" name="TextBox 100"/>
                  <p:cNvSpPr txBox="1"/>
                  <p:nvPr/>
                </p:nvSpPr>
                <p:spPr>
                  <a:xfrm>
                    <a:off x="3474266" y="2153396"/>
                    <a:ext cx="4091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chemeClr val="tx2"/>
                        </a:solidFill>
                      </a:rPr>
                      <a:t>1/3</a:t>
                    </a:r>
                  </a:p>
                </p:txBody>
              </p:sp>
              <p:grpSp>
                <p:nvGrpSpPr>
                  <p:cNvPr id="102" name="Group 101"/>
                  <p:cNvGrpSpPr/>
                  <p:nvPr/>
                </p:nvGrpSpPr>
                <p:grpSpPr>
                  <a:xfrm>
                    <a:off x="3371607" y="1901714"/>
                    <a:ext cx="958850" cy="1067978"/>
                    <a:chOff x="3371607" y="1901714"/>
                    <a:chExt cx="958850" cy="1067978"/>
                  </a:xfrm>
                </p:grpSpPr>
                <p:cxnSp>
                  <p:nvCxnSpPr>
                    <p:cNvPr id="103" name="Straight Connector 102"/>
                    <p:cNvCxnSpPr>
                      <a:stCxn id="104" idx="0"/>
                      <a:endCxn id="7" idx="2"/>
                    </p:cNvCxnSpPr>
                    <p:nvPr/>
                  </p:nvCxnSpPr>
                  <p:spPr>
                    <a:xfrm flipH="1" flipV="1">
                      <a:off x="3837440" y="1901714"/>
                      <a:ext cx="7455" cy="610778"/>
                    </a:xfrm>
                    <a:prstGeom prst="line">
                      <a:avLst/>
                    </a:prstGeom>
                    <a:ln w="127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4" name="Oval 103"/>
                    <p:cNvSpPr/>
                    <p:nvPr/>
                  </p:nvSpPr>
                  <p:spPr>
                    <a:xfrm>
                      <a:off x="3406256" y="2512492"/>
                      <a:ext cx="877277" cy="457200"/>
                    </a:xfrm>
                    <a:prstGeom prst="ellipse">
                      <a:avLst/>
                    </a:prstGeom>
                    <a:solidFill>
                      <a:schemeClr val="accent1">
                        <a:alpha val="1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5" name="TextBox 104"/>
                    <p:cNvSpPr txBox="1"/>
                    <p:nvPr/>
                  </p:nvSpPr>
                  <p:spPr>
                    <a:xfrm>
                      <a:off x="3371607" y="2593149"/>
                      <a:ext cx="9588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Hub Bus 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200" dirty="0" smtClean="0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1115191" y="1733972"/>
                  <a:ext cx="958850" cy="1141919"/>
                  <a:chOff x="3371607" y="1827773"/>
                  <a:chExt cx="958850" cy="1141919"/>
                </a:xfrm>
              </p:grpSpPr>
              <p:sp>
                <p:nvSpPr>
                  <p:cNvPr id="107" name="TextBox 106"/>
                  <p:cNvSpPr txBox="1"/>
                  <p:nvPr/>
                </p:nvSpPr>
                <p:spPr>
                  <a:xfrm>
                    <a:off x="3553513" y="2135949"/>
                    <a:ext cx="4091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chemeClr val="tx2"/>
                        </a:solidFill>
                      </a:rPr>
                      <a:t>1/3</a:t>
                    </a:r>
                  </a:p>
                </p:txBody>
              </p:sp>
              <p:grpSp>
                <p:nvGrpSpPr>
                  <p:cNvPr id="108" name="Group 107"/>
                  <p:cNvGrpSpPr/>
                  <p:nvPr/>
                </p:nvGrpSpPr>
                <p:grpSpPr>
                  <a:xfrm>
                    <a:off x="3371607" y="1827773"/>
                    <a:ext cx="958850" cy="1141919"/>
                    <a:chOff x="3371607" y="1827773"/>
                    <a:chExt cx="958850" cy="1141919"/>
                  </a:xfrm>
                </p:grpSpPr>
                <p:cxnSp>
                  <p:nvCxnSpPr>
                    <p:cNvPr id="109" name="Straight Connector 108"/>
                    <p:cNvCxnSpPr>
                      <a:stCxn id="110" idx="0"/>
                      <a:endCxn id="5" idx="3"/>
                    </p:cNvCxnSpPr>
                    <p:nvPr/>
                  </p:nvCxnSpPr>
                  <p:spPr>
                    <a:xfrm flipV="1">
                      <a:off x="3844895" y="1827773"/>
                      <a:ext cx="281257" cy="684719"/>
                    </a:xfrm>
                    <a:prstGeom prst="line">
                      <a:avLst/>
                    </a:prstGeom>
                    <a:ln w="127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0" name="Oval 109"/>
                    <p:cNvSpPr/>
                    <p:nvPr/>
                  </p:nvSpPr>
                  <p:spPr>
                    <a:xfrm>
                      <a:off x="3406256" y="2512492"/>
                      <a:ext cx="877277" cy="457200"/>
                    </a:xfrm>
                    <a:prstGeom prst="ellipse">
                      <a:avLst/>
                    </a:prstGeom>
                    <a:solidFill>
                      <a:schemeClr val="accent1">
                        <a:alpha val="1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" name="TextBox 110"/>
                    <p:cNvSpPr txBox="1"/>
                    <p:nvPr/>
                  </p:nvSpPr>
                  <p:spPr>
                    <a:xfrm>
                      <a:off x="3371607" y="2593149"/>
                      <a:ext cx="9588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Hub Bus 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200" dirty="0" smtClean="0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</p:grpSp>
          </p:grpSp>
        </p:grpSp>
        <p:sp>
          <p:nvSpPr>
            <p:cNvPr id="166" name="TextBox 165"/>
            <p:cNvSpPr txBox="1"/>
            <p:nvPr/>
          </p:nvSpPr>
          <p:spPr>
            <a:xfrm>
              <a:off x="1525737" y="4219594"/>
              <a:ext cx="4091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1/3</a:t>
              </a: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212654" y="4295001"/>
              <a:ext cx="4091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2/3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924784" y="4248298"/>
              <a:ext cx="4091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2"/>
                  </a:solidFill>
                </a:rPr>
                <a:t>0</a:t>
              </a:r>
              <a:endParaRPr lang="en-US" sz="120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95935" y="2546891"/>
            <a:ext cx="3102004" cy="2448738"/>
            <a:chOff x="4895935" y="2623091"/>
            <a:chExt cx="3102004" cy="2448738"/>
          </a:xfrm>
        </p:grpSpPr>
        <p:grpSp>
          <p:nvGrpSpPr>
            <p:cNvPr id="117" name="Group 116"/>
            <p:cNvGrpSpPr/>
            <p:nvPr/>
          </p:nvGrpSpPr>
          <p:grpSpPr>
            <a:xfrm>
              <a:off x="4895935" y="2623091"/>
              <a:ext cx="3102004" cy="2448738"/>
              <a:chOff x="892277" y="1277056"/>
              <a:chExt cx="3102004" cy="2448738"/>
            </a:xfrm>
          </p:grpSpPr>
          <p:grpSp>
            <p:nvGrpSpPr>
              <p:cNvPr id="118" name="Group 117"/>
              <p:cNvGrpSpPr/>
              <p:nvPr/>
            </p:nvGrpSpPr>
            <p:grpSpPr>
              <a:xfrm>
                <a:off x="2004899" y="2890687"/>
                <a:ext cx="1095915" cy="835107"/>
                <a:chOff x="2710719" y="3036182"/>
                <a:chExt cx="1095915" cy="835107"/>
              </a:xfrm>
            </p:grpSpPr>
            <p:cxnSp>
              <p:nvCxnSpPr>
                <p:cNvPr id="150" name="Straight Connector 149"/>
                <p:cNvCxnSpPr/>
                <p:nvPr/>
              </p:nvCxnSpPr>
              <p:spPr>
                <a:xfrm flipH="1">
                  <a:off x="3102360" y="3036182"/>
                  <a:ext cx="7047" cy="590290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flipH="1">
                  <a:off x="2916733" y="3628939"/>
                  <a:ext cx="695821" cy="2452"/>
                </a:xfrm>
                <a:prstGeom prst="line">
                  <a:avLst/>
                </a:prstGeom>
                <a:ln w="28575"/>
                <a:effectLst>
                  <a:outerShdw blurRad="40005" dist="2286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Oval 151"/>
                <p:cNvSpPr/>
                <p:nvPr/>
              </p:nvSpPr>
              <p:spPr>
                <a:xfrm>
                  <a:off x="2841493" y="3593771"/>
                  <a:ext cx="75240" cy="7524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3439022" y="3590839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2710719" y="3625068"/>
                  <a:ext cx="3738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eb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3026272" y="3414316"/>
                  <a:ext cx="41669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PF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56" name="TextBox 155"/>
                <p:cNvSpPr txBox="1"/>
                <p:nvPr/>
              </p:nvSpPr>
              <p:spPr>
                <a:xfrm>
                  <a:off x="3432814" y="3622747"/>
                  <a:ext cx="3738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eb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3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1115932" y="2850335"/>
                <a:ext cx="1009341" cy="838946"/>
                <a:chOff x="1644959" y="3041118"/>
                <a:chExt cx="1009341" cy="838946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 flipH="1">
                  <a:off x="1703560" y="3626487"/>
                  <a:ext cx="695821" cy="2452"/>
                </a:xfrm>
                <a:prstGeom prst="line">
                  <a:avLst/>
                </a:prstGeom>
                <a:ln w="28575"/>
                <a:effectLst>
                  <a:outerShdw blurRad="40005" dist="2286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flipH="1">
                  <a:off x="2242527" y="3041118"/>
                  <a:ext cx="411773" cy="586736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Oval 146"/>
                <p:cNvSpPr/>
                <p:nvPr/>
              </p:nvSpPr>
              <p:spPr>
                <a:xfrm>
                  <a:off x="1808167" y="3592811"/>
                  <a:ext cx="76200" cy="762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1644959" y="3633843"/>
                  <a:ext cx="37382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eb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875359" y="3407959"/>
                  <a:ext cx="39626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PF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120" name="Group 119"/>
              <p:cNvGrpSpPr/>
              <p:nvPr/>
            </p:nvGrpSpPr>
            <p:grpSpPr>
              <a:xfrm>
                <a:off x="2729500" y="2821308"/>
                <a:ext cx="1176827" cy="667637"/>
                <a:chOff x="3425901" y="2987509"/>
                <a:chExt cx="1176827" cy="667637"/>
              </a:xfrm>
            </p:grpSpPr>
            <p:cxnSp>
              <p:nvCxnSpPr>
                <p:cNvPr id="142" name="Straight Connector 141"/>
                <p:cNvCxnSpPr/>
                <p:nvPr/>
              </p:nvCxnSpPr>
              <p:spPr>
                <a:xfrm flipH="1">
                  <a:off x="3906907" y="3649295"/>
                  <a:ext cx="695821" cy="2452"/>
                </a:xfrm>
                <a:prstGeom prst="line">
                  <a:avLst/>
                </a:prstGeom>
                <a:ln w="28575"/>
                <a:effectLst>
                  <a:outerShdw blurRad="40005" dist="2286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TextBox 142"/>
                <p:cNvSpPr txBox="1"/>
                <p:nvPr/>
              </p:nvSpPr>
              <p:spPr>
                <a:xfrm>
                  <a:off x="3990602" y="3408925"/>
                  <a:ext cx="41669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 smtClean="0">
                      <a:solidFill>
                        <a:schemeClr val="tx2"/>
                      </a:solidFill>
                    </a:rPr>
                    <a:t>PF</a:t>
                  </a:r>
                  <a:r>
                    <a:rPr lang="en-US" sz="1000" baseline="-25000" dirty="0">
                      <a:solidFill>
                        <a:schemeClr val="tx2"/>
                      </a:solidFill>
                    </a:rPr>
                    <a:t>3</a:t>
                  </a:r>
                </a:p>
              </p:txBody>
            </p:sp>
            <p:cxnSp>
              <p:nvCxnSpPr>
                <p:cNvPr id="144" name="Straight Connector 143"/>
                <p:cNvCxnSpPr>
                  <a:stCxn id="135" idx="5"/>
                </p:cNvCxnSpPr>
                <p:nvPr/>
              </p:nvCxnSpPr>
              <p:spPr>
                <a:xfrm>
                  <a:off x="3425901" y="2987509"/>
                  <a:ext cx="828916" cy="660439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Group 120"/>
              <p:cNvGrpSpPr/>
              <p:nvPr/>
            </p:nvGrpSpPr>
            <p:grpSpPr>
              <a:xfrm>
                <a:off x="892277" y="1277056"/>
                <a:ext cx="3102004" cy="1611207"/>
                <a:chOff x="1115191" y="1265507"/>
                <a:chExt cx="3102004" cy="1611207"/>
              </a:xfrm>
            </p:grpSpPr>
            <p:sp>
              <p:nvSpPr>
                <p:cNvPr id="122" name="Oval 121"/>
                <p:cNvSpPr/>
                <p:nvPr/>
              </p:nvSpPr>
              <p:spPr>
                <a:xfrm>
                  <a:off x="1534023" y="1265507"/>
                  <a:ext cx="2292390" cy="548841"/>
                </a:xfrm>
                <a:prstGeom prst="ellipse">
                  <a:avLst/>
                </a:prstGeom>
                <a:solidFill>
                  <a:schemeClr val="accent1">
                    <a:alpha val="1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2311400" y="1331386"/>
                  <a:ext cx="68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</a:rPr>
                    <a:t>Hub</a:t>
                  </a:r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24" name="Group 123"/>
                <p:cNvGrpSpPr/>
                <p:nvPr/>
              </p:nvGrpSpPr>
              <p:grpSpPr>
                <a:xfrm>
                  <a:off x="3258345" y="1733972"/>
                  <a:ext cx="958850" cy="1141745"/>
                  <a:chOff x="3371607" y="1827947"/>
                  <a:chExt cx="958850" cy="1141745"/>
                </a:xfrm>
              </p:grpSpPr>
              <p:sp>
                <p:nvSpPr>
                  <p:cNvPr id="137" name="TextBox 136"/>
                  <p:cNvSpPr txBox="1"/>
                  <p:nvPr/>
                </p:nvSpPr>
                <p:spPr>
                  <a:xfrm>
                    <a:off x="3371607" y="2135949"/>
                    <a:ext cx="4091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chemeClr val="tx2"/>
                        </a:solidFill>
                      </a:rPr>
                      <a:t>1/3</a:t>
                    </a:r>
                  </a:p>
                </p:txBody>
              </p:sp>
              <p:grpSp>
                <p:nvGrpSpPr>
                  <p:cNvPr id="138" name="Group 137"/>
                  <p:cNvGrpSpPr/>
                  <p:nvPr/>
                </p:nvGrpSpPr>
                <p:grpSpPr>
                  <a:xfrm>
                    <a:off x="3371607" y="1827947"/>
                    <a:ext cx="958850" cy="1141745"/>
                    <a:chOff x="3371607" y="1827947"/>
                    <a:chExt cx="958850" cy="1141745"/>
                  </a:xfrm>
                </p:grpSpPr>
                <p:cxnSp>
                  <p:nvCxnSpPr>
                    <p:cNvPr id="139" name="Straight Connector 138"/>
                    <p:cNvCxnSpPr>
                      <a:stCxn id="140" idx="0"/>
                      <a:endCxn id="122" idx="5"/>
                    </p:cNvCxnSpPr>
                    <p:nvPr/>
                  </p:nvCxnSpPr>
                  <p:spPr>
                    <a:xfrm flipH="1" flipV="1">
                      <a:off x="3603962" y="1827947"/>
                      <a:ext cx="240933" cy="684545"/>
                    </a:xfrm>
                    <a:prstGeom prst="line">
                      <a:avLst/>
                    </a:prstGeom>
                    <a:ln w="127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0" name="Oval 139"/>
                    <p:cNvSpPr/>
                    <p:nvPr/>
                  </p:nvSpPr>
                  <p:spPr>
                    <a:xfrm>
                      <a:off x="3406256" y="2512492"/>
                      <a:ext cx="877277" cy="457200"/>
                    </a:xfrm>
                    <a:prstGeom prst="ellipse">
                      <a:avLst/>
                    </a:prstGeom>
                    <a:solidFill>
                      <a:schemeClr val="accent1">
                        <a:alpha val="1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1" name="TextBox 140"/>
                    <p:cNvSpPr txBox="1"/>
                    <p:nvPr/>
                  </p:nvSpPr>
                  <p:spPr>
                    <a:xfrm>
                      <a:off x="3371607" y="2593149"/>
                      <a:ext cx="9588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Hub Bus 3</a:t>
                      </a:r>
                    </a:p>
                  </p:txBody>
                </p:sp>
              </p:grpSp>
            </p:grpSp>
            <p:grpSp>
              <p:nvGrpSpPr>
                <p:cNvPr id="125" name="Group 124"/>
                <p:cNvGrpSpPr/>
                <p:nvPr/>
              </p:nvGrpSpPr>
              <p:grpSpPr>
                <a:xfrm>
                  <a:off x="2168962" y="1808736"/>
                  <a:ext cx="958850" cy="1067978"/>
                  <a:chOff x="3371607" y="1901714"/>
                  <a:chExt cx="958850" cy="1067978"/>
                </a:xfrm>
              </p:grpSpPr>
              <p:sp>
                <p:nvSpPr>
                  <p:cNvPr id="132" name="TextBox 131"/>
                  <p:cNvSpPr txBox="1"/>
                  <p:nvPr/>
                </p:nvSpPr>
                <p:spPr>
                  <a:xfrm>
                    <a:off x="3474266" y="2153396"/>
                    <a:ext cx="4091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chemeClr val="tx2"/>
                        </a:solidFill>
                      </a:rPr>
                      <a:t>1/3</a:t>
                    </a:r>
                  </a:p>
                </p:txBody>
              </p:sp>
              <p:grpSp>
                <p:nvGrpSpPr>
                  <p:cNvPr id="133" name="Group 132"/>
                  <p:cNvGrpSpPr/>
                  <p:nvPr/>
                </p:nvGrpSpPr>
                <p:grpSpPr>
                  <a:xfrm>
                    <a:off x="3371607" y="1901714"/>
                    <a:ext cx="958850" cy="1067978"/>
                    <a:chOff x="3371607" y="1901714"/>
                    <a:chExt cx="958850" cy="1067978"/>
                  </a:xfrm>
                </p:grpSpPr>
                <p:cxnSp>
                  <p:nvCxnSpPr>
                    <p:cNvPr id="134" name="Straight Connector 133"/>
                    <p:cNvCxnSpPr>
                      <a:stCxn id="135" idx="0"/>
                    </p:cNvCxnSpPr>
                    <p:nvPr/>
                  </p:nvCxnSpPr>
                  <p:spPr>
                    <a:xfrm flipH="1" flipV="1">
                      <a:off x="3837440" y="1901714"/>
                      <a:ext cx="7455" cy="610778"/>
                    </a:xfrm>
                    <a:prstGeom prst="line">
                      <a:avLst/>
                    </a:prstGeom>
                    <a:ln w="127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5" name="Oval 134"/>
                    <p:cNvSpPr/>
                    <p:nvPr/>
                  </p:nvSpPr>
                  <p:spPr>
                    <a:xfrm>
                      <a:off x="3406256" y="2512492"/>
                      <a:ext cx="877277" cy="457200"/>
                    </a:xfrm>
                    <a:prstGeom prst="ellipse">
                      <a:avLst/>
                    </a:prstGeom>
                    <a:solidFill>
                      <a:schemeClr val="accent1">
                        <a:alpha val="1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6" name="TextBox 135"/>
                    <p:cNvSpPr txBox="1"/>
                    <p:nvPr/>
                  </p:nvSpPr>
                  <p:spPr>
                    <a:xfrm>
                      <a:off x="3371607" y="2593149"/>
                      <a:ext cx="9588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Hub Bus 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200" dirty="0" smtClean="0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26" name="Group 125"/>
                <p:cNvGrpSpPr/>
                <p:nvPr/>
              </p:nvGrpSpPr>
              <p:grpSpPr>
                <a:xfrm>
                  <a:off x="1115191" y="1733972"/>
                  <a:ext cx="958850" cy="1141919"/>
                  <a:chOff x="3371607" y="1827773"/>
                  <a:chExt cx="958850" cy="1141919"/>
                </a:xfrm>
              </p:grpSpPr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3553513" y="2135949"/>
                    <a:ext cx="4091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chemeClr val="tx2"/>
                        </a:solidFill>
                      </a:rPr>
                      <a:t>1/3</a:t>
                    </a:r>
                  </a:p>
                </p:txBody>
              </p:sp>
              <p:grpSp>
                <p:nvGrpSpPr>
                  <p:cNvPr id="128" name="Group 127"/>
                  <p:cNvGrpSpPr/>
                  <p:nvPr/>
                </p:nvGrpSpPr>
                <p:grpSpPr>
                  <a:xfrm>
                    <a:off x="3371607" y="1827773"/>
                    <a:ext cx="958850" cy="1141919"/>
                    <a:chOff x="3371607" y="1827773"/>
                    <a:chExt cx="958850" cy="1141919"/>
                  </a:xfrm>
                </p:grpSpPr>
                <p:cxnSp>
                  <p:nvCxnSpPr>
                    <p:cNvPr id="129" name="Straight Connector 128"/>
                    <p:cNvCxnSpPr>
                      <a:stCxn id="130" idx="0"/>
                      <a:endCxn id="122" idx="3"/>
                    </p:cNvCxnSpPr>
                    <p:nvPr/>
                  </p:nvCxnSpPr>
                  <p:spPr>
                    <a:xfrm flipV="1">
                      <a:off x="3844895" y="1827773"/>
                      <a:ext cx="281257" cy="684719"/>
                    </a:xfrm>
                    <a:prstGeom prst="line">
                      <a:avLst/>
                    </a:prstGeom>
                    <a:ln w="127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0" name="Oval 129"/>
                    <p:cNvSpPr/>
                    <p:nvPr/>
                  </p:nvSpPr>
                  <p:spPr>
                    <a:xfrm>
                      <a:off x="3406256" y="2512492"/>
                      <a:ext cx="877277" cy="457200"/>
                    </a:xfrm>
                    <a:prstGeom prst="ellipse">
                      <a:avLst/>
                    </a:prstGeom>
                    <a:solidFill>
                      <a:schemeClr val="accent1">
                        <a:alpha val="10000"/>
                      </a:schemeClr>
                    </a:solidFill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1" name="TextBox 130"/>
                    <p:cNvSpPr txBox="1"/>
                    <p:nvPr/>
                  </p:nvSpPr>
                  <p:spPr>
                    <a:xfrm>
                      <a:off x="3371607" y="2593149"/>
                      <a:ext cx="95885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Hub Bus 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200" dirty="0" smtClean="0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</p:grpSp>
          </p:grpSp>
        </p:grpSp>
        <p:sp>
          <p:nvSpPr>
            <p:cNvPr id="112" name="TextBox 111"/>
            <p:cNvSpPr txBox="1"/>
            <p:nvPr/>
          </p:nvSpPr>
          <p:spPr>
            <a:xfrm>
              <a:off x="5562600" y="4333750"/>
              <a:ext cx="4091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1/3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84387" y="4371201"/>
              <a:ext cx="4091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1/3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053661" y="4323609"/>
              <a:ext cx="4091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1/3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48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Expected System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362" y="1066800"/>
            <a:ext cx="8534400" cy="3429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+mj-lt"/>
                <a:ea typeface="MS PGothic" panose="020B0600070205080204" pitchFamily="34" charset="-128"/>
              </a:rPr>
              <a:t>NMMS: Automate process to designate all 345 KV nodes in a Hub Bus as Electrical Buses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 smtClean="0">
              <a:latin typeface="+mj-lt"/>
              <a:ea typeface="MS PGothic" panose="020B0600070205080204" pitchFamily="34" charset="-128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+mj-lt"/>
                <a:ea typeface="MS PGothic" panose="020B0600070205080204" pitchFamily="34" charset="-128"/>
              </a:rPr>
              <a:t>EMS: Modify Electrical Bus Shift Factor data transfer to MMS to include Power Flow Bus information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 smtClean="0">
              <a:latin typeface="+mj-lt"/>
              <a:ea typeface="MS PGothic" panose="020B0600070205080204" pitchFamily="34" charset="-128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+mj-lt"/>
                <a:ea typeface="MS PGothic" panose="020B0600070205080204" pitchFamily="34" charset="-128"/>
              </a:rPr>
              <a:t>MMS: Modify RT HUB LMP calculations as per new formula</a:t>
            </a:r>
            <a:endParaRPr lang="en-US" sz="1800" i="1" u="sng" dirty="0" smtClean="0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6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</TotalTime>
  <Words>250</Words>
  <Application>Microsoft Office PowerPoint</Application>
  <PresentationFormat>On-screen Show (4:3)</PresentationFormat>
  <Paragraphs>63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Calibri</vt:lpstr>
      <vt:lpstr>1_Custom Design</vt:lpstr>
      <vt:lpstr>Office Theme</vt:lpstr>
      <vt:lpstr>PowerPoint Presentation</vt:lpstr>
      <vt:lpstr>Introduction</vt:lpstr>
      <vt:lpstr>Current HUB LMP Calculation: Real-Time vs DAM/CRR </vt:lpstr>
      <vt:lpstr>Expected System Changes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Sai Moorty</cp:lastModifiedBy>
  <cp:revision>127</cp:revision>
  <cp:lastPrinted>2016-01-21T20:53:15Z</cp:lastPrinted>
  <dcterms:created xsi:type="dcterms:W3CDTF">2016-01-21T15:20:31Z</dcterms:created>
  <dcterms:modified xsi:type="dcterms:W3CDTF">2018-07-06T15:35:34Z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