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87" r:id="rId4"/>
    <p:sldId id="294" r:id="rId5"/>
    <p:sldId id="304" r:id="rId6"/>
    <p:sldId id="295" r:id="rId7"/>
    <p:sldId id="296" r:id="rId8"/>
    <p:sldId id="300" r:id="rId9"/>
    <p:sldId id="301" r:id="rId10"/>
    <p:sldId id="290"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99" autoAdjust="0"/>
    <p:restoredTop sz="87543" autoAdjust="0"/>
  </p:normalViewPr>
  <p:slideViewPr>
    <p:cSldViewPr>
      <p:cViewPr>
        <p:scale>
          <a:sx n="100" d="100"/>
          <a:sy n="100" d="100"/>
        </p:scale>
        <p:origin x="-1944" y="-16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25551AF-8CD8-497C-8229-57D58853C0B0}" type="datetimeFigureOut">
              <a:rPr lang="en-US" smtClean="0"/>
              <a:t>7/6/2018</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6F923BE-09A6-4E62-B431-38AFC7D8D716}" type="slidenum">
              <a:rPr lang="en-US" smtClean="0"/>
              <a:t>‹#›</a:t>
            </a:fld>
            <a:endParaRPr lang="en-US" dirty="0"/>
          </a:p>
        </p:txBody>
      </p:sp>
    </p:spTree>
    <p:extLst>
      <p:ext uri="{BB962C8B-B14F-4D97-AF65-F5344CB8AC3E}">
        <p14:creationId xmlns:p14="http://schemas.microsoft.com/office/powerpoint/2010/main" val="18554688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7669463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16272966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18236365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25938152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A22962B-8953-476D-9E2A-850698B2E256}" type="datetime1">
              <a:rPr lang="en-US" smtClean="0"/>
              <a:t>7/6/2018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4D266F-74CA-4AE2-8527-C8E6ACD37FD0}" type="datetime1">
              <a:rPr lang="en-US" smtClean="0"/>
              <a:t>7/6/2018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FF1E059-F9D8-49BF-895D-2A6AAB33C8C2}" type="datetime1">
              <a:rPr lang="en-US" smtClean="0"/>
              <a:t>7/6/2018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A94D6B8-0739-41D1-8BCF-1D86B5945B7B}" type="datetime1">
              <a:rPr lang="en-US" smtClean="0"/>
              <a:t>7/6/2018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683FB8D-3742-491E-87CE-54E1DB8CE097}" type="datetime1">
              <a:rPr lang="en-US" smtClean="0"/>
              <a:t>7/6/2018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285475F-F24F-4404-A159-B2E0868CB43E}" type="datetime1">
              <a:rPr lang="en-US" smtClean="0"/>
              <a:t>7/6/2018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1EB5F40-1724-45AC-9E8F-3995753F3C41}" type="datetime1">
              <a:rPr lang="en-US" smtClean="0"/>
              <a:t>7/6/2018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6122F0C-1B97-4759-8D52-88ECF6F80EA6}" type="datetime1">
              <a:rPr lang="en-US" smtClean="0"/>
              <a:t>7/6/2018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9531ED-07C5-4639-9994-6E2680624364}" type="datetime1">
              <a:rPr lang="en-US" smtClean="0"/>
              <a:t>7/6/2018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CC82AF-1224-4BBE-8389-7110B741EE02}" type="datetime1">
              <a:rPr lang="en-US" smtClean="0"/>
              <a:t>7/6/2018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C63AAD-494F-4935-9B32-6C017EC59661}" type="datetime1">
              <a:rPr lang="en-US" smtClean="0"/>
              <a:t>7/6/2018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D6EC76-C7BB-4B64-AB2C-4CA666B08B18}" type="datetime1">
              <a:rPr lang="en-US" smtClean="0"/>
              <a:t>7/6/2018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00200"/>
            <a:ext cx="7772400" cy="1676400"/>
          </a:xfrm>
        </p:spPr>
        <p:txBody>
          <a:bodyPr>
            <a:noAutofit/>
          </a:bodyPr>
          <a:lstStyle/>
          <a:p>
            <a:r>
              <a:rPr lang="en-US" sz="3600" b="1" dirty="0" smtClean="0">
                <a:latin typeface="+mn-lt"/>
              </a:rPr>
              <a:t>Market Credit Working Group update to the Wholesale Market Subcommittee</a:t>
            </a:r>
            <a:endParaRPr lang="en-US" sz="3600" b="1" dirty="0">
              <a:latin typeface="+mn-lt"/>
            </a:endParaRPr>
          </a:p>
        </p:txBody>
      </p:sp>
      <p:sp>
        <p:nvSpPr>
          <p:cNvPr id="3" name="Subtitle 2"/>
          <p:cNvSpPr>
            <a:spLocks noGrp="1"/>
          </p:cNvSpPr>
          <p:nvPr>
            <p:ph type="subTitle" idx="1"/>
          </p:nvPr>
        </p:nvSpPr>
        <p:spPr>
          <a:xfrm>
            <a:off x="1585404" y="5181600"/>
            <a:ext cx="6400800" cy="685800"/>
          </a:xfrm>
        </p:spPr>
        <p:txBody>
          <a:bodyPr>
            <a:normAutofit/>
          </a:bodyPr>
          <a:lstStyle/>
          <a:p>
            <a:r>
              <a:rPr lang="en-US" sz="2400" dirty="0" smtClean="0"/>
              <a:t>07/11/2018</a:t>
            </a:r>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a:t>
            </a:fld>
            <a:endParaRPr lang="en-US" dirty="0"/>
          </a:p>
        </p:txBody>
      </p:sp>
      <p:sp>
        <p:nvSpPr>
          <p:cNvPr id="5" name="TextBox 4"/>
          <p:cNvSpPr txBox="1"/>
          <p:nvPr/>
        </p:nvSpPr>
        <p:spPr>
          <a:xfrm>
            <a:off x="2042604" y="3962400"/>
            <a:ext cx="5486400" cy="646331"/>
          </a:xfrm>
          <a:prstGeom prst="rect">
            <a:avLst/>
          </a:prstGeom>
          <a:noFill/>
        </p:spPr>
        <p:txBody>
          <a:bodyPr wrap="square" rtlCol="0">
            <a:spAutoFit/>
          </a:bodyPr>
          <a:lstStyle/>
          <a:p>
            <a:pPr algn="ctr"/>
            <a:r>
              <a:rPr lang="en-US" dirty="0" smtClean="0"/>
              <a:t> </a:t>
            </a:r>
            <a:r>
              <a:rPr lang="en-US" b="1" dirty="0" smtClean="0"/>
              <a:t>Bill Barnes NRG, Chair</a:t>
            </a:r>
          </a:p>
          <a:p>
            <a:pPr algn="ctr"/>
            <a:r>
              <a:rPr lang="en-US" b="1" dirty="0" smtClean="0"/>
              <a:t>Josephine Wan AE, Vice Chair</a:t>
            </a:r>
            <a:endParaRPr lang="en-US" b="1" dirty="0"/>
          </a:p>
        </p:txBody>
      </p:sp>
    </p:spTree>
    <p:extLst>
      <p:ext uri="{BB962C8B-B14F-4D97-AF65-F5344CB8AC3E}">
        <p14:creationId xmlns:p14="http://schemas.microsoft.com/office/powerpoint/2010/main" val="33294299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a:t>MCWG update to WMS</a:t>
            </a:r>
          </a:p>
        </p:txBody>
      </p:sp>
      <p:sp>
        <p:nvSpPr>
          <p:cNvPr id="3" name="Content Placeholder 2"/>
          <p:cNvSpPr>
            <a:spLocks noGrp="1"/>
          </p:cNvSpPr>
          <p:nvPr>
            <p:ph idx="1"/>
          </p:nvPr>
        </p:nvSpPr>
        <p:spPr>
          <a:xfrm>
            <a:off x="457200" y="960437"/>
            <a:ext cx="8229600" cy="4525963"/>
          </a:xfrm>
        </p:spPr>
        <p:txBody>
          <a:bodyPr>
            <a:noAutofit/>
          </a:bodyPr>
          <a:lstStyle/>
          <a:p>
            <a:pPr marL="0" indent="0">
              <a:buNone/>
            </a:pPr>
            <a:r>
              <a:rPr lang="en-US" sz="1400" b="1" dirty="0" smtClean="0"/>
              <a:t>Letter of Credit Concentration Limit</a:t>
            </a:r>
          </a:p>
          <a:p>
            <a:pPr marL="0" indent="0">
              <a:buNone/>
            </a:pPr>
            <a:r>
              <a:rPr lang="en-US" sz="1400" b="1" dirty="0" smtClean="0"/>
              <a:t>Current </a:t>
            </a:r>
            <a:r>
              <a:rPr lang="en-US" sz="1400" b="1" dirty="0"/>
              <a:t>Process</a:t>
            </a:r>
          </a:p>
          <a:p>
            <a:r>
              <a:rPr lang="en-US" sz="1400" dirty="0"/>
              <a:t>Each letter of credit issuer limit is subject to an overall limit of </a:t>
            </a:r>
            <a:r>
              <a:rPr lang="en-US" sz="1400" dirty="0">
                <a:solidFill>
                  <a:srgbClr val="FF0000"/>
                </a:solidFill>
              </a:rPr>
              <a:t>$750 million </a:t>
            </a:r>
            <a:r>
              <a:rPr lang="en-US" sz="1400" dirty="0"/>
              <a:t>per issuer.</a:t>
            </a:r>
          </a:p>
          <a:p>
            <a:pPr lvl="1"/>
            <a:r>
              <a:rPr lang="en-US" sz="1000" dirty="0"/>
              <a:t>The limit is based on Long-Term or Issuer Rating and </a:t>
            </a:r>
            <a:r>
              <a:rPr lang="en-US" sz="1000" dirty="0">
                <a:solidFill>
                  <a:srgbClr val="FF0000"/>
                </a:solidFill>
              </a:rPr>
              <a:t>Tangible Net Worth</a:t>
            </a:r>
          </a:p>
          <a:p>
            <a:r>
              <a:rPr lang="en-US" sz="1400" dirty="0"/>
              <a:t>If a letter of credit issuer limit is breached, Counter-Parties utilizing that issuer will be notified and no new letters of credit from the issuer will be accepted while the limit remains breached.</a:t>
            </a:r>
          </a:p>
          <a:p>
            <a:r>
              <a:rPr lang="en-US" sz="1400" dirty="0"/>
              <a:t>After four months of the limit in breach, ERCOT will no longer accept new letters of credit or amendments to existing letters of credit from that issuer.</a:t>
            </a:r>
          </a:p>
          <a:p>
            <a:r>
              <a:rPr lang="en-US" sz="1400" dirty="0"/>
              <a:t>Letters of credit held as collateral at the time of an issuer limit breach will not be rejected.</a:t>
            </a:r>
          </a:p>
          <a:p>
            <a:r>
              <a:rPr lang="en-US" sz="1400" dirty="0"/>
              <a:t>ERCOT in its sole discretion may authorize exceptions to these limits.  </a:t>
            </a:r>
          </a:p>
          <a:p>
            <a:pPr marL="0" indent="0">
              <a:buNone/>
            </a:pPr>
            <a:endParaRPr lang="en-US" sz="1400" dirty="0"/>
          </a:p>
          <a:p>
            <a:pPr marL="0" indent="0">
              <a:buNone/>
            </a:pPr>
            <a:r>
              <a:rPr lang="en-US" sz="1400" b="1" dirty="0"/>
              <a:t>Proposed Process</a:t>
            </a:r>
          </a:p>
          <a:p>
            <a:r>
              <a:rPr lang="en-US" sz="1400" dirty="0"/>
              <a:t>If a letter of credit issuer limit is breached due to a </a:t>
            </a:r>
            <a:r>
              <a:rPr lang="en-US" sz="1400" dirty="0">
                <a:solidFill>
                  <a:srgbClr val="FF0000"/>
                </a:solidFill>
              </a:rPr>
              <a:t>downgrade in the issuer’s credit rating</a:t>
            </a:r>
            <a:r>
              <a:rPr lang="en-US" sz="1400" dirty="0"/>
              <a:t>, Counter-Parties utilizing that issuer will be notified and no new letters of credit from the issuer will be accepted while the limit remains breached.</a:t>
            </a:r>
          </a:p>
          <a:p>
            <a:r>
              <a:rPr lang="en-US" sz="1400" dirty="0"/>
              <a:t>After four months of the limit in breach following the downgrade, ERCOT will no longer accept new letters of credit or amendments to existing letters of credit from that issuer. Letters of credit held as collateral at the time of such breach will: </a:t>
            </a:r>
          </a:p>
          <a:p>
            <a:r>
              <a:rPr lang="en-US" sz="1100" dirty="0"/>
              <a:t>Option 1</a:t>
            </a:r>
          </a:p>
          <a:p>
            <a:pPr lvl="1"/>
            <a:r>
              <a:rPr lang="en-US" sz="1400" dirty="0"/>
              <a:t>not be rejected.</a:t>
            </a:r>
          </a:p>
          <a:p>
            <a:r>
              <a:rPr lang="en-US" sz="1100" dirty="0"/>
              <a:t>Option 2 </a:t>
            </a:r>
          </a:p>
          <a:p>
            <a:pPr lvl="1"/>
            <a:r>
              <a:rPr lang="en-US" sz="1400" dirty="0"/>
              <a:t>be rejected on a pro-rata basis</a:t>
            </a:r>
          </a:p>
          <a:p>
            <a:r>
              <a:rPr lang="en-US" sz="1100" dirty="0"/>
              <a:t>Option 3 </a:t>
            </a:r>
          </a:p>
          <a:p>
            <a:pPr lvl="1"/>
            <a:r>
              <a:rPr lang="en-US" sz="1400" dirty="0"/>
              <a:t>be rejected based on the order in which it was received </a:t>
            </a:r>
            <a:endParaRPr lang="en-US" dirty="0"/>
          </a:p>
          <a:p>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dirty="0"/>
          </a:p>
        </p:txBody>
      </p:sp>
    </p:spTree>
    <p:extLst>
      <p:ext uri="{BB962C8B-B14F-4D97-AF65-F5344CB8AC3E}">
        <p14:creationId xmlns:p14="http://schemas.microsoft.com/office/powerpoint/2010/main" val="15324924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838200"/>
          </a:xfrm>
        </p:spPr>
        <p:txBody>
          <a:bodyPr/>
          <a:lstStyle/>
          <a:p>
            <a:r>
              <a:rPr lang="en-US" dirty="0" smtClean="0"/>
              <a:t>MCWG </a:t>
            </a:r>
            <a:r>
              <a:rPr lang="en-US" dirty="0" smtClean="0">
                <a:latin typeface="+mn-lt"/>
              </a:rPr>
              <a:t>update</a:t>
            </a:r>
            <a:r>
              <a:rPr lang="en-US" dirty="0" smtClean="0"/>
              <a:t> to WMS</a:t>
            </a:r>
            <a:endParaRPr lang="en-US" dirty="0"/>
          </a:p>
        </p:txBody>
      </p:sp>
      <p:sp>
        <p:nvSpPr>
          <p:cNvPr id="3" name="Content Placeholder 2"/>
          <p:cNvSpPr>
            <a:spLocks noGrp="1"/>
          </p:cNvSpPr>
          <p:nvPr>
            <p:ph idx="1"/>
          </p:nvPr>
        </p:nvSpPr>
        <p:spPr>
          <a:xfrm>
            <a:off x="533400" y="1600200"/>
            <a:ext cx="8229600" cy="4800600"/>
          </a:xfrm>
        </p:spPr>
        <p:txBody>
          <a:bodyPr>
            <a:normAutofit/>
          </a:bodyPr>
          <a:lstStyle/>
          <a:p>
            <a:pPr>
              <a:defRPr/>
            </a:pPr>
            <a:r>
              <a:rPr lang="en-US" sz="3000" b="1" dirty="0"/>
              <a:t>General Update</a:t>
            </a:r>
          </a:p>
          <a:p>
            <a:pPr marL="457200" lvl="1" indent="0">
              <a:spcBef>
                <a:spcPts val="0"/>
              </a:spcBef>
              <a:buNone/>
              <a:defRPr/>
            </a:pPr>
            <a:endParaRPr lang="en-US" sz="2000" dirty="0"/>
          </a:p>
          <a:p>
            <a:pPr lvl="1">
              <a:spcBef>
                <a:spcPts val="0"/>
              </a:spcBef>
              <a:defRPr/>
            </a:pPr>
            <a:r>
              <a:rPr lang="en-US" sz="2400" dirty="0" smtClean="0"/>
              <a:t>June</a:t>
            </a:r>
            <a:r>
              <a:rPr lang="en-US" sz="2400" dirty="0" smtClean="0"/>
              <a:t> 20</a:t>
            </a:r>
            <a:r>
              <a:rPr lang="en-US" sz="2400" baseline="30000" dirty="0" smtClean="0"/>
              <a:t>th</a:t>
            </a:r>
            <a:r>
              <a:rPr lang="en-US" sz="2400" dirty="0" smtClean="0"/>
              <a:t> </a:t>
            </a:r>
            <a:r>
              <a:rPr lang="en-US" sz="2400" dirty="0" smtClean="0"/>
              <a:t>Joint </a:t>
            </a:r>
            <a:r>
              <a:rPr lang="en-US" sz="2400" dirty="0"/>
              <a:t>MCWG/CWG </a:t>
            </a:r>
            <a:r>
              <a:rPr lang="en-US" sz="2400" dirty="0" smtClean="0"/>
              <a:t>Meeting</a:t>
            </a:r>
          </a:p>
          <a:p>
            <a:pPr marL="457200" lvl="1" indent="0">
              <a:spcBef>
                <a:spcPts val="0"/>
              </a:spcBef>
              <a:buNone/>
              <a:defRPr/>
            </a:pPr>
            <a:endParaRPr lang="en-US" sz="2400" dirty="0">
              <a:cs typeface="Arial" panose="020B0604020202020204" pitchFamily="34" charset="0"/>
            </a:endParaRPr>
          </a:p>
          <a:p>
            <a:pPr lvl="1">
              <a:spcBef>
                <a:spcPts val="0"/>
              </a:spcBef>
              <a:defRPr/>
            </a:pPr>
            <a:r>
              <a:rPr lang="en-US" sz="2400" dirty="0">
                <a:cs typeface="Arial" panose="020B0604020202020204" pitchFamily="34" charset="0"/>
              </a:rPr>
              <a:t>6</a:t>
            </a:r>
            <a:r>
              <a:rPr lang="en-US" sz="2400" dirty="0" smtClean="0">
                <a:cs typeface="Arial" panose="020B0604020202020204" pitchFamily="34" charset="0"/>
              </a:rPr>
              <a:t> </a:t>
            </a:r>
            <a:r>
              <a:rPr lang="en-US" sz="2400" dirty="0" smtClean="0">
                <a:cs typeface="Arial" panose="020B0604020202020204" pitchFamily="34" charset="0"/>
              </a:rPr>
              <a:t>NPRRS reviewed for </a:t>
            </a:r>
            <a:r>
              <a:rPr lang="en-US" sz="2400" dirty="0">
                <a:cs typeface="Arial" panose="020B0604020202020204" pitchFamily="34" charset="0"/>
              </a:rPr>
              <a:t>their credit </a:t>
            </a:r>
            <a:r>
              <a:rPr lang="en-US" sz="2400" dirty="0" smtClean="0">
                <a:cs typeface="Arial" panose="020B0604020202020204" pitchFamily="34" charset="0"/>
              </a:rPr>
              <a:t>impacts</a:t>
            </a:r>
          </a:p>
          <a:p>
            <a:pPr lvl="1">
              <a:buFont typeface="Courier New" panose="02070309020205020404" pitchFamily="49" charset="0"/>
              <a:buChar char="o"/>
            </a:pPr>
            <a:r>
              <a:rPr lang="en-US" sz="2400" dirty="0"/>
              <a:t>877 NPRR Use of Actual Interval Data for IDR ESI IDs for Initial </a:t>
            </a:r>
            <a:r>
              <a:rPr lang="en-US" sz="2400" dirty="0" smtClean="0"/>
              <a:t>Settlement – CWG comments on credit improvement</a:t>
            </a:r>
            <a:endParaRPr lang="en-US" sz="2400" dirty="0" smtClean="0"/>
          </a:p>
          <a:p>
            <a:pPr marL="457200" lvl="1" indent="0">
              <a:buNone/>
            </a:pPr>
            <a:r>
              <a:rPr lang="en-US" sz="2400" dirty="0" smtClean="0">
                <a:cs typeface="Arial" panose="020B0604020202020204" pitchFamily="34" charset="0"/>
              </a:rPr>
              <a:t>Rest</a:t>
            </a:r>
            <a:r>
              <a:rPr lang="en-US" sz="2400" dirty="0" smtClean="0">
                <a:cs typeface="Arial" panose="020B0604020202020204" pitchFamily="34" charset="0"/>
              </a:rPr>
              <a:t> </a:t>
            </a:r>
            <a:r>
              <a:rPr lang="en-US" sz="2400" dirty="0">
                <a:cs typeface="Arial" panose="020B0604020202020204" pitchFamily="34" charset="0"/>
              </a:rPr>
              <a:t>operational </a:t>
            </a:r>
            <a:r>
              <a:rPr lang="en-US" sz="2400" dirty="0" smtClean="0">
                <a:cs typeface="Arial" panose="020B0604020202020204" pitchFamily="34" charset="0"/>
              </a:rPr>
              <a:t>without </a:t>
            </a:r>
            <a:r>
              <a:rPr lang="en-US" sz="2400" dirty="0">
                <a:cs typeface="Arial" panose="020B0604020202020204" pitchFamily="34" charset="0"/>
              </a:rPr>
              <a:t>any credit </a:t>
            </a:r>
            <a:r>
              <a:rPr lang="en-US" sz="2400" dirty="0" smtClean="0">
                <a:cs typeface="Arial" panose="020B0604020202020204" pitchFamily="34" charset="0"/>
              </a:rPr>
              <a:t>impact</a:t>
            </a:r>
            <a:endParaRPr lang="en-US" sz="2400"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dirty="0"/>
          </a:p>
        </p:txBody>
      </p:sp>
    </p:spTree>
    <p:extLst>
      <p:ext uri="{BB962C8B-B14F-4D97-AF65-F5344CB8AC3E}">
        <p14:creationId xmlns:p14="http://schemas.microsoft.com/office/powerpoint/2010/main" val="14120811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a:t>MCWG update to WMS</a:t>
            </a:r>
          </a:p>
        </p:txBody>
      </p:sp>
      <p:sp>
        <p:nvSpPr>
          <p:cNvPr id="3" name="Content Placeholder 2"/>
          <p:cNvSpPr>
            <a:spLocks noGrp="1"/>
          </p:cNvSpPr>
          <p:nvPr>
            <p:ph idx="1"/>
          </p:nvPr>
        </p:nvSpPr>
        <p:spPr>
          <a:xfrm>
            <a:off x="457200" y="1219200"/>
            <a:ext cx="8229600" cy="5334000"/>
          </a:xfrm>
        </p:spPr>
        <p:txBody>
          <a:bodyPr>
            <a:normAutofit/>
          </a:bodyPr>
          <a:lstStyle/>
          <a:p>
            <a:pPr marL="0" indent="0">
              <a:buNone/>
            </a:pPr>
            <a:r>
              <a:rPr lang="en-US" sz="2000" b="1" dirty="0" smtClean="0"/>
              <a:t>Review process for Posting of Transaction/Acquisition Business Contact Information (Defaults &amp; Mass Transition)</a:t>
            </a:r>
            <a:endParaRPr lang="en-US" sz="2000" b="1" dirty="0"/>
          </a:p>
          <a:p>
            <a:pPr marL="0" indent="0">
              <a:buNone/>
            </a:pPr>
            <a:r>
              <a:rPr lang="en-US" sz="1600" dirty="0" smtClean="0"/>
              <a:t>A potential Retail Market Guide Revision Request (RMGRR) introduces a process for a Competitive Retailer to provide Transition/Acquisition Business contact information be posted publically.</a:t>
            </a:r>
          </a:p>
          <a:p>
            <a:r>
              <a:rPr lang="en-US" sz="1600" dirty="0" smtClean="0"/>
              <a:t>To better facilitate the sale of Retail Electric Provider’s (REP) portfolio and make the possible REP contact list available for this summer, ERCOT is considering a temporary approach to develop a list and REPs can voluntarily supply a contact info to be available 24x7 to respond to REPs who wish to quickly sell their books prior to a possible credit default/mass transition.</a:t>
            </a:r>
          </a:p>
          <a:p>
            <a:r>
              <a:rPr lang="en-US" sz="1600" dirty="0" smtClean="0">
                <a:solidFill>
                  <a:srgbClr val="FF0000"/>
                </a:solidFill>
              </a:rPr>
              <a:t>COMPLETE</a:t>
            </a:r>
            <a:endParaRPr lang="en-US" sz="1600" dirty="0">
              <a:solidFill>
                <a:srgbClr val="FF0000"/>
              </a:solidFill>
            </a:endParaRPr>
          </a:p>
          <a:p>
            <a:pPr marL="0" indent="0">
              <a:buNone/>
            </a:pPr>
            <a:endParaRPr lang="en-US" sz="1600"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dirty="0"/>
          </a:p>
        </p:txBody>
      </p:sp>
    </p:spTree>
    <p:extLst>
      <p:ext uri="{BB962C8B-B14F-4D97-AF65-F5344CB8AC3E}">
        <p14:creationId xmlns:p14="http://schemas.microsoft.com/office/powerpoint/2010/main" val="27159197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792162"/>
          </a:xfrm>
        </p:spPr>
        <p:txBody>
          <a:bodyPr/>
          <a:lstStyle/>
          <a:p>
            <a:r>
              <a:rPr lang="en-US" dirty="0"/>
              <a:t>MCWG update to WMS</a:t>
            </a:r>
          </a:p>
        </p:txBody>
      </p:sp>
      <p:sp>
        <p:nvSpPr>
          <p:cNvPr id="3" name="Content Placeholder 2"/>
          <p:cNvSpPr>
            <a:spLocks noGrp="1"/>
          </p:cNvSpPr>
          <p:nvPr>
            <p:ph idx="1"/>
          </p:nvPr>
        </p:nvSpPr>
        <p:spPr>
          <a:xfrm>
            <a:off x="457200" y="1295400"/>
            <a:ext cx="8229600" cy="4830763"/>
          </a:xfrm>
        </p:spPr>
        <p:txBody>
          <a:bodyPr>
            <a:normAutofit/>
          </a:bodyPr>
          <a:lstStyle/>
          <a:p>
            <a:pPr marL="0" indent="0">
              <a:buNone/>
            </a:pPr>
            <a:r>
              <a:rPr lang="en-US" sz="2000" b="1" dirty="0" smtClean="0"/>
              <a:t>Review of Mass </a:t>
            </a:r>
            <a:r>
              <a:rPr lang="en-US" sz="2000" b="1" dirty="0"/>
              <a:t>Transition </a:t>
            </a:r>
            <a:r>
              <a:rPr lang="en-US" sz="2000" b="1" dirty="0" smtClean="0"/>
              <a:t>Timeline</a:t>
            </a:r>
            <a:endParaRPr lang="en-US" sz="2000" b="1" dirty="0" smtClean="0"/>
          </a:p>
          <a:p>
            <a:pPr marL="0" indent="0">
              <a:buNone/>
            </a:pPr>
            <a:r>
              <a:rPr lang="en-US" sz="1600" dirty="0" smtClean="0"/>
              <a:t>Discussions at RMS, Texas SET, and CWG considered o</a:t>
            </a:r>
            <a:r>
              <a:rPr lang="en-US" sz="1600" dirty="0" smtClean="0"/>
              <a:t>ptions </a:t>
            </a:r>
            <a:r>
              <a:rPr lang="en-US" sz="1600" dirty="0"/>
              <a:t>for revisions to </a:t>
            </a:r>
            <a:r>
              <a:rPr lang="en-US" sz="1600" dirty="0" smtClean="0"/>
              <a:t>mass transition timing</a:t>
            </a:r>
            <a:r>
              <a:rPr lang="en-US" sz="1600" dirty="0"/>
              <a:t>:</a:t>
            </a:r>
          </a:p>
          <a:p>
            <a:r>
              <a:rPr lang="en-US" sz="1600" dirty="0"/>
              <a:t>Reduce two hours notice between ERCOT notification and the coordination meeting, especially on a day before a weekend or ERCOT holiday (RMGRR</a:t>
            </a:r>
            <a:r>
              <a:rPr lang="en-US" sz="1600" dirty="0" smtClean="0"/>
              <a:t>).</a:t>
            </a:r>
            <a:endParaRPr lang="en-US" sz="1600" dirty="0"/>
          </a:p>
          <a:p>
            <a:r>
              <a:rPr lang="en-US" sz="1600" dirty="0"/>
              <a:t>Reduce two day window between current date and scheduled meter read date (RMGRR, NPRR</a:t>
            </a:r>
            <a:r>
              <a:rPr lang="en-US" sz="1600" dirty="0" smtClean="0"/>
              <a:t>).</a:t>
            </a:r>
          </a:p>
          <a:p>
            <a:r>
              <a:rPr lang="en-US" sz="1600" dirty="0" smtClean="0"/>
              <a:t>Other operational issues unrelated to credit taken up by RMS/TX SET.</a:t>
            </a:r>
            <a:endParaRPr lang="en-US" sz="1400" dirty="0" smtClean="0"/>
          </a:p>
          <a:p>
            <a:pPr marL="0" indent="53975">
              <a:buNone/>
            </a:pPr>
            <a:r>
              <a:rPr lang="en-US" sz="2000" dirty="0" smtClean="0"/>
              <a:t>Discussion </a:t>
            </a:r>
            <a:r>
              <a:rPr lang="en-US" sz="2000" dirty="0"/>
              <a:t>will continue at </a:t>
            </a:r>
            <a:r>
              <a:rPr lang="en-US" sz="2000" dirty="0" smtClean="0"/>
              <a:t>RMS and upcoming </a:t>
            </a:r>
            <a:r>
              <a:rPr lang="en-US" sz="2000" dirty="0"/>
              <a:t>CWG/MCWG </a:t>
            </a:r>
            <a:r>
              <a:rPr lang="en-US" sz="2000" dirty="0" smtClean="0"/>
              <a:t>meetings.</a:t>
            </a:r>
            <a:endParaRPr lang="en-US" sz="2000" dirty="0"/>
          </a:p>
          <a:p>
            <a:pPr lvl="0" indent="3175">
              <a:buFont typeface="Courier New" panose="02070309020205020404" pitchFamily="49" charset="0"/>
              <a:buChar char="o"/>
            </a:pPr>
            <a:endParaRPr lang="en-US" sz="1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dirty="0"/>
          </a:p>
        </p:txBody>
      </p:sp>
      <p:sp>
        <p:nvSpPr>
          <p:cNvPr id="5" name="TextBox 4"/>
          <p:cNvSpPr txBox="1"/>
          <p:nvPr/>
        </p:nvSpPr>
        <p:spPr>
          <a:xfrm>
            <a:off x="457200" y="4343400"/>
            <a:ext cx="7416800" cy="2308324"/>
          </a:xfrm>
          <a:prstGeom prst="rect">
            <a:avLst/>
          </a:prstGeom>
          <a:noFill/>
        </p:spPr>
        <p:txBody>
          <a:bodyPr>
            <a:spAutoFit/>
          </a:bodyPr>
          <a:lstStyle/>
          <a:p>
            <a:pPr eaLnBrk="1" fontAlgn="auto" hangingPunct="1">
              <a:spcBef>
                <a:spcPts val="0"/>
              </a:spcBef>
              <a:spcAft>
                <a:spcPts val="0"/>
              </a:spcAft>
              <a:defRPr/>
            </a:pPr>
            <a:r>
              <a:rPr lang="en-US" sz="1600" dirty="0">
                <a:latin typeface="+mn-lt"/>
                <a:cs typeface="+mn-cs"/>
              </a:rPr>
              <a:t>Proposed approach:</a:t>
            </a:r>
          </a:p>
          <a:p>
            <a:pPr marL="285750" indent="-285750" eaLnBrk="1" fontAlgn="auto" hangingPunct="1">
              <a:spcBef>
                <a:spcPts val="0"/>
              </a:spcBef>
              <a:spcAft>
                <a:spcPts val="0"/>
              </a:spcAft>
              <a:buFont typeface="Arial" panose="020B0604020202020204" pitchFamily="34" charset="0"/>
              <a:buChar char="•"/>
              <a:defRPr/>
            </a:pPr>
            <a:r>
              <a:rPr lang="en-US" sz="1600" dirty="0">
                <a:latin typeface="+mn-lt"/>
                <a:cs typeface="+mn-cs"/>
              </a:rPr>
              <a:t>Decompose M1 into two components:</a:t>
            </a:r>
          </a:p>
          <a:p>
            <a:pPr marL="742950" lvl="1" indent="-285750" eaLnBrk="1" fontAlgn="auto" hangingPunct="1">
              <a:spcBef>
                <a:spcPts val="0"/>
              </a:spcBef>
              <a:spcAft>
                <a:spcPts val="0"/>
              </a:spcAft>
              <a:buFont typeface="Arial" panose="020B0604020202020204" pitchFamily="34" charset="0"/>
              <a:buChar char="•"/>
              <a:defRPr/>
            </a:pPr>
            <a:r>
              <a:rPr lang="en-US" sz="1600" dirty="0">
                <a:latin typeface="+mn-lt"/>
                <a:cs typeface="+mn-cs"/>
              </a:rPr>
              <a:t>M1a – Time period required to cover any termination event</a:t>
            </a:r>
          </a:p>
          <a:p>
            <a:pPr marL="742950" lvl="1" indent="-285750" eaLnBrk="1" fontAlgn="auto" hangingPunct="1">
              <a:spcBef>
                <a:spcPts val="0"/>
              </a:spcBef>
              <a:spcAft>
                <a:spcPts val="0"/>
              </a:spcAft>
              <a:buFont typeface="Arial" panose="020B0604020202020204" pitchFamily="34" charset="0"/>
              <a:buChar char="•"/>
              <a:defRPr/>
            </a:pPr>
            <a:r>
              <a:rPr lang="en-US" sz="1600" dirty="0">
                <a:latin typeface="+mn-lt"/>
                <a:cs typeface="+mn-cs"/>
              </a:rPr>
              <a:t>M1b – Time period to cover mass transitions only</a:t>
            </a:r>
          </a:p>
          <a:p>
            <a:pPr marL="285750" indent="-285750" eaLnBrk="1" fontAlgn="auto" hangingPunct="1">
              <a:spcBef>
                <a:spcPts val="0"/>
              </a:spcBef>
              <a:spcAft>
                <a:spcPts val="0"/>
              </a:spcAft>
              <a:buFont typeface="Arial" panose="020B0604020202020204" pitchFamily="34" charset="0"/>
              <a:buChar char="•"/>
              <a:defRPr/>
            </a:pPr>
            <a:r>
              <a:rPr lang="en-US" sz="1600" dirty="0">
                <a:latin typeface="+mn-lt"/>
                <a:cs typeface="+mn-cs"/>
              </a:rPr>
              <a:t>M1a applicable to all entities; M1b applicable only to Counter-Parties with Load</a:t>
            </a:r>
          </a:p>
          <a:p>
            <a:pPr marL="285750" indent="-285750" eaLnBrk="1" fontAlgn="auto" hangingPunct="1">
              <a:spcBef>
                <a:spcPts val="0"/>
              </a:spcBef>
              <a:spcAft>
                <a:spcPts val="0"/>
              </a:spcAft>
              <a:buFont typeface="Arial" panose="020B0604020202020204" pitchFamily="34" charset="0"/>
              <a:buChar char="•"/>
              <a:defRPr/>
            </a:pPr>
            <a:r>
              <a:rPr lang="en-US" sz="1600" dirty="0">
                <a:latin typeface="+mn-lt"/>
                <a:cs typeface="+mn-cs"/>
              </a:rPr>
              <a:t>In M1b, adjust the mass transition days to reflect the decline in potential exposure during the transition period</a:t>
            </a:r>
          </a:p>
          <a:p>
            <a:pPr marL="285750" indent="-285750" eaLnBrk="1" fontAlgn="auto" hangingPunct="1">
              <a:spcBef>
                <a:spcPts val="0"/>
              </a:spcBef>
              <a:spcAft>
                <a:spcPts val="0"/>
              </a:spcAft>
              <a:buFont typeface="Arial" panose="020B0604020202020204" pitchFamily="34" charset="0"/>
              <a:buChar char="•"/>
              <a:defRPr/>
            </a:pPr>
            <a:r>
              <a:rPr lang="en-US" sz="1600" dirty="0">
                <a:latin typeface="+mn-lt"/>
                <a:cs typeface="+mn-cs"/>
              </a:rPr>
              <a:t>Give credit against M1b to Counter-Parties meeting ERCOT Creditworthiness Standards</a:t>
            </a:r>
          </a:p>
        </p:txBody>
      </p:sp>
      <p:sp>
        <p:nvSpPr>
          <p:cNvPr id="6" name="Content Placeholder 2"/>
          <p:cNvSpPr txBox="1">
            <a:spLocks/>
          </p:cNvSpPr>
          <p:nvPr/>
        </p:nvSpPr>
        <p:spPr>
          <a:xfrm>
            <a:off x="381000" y="4038600"/>
            <a:ext cx="4953000" cy="6096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2000" b="1" dirty="0" smtClean="0"/>
              <a:t>Credit Parameter Review</a:t>
            </a:r>
          </a:p>
        </p:txBody>
      </p:sp>
    </p:spTree>
    <p:extLst>
      <p:ext uri="{BB962C8B-B14F-4D97-AF65-F5344CB8AC3E}">
        <p14:creationId xmlns:p14="http://schemas.microsoft.com/office/powerpoint/2010/main" val="6224676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792162"/>
          </a:xfrm>
        </p:spPr>
        <p:txBody>
          <a:bodyPr/>
          <a:lstStyle/>
          <a:p>
            <a:r>
              <a:rPr lang="en-US" dirty="0"/>
              <a:t>MCWG update to WMS</a:t>
            </a:r>
          </a:p>
        </p:txBody>
      </p:sp>
      <p:sp>
        <p:nvSpPr>
          <p:cNvPr id="3" name="Content Placeholder 2"/>
          <p:cNvSpPr>
            <a:spLocks noGrp="1"/>
          </p:cNvSpPr>
          <p:nvPr>
            <p:ph idx="1"/>
          </p:nvPr>
        </p:nvSpPr>
        <p:spPr>
          <a:xfrm>
            <a:off x="457200" y="1295400"/>
            <a:ext cx="8229600" cy="4830763"/>
          </a:xfrm>
        </p:spPr>
        <p:txBody>
          <a:bodyPr>
            <a:normAutofit/>
          </a:bodyPr>
          <a:lstStyle/>
          <a:p>
            <a:pPr marL="0" indent="0">
              <a:buNone/>
            </a:pPr>
            <a:r>
              <a:rPr lang="en-US" sz="2000" b="1" dirty="0" smtClean="0"/>
              <a:t>Credit Parameter Review</a:t>
            </a:r>
            <a:endParaRPr lang="en-US" sz="2000" b="1" dirty="0" smtClean="0"/>
          </a:p>
          <a:p>
            <a:pPr marL="0" indent="0">
              <a:buNone/>
            </a:pPr>
            <a:endParaRPr lang="en-US" sz="2000" b="1"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1828800"/>
            <a:ext cx="7466013" cy="45434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460546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458200" cy="1143000"/>
          </a:xfrm>
        </p:spPr>
        <p:txBody>
          <a:bodyPr/>
          <a:lstStyle/>
          <a:p>
            <a:r>
              <a:rPr lang="en-US" dirty="0">
                <a:cs typeface="Times New Roman" panose="02020603050405020304" pitchFamily="18" charset="0"/>
              </a:rPr>
              <a:t>Credit Exposure U</a:t>
            </a:r>
            <a:r>
              <a:rPr lang="en-US" dirty="0" smtClean="0">
                <a:cs typeface="Times New Roman" panose="02020603050405020304" pitchFamily="18" charset="0"/>
              </a:rPr>
              <a:t>pdate</a:t>
            </a:r>
            <a:endParaRPr lang="en-US" b="1" dirty="0">
              <a:solidFill>
                <a:schemeClr val="accent1"/>
              </a:solidFill>
              <a:cs typeface="Times New Roman" panose="02020603050405020304" pitchFamily="18" charset="0"/>
            </a:endParaRPr>
          </a:p>
        </p:txBody>
      </p:sp>
      <p:sp>
        <p:nvSpPr>
          <p:cNvPr id="6" name="Slide Number Placeholder 5"/>
          <p:cNvSpPr>
            <a:spLocks noGrp="1"/>
          </p:cNvSpPr>
          <p:nvPr>
            <p:ph type="sldNum" sz="quarter" idx="4294967295"/>
          </p:nvPr>
        </p:nvSpPr>
        <p:spPr>
          <a:xfrm>
            <a:off x="8763000" y="6561138"/>
            <a:ext cx="228600" cy="212725"/>
          </a:xfrm>
          <a:prstGeom prst="rect">
            <a:avLst/>
          </a:prstGeom>
        </p:spPr>
        <p:txBody>
          <a:bodyPr/>
          <a:lstStyle/>
          <a:p>
            <a:fld id="{1D93BD3E-1E9A-4970-A6F7-E7AC52762E0C}" type="slidenum">
              <a:rPr lang="en-US" sz="1100" smtClean="0"/>
              <a:t>6</a:t>
            </a:fld>
            <a:endParaRPr lang="en-US" sz="1100" dirty="0"/>
          </a:p>
        </p:txBody>
      </p:sp>
      <p:pic>
        <p:nvPicPr>
          <p:cNvPr id="7" name="Picture 6"/>
          <p:cNvPicPr>
            <a:picLocks noChangeAspect="1"/>
          </p:cNvPicPr>
          <p:nvPr/>
        </p:nvPicPr>
        <p:blipFill>
          <a:blip r:embed="rId3"/>
          <a:stretch>
            <a:fillRect/>
          </a:stretch>
        </p:blipFill>
        <p:spPr>
          <a:xfrm>
            <a:off x="381000" y="1524000"/>
            <a:ext cx="8242506" cy="4419983"/>
          </a:xfrm>
          <a:prstGeom prst="rect">
            <a:avLst/>
          </a:prstGeom>
        </p:spPr>
      </p:pic>
    </p:spTree>
    <p:extLst>
      <p:ext uri="{BB962C8B-B14F-4D97-AF65-F5344CB8AC3E}">
        <p14:creationId xmlns:p14="http://schemas.microsoft.com/office/powerpoint/2010/main" val="37101578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458200" cy="1143000"/>
          </a:xfrm>
        </p:spPr>
        <p:txBody>
          <a:bodyPr/>
          <a:lstStyle/>
          <a:p>
            <a:r>
              <a:rPr lang="en-US" dirty="0">
                <a:cs typeface="Times New Roman" panose="02020603050405020304" pitchFamily="18" charset="0"/>
              </a:rPr>
              <a:t>Credit Exposure U</a:t>
            </a:r>
            <a:r>
              <a:rPr lang="en-US" dirty="0" smtClean="0">
                <a:cs typeface="Times New Roman" panose="02020603050405020304" pitchFamily="18" charset="0"/>
              </a:rPr>
              <a:t>pdate</a:t>
            </a:r>
            <a:endParaRPr lang="en-US" b="1" dirty="0">
              <a:solidFill>
                <a:schemeClr val="accent1"/>
              </a:solidFill>
              <a:cs typeface="Times New Roman" panose="02020603050405020304" pitchFamily="18" charset="0"/>
            </a:endParaRPr>
          </a:p>
        </p:txBody>
      </p:sp>
      <p:sp>
        <p:nvSpPr>
          <p:cNvPr id="6" name="Slide Number Placeholder 5"/>
          <p:cNvSpPr>
            <a:spLocks noGrp="1"/>
          </p:cNvSpPr>
          <p:nvPr>
            <p:ph type="sldNum" sz="quarter" idx="4294967295"/>
          </p:nvPr>
        </p:nvSpPr>
        <p:spPr>
          <a:xfrm>
            <a:off x="8763000" y="6561138"/>
            <a:ext cx="228600" cy="212725"/>
          </a:xfrm>
          <a:prstGeom prst="rect">
            <a:avLst/>
          </a:prstGeom>
        </p:spPr>
        <p:txBody>
          <a:bodyPr/>
          <a:lstStyle/>
          <a:p>
            <a:fld id="{1D93BD3E-1E9A-4970-A6F7-E7AC52762E0C}" type="slidenum">
              <a:rPr lang="en-US" sz="1200" smtClean="0"/>
              <a:t>7</a:t>
            </a:fld>
            <a:endParaRPr lang="en-US" sz="1200" dirty="0"/>
          </a:p>
        </p:txBody>
      </p:sp>
      <p:pic>
        <p:nvPicPr>
          <p:cNvPr id="8" name="Picture 7"/>
          <p:cNvPicPr>
            <a:picLocks noChangeAspect="1"/>
          </p:cNvPicPr>
          <p:nvPr/>
        </p:nvPicPr>
        <p:blipFill>
          <a:blip r:embed="rId3"/>
          <a:stretch>
            <a:fillRect/>
          </a:stretch>
        </p:blipFill>
        <p:spPr>
          <a:xfrm>
            <a:off x="511448" y="1752600"/>
            <a:ext cx="7956277" cy="4011516"/>
          </a:xfrm>
          <a:prstGeom prst="rect">
            <a:avLst/>
          </a:prstGeom>
        </p:spPr>
      </p:pic>
    </p:spTree>
    <p:extLst>
      <p:ext uri="{BB962C8B-B14F-4D97-AF65-F5344CB8AC3E}">
        <p14:creationId xmlns:p14="http://schemas.microsoft.com/office/powerpoint/2010/main" val="41437674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458200" cy="1143000"/>
          </a:xfrm>
        </p:spPr>
        <p:txBody>
          <a:bodyPr/>
          <a:lstStyle/>
          <a:p>
            <a:r>
              <a:rPr lang="en-US" dirty="0">
                <a:cs typeface="Times New Roman" panose="02020603050405020304" pitchFamily="18" charset="0"/>
              </a:rPr>
              <a:t>Credit Exposure U</a:t>
            </a:r>
            <a:r>
              <a:rPr lang="en-US" dirty="0" smtClean="0">
                <a:cs typeface="Times New Roman" panose="02020603050405020304" pitchFamily="18" charset="0"/>
              </a:rPr>
              <a:t>pdate</a:t>
            </a:r>
            <a:endParaRPr lang="en-US" b="1" dirty="0">
              <a:solidFill>
                <a:schemeClr val="accent1"/>
              </a:solidFill>
              <a:cs typeface="Times New Roman" panose="02020603050405020304" pitchFamily="18" charset="0"/>
            </a:endParaRPr>
          </a:p>
        </p:txBody>
      </p:sp>
      <p:sp>
        <p:nvSpPr>
          <p:cNvPr id="6" name="Slide Number Placeholder 5"/>
          <p:cNvSpPr>
            <a:spLocks noGrp="1"/>
          </p:cNvSpPr>
          <p:nvPr>
            <p:ph type="sldNum" sz="quarter" idx="4294967295"/>
          </p:nvPr>
        </p:nvSpPr>
        <p:spPr>
          <a:xfrm>
            <a:off x="8763000" y="6561138"/>
            <a:ext cx="228600" cy="212725"/>
          </a:xfrm>
          <a:prstGeom prst="rect">
            <a:avLst/>
          </a:prstGeom>
        </p:spPr>
        <p:txBody>
          <a:bodyPr/>
          <a:lstStyle/>
          <a:p>
            <a:fld id="{1D93BD3E-1E9A-4970-A6F7-E7AC52762E0C}" type="slidenum">
              <a:rPr lang="en-US" sz="1200" smtClean="0"/>
              <a:t>8</a:t>
            </a:fld>
            <a:endParaRPr lang="en-US" sz="1200" dirty="0"/>
          </a:p>
        </p:txBody>
      </p:sp>
      <p:pic>
        <p:nvPicPr>
          <p:cNvPr id="9" name="Picture 8"/>
          <p:cNvPicPr>
            <a:picLocks noChangeAspect="1"/>
          </p:cNvPicPr>
          <p:nvPr/>
        </p:nvPicPr>
        <p:blipFill>
          <a:blip r:embed="rId3"/>
          <a:stretch>
            <a:fillRect/>
          </a:stretch>
        </p:blipFill>
        <p:spPr>
          <a:xfrm>
            <a:off x="457201" y="1143000"/>
            <a:ext cx="8305799" cy="4377307"/>
          </a:xfrm>
          <a:prstGeom prst="rect">
            <a:avLst/>
          </a:prstGeom>
        </p:spPr>
      </p:pic>
    </p:spTree>
    <p:extLst>
      <p:ext uri="{BB962C8B-B14F-4D97-AF65-F5344CB8AC3E}">
        <p14:creationId xmlns:p14="http://schemas.microsoft.com/office/powerpoint/2010/main" val="27848187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458200" cy="1143000"/>
          </a:xfrm>
        </p:spPr>
        <p:txBody>
          <a:bodyPr/>
          <a:lstStyle/>
          <a:p>
            <a:r>
              <a:rPr lang="en-US" dirty="0">
                <a:cs typeface="Times New Roman" panose="02020603050405020304" pitchFamily="18" charset="0"/>
              </a:rPr>
              <a:t>Credit Exposure U</a:t>
            </a:r>
            <a:r>
              <a:rPr lang="en-US" dirty="0" smtClean="0">
                <a:cs typeface="Times New Roman" panose="02020603050405020304" pitchFamily="18" charset="0"/>
              </a:rPr>
              <a:t>pdate</a:t>
            </a:r>
            <a:endParaRPr lang="en-US" b="1" dirty="0">
              <a:solidFill>
                <a:schemeClr val="accent1"/>
              </a:solidFill>
              <a:cs typeface="Times New Roman" panose="02020603050405020304" pitchFamily="18" charset="0"/>
            </a:endParaRPr>
          </a:p>
        </p:txBody>
      </p:sp>
      <p:sp>
        <p:nvSpPr>
          <p:cNvPr id="6" name="Slide Number Placeholder 5"/>
          <p:cNvSpPr>
            <a:spLocks noGrp="1"/>
          </p:cNvSpPr>
          <p:nvPr>
            <p:ph type="sldNum" sz="quarter" idx="4294967295"/>
          </p:nvPr>
        </p:nvSpPr>
        <p:spPr>
          <a:xfrm>
            <a:off x="8763000" y="6561138"/>
            <a:ext cx="228600" cy="212725"/>
          </a:xfrm>
          <a:prstGeom prst="rect">
            <a:avLst/>
          </a:prstGeom>
        </p:spPr>
        <p:txBody>
          <a:bodyPr/>
          <a:lstStyle/>
          <a:p>
            <a:fld id="{1D93BD3E-1E9A-4970-A6F7-E7AC52762E0C}" type="slidenum">
              <a:rPr lang="en-US" sz="1200" smtClean="0"/>
              <a:t>9</a:t>
            </a:fld>
            <a:endParaRPr lang="en-US" sz="1200" dirty="0"/>
          </a:p>
        </p:txBody>
      </p:sp>
      <p:pic>
        <p:nvPicPr>
          <p:cNvPr id="8" name="Picture 7"/>
          <p:cNvPicPr>
            <a:picLocks noChangeAspect="1"/>
          </p:cNvPicPr>
          <p:nvPr/>
        </p:nvPicPr>
        <p:blipFill>
          <a:blip r:embed="rId3"/>
          <a:stretch>
            <a:fillRect/>
          </a:stretch>
        </p:blipFill>
        <p:spPr>
          <a:xfrm>
            <a:off x="457200" y="1524000"/>
            <a:ext cx="8153400" cy="4419600"/>
          </a:xfrm>
          <a:prstGeom prst="rect">
            <a:avLst/>
          </a:prstGeom>
        </p:spPr>
      </p:pic>
    </p:spTree>
    <p:extLst>
      <p:ext uri="{BB962C8B-B14F-4D97-AF65-F5344CB8AC3E}">
        <p14:creationId xmlns:p14="http://schemas.microsoft.com/office/powerpoint/2010/main" val="199907249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5965</TotalTime>
  <Words>634</Words>
  <Application>Microsoft Office PowerPoint</Application>
  <PresentationFormat>On-screen Show (4:3)</PresentationFormat>
  <Paragraphs>71</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Market Credit Working Group update to the Wholesale Market Subcommittee</vt:lpstr>
      <vt:lpstr>MCWG update to WMS</vt:lpstr>
      <vt:lpstr>MCWG update to WMS</vt:lpstr>
      <vt:lpstr>MCWG update to WMS</vt:lpstr>
      <vt:lpstr>MCWG update to WMS</vt:lpstr>
      <vt:lpstr>Credit Exposure Update</vt:lpstr>
      <vt:lpstr>Credit Exposure Update</vt:lpstr>
      <vt:lpstr>Credit Exposure Update</vt:lpstr>
      <vt:lpstr>Credit Exposure Update</vt:lpstr>
      <vt:lpstr>MCWG update to WMS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Market Credit Working Group update to the Wholesale Market Subcommittee</dc:title>
  <dc:creator>Barnes, Bill</dc:creator>
  <cp:lastModifiedBy>Bill Barnes (NRG)</cp:lastModifiedBy>
  <cp:revision>208</cp:revision>
  <dcterms:created xsi:type="dcterms:W3CDTF">2006-08-16T00:00:00Z</dcterms:created>
  <dcterms:modified xsi:type="dcterms:W3CDTF">2018-07-06T20:19:30Z</dcterms:modified>
</cp:coreProperties>
</file>