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89" r:id="rId4"/>
    <p:sldMasterId id="2147493467" r:id="rId5"/>
  </p:sldMasterIdLst>
  <p:notesMasterIdLst>
    <p:notesMasterId r:id="rId21"/>
  </p:notesMasterIdLst>
  <p:handoutMasterIdLst>
    <p:handoutMasterId r:id="rId22"/>
  </p:handoutMasterIdLst>
  <p:sldIdLst>
    <p:sldId id="260" r:id="rId6"/>
    <p:sldId id="284" r:id="rId7"/>
    <p:sldId id="261" r:id="rId8"/>
    <p:sldId id="275" r:id="rId9"/>
    <p:sldId id="294" r:id="rId10"/>
    <p:sldId id="276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62" r:id="rId2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33926FF-832A-42D0-9291-3EA76F20DFDB}">
          <p14:sldIdLst>
            <p14:sldId id="260"/>
            <p14:sldId id="284"/>
          </p14:sldIdLst>
        </p14:section>
        <p14:section name="Meeting Minutes" id="{D18BE402-A6BF-4A3B-BBC7-FD970CD5DCEF}">
          <p14:sldIdLst>
            <p14:sldId id="261"/>
          </p14:sldIdLst>
        </p14:section>
        <p14:section name="FMEs &amp; IMFR" id="{7B07A7F3-E643-48FA-B8F7-0A8F95EAB17B}">
          <p14:sldIdLst>
            <p14:sldId id="275"/>
            <p14:sldId id="294"/>
            <p14:sldId id="276"/>
          </p14:sldIdLst>
        </p14:section>
        <p14:section name="Frequency Control" id="{B8F210D6-5D03-4ACD-A13A-59DB9A6E0761}">
          <p14:sldIdLst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</p14:sldIdLst>
        </p14:section>
        <p14:section name="Questions" id="{96F416E3-8143-44F1-BC34-31FDEEEDC0B2}">
          <p14:sldIdLst>
            <p14:sldId id="262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rratano, Alex" initials="GA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84" autoAdjust="0"/>
    <p:restoredTop sz="87462" autoAdjust="0"/>
  </p:normalViewPr>
  <p:slideViewPr>
    <p:cSldViewPr snapToGrid="0" snapToObjects="1">
      <p:cViewPr>
        <p:scale>
          <a:sx n="109" d="100"/>
          <a:sy n="109" d="100"/>
        </p:scale>
        <p:origin x="-1674" y="12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 showGuides="1">
      <p:cViewPr varScale="1">
        <p:scale>
          <a:sx n="99" d="100"/>
          <a:sy n="99" d="100"/>
        </p:scale>
        <p:origin x="3528" y="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7/6/2018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7/6/2018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4965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30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101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971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63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24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787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540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844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1085849" y="6010274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b="1" dirty="0" smtClean="0"/>
              <a:t>ROS</a:t>
            </a:r>
            <a:endParaRPr lang="en-US" sz="1050" b="1" dirty="0"/>
          </a:p>
          <a:p>
            <a:pPr algn="l"/>
            <a:r>
              <a:rPr lang="en-US" sz="1050" dirty="0" smtClean="0"/>
              <a:t>7/17/2018</a:t>
            </a:r>
          </a:p>
        </p:txBody>
      </p:sp>
    </p:spTree>
    <p:extLst>
      <p:ext uri="{BB962C8B-B14F-4D97-AF65-F5344CB8AC3E}">
        <p14:creationId xmlns:p14="http://schemas.microsoft.com/office/powerpoint/2010/main" val="415801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0" r:id="rId1"/>
    <p:sldLayoutId id="2147493491" r:id="rId2"/>
    <p:sldLayoutId id="2147493492" r:id="rId3"/>
    <p:sldLayoutId id="2147493493" r:id="rId4"/>
    <p:sldLayoutId id="2147493494" r:id="rId5"/>
    <p:sldLayoutId id="2147493495" r:id="rId6"/>
    <p:sldLayoutId id="2147493496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787400" y="2804577"/>
            <a:ext cx="7543800" cy="2586136"/>
            <a:chOff x="787400" y="1852613"/>
            <a:chExt cx="7543800" cy="2586136"/>
          </a:xfrm>
        </p:grpSpPr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PDCWG Report to ROS </a:t>
              </a:r>
            </a:p>
            <a:p>
              <a:endParaRPr lang="en-US" b="1" dirty="0" smtClean="0"/>
            </a:p>
            <a:p>
              <a:r>
                <a:rPr lang="en-US" sz="2000" i="1" dirty="0" smtClean="0"/>
                <a:t>Chair: </a:t>
              </a:r>
              <a:r>
                <a:rPr lang="en-US" sz="2000" dirty="0" smtClean="0"/>
                <a:t>Percy Galliguez, Brazos Electric Power Cooperative, Inc.</a:t>
              </a:r>
            </a:p>
            <a:p>
              <a:r>
                <a:rPr lang="en-US" sz="2000" i="1" dirty="0"/>
                <a:t>Vice Chair</a:t>
              </a:r>
              <a:r>
                <a:rPr lang="en-US" sz="2000" i="1" dirty="0" smtClean="0"/>
                <a:t>: Chad Mulholland, NRG</a:t>
              </a:r>
              <a:endParaRPr lang="en-US" sz="2000" dirty="0" smtClean="0"/>
            </a:p>
            <a:p>
              <a:endParaRPr lang="en-US" dirty="0" smtClean="0"/>
            </a:p>
            <a:p>
              <a:r>
                <a:rPr lang="en-US" dirty="0" smtClean="0"/>
                <a:t>ROS</a:t>
              </a:r>
            </a:p>
            <a:p>
              <a:r>
                <a:rPr lang="en-US" dirty="0" smtClean="0"/>
                <a:t>July 17</a:t>
              </a:r>
              <a:r>
                <a:rPr lang="en-US" baseline="30000" dirty="0" smtClean="0"/>
                <a:t>th</a:t>
              </a:r>
              <a:r>
                <a:rPr lang="en-US" dirty="0" smtClean="0"/>
                <a:t>, 2018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Profile Analysis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9413" y="888660"/>
            <a:ext cx="8229600" cy="4996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98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Error Corrections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51832" y="5747452"/>
            <a:ext cx="731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There were no Time Error Corrections (TEC) in March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79413" y="888660"/>
            <a:ext cx="8229600" cy="4996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04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Total </a:t>
            </a:r>
            <a:r>
              <a:rPr lang="en-US" dirty="0" smtClean="0"/>
              <a:t>Energy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9413" y="888660"/>
            <a:ext cx="8229600" cy="4996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63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ERCOT Total Energy from Wind Generation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9413" y="888660"/>
            <a:ext cx="8229600" cy="4996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71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ERCOT % </a:t>
            </a:r>
            <a:r>
              <a:rPr lang="en-US" dirty="0"/>
              <a:t>Energy from Wind Generation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9413" y="888660"/>
            <a:ext cx="8229600" cy="4996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40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295400" y="2736053"/>
            <a:ext cx="6553200" cy="1385895"/>
            <a:chOff x="1295400" y="2799182"/>
            <a:chExt cx="6553200" cy="1385895"/>
          </a:xfrm>
        </p:grpSpPr>
        <p:sp>
          <p:nvSpPr>
            <p:cNvPr id="2" name="TextBox 1"/>
            <p:cNvSpPr txBox="1"/>
            <p:nvPr/>
          </p:nvSpPr>
          <p:spPr>
            <a:xfrm>
              <a:off x="1295400" y="3199742"/>
              <a:ext cx="6553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/>
                <a:t>Questions?</a:t>
              </a:r>
              <a:endParaRPr lang="en-US" b="1" dirty="0" smtClean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428750" y="2799182"/>
              <a:ext cx="6286500" cy="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438275" y="4185077"/>
              <a:ext cx="6286500" cy="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874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Report Overview</a:t>
            </a:r>
          </a:p>
          <a:p>
            <a:pPr lvl="1"/>
            <a:r>
              <a:rPr lang="en-US" sz="2000" dirty="0" smtClean="0"/>
              <a:t>Meeting Minutes</a:t>
            </a:r>
          </a:p>
          <a:p>
            <a:pPr lvl="1"/>
            <a:r>
              <a:rPr lang="en-US" sz="2000" dirty="0" smtClean="0"/>
              <a:t>BAL-001-TRE-1 </a:t>
            </a:r>
            <a:r>
              <a:rPr lang="en-US" sz="2000" dirty="0"/>
              <a:t>FMEs &amp; IMFR</a:t>
            </a:r>
          </a:p>
          <a:p>
            <a:pPr lvl="2"/>
            <a:r>
              <a:rPr lang="en-US" sz="1600" dirty="0"/>
              <a:t>2</a:t>
            </a:r>
            <a:r>
              <a:rPr lang="en-US" sz="1600" dirty="0" smtClean="0"/>
              <a:t> FMEs in the month of May</a:t>
            </a:r>
          </a:p>
          <a:p>
            <a:pPr lvl="1"/>
            <a:r>
              <a:rPr lang="en-US" sz="2000" dirty="0" smtClean="0"/>
              <a:t>Frequency </a:t>
            </a:r>
            <a:r>
              <a:rPr lang="en-US" sz="2000" dirty="0"/>
              <a:t>Control Report</a:t>
            </a:r>
          </a:p>
          <a:p>
            <a:pPr lvl="2"/>
            <a:endParaRPr lang="en-US" sz="16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 Overview &amp; Notes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66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208231"/>
          </a:xfrm>
        </p:spPr>
        <p:txBody>
          <a:bodyPr>
            <a:normAutofit/>
          </a:bodyPr>
          <a:lstStyle/>
          <a:p>
            <a:r>
              <a:rPr lang="en-US" sz="2400" b="1" kern="0" dirty="0" smtClean="0"/>
              <a:t>PDCWG Meeting 05/9/18</a:t>
            </a:r>
            <a:endParaRPr lang="en-US" sz="1800" kern="0" dirty="0" smtClean="0"/>
          </a:p>
          <a:p>
            <a:pPr lvl="1"/>
            <a:r>
              <a:rPr lang="en-US" sz="1800" kern="0" dirty="0"/>
              <a:t>NPRR863 – Separation of PFR and RRS Ancillary </a:t>
            </a:r>
            <a:r>
              <a:rPr lang="en-US" sz="1800" kern="0" dirty="0" smtClean="0"/>
              <a:t>Service; Review by PDCWG Members on updated language to be discussed at next meeting</a:t>
            </a:r>
            <a:endParaRPr lang="en-US" sz="1800" kern="0" dirty="0" smtClean="0"/>
          </a:p>
          <a:p>
            <a:pPr lvl="1"/>
            <a:r>
              <a:rPr lang="en-US" sz="1800" kern="0" dirty="0" smtClean="0"/>
              <a:t>NPRR872 </a:t>
            </a:r>
            <a:r>
              <a:rPr lang="en-US" sz="1800" kern="0" dirty="0" smtClean="0"/>
              <a:t>– Modify the SASM Shadow Price </a:t>
            </a:r>
            <a:r>
              <a:rPr lang="en-US" sz="1800" kern="0" dirty="0" smtClean="0"/>
              <a:t>CAP. </a:t>
            </a:r>
            <a:r>
              <a:rPr lang="en-US" sz="1800" dirty="0" smtClean="0">
                <a:latin typeface="Calibri"/>
                <a:ea typeface="Calibri"/>
              </a:rPr>
              <a:t>NPRR </a:t>
            </a:r>
            <a:r>
              <a:rPr lang="en-US" sz="1800" dirty="0">
                <a:latin typeface="Calibri"/>
                <a:ea typeface="Calibri"/>
              </a:rPr>
              <a:t>wording clearly does not improve ERCOT reliability; however, whether there is a material decrease in reliability is difficult to ascertain.</a:t>
            </a:r>
            <a:endParaRPr lang="en-US" sz="1800" kern="0" dirty="0" smtClean="0"/>
          </a:p>
          <a:p>
            <a:pPr lvl="1"/>
            <a:r>
              <a:rPr lang="en-US" sz="1800" kern="0" dirty="0" smtClean="0"/>
              <a:t>NERC Reliability </a:t>
            </a:r>
            <a:r>
              <a:rPr lang="en-US" sz="1800" kern="0" dirty="0"/>
              <a:t>Guideline: Generating Unit Operations During Complete Loss of </a:t>
            </a:r>
            <a:r>
              <a:rPr lang="en-US" sz="1800" kern="0" dirty="0" smtClean="0"/>
              <a:t>Communications</a:t>
            </a:r>
          </a:p>
          <a:p>
            <a:pPr lvl="1"/>
            <a:r>
              <a:rPr lang="en-US" sz="1800" kern="0" dirty="0" smtClean="0"/>
              <a:t>Regulation </a:t>
            </a:r>
            <a:r>
              <a:rPr lang="en-US" sz="1800" kern="0" dirty="0"/>
              <a:t>&amp; Frequency Control </a:t>
            </a:r>
            <a:r>
              <a:rPr lang="en-US" sz="1800" kern="0" dirty="0" smtClean="0"/>
              <a:t>Reports</a:t>
            </a:r>
          </a:p>
          <a:p>
            <a:pPr lvl="1"/>
            <a:r>
              <a:rPr lang="en-US" sz="1800" kern="0" dirty="0" smtClean="0"/>
              <a:t>BAL-001-TRE-001 </a:t>
            </a:r>
          </a:p>
          <a:p>
            <a:pPr lvl="2"/>
            <a:r>
              <a:rPr lang="en-US" sz="1400" kern="0" dirty="0" smtClean="0"/>
              <a:t>ERCOT document for Operating </a:t>
            </a:r>
            <a:r>
              <a:rPr lang="en-US" sz="1400" kern="0" dirty="0"/>
              <a:t>Condition Guidelines for PFR </a:t>
            </a:r>
            <a:r>
              <a:rPr lang="en-US" sz="1400" kern="0" dirty="0" smtClean="0"/>
              <a:t>Performance</a:t>
            </a:r>
          </a:p>
          <a:p>
            <a:pPr lvl="2"/>
            <a:r>
              <a:rPr lang="en-US" sz="1400" kern="0" dirty="0" smtClean="0"/>
              <a:t>ERCOT preparing LCRA-Combined </a:t>
            </a:r>
            <a:r>
              <a:rPr lang="en-US" sz="1400" kern="0" dirty="0"/>
              <a:t>Cycle Steam Droop </a:t>
            </a:r>
            <a:r>
              <a:rPr lang="en-US" sz="1400" kern="0" dirty="0" smtClean="0"/>
              <a:t>SAR</a:t>
            </a:r>
            <a:endParaRPr lang="en-US" sz="1400" kern="0" dirty="0" smtClean="0"/>
          </a:p>
          <a:p>
            <a:pPr lvl="2"/>
            <a:r>
              <a:rPr lang="en-US" sz="1400" kern="0" dirty="0" smtClean="0"/>
              <a:t>ERCOT to determine Performance </a:t>
            </a:r>
            <a:r>
              <a:rPr lang="en-US" sz="1400" kern="0" dirty="0"/>
              <a:t>Evaluation to check for pass/fail before </a:t>
            </a:r>
            <a:r>
              <a:rPr lang="en-US" sz="1400" kern="0" dirty="0" smtClean="0"/>
              <a:t>scoring and</a:t>
            </a:r>
            <a:endParaRPr lang="en-US" sz="1400" kern="0" dirty="0" smtClean="0"/>
          </a:p>
          <a:p>
            <a:pPr marL="914400" lvl="2" indent="0">
              <a:buNone/>
            </a:pPr>
            <a:r>
              <a:rPr lang="en-US" sz="1400" kern="0" dirty="0"/>
              <a:t>No Evaluation of Resources below LSL </a:t>
            </a:r>
            <a:endParaRPr lang="en-US" sz="1400" kern="0" dirty="0" smtClean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Minutes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63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Measurable Events Performance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89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There were </a:t>
            </a:r>
            <a:r>
              <a:rPr lang="en-US" sz="2800" dirty="0"/>
              <a:t>2</a:t>
            </a:r>
            <a:r>
              <a:rPr lang="en-US" sz="2800" dirty="0" smtClean="0"/>
              <a:t> FMEs in May</a:t>
            </a:r>
          </a:p>
          <a:p>
            <a:pPr lvl="1"/>
            <a:r>
              <a:rPr lang="en-US" sz="2200" dirty="0" smtClean="0"/>
              <a:t>5/5/2018 16:19:03</a:t>
            </a:r>
            <a:endParaRPr lang="en-US" sz="2200" dirty="0"/>
          </a:p>
          <a:p>
            <a:pPr lvl="2"/>
            <a:r>
              <a:rPr lang="en-US" sz="1900" dirty="0" smtClean="0"/>
              <a:t>Loss of 536 </a:t>
            </a:r>
            <a:r>
              <a:rPr lang="en-US" sz="1900" dirty="0" smtClean="0"/>
              <a:t>MW(IMFR=603MW/0.1Hz)</a:t>
            </a:r>
            <a:endParaRPr lang="en-US" sz="1900" dirty="0" smtClean="0"/>
          </a:p>
          <a:p>
            <a:pPr lvl="2"/>
            <a:r>
              <a:rPr lang="en-US" sz="1900" dirty="0" smtClean="0"/>
              <a:t>Interconnection Frequency Response:</a:t>
            </a:r>
          </a:p>
          <a:p>
            <a:pPr lvl="2"/>
            <a:r>
              <a:rPr lang="en-US" sz="1900" dirty="0"/>
              <a:t>7</a:t>
            </a:r>
            <a:r>
              <a:rPr lang="en-US" sz="1900" dirty="0" smtClean="0"/>
              <a:t> of 43 Evaluated Generation </a:t>
            </a:r>
            <a:r>
              <a:rPr lang="en-US" sz="1900" dirty="0" smtClean="0"/>
              <a:t>Resources(1 of 24 RRS Providers) </a:t>
            </a:r>
            <a:r>
              <a:rPr lang="en-US" sz="1900" dirty="0" smtClean="0"/>
              <a:t>had less than 75% of their expected Initial Primary Frequency Response.</a:t>
            </a:r>
          </a:p>
          <a:p>
            <a:pPr lvl="2"/>
            <a:r>
              <a:rPr lang="en-US" sz="1900" dirty="0"/>
              <a:t>9</a:t>
            </a:r>
            <a:r>
              <a:rPr lang="en-US" sz="1900" dirty="0" smtClean="0"/>
              <a:t> of 43 Evaluated Generation </a:t>
            </a:r>
            <a:r>
              <a:rPr lang="en-US" sz="1900" dirty="0" smtClean="0"/>
              <a:t>Resources(3 of 24 RRS Providers) </a:t>
            </a:r>
            <a:r>
              <a:rPr lang="en-US" sz="1900" dirty="0" smtClean="0"/>
              <a:t>had less than 75% of their expected Sustained Primary Frequency Response.</a:t>
            </a:r>
          </a:p>
          <a:p>
            <a:pPr lvl="1"/>
            <a:r>
              <a:rPr lang="en-US" sz="2200" dirty="0" smtClean="0"/>
              <a:t>5/21/2018 8:06:22</a:t>
            </a:r>
            <a:endParaRPr lang="en-US" sz="2200" dirty="0"/>
          </a:p>
          <a:p>
            <a:pPr lvl="2"/>
            <a:r>
              <a:rPr lang="en-US" sz="1900" dirty="0" smtClean="0"/>
              <a:t>Loss </a:t>
            </a:r>
            <a:r>
              <a:rPr lang="en-US" sz="1900" dirty="0"/>
              <a:t>of </a:t>
            </a:r>
            <a:r>
              <a:rPr lang="en-US" sz="1900" dirty="0" smtClean="0"/>
              <a:t>560 </a:t>
            </a:r>
            <a:r>
              <a:rPr lang="en-US" sz="1900" dirty="0" smtClean="0"/>
              <a:t>MW(IMFR=561MW/0.1Hz)</a:t>
            </a:r>
            <a:endParaRPr lang="en-US" sz="1900" dirty="0"/>
          </a:p>
          <a:p>
            <a:pPr lvl="2"/>
            <a:r>
              <a:rPr lang="en-US" sz="1900" dirty="0"/>
              <a:t>Interconnection Frequency Response:</a:t>
            </a:r>
          </a:p>
          <a:p>
            <a:pPr lvl="2"/>
            <a:r>
              <a:rPr lang="en-US" sz="1900" dirty="0"/>
              <a:t>5</a:t>
            </a:r>
            <a:r>
              <a:rPr lang="en-US" sz="1900" dirty="0" smtClean="0"/>
              <a:t> </a:t>
            </a:r>
            <a:r>
              <a:rPr lang="en-US" sz="1900" dirty="0"/>
              <a:t>of </a:t>
            </a:r>
            <a:r>
              <a:rPr lang="en-US" sz="1900" dirty="0" smtClean="0"/>
              <a:t>24 </a:t>
            </a:r>
            <a:r>
              <a:rPr lang="en-US" sz="1900" dirty="0"/>
              <a:t>Evaluated Generation </a:t>
            </a:r>
            <a:r>
              <a:rPr lang="en-US" sz="1900" dirty="0" smtClean="0"/>
              <a:t>Resources(1 of 24 RRS Providers) </a:t>
            </a:r>
            <a:r>
              <a:rPr lang="en-US" sz="1900" dirty="0"/>
              <a:t>had less than 75% of their expected Initial Primary Frequency Response.</a:t>
            </a:r>
          </a:p>
          <a:p>
            <a:pPr lvl="2"/>
            <a:r>
              <a:rPr lang="en-US" sz="1900" dirty="0"/>
              <a:t>5</a:t>
            </a:r>
            <a:r>
              <a:rPr lang="en-US" sz="1900" dirty="0" smtClean="0"/>
              <a:t> </a:t>
            </a:r>
            <a:r>
              <a:rPr lang="en-US" sz="1900" dirty="0"/>
              <a:t>of </a:t>
            </a:r>
            <a:r>
              <a:rPr lang="en-US" sz="1900" dirty="0" smtClean="0"/>
              <a:t>24 </a:t>
            </a:r>
            <a:r>
              <a:rPr lang="en-US" sz="1900" dirty="0"/>
              <a:t>Evaluated Generation </a:t>
            </a:r>
            <a:r>
              <a:rPr lang="en-US" sz="1900" dirty="0" smtClean="0"/>
              <a:t>Resources(1 of 24 RRS Providers) </a:t>
            </a:r>
            <a:r>
              <a:rPr lang="en-US" sz="1900" dirty="0"/>
              <a:t>had less than 75% of their expected Sustained Primary Frequency </a:t>
            </a:r>
            <a:r>
              <a:rPr lang="en-US" sz="1900" dirty="0" smtClean="0"/>
              <a:t>Response.</a:t>
            </a:r>
          </a:p>
          <a:p>
            <a:pPr marL="457200" lvl="1" indent="0">
              <a:buNone/>
            </a:pPr>
            <a:endParaRPr lang="en-US" sz="23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Measurable Events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00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7795" y="828675"/>
            <a:ext cx="8040129" cy="5116513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Interconnection Minimum Frequency Response (IMFR) Performance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235430" y="3360673"/>
            <a:ext cx="2124799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IMFR Performance currently 943.16 MW/0.1Hz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5995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Frequency Control Report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09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9413" y="888660"/>
            <a:ext cx="8229600" cy="4996542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CPS1 Performance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4213" y="1032267"/>
            <a:ext cx="3724979" cy="377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9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RMS1 Performance of ERCOT Frequency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9413" y="888660"/>
            <a:ext cx="8229600" cy="4996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89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2006/metadata/properties"/>
    <ds:schemaRef ds:uri="http://purl.org/dc/terms/"/>
    <ds:schemaRef ds:uri="http://schemas.microsoft.com/office/infopath/2007/PartnerControls"/>
    <ds:schemaRef ds:uri="c34af464-7aa1-4edd-9be4-83dffc1cb926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9956</TotalTime>
  <Words>356</Words>
  <Application>Microsoft Office PowerPoint</Application>
  <PresentationFormat>On-screen Show (4:3)</PresentationFormat>
  <Paragraphs>53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Custom Design</vt:lpstr>
      <vt:lpstr>PowerPoint Presentation</vt:lpstr>
      <vt:lpstr>Report Overview &amp; Notes</vt:lpstr>
      <vt:lpstr>Meeting Minutes</vt:lpstr>
      <vt:lpstr>Frequency Measurable Events Performance</vt:lpstr>
      <vt:lpstr>Frequency Measurable Events</vt:lpstr>
      <vt:lpstr>Interconnection Minimum Frequency Response (IMFR) Performance</vt:lpstr>
      <vt:lpstr>Frequency Control Report</vt:lpstr>
      <vt:lpstr>CPS1 Performance</vt:lpstr>
      <vt:lpstr>RMS1 Performance of ERCOT Frequency</vt:lpstr>
      <vt:lpstr>Frequency Profile Analysis</vt:lpstr>
      <vt:lpstr>Time Error Corrections</vt:lpstr>
      <vt:lpstr>ERCOT Total Energy</vt:lpstr>
      <vt:lpstr>ERCOT Total Energy from Wind Generation</vt:lpstr>
      <vt:lpstr>ERCOT % Energy from Wind Generation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Percy A. Galliguez</cp:lastModifiedBy>
  <cp:revision>409</cp:revision>
  <cp:lastPrinted>2013-01-30T23:16:36Z</cp:lastPrinted>
  <dcterms:created xsi:type="dcterms:W3CDTF">2010-04-12T23:12:02Z</dcterms:created>
  <dcterms:modified xsi:type="dcterms:W3CDTF">2018-07-06T20:00:22Z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