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1"/>
  </p:notesMasterIdLst>
  <p:handoutMasterIdLst>
    <p:handoutMasterId r:id="rId22"/>
  </p:handoutMasterIdLst>
  <p:sldIdLst>
    <p:sldId id="260" r:id="rId6"/>
    <p:sldId id="284" r:id="rId7"/>
    <p:sldId id="261" r:id="rId8"/>
    <p:sldId id="275" r:id="rId9"/>
    <p:sldId id="294" r:id="rId10"/>
    <p:sldId id="276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62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75"/>
            <p14:sldId id="294"/>
            <p14:sldId id="276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  <p14:section name="Questions" id="{96F416E3-8143-44F1-BC34-31FDEEEDC0B2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87462" autoAdjust="0"/>
  </p:normalViewPr>
  <p:slideViewPr>
    <p:cSldViewPr snapToGrid="0" snapToObjects="1">
      <p:cViewPr>
        <p:scale>
          <a:sx n="109" d="100"/>
          <a:sy n="109" d="100"/>
        </p:scale>
        <p:origin x="-1674" y="1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528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ROS</a:t>
            </a:r>
            <a:endParaRPr lang="en-US" sz="1050" b="1" dirty="0"/>
          </a:p>
          <a:p>
            <a:pPr algn="l"/>
            <a:r>
              <a:rPr lang="en-US" sz="1050" dirty="0" smtClean="0"/>
              <a:t>7/17/2018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PDCWG Report to ROS 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Chair: </a:t>
              </a:r>
              <a:r>
                <a:rPr lang="en-US" sz="2000" dirty="0" smtClean="0"/>
                <a:t>Percy Galliguez, Brazos Electric Power Cooperative, Inc.</a:t>
              </a:r>
            </a:p>
            <a:p>
              <a:r>
                <a:rPr lang="en-US" sz="2000" i="1" dirty="0"/>
                <a:t>Vice Chair</a:t>
              </a:r>
              <a:r>
                <a:rPr lang="en-US" sz="2000" i="1" dirty="0" smtClean="0"/>
                <a:t>: Chad Mulholland, NRG</a:t>
              </a:r>
              <a:endParaRPr lang="en-US" sz="2000" dirty="0" smtClean="0"/>
            </a:p>
            <a:p>
              <a:endParaRPr lang="en-US" dirty="0" smtClean="0"/>
            </a:p>
            <a:p>
              <a:r>
                <a:rPr lang="en-US" dirty="0" smtClean="0"/>
                <a:t>ROS</a:t>
              </a:r>
            </a:p>
            <a:p>
              <a:r>
                <a:rPr lang="en-US" dirty="0" smtClean="0"/>
                <a:t>July 17</a:t>
              </a:r>
              <a:r>
                <a:rPr lang="en-US" baseline="30000" dirty="0" smtClean="0"/>
                <a:t>th</a:t>
              </a:r>
              <a:r>
                <a:rPr lang="en-US" dirty="0" smtClean="0"/>
                <a:t>, 2018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Profile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Corrections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1832" y="5747452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were no Time Error Corrections (TEC) in March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</a:t>
            </a:r>
            <a:r>
              <a:rPr lang="en-US" dirty="0" smtClean="0"/>
              <a:t>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Total Energy from Wind Generation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% </a:t>
            </a:r>
            <a:r>
              <a:rPr lang="en-US" dirty="0"/>
              <a:t>Energy from Wind Generation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Questions?</a:t>
              </a:r>
              <a:endParaRPr lang="en-US" b="1" dirty="0" smtClean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Overview</a:t>
            </a:r>
          </a:p>
          <a:p>
            <a:pPr lvl="1"/>
            <a:r>
              <a:rPr lang="en-US" sz="2000" dirty="0" smtClean="0"/>
              <a:t>Meeting Minutes</a:t>
            </a:r>
          </a:p>
          <a:p>
            <a:pPr lvl="1"/>
            <a:r>
              <a:rPr lang="en-US" sz="2000" dirty="0" smtClean="0"/>
              <a:t>BAL-001-TRE-1 </a:t>
            </a:r>
            <a:r>
              <a:rPr lang="en-US" sz="2000" dirty="0"/>
              <a:t>FMEs &amp; IMFR</a:t>
            </a:r>
          </a:p>
          <a:p>
            <a:pPr lvl="2"/>
            <a:r>
              <a:rPr lang="en-US" sz="1600" dirty="0"/>
              <a:t>2</a:t>
            </a:r>
            <a:r>
              <a:rPr lang="en-US" sz="1600" dirty="0" smtClean="0"/>
              <a:t> FMEs in the month of May</a:t>
            </a:r>
          </a:p>
          <a:p>
            <a:pPr lvl="1"/>
            <a:r>
              <a:rPr lang="en-US" sz="2000" dirty="0" smtClean="0"/>
              <a:t>Frequency </a:t>
            </a:r>
            <a:r>
              <a:rPr lang="en-US" sz="2000" dirty="0"/>
              <a:t>Control Report</a:t>
            </a:r>
          </a:p>
          <a:p>
            <a:pPr lvl="2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Overview &amp;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 smtClean="0"/>
              <a:t>PDCWG Meeting 05/9/18</a:t>
            </a:r>
            <a:endParaRPr lang="en-US" sz="1800" kern="0" dirty="0" smtClean="0"/>
          </a:p>
          <a:p>
            <a:pPr lvl="1"/>
            <a:r>
              <a:rPr lang="en-US" sz="1800" kern="0" dirty="0"/>
              <a:t>NPRR863 – Separation of PFR and RRS Ancillary </a:t>
            </a:r>
            <a:r>
              <a:rPr lang="en-US" sz="1800" kern="0" dirty="0" smtClean="0"/>
              <a:t>Service; Review by PDCWG Members on updated language to be discussed at next meeting</a:t>
            </a:r>
            <a:endParaRPr lang="en-US" sz="1800" kern="0" dirty="0" smtClean="0"/>
          </a:p>
          <a:p>
            <a:pPr lvl="1"/>
            <a:r>
              <a:rPr lang="en-US" sz="1800" kern="0" dirty="0" smtClean="0"/>
              <a:t>NPRR872 </a:t>
            </a:r>
            <a:r>
              <a:rPr lang="en-US" sz="1800" kern="0" dirty="0" smtClean="0"/>
              <a:t>– Modify the SASM Shadow Price </a:t>
            </a:r>
            <a:r>
              <a:rPr lang="en-US" sz="1800" kern="0" dirty="0" smtClean="0"/>
              <a:t>CAP. </a:t>
            </a:r>
            <a:r>
              <a:rPr lang="en-US" sz="1800" dirty="0" smtClean="0">
                <a:latin typeface="Calibri"/>
                <a:ea typeface="Calibri"/>
              </a:rPr>
              <a:t>NPRR </a:t>
            </a:r>
            <a:r>
              <a:rPr lang="en-US" sz="1800" dirty="0">
                <a:latin typeface="Calibri"/>
                <a:ea typeface="Calibri"/>
              </a:rPr>
              <a:t>wording clearly does not improve ERCOT reliability; however, whether there is a material decrease in reliability is difficult to ascertain.</a:t>
            </a:r>
            <a:endParaRPr lang="en-US" sz="1800" kern="0" dirty="0" smtClean="0"/>
          </a:p>
          <a:p>
            <a:pPr lvl="1"/>
            <a:r>
              <a:rPr lang="en-US" sz="1800" kern="0" dirty="0" smtClean="0"/>
              <a:t>NERC Reliability </a:t>
            </a:r>
            <a:r>
              <a:rPr lang="en-US" sz="1800" kern="0" dirty="0"/>
              <a:t>Guideline: Generating Unit Operations During Complete Loss of </a:t>
            </a:r>
            <a:r>
              <a:rPr lang="en-US" sz="1800" kern="0" dirty="0" smtClean="0"/>
              <a:t>Communications</a:t>
            </a:r>
          </a:p>
          <a:p>
            <a:pPr lvl="1"/>
            <a:r>
              <a:rPr lang="en-US" sz="1800" kern="0" dirty="0" smtClean="0"/>
              <a:t>Regulation </a:t>
            </a:r>
            <a:r>
              <a:rPr lang="en-US" sz="1800" kern="0" dirty="0"/>
              <a:t>&amp; Frequency Control </a:t>
            </a:r>
            <a:r>
              <a:rPr lang="en-US" sz="1800" kern="0" dirty="0" smtClean="0"/>
              <a:t>Reports</a:t>
            </a:r>
          </a:p>
          <a:p>
            <a:pPr lvl="1"/>
            <a:r>
              <a:rPr lang="en-US" sz="1800" kern="0" dirty="0" smtClean="0"/>
              <a:t>BAL-001-TRE-001 </a:t>
            </a:r>
          </a:p>
          <a:p>
            <a:pPr lvl="2"/>
            <a:r>
              <a:rPr lang="en-US" sz="1400" kern="0" dirty="0" smtClean="0"/>
              <a:t>ERCOT document for Operating </a:t>
            </a:r>
            <a:r>
              <a:rPr lang="en-US" sz="1400" kern="0" dirty="0"/>
              <a:t>Condition Guidelines for PFR </a:t>
            </a:r>
            <a:r>
              <a:rPr lang="en-US" sz="1400" kern="0" dirty="0" smtClean="0"/>
              <a:t>Performance</a:t>
            </a:r>
          </a:p>
          <a:p>
            <a:pPr lvl="2"/>
            <a:r>
              <a:rPr lang="en-US" sz="1400" kern="0" dirty="0" smtClean="0"/>
              <a:t>ERCOT preparing LCRA-Combined </a:t>
            </a:r>
            <a:r>
              <a:rPr lang="en-US" sz="1400" kern="0" dirty="0"/>
              <a:t>Cycle Steam Droop </a:t>
            </a:r>
            <a:r>
              <a:rPr lang="en-US" sz="1400" kern="0" dirty="0" smtClean="0"/>
              <a:t>SAR</a:t>
            </a:r>
            <a:endParaRPr lang="en-US" sz="1400" kern="0" dirty="0" smtClean="0"/>
          </a:p>
          <a:p>
            <a:pPr lvl="2"/>
            <a:r>
              <a:rPr lang="en-US" sz="1400" kern="0" dirty="0" smtClean="0"/>
              <a:t>ERCOT to determine Performance </a:t>
            </a:r>
            <a:r>
              <a:rPr lang="en-US" sz="1400" kern="0" dirty="0"/>
              <a:t>Evaluation to check for pass/fail before </a:t>
            </a:r>
            <a:r>
              <a:rPr lang="en-US" sz="1400" kern="0" dirty="0" smtClean="0"/>
              <a:t>scoring and</a:t>
            </a:r>
            <a:endParaRPr lang="en-US" sz="1400" kern="0" dirty="0" smtClean="0"/>
          </a:p>
          <a:p>
            <a:pPr marL="914400" lvl="2" indent="0">
              <a:buNone/>
            </a:pPr>
            <a:r>
              <a:rPr lang="en-US" sz="1400" kern="0" dirty="0"/>
              <a:t>No Evaluation of Resources below LSL </a:t>
            </a:r>
            <a:endParaRPr lang="en-US" sz="1400" kern="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There were </a:t>
            </a:r>
            <a:r>
              <a:rPr lang="en-US" sz="2800" dirty="0"/>
              <a:t>2</a:t>
            </a:r>
            <a:r>
              <a:rPr lang="en-US" sz="2800" dirty="0" smtClean="0"/>
              <a:t> FMEs in May</a:t>
            </a:r>
          </a:p>
          <a:p>
            <a:pPr lvl="1"/>
            <a:r>
              <a:rPr lang="en-US" sz="2200" dirty="0" smtClean="0"/>
              <a:t>5/5/2018 16:19:03</a:t>
            </a:r>
            <a:endParaRPr lang="en-US" sz="2200" dirty="0"/>
          </a:p>
          <a:p>
            <a:pPr lvl="2"/>
            <a:r>
              <a:rPr lang="en-US" sz="1900" dirty="0" smtClean="0"/>
              <a:t>Loss of 536 </a:t>
            </a:r>
            <a:r>
              <a:rPr lang="en-US" sz="1900" dirty="0" smtClean="0"/>
              <a:t>MW(IMFR=603MW/0.1Hz)</a:t>
            </a:r>
            <a:endParaRPr lang="en-US" sz="1900" dirty="0" smtClean="0"/>
          </a:p>
          <a:p>
            <a:pPr lvl="2"/>
            <a:r>
              <a:rPr lang="en-US" sz="1900" dirty="0" smtClean="0"/>
              <a:t>Interconnection Frequency Response:</a:t>
            </a:r>
          </a:p>
          <a:p>
            <a:pPr lvl="2"/>
            <a:r>
              <a:rPr lang="en-US" sz="1900" dirty="0"/>
              <a:t>7</a:t>
            </a:r>
            <a:r>
              <a:rPr lang="en-US" sz="1900" dirty="0" smtClean="0"/>
              <a:t> of 43 Evaluated Generation </a:t>
            </a:r>
            <a:r>
              <a:rPr lang="en-US" sz="1900" dirty="0" smtClean="0"/>
              <a:t>Resources(1 of 24 RRS Providers) </a:t>
            </a:r>
            <a:r>
              <a:rPr lang="en-US" sz="1900" dirty="0" smtClean="0"/>
              <a:t>had less than 75% of their expected Initial Primary Frequency Response.</a:t>
            </a:r>
          </a:p>
          <a:p>
            <a:pPr lvl="2"/>
            <a:r>
              <a:rPr lang="en-US" sz="1900" dirty="0"/>
              <a:t>9</a:t>
            </a:r>
            <a:r>
              <a:rPr lang="en-US" sz="1900" dirty="0" smtClean="0"/>
              <a:t> of 43 Evaluated Generation </a:t>
            </a:r>
            <a:r>
              <a:rPr lang="en-US" sz="1900" dirty="0" smtClean="0"/>
              <a:t>Resources(3 of 24 RRS Providers) </a:t>
            </a:r>
            <a:r>
              <a:rPr lang="en-US" sz="1900" dirty="0" smtClean="0"/>
              <a:t>had less than 75% of their expected Sustained Primary Frequency Response.</a:t>
            </a:r>
          </a:p>
          <a:p>
            <a:pPr lvl="1"/>
            <a:r>
              <a:rPr lang="en-US" sz="2200" dirty="0" smtClean="0"/>
              <a:t>5/21/2018 8:06:22</a:t>
            </a:r>
            <a:endParaRPr lang="en-US" sz="2200" dirty="0"/>
          </a:p>
          <a:p>
            <a:pPr lvl="2"/>
            <a:r>
              <a:rPr lang="en-US" sz="1900" dirty="0" smtClean="0"/>
              <a:t>Loss </a:t>
            </a:r>
            <a:r>
              <a:rPr lang="en-US" sz="1900" dirty="0"/>
              <a:t>of </a:t>
            </a:r>
            <a:r>
              <a:rPr lang="en-US" sz="1900" dirty="0" smtClean="0"/>
              <a:t>560 </a:t>
            </a:r>
            <a:r>
              <a:rPr lang="en-US" sz="1900" dirty="0" smtClean="0"/>
              <a:t>MW(IMFR=561MW/0.1Hz)</a:t>
            </a:r>
            <a:endParaRPr lang="en-US" sz="1900" dirty="0"/>
          </a:p>
          <a:p>
            <a:pPr lvl="2"/>
            <a:r>
              <a:rPr lang="en-US" sz="1900" dirty="0"/>
              <a:t>Interconnection Frequency Response:</a:t>
            </a:r>
          </a:p>
          <a:p>
            <a:pPr lvl="2"/>
            <a:r>
              <a:rPr lang="en-US" sz="1900" dirty="0"/>
              <a:t>5</a:t>
            </a:r>
            <a:r>
              <a:rPr lang="en-US" sz="1900" dirty="0" smtClean="0"/>
              <a:t> </a:t>
            </a:r>
            <a:r>
              <a:rPr lang="en-US" sz="1900" dirty="0"/>
              <a:t>of </a:t>
            </a:r>
            <a:r>
              <a:rPr lang="en-US" sz="1900" dirty="0" smtClean="0"/>
              <a:t>24 </a:t>
            </a:r>
            <a:r>
              <a:rPr lang="en-US" sz="1900" dirty="0"/>
              <a:t>Evaluated Generation </a:t>
            </a:r>
            <a:r>
              <a:rPr lang="en-US" sz="1900" dirty="0" smtClean="0"/>
              <a:t>Resources(1 of 24 RRS Providers) </a:t>
            </a:r>
            <a:r>
              <a:rPr lang="en-US" sz="1900" dirty="0"/>
              <a:t>had less than 75% of their expected Initial Primary Frequency Response.</a:t>
            </a:r>
          </a:p>
          <a:p>
            <a:pPr lvl="2"/>
            <a:r>
              <a:rPr lang="en-US" sz="1900" dirty="0"/>
              <a:t>5</a:t>
            </a:r>
            <a:r>
              <a:rPr lang="en-US" sz="1900" dirty="0" smtClean="0"/>
              <a:t> </a:t>
            </a:r>
            <a:r>
              <a:rPr lang="en-US" sz="1900" dirty="0"/>
              <a:t>of </a:t>
            </a:r>
            <a:r>
              <a:rPr lang="en-US" sz="1900" dirty="0" smtClean="0"/>
              <a:t>24 </a:t>
            </a:r>
            <a:r>
              <a:rPr lang="en-US" sz="1900" dirty="0"/>
              <a:t>Evaluated Generation </a:t>
            </a:r>
            <a:r>
              <a:rPr lang="en-US" sz="1900" dirty="0" smtClean="0"/>
              <a:t>Resources(1 of 24 RRS Providers) </a:t>
            </a:r>
            <a:r>
              <a:rPr lang="en-US" sz="1900" dirty="0"/>
              <a:t>had less than 75% of their expected Sustained Primary Frequency </a:t>
            </a:r>
            <a:r>
              <a:rPr lang="en-US" sz="1900" dirty="0" smtClean="0"/>
              <a:t>Response.</a:t>
            </a:r>
          </a:p>
          <a:p>
            <a:pPr marL="457200" lvl="1" indent="0">
              <a:buNone/>
            </a:pPr>
            <a:endParaRPr lang="en-US" sz="23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95" y="828675"/>
            <a:ext cx="8040129" cy="511651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Interconnection Minimum Frequency Response (IMFR) Performance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235430" y="3360673"/>
            <a:ext cx="21247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IMFR Performance currently 943.16 MW/0.1Hz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99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Frequency Control Report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CPS1 Performance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213" y="1032267"/>
            <a:ext cx="3724979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RMS1 Performance of ERCOT Frequency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9956</TotalTime>
  <Words>356</Words>
  <Application>Microsoft Office PowerPoint</Application>
  <PresentationFormat>On-screen Show (4:3)</PresentationFormat>
  <Paragraphs>53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Custom Design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ERCOT Total Energy</vt:lpstr>
      <vt:lpstr>ERCOT Total Energy from Wind Generation</vt:lpstr>
      <vt:lpstr>ERCOT % Energy from Wind Generation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Percy A. Galliguez</cp:lastModifiedBy>
  <cp:revision>409</cp:revision>
  <cp:lastPrinted>2013-01-30T23:16:36Z</cp:lastPrinted>
  <dcterms:created xsi:type="dcterms:W3CDTF">2010-04-12T23:12:02Z</dcterms:created>
  <dcterms:modified xsi:type="dcterms:W3CDTF">2018-07-06T20:00:22Z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