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06" r:id="rId4"/>
    <p:sldMasterId id="2147493520" r:id="rId5"/>
    <p:sldMasterId id="2147493522" r:id="rId6"/>
    <p:sldMasterId id="2147493526" r:id="rId7"/>
  </p:sldMasterIdLst>
  <p:notesMasterIdLst>
    <p:notesMasterId r:id="rId35"/>
  </p:notesMasterIdLst>
  <p:handoutMasterIdLst>
    <p:handoutMasterId r:id="rId36"/>
  </p:handoutMasterIdLst>
  <p:sldIdLst>
    <p:sldId id="533" r:id="rId8"/>
    <p:sldId id="532" r:id="rId9"/>
    <p:sldId id="606" r:id="rId10"/>
    <p:sldId id="631" r:id="rId11"/>
    <p:sldId id="694" r:id="rId12"/>
    <p:sldId id="695" r:id="rId13"/>
    <p:sldId id="696" r:id="rId14"/>
    <p:sldId id="697" r:id="rId15"/>
    <p:sldId id="709" r:id="rId16"/>
    <p:sldId id="698" r:id="rId17"/>
    <p:sldId id="699" r:id="rId18"/>
    <p:sldId id="711" r:id="rId19"/>
    <p:sldId id="710" r:id="rId20"/>
    <p:sldId id="669" r:id="rId21"/>
    <p:sldId id="576" r:id="rId22"/>
    <p:sldId id="702" r:id="rId23"/>
    <p:sldId id="703" r:id="rId24"/>
    <p:sldId id="700" r:id="rId25"/>
    <p:sldId id="668" r:id="rId26"/>
    <p:sldId id="704" r:id="rId27"/>
    <p:sldId id="670" r:id="rId28"/>
    <p:sldId id="706" r:id="rId29"/>
    <p:sldId id="672" r:id="rId30"/>
    <p:sldId id="671" r:id="rId31"/>
    <p:sldId id="705" r:id="rId32"/>
    <p:sldId id="707" r:id="rId33"/>
    <p:sldId id="659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5E"/>
    <a:srgbClr val="005386"/>
    <a:srgbClr val="92D050"/>
    <a:srgbClr val="72BFC5"/>
    <a:srgbClr val="333399"/>
    <a:srgbClr val="55BAB7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9" autoAdjust="0"/>
    <p:restoredTop sz="98693" autoAdjust="0"/>
  </p:normalViewPr>
  <p:slideViewPr>
    <p:cSldViewPr snapToGrid="0" snapToObjects="1">
      <p:cViewPr varScale="1">
        <p:scale>
          <a:sx n="82" d="100"/>
          <a:sy n="82" d="100"/>
        </p:scale>
        <p:origin x="576" y="7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549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2604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Day</a:t>
            </a:r>
            <a:r>
              <a:rPr lang="en-US" baseline="0" dirty="0"/>
              <a:t> Ahead MAPE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Sheet1!$F$3:$F$8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Sheet1!$G$3:$G$8</c:f>
              <c:numCache>
                <c:formatCode>0.0%</c:formatCode>
                <c:ptCount val="6"/>
                <c:pt idx="0">
                  <c:v>3.3718711274255665E-2</c:v>
                </c:pt>
                <c:pt idx="1">
                  <c:v>3.8062341475446342E-2</c:v>
                </c:pt>
                <c:pt idx="2">
                  <c:v>2.1069262713921295E-2</c:v>
                </c:pt>
                <c:pt idx="3">
                  <c:v>1.7690566665638344E-2</c:v>
                </c:pt>
                <c:pt idx="4">
                  <c:v>2.1407038163359097E-2</c:v>
                </c:pt>
                <c:pt idx="5">
                  <c:v>1.6462973049000098E-2</c:v>
                </c:pt>
              </c:numCache>
            </c:numRef>
          </c:val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A3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Sheet1!$F$3:$F$8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Sheet1!$H$3:$H$8</c:f>
              <c:numCache>
                <c:formatCode>0.0%</c:formatCode>
                <c:ptCount val="6"/>
                <c:pt idx="0">
                  <c:v>3.3013033240676254E-2</c:v>
                </c:pt>
                <c:pt idx="1">
                  <c:v>3.6521636622567098E-2</c:v>
                </c:pt>
                <c:pt idx="2">
                  <c:v>2.1741813238113698E-2</c:v>
                </c:pt>
                <c:pt idx="3">
                  <c:v>1.7468411378356759E-2</c:v>
                </c:pt>
                <c:pt idx="4">
                  <c:v>2.0917746030791707E-2</c:v>
                </c:pt>
                <c:pt idx="5">
                  <c:v>1.8331081595411147E-2</c:v>
                </c:pt>
              </c:numCache>
            </c:numRef>
          </c:val>
        </c:ser>
        <c:ser>
          <c:idx val="2"/>
          <c:order val="2"/>
          <c:tx>
            <c:strRef>
              <c:f>Sheet1!$I$2</c:f>
              <c:strCache>
                <c:ptCount val="1"/>
                <c:pt idx="0">
                  <c:v>A6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Sheet1!$F$3:$F$8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Sheet1!$I$3:$I$8</c:f>
              <c:numCache>
                <c:formatCode>0.0%</c:formatCode>
                <c:ptCount val="6"/>
                <c:pt idx="0">
                  <c:v>3.2204863276519405E-2</c:v>
                </c:pt>
                <c:pt idx="1">
                  <c:v>3.8762883654404681E-2</c:v>
                </c:pt>
                <c:pt idx="2">
                  <c:v>2.6602268259073129E-2</c:v>
                </c:pt>
                <c:pt idx="3">
                  <c:v>2.1520656803965105E-2</c:v>
                </c:pt>
                <c:pt idx="4">
                  <c:v>2.2600745067035275E-2</c:v>
                </c:pt>
                <c:pt idx="5">
                  <c:v>1.8426348151868447E-2</c:v>
                </c:pt>
              </c:numCache>
            </c:numRef>
          </c:val>
        </c:ser>
        <c:ser>
          <c:idx val="3"/>
          <c:order val="3"/>
          <c:tx>
            <c:strRef>
              <c:f>Sheet1!$J$2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Sheet1!$F$3:$F$8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Sheet1!$J$3:$J$8</c:f>
              <c:numCache>
                <c:formatCode>0.0%</c:formatCode>
                <c:ptCount val="6"/>
                <c:pt idx="0">
                  <c:v>3.8855489449856229E-2</c:v>
                </c:pt>
                <c:pt idx="1">
                  <c:v>3.6135329240487492E-2</c:v>
                </c:pt>
                <c:pt idx="2">
                  <c:v>1.9239006393238424E-2</c:v>
                </c:pt>
                <c:pt idx="3">
                  <c:v>1.8640041357984624E-2</c:v>
                </c:pt>
                <c:pt idx="4">
                  <c:v>1.9632751259383331E-2</c:v>
                </c:pt>
                <c:pt idx="5">
                  <c:v>1.5954265767768934E-2</c:v>
                </c:pt>
              </c:numCache>
            </c:numRef>
          </c:val>
        </c:ser>
        <c:ser>
          <c:idx val="4"/>
          <c:order val="4"/>
          <c:tx>
            <c:strRef>
              <c:f>Sheet1!$K$2</c:f>
              <c:strCache>
                <c:ptCount val="1"/>
                <c:pt idx="0">
                  <c:v>E1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Sheet1!$F$3:$F$8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Sheet1!$K$3:$K$8</c:f>
              <c:numCache>
                <c:formatCode>0.0%</c:formatCode>
                <c:ptCount val="6"/>
                <c:pt idx="0">
                  <c:v>2.6151441391760052E-2</c:v>
                </c:pt>
                <c:pt idx="1">
                  <c:v>4.2910752970302814E-2</c:v>
                </c:pt>
                <c:pt idx="2">
                  <c:v>1.9634201423634975E-2</c:v>
                </c:pt>
                <c:pt idx="3">
                  <c:v>2.2447449954953201E-2</c:v>
                </c:pt>
                <c:pt idx="4">
                  <c:v>2.3195091775230072E-2</c:v>
                </c:pt>
                <c:pt idx="5">
                  <c:v>1.6915931308130381E-2</c:v>
                </c:pt>
              </c:numCache>
            </c:numRef>
          </c:val>
        </c:ser>
        <c:ser>
          <c:idx val="5"/>
          <c:order val="5"/>
          <c:tx>
            <c:strRef>
              <c:f>Sheet1!$L$2</c:f>
              <c:strCache>
                <c:ptCount val="1"/>
                <c:pt idx="0">
                  <c:v>E2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Sheet1!$F$3:$F$8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Sheet1!$L$3:$L$8</c:f>
              <c:numCache>
                <c:formatCode>0.0%</c:formatCode>
                <c:ptCount val="6"/>
                <c:pt idx="0">
                  <c:v>2.9147343028845311E-2</c:v>
                </c:pt>
                <c:pt idx="1">
                  <c:v>4.3316474501560155E-2</c:v>
                </c:pt>
                <c:pt idx="2">
                  <c:v>2.1772803514037431E-2</c:v>
                </c:pt>
                <c:pt idx="3">
                  <c:v>1.8692738350287282E-2</c:v>
                </c:pt>
                <c:pt idx="4">
                  <c:v>2.1385602268061011E-2</c:v>
                </c:pt>
                <c:pt idx="5">
                  <c:v>1.7030181724300254E-2</c:v>
                </c:pt>
              </c:numCache>
            </c:numRef>
          </c:val>
        </c:ser>
        <c:ser>
          <c:idx val="6"/>
          <c:order val="6"/>
          <c:tx>
            <c:strRef>
              <c:f>Sheet1!$M$2</c:f>
              <c:strCache>
                <c:ptCount val="1"/>
                <c:pt idx="0">
                  <c:v>E3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Sheet1!$F$3:$F$8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Sheet1!$M$3:$M$8</c:f>
              <c:numCache>
                <c:formatCode>0.0%</c:formatCode>
                <c:ptCount val="6"/>
                <c:pt idx="0">
                  <c:v>3.4866315648288314E-2</c:v>
                </c:pt>
                <c:pt idx="1">
                  <c:v>3.9334646610839123E-2</c:v>
                </c:pt>
                <c:pt idx="2">
                  <c:v>2.1271113302414837E-2</c:v>
                </c:pt>
                <c:pt idx="3">
                  <c:v>1.8106772140151127E-2</c:v>
                </c:pt>
                <c:pt idx="4">
                  <c:v>1.9714182635635687E-2</c:v>
                </c:pt>
                <c:pt idx="5">
                  <c:v>1.7089365523414248E-2</c:v>
                </c:pt>
              </c:numCache>
            </c:numRef>
          </c:val>
        </c:ser>
        <c:ser>
          <c:idx val="7"/>
          <c:order val="7"/>
          <c:tx>
            <c:strRef>
              <c:f>Sheet1!$N$2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Sheet1!$F$3:$F$8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Sheet1!$N$3:$N$8</c:f>
              <c:numCache>
                <c:formatCode>0.0%</c:formatCode>
                <c:ptCount val="6"/>
                <c:pt idx="0">
                  <c:v>2.4582313271284673E-2</c:v>
                </c:pt>
                <c:pt idx="1">
                  <c:v>3.5807661036206438E-2</c:v>
                </c:pt>
                <c:pt idx="2">
                  <c:v>1.5827742348058109E-2</c:v>
                </c:pt>
                <c:pt idx="3">
                  <c:v>1.6352479758229087E-2</c:v>
                </c:pt>
                <c:pt idx="4">
                  <c:v>1.9383468408137528E-2</c:v>
                </c:pt>
                <c:pt idx="5">
                  <c:v>1.6221807976133869E-2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079952"/>
        <c:axId val="366531008"/>
      </c:barChart>
      <c:catAx>
        <c:axId val="22107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531008"/>
        <c:crosses val="autoZero"/>
        <c:auto val="1"/>
        <c:lblAlgn val="ctr"/>
        <c:lblOffset val="100"/>
        <c:noMultiLvlLbl val="0"/>
      </c:catAx>
      <c:valAx>
        <c:axId val="36653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07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Active Forecast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Sheet1!$J$5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Sheet1!$I$6:$I$11</c:f>
              <c:strCache>
                <c:ptCount val="6"/>
                <c:pt idx="0">
                  <c:v>A3</c:v>
                </c:pt>
                <c:pt idx="1">
                  <c:v>A6</c:v>
                </c:pt>
                <c:pt idx="2">
                  <c:v>E</c:v>
                </c:pt>
                <c:pt idx="3">
                  <c:v>E1</c:v>
                </c:pt>
                <c:pt idx="4">
                  <c:v>E2</c:v>
                </c:pt>
                <c:pt idx="5">
                  <c:v>E3</c:v>
                </c:pt>
              </c:strCache>
            </c:strRef>
          </c:cat>
          <c:val>
            <c:numRef>
              <c:f>Sheet1!$J$6:$J$11</c:f>
              <c:numCache>
                <c:formatCode>0.0</c:formatCode>
                <c:ptCount val="6"/>
                <c:pt idx="0">
                  <c:v>4.0241448692152915</c:v>
                </c:pt>
                <c:pt idx="1">
                  <c:v>3.5714285714285712</c:v>
                </c:pt>
                <c:pt idx="2">
                  <c:v>20.724346076458751</c:v>
                </c:pt>
                <c:pt idx="3">
                  <c:v>21.680080482897385</c:v>
                </c:pt>
                <c:pt idx="4">
                  <c:v>31.061368209255534</c:v>
                </c:pt>
                <c:pt idx="5">
                  <c:v>18.938631790744466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085048"/>
        <c:axId val="366530224"/>
      </c:barChart>
      <c:catAx>
        <c:axId val="221085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Model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530224"/>
        <c:crosses val="autoZero"/>
        <c:auto val="1"/>
        <c:lblAlgn val="ctr"/>
        <c:lblOffset val="100"/>
        <c:noMultiLvlLbl val="0"/>
      </c:catAx>
      <c:valAx>
        <c:axId val="36653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085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0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65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59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WEST peak was in 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57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55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51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0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22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68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87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0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57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6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7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28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0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5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8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6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7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8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10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2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65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1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2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0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9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2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6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0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3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7" r:id="rId1"/>
    <p:sldLayoutId id="2147493508" r:id="rId2"/>
    <p:sldLayoutId id="2147493509" r:id="rId3"/>
    <p:sldLayoutId id="2147493510" r:id="rId4"/>
    <p:sldLayoutId id="2147493511" r:id="rId5"/>
    <p:sldLayoutId id="2147493512" r:id="rId6"/>
    <p:sldLayoutId id="2147493513" r:id="rId7"/>
    <p:sldLayoutId id="2147493514" r:id="rId8"/>
    <p:sldLayoutId id="2147493515" r:id="rId9"/>
    <p:sldLayoutId id="2147493516" r:id="rId10"/>
    <p:sldLayoutId id="21474935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3" r:id="rId1"/>
    <p:sldLayoutId id="2147493524" r:id="rId2"/>
    <p:sldLayoutId id="214749352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7" r:id="rId1"/>
    <p:sldLayoutId id="2147493528" r:id="rId2"/>
    <p:sldLayoutId id="214749352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1036320"/>
            <a:ext cx="53046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prstClr val="black"/>
                </a:solidFill>
              </a:rPr>
              <a:t>MTLF Overview</a:t>
            </a:r>
            <a:endParaRPr lang="en-US" sz="36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36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i="1" kern="0" dirty="0" smtClean="0">
                <a:solidFill>
                  <a:prstClr val="black"/>
                </a:solidFill>
              </a:rPr>
              <a:t>Calvin </a:t>
            </a:r>
            <a:r>
              <a:rPr lang="en-US" sz="2400" i="1" kern="0" dirty="0">
                <a:solidFill>
                  <a:prstClr val="black"/>
                </a:solidFill>
              </a:rPr>
              <a:t>Opheim</a:t>
            </a: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Load </a:t>
            </a:r>
            <a:r>
              <a:rPr lang="en-US" sz="2000" kern="0" dirty="0">
                <a:solidFill>
                  <a:prstClr val="black"/>
                </a:solidFill>
              </a:rPr>
              <a:t>Forecasting &amp; Analysis</a:t>
            </a:r>
          </a:p>
          <a:p>
            <a:pPr>
              <a:defRPr/>
            </a:pPr>
            <a:endParaRPr lang="en-US" sz="2000" kern="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QMWG</a:t>
            </a: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July 9, 2018</a:t>
            </a:r>
            <a:endParaRPr lang="en-US" sz="20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E3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Provides more weight on</a:t>
            </a:r>
            <a:r>
              <a:rPr lang="en-US" sz="2000" dirty="0" smtClean="0"/>
              <a:t> </a:t>
            </a:r>
            <a:r>
              <a:rPr lang="en-US" sz="2000" dirty="0" smtClean="0"/>
              <a:t>weather </a:t>
            </a:r>
            <a:r>
              <a:rPr lang="en-US" sz="2000" dirty="0" smtClean="0"/>
              <a:t>for shorter term forecasts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Relatively </a:t>
            </a:r>
            <a:r>
              <a:rPr lang="en-US" sz="2000" dirty="0" smtClean="0"/>
              <a:t>slow to change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Input from additional weather stations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Calibrated </a:t>
            </a:r>
            <a:r>
              <a:rPr lang="en-US" sz="2000" dirty="0"/>
              <a:t>based on most recent historical days (look back at the last 7 – 14 days)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Tuned </a:t>
            </a:r>
            <a:r>
              <a:rPr lang="en-US" sz="2000" dirty="0"/>
              <a:t>based on forecast performance during the current day (look back at the last 3 hours)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362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 M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The average of the 6 other models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Historically has shown to be the best Day Ahead forecast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Provides a good benchmark for other models</a:t>
            </a:r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447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013060"/>
              </p:ext>
            </p:extLst>
          </p:nvPr>
        </p:nvGraphicFramePr>
        <p:xfrm>
          <a:off x="457199" y="1055078"/>
          <a:ext cx="7789985" cy="423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3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324667"/>
              </p:ext>
            </p:extLst>
          </p:nvPr>
        </p:nvGraphicFramePr>
        <p:xfrm>
          <a:off x="729762" y="1195754"/>
          <a:ext cx="7675684" cy="384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5468788"/>
            <a:ext cx="697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 – 	[1] as of June, 2018</a:t>
            </a:r>
          </a:p>
          <a:p>
            <a:r>
              <a:rPr lang="en-US" dirty="0"/>
              <a:t>	</a:t>
            </a:r>
            <a:r>
              <a:rPr lang="en-US" dirty="0" smtClean="0"/>
              <a:t>	[2] The M model was not available to the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Input Variables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Zones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2254" r="15376" b="2627"/>
          <a:stretch/>
        </p:blipFill>
        <p:spPr bwMode="auto">
          <a:xfrm>
            <a:off x="609600" y="774853"/>
            <a:ext cx="7324725" cy="546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Weather Stations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833718"/>
            <a:ext cx="8386481" cy="53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Weather Stations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912" y="990600"/>
            <a:ext cx="6430176" cy="50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587936"/>
              </p:ext>
            </p:extLst>
          </p:nvPr>
        </p:nvGraphicFramePr>
        <p:xfrm>
          <a:off x="304800" y="1313897"/>
          <a:ext cx="8534399" cy="1628049"/>
        </p:xfrm>
        <a:graphic>
          <a:graphicData uri="http://schemas.openxmlformats.org/drawingml/2006/table">
            <a:tbl>
              <a:tblPr/>
              <a:tblGrid>
                <a:gridCol w="615092"/>
                <a:gridCol w="879923"/>
                <a:gridCol w="879923"/>
                <a:gridCol w="879923"/>
                <a:gridCol w="879923"/>
                <a:gridCol w="879923"/>
                <a:gridCol w="879923"/>
                <a:gridCol w="879923"/>
                <a:gridCol w="879923"/>
                <a:gridCol w="879923"/>
              </a:tblGrid>
              <a:tr h="179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</a:p>
                  </a:txBody>
                  <a:tcPr marL="8569" marR="8569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Of Week</a:t>
                      </a:r>
                    </a:p>
                  </a:txBody>
                  <a:tcPr marL="8569" marR="8569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Daylight Savings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Season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 Bulb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Dew Point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Cloud Cover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 Speed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 Index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8569" marR="8569" marT="8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8569" marR="8569" marT="8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</a:t>
                      </a:r>
                    </a:p>
                  </a:txBody>
                  <a:tcPr marL="8569" marR="8569" marT="8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E3</a:t>
                      </a:r>
                    </a:p>
                  </a:txBody>
                  <a:tcPr marL="8569" marR="8569" marT="8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8569" marR="8569" marT="8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48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A6</a:t>
                      </a:r>
                    </a:p>
                  </a:txBody>
                  <a:tcPr marL="8569" marR="8569" marT="8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96026"/>
              </p:ext>
            </p:extLst>
          </p:nvPr>
        </p:nvGraphicFramePr>
        <p:xfrm>
          <a:off x="304800" y="3213967"/>
          <a:ext cx="7886700" cy="1926346"/>
        </p:xfrm>
        <a:graphic>
          <a:graphicData uri="http://schemas.openxmlformats.org/drawingml/2006/table">
            <a:tbl>
              <a:tblPr/>
              <a:tblGrid>
                <a:gridCol w="672533"/>
                <a:gridCol w="850008"/>
                <a:gridCol w="962096"/>
                <a:gridCol w="1021254"/>
                <a:gridCol w="962096"/>
                <a:gridCol w="1036823"/>
                <a:gridCol w="1033709"/>
                <a:gridCol w="647625"/>
                <a:gridCol w="700556"/>
              </a:tblGrid>
              <a:tr h="1965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 Chill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Wetbulb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Sunshine Minutes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Irradiance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Humidity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Precipitation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HDD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CDD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62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359" marR="9359" marT="9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*E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*E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2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9359" marR="9359" marT="9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2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</a:t>
                      </a:r>
                    </a:p>
                  </a:txBody>
                  <a:tcPr marL="9359" marR="9359" marT="9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*E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*E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2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E3</a:t>
                      </a:r>
                    </a:p>
                  </a:txBody>
                  <a:tcPr marL="9359" marR="9359" marT="9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*E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*E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9359" marR="9359" marT="9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71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A6</a:t>
                      </a:r>
                    </a:p>
                  </a:txBody>
                  <a:tcPr marL="9359" marR="9359" marT="9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5653454"/>
            <a:ext cx="493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*E indicates used in energy model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Load Values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Use previous observed load values</a:t>
            </a:r>
            <a:endParaRPr lang="en-US" sz="2000" b="1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 smtClean="0"/>
              <a:t>Examples: to predict the load at 5 pm, use the actual load from 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 smtClean="0"/>
              <a:t>4 pm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Referred to as an autoregressive model</a:t>
            </a:r>
            <a:endParaRPr lang="en-US" sz="2200" b="1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/>
              <a:t>    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682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Presentation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MTLF Models </a:t>
            </a:r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endParaRPr lang="en-US" sz="2200" b="1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Input Variables</a:t>
            </a:r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endParaRPr lang="en-US" sz="2200" b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Forecast Horizons</a:t>
            </a:r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endParaRPr lang="en-US" sz="2200" b="1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Questions</a:t>
            </a:r>
            <a:endParaRPr lang="en-US" sz="2200" b="1" dirty="0">
              <a:solidFill>
                <a:prstClr val="black"/>
              </a:solidFill>
            </a:endParaRPr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Forecast Horizons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Horizons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Mid-Term </a:t>
            </a:r>
            <a:r>
              <a:rPr lang="en-US" sz="2200" b="1" dirty="0">
                <a:solidFill>
                  <a:prstClr val="black"/>
                </a:solidFill>
              </a:rPr>
              <a:t>Load Forecast (</a:t>
            </a:r>
            <a:r>
              <a:rPr lang="en-US" sz="2200" b="1" dirty="0" smtClean="0">
                <a:solidFill>
                  <a:prstClr val="black"/>
                </a:solidFill>
              </a:rPr>
              <a:t>MTLF)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200" dirty="0" smtClean="0">
                <a:solidFill>
                  <a:prstClr val="black"/>
                </a:solidFill>
              </a:rPr>
              <a:t>Hourly forecast for the next 7 days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Hour Ahead/Real Time Forecast</a:t>
            </a:r>
          </a:p>
          <a:p>
            <a:pPr>
              <a:tabLst>
                <a:tab pos="5888038" algn="dec"/>
              </a:tabLst>
            </a:pPr>
            <a:endParaRPr lang="en-US" sz="2200" b="1" dirty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Day Ahead </a:t>
            </a:r>
            <a:r>
              <a:rPr lang="en-US" sz="2200" b="1" dirty="0"/>
              <a:t>Forecast</a:t>
            </a:r>
          </a:p>
          <a:p>
            <a:pPr>
              <a:tabLst>
                <a:tab pos="5888038" algn="dec"/>
              </a:tabLst>
            </a:pPr>
            <a:endParaRPr lang="en-US" sz="22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0764" y="3034577"/>
            <a:ext cx="2524539" cy="695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Blended Forecast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61721" y="4151072"/>
            <a:ext cx="2524539" cy="695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Backcast Adjustment</a:t>
            </a:r>
            <a:endParaRPr lang="en-US" dirty="0"/>
          </a:p>
        </p:txBody>
      </p:sp>
      <p:cxnSp>
        <p:nvCxnSpPr>
          <p:cNvPr id="14" name="Elbow Connector 13"/>
          <p:cNvCxnSpPr>
            <a:stCxn id="8" idx="0"/>
            <a:endCxn id="5" idx="3"/>
          </p:cNvCxnSpPr>
          <p:nvPr/>
        </p:nvCxnSpPr>
        <p:spPr>
          <a:xfrm rot="16200000" flipV="1">
            <a:off x="5660335" y="3387416"/>
            <a:ext cx="768625" cy="7586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7" idx="0"/>
            <a:endCxn id="5" idx="1"/>
          </p:cNvCxnSpPr>
          <p:nvPr/>
        </p:nvCxnSpPr>
        <p:spPr>
          <a:xfrm rot="5400000" flipH="1" flipV="1">
            <a:off x="1759226" y="3965544"/>
            <a:ext cx="1964634" cy="7984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80053" y="5347081"/>
            <a:ext cx="2524539" cy="695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Hour Ahead Models</a:t>
            </a:r>
          </a:p>
          <a:p>
            <a:pPr algn="ctr"/>
            <a:r>
              <a:rPr lang="en-US" dirty="0" smtClean="0"/>
              <a:t>(autoregressive)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48469" y="5347082"/>
            <a:ext cx="2524539" cy="695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Day Ahead Models</a:t>
            </a:r>
            <a:endParaRPr lang="en-US" dirty="0"/>
          </a:p>
          <a:p>
            <a:pPr algn="ctr"/>
            <a:r>
              <a:rPr lang="en-US" dirty="0" smtClean="0"/>
              <a:t>(non autoregressive)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8" idx="0"/>
            <a:endCxn id="8" idx="2"/>
          </p:cNvCxnSpPr>
          <p:nvPr/>
        </p:nvCxnSpPr>
        <p:spPr>
          <a:xfrm flipV="1">
            <a:off x="6410739" y="4846811"/>
            <a:ext cx="13252" cy="500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140764" y="1878325"/>
            <a:ext cx="2524539" cy="695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Tuning </a:t>
            </a:r>
            <a:r>
              <a:rPr lang="en-US" dirty="0" smtClean="0"/>
              <a:t>Adjustment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5" idx="0"/>
            <a:endCxn id="26" idx="2"/>
          </p:cNvCxnSpPr>
          <p:nvPr/>
        </p:nvCxnSpPr>
        <p:spPr>
          <a:xfrm flipV="1">
            <a:off x="4403034" y="2574064"/>
            <a:ext cx="0" cy="460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140763" y="874643"/>
            <a:ext cx="2524539" cy="695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 Forecast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26" idx="0"/>
            <a:endCxn id="34" idx="2"/>
          </p:cNvCxnSpPr>
          <p:nvPr/>
        </p:nvCxnSpPr>
        <p:spPr>
          <a:xfrm flipH="1" flipV="1">
            <a:off x="4403033" y="1570382"/>
            <a:ext cx="1" cy="307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7" grpId="0" animBg="1"/>
      <p:bldP spid="18" grpId="0" animBg="1"/>
      <p:bldP spid="26" grpId="0" animBg="1"/>
      <p:bldP spid="3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/ Hour Ahead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Created </a:t>
            </a:r>
            <a:r>
              <a:rPr lang="en-US" sz="2200" b="1" dirty="0" smtClean="0">
                <a:solidFill>
                  <a:prstClr val="black"/>
                </a:solidFill>
              </a:rPr>
              <a:t>every </a:t>
            </a:r>
            <a:r>
              <a:rPr lang="en-US" sz="2200" b="1" dirty="0" smtClean="0">
                <a:solidFill>
                  <a:prstClr val="black"/>
                </a:solidFill>
              </a:rPr>
              <a:t>hour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200" dirty="0">
                <a:solidFill>
                  <a:prstClr val="black"/>
                </a:solidFill>
              </a:rPr>
              <a:t>Hourly forecast for the next 7 </a:t>
            </a:r>
            <a:r>
              <a:rPr lang="en-US" sz="2200" dirty="0" smtClean="0">
                <a:solidFill>
                  <a:prstClr val="black"/>
                </a:solidFill>
              </a:rPr>
              <a:t>days beginning with the next hour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Hour Ahead models include lagged load values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 smtClean="0"/>
              <a:t>The actual load from the previous hour is the most significant variable to predict the load for the current hour.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 smtClean="0"/>
              <a:t>Example: </a:t>
            </a:r>
            <a:r>
              <a:rPr lang="en-US" sz="2000" dirty="0"/>
              <a:t>to predict the load at 5 pm, use the actual load from 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/>
              <a:t>4 pm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Referred to as an autoregressive model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Ahead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Created at 2 pm every day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200" dirty="0">
                <a:solidFill>
                  <a:prstClr val="black"/>
                </a:solidFill>
              </a:rPr>
              <a:t>Hourly forecast for the next 7 </a:t>
            </a:r>
            <a:r>
              <a:rPr lang="en-US" sz="2200" dirty="0" smtClean="0">
                <a:solidFill>
                  <a:prstClr val="black"/>
                </a:solidFill>
              </a:rPr>
              <a:t>days beginning tomorrow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Day Ahead models do not include any lagged load values</a:t>
            </a:r>
            <a:endParaRPr lang="en-US" sz="2200" b="1" dirty="0">
              <a:solidFill>
                <a:prstClr val="black"/>
              </a:solidFill>
            </a:endParaRP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200" dirty="0" smtClean="0">
                <a:solidFill>
                  <a:prstClr val="black"/>
                </a:solidFill>
              </a:rPr>
              <a:t>The last actual load value would be for 1 pm today.  This is not a significant variable for predict the load for tomorrow</a:t>
            </a:r>
            <a:endParaRPr lang="en-US" sz="1800" b="1" dirty="0" smtClean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The E, E2, and E3 models consist of two different forecasting models (hour ahead and day ahead)</a:t>
            </a:r>
          </a:p>
          <a:p>
            <a:pPr>
              <a:tabLst>
                <a:tab pos="5888038" algn="dec"/>
              </a:tabLst>
            </a:pPr>
            <a:endParaRPr lang="en-US" sz="2200" b="1" dirty="0" smtClean="0">
              <a:solidFill>
                <a:prstClr val="black"/>
              </a:solidFill>
            </a:endParaRPr>
          </a:p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E1 only uses day ahead models</a:t>
            </a:r>
          </a:p>
          <a:p>
            <a:pPr>
              <a:tabLst>
                <a:tab pos="5888038" algn="dec"/>
              </a:tabLst>
            </a:pPr>
            <a:endParaRPr lang="en-US" sz="2200" b="1" dirty="0" smtClean="0">
              <a:solidFill>
                <a:prstClr val="black"/>
              </a:solidFill>
            </a:endParaRPr>
          </a:p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A3 and A6 only use a single model.  They do not have a backcast feature.  They recalculate the model coefficients based on recent performance.  This is not the same as the tuning feature mentioned on the previous slide.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888038" algn="dec"/>
              </a:tabLst>
            </a:pPr>
            <a:r>
              <a:rPr lang="en-US" sz="2200" b="1" dirty="0">
                <a:solidFill>
                  <a:prstClr val="black"/>
                </a:solidFill>
              </a:rPr>
              <a:t>The hour ahead models are used to forecast the next few hours (1 to 4 hours</a:t>
            </a:r>
            <a:r>
              <a:rPr lang="en-US" sz="2200" b="1" dirty="0" smtClean="0">
                <a:solidFill>
                  <a:prstClr val="black"/>
                </a:solidFill>
              </a:rPr>
              <a:t>).  Then the day ahead models are used.</a:t>
            </a:r>
            <a:endParaRPr lang="en-US" sz="2200" b="1" dirty="0">
              <a:solidFill>
                <a:prstClr val="black"/>
              </a:solidFill>
            </a:endParaRPr>
          </a:p>
          <a:p>
            <a:pPr>
              <a:tabLst>
                <a:tab pos="5888038" algn="dec"/>
              </a:tabLst>
            </a:pPr>
            <a:endParaRPr lang="en-US" sz="2200" b="1" dirty="0">
              <a:solidFill>
                <a:prstClr val="black"/>
              </a:solidFill>
            </a:endParaRPr>
          </a:p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Day ahead models can incorporate adjustments based on performance from prior days (backcast)</a:t>
            </a:r>
          </a:p>
          <a:p>
            <a:pPr>
              <a:tabLst>
                <a:tab pos="5888038" algn="dec"/>
              </a:tabLst>
            </a:pPr>
            <a:endParaRPr lang="en-US" sz="2200" b="1" dirty="0" smtClean="0">
              <a:solidFill>
                <a:prstClr val="black"/>
              </a:solidFill>
            </a:endParaRPr>
          </a:p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The hour ahead and day ahead models can be blended together</a:t>
            </a:r>
          </a:p>
          <a:p>
            <a:pPr>
              <a:tabLst>
                <a:tab pos="5888038" algn="dec"/>
              </a:tabLst>
            </a:pPr>
            <a:endParaRPr lang="en-US" sz="2200" b="1" dirty="0" smtClean="0">
              <a:solidFill>
                <a:prstClr val="black"/>
              </a:solidFill>
            </a:endParaRPr>
          </a:p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The forecast can be adjusted based on the most recent forecast performance (tuning)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095500"/>
            <a:ext cx="857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MTLF Models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7 models are currently available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5 are internally developed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Named E, E1, E2, E3, and M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2 are legacy “black box” models from GE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Named A3 and A6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940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A3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Uses recent history to update the model coefficients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Prone to significantly over-forecast summer demands on very hot days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Prone to significantly over-forecast winter demands on very cold days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253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A6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Uses recent history to update the model coefficients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Only uses one weather station per weather zone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Prone to significantly over-forecast summer demands on very hot days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Prone to significantly over-forecast winter demands on very cold days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80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E</a:t>
            </a:r>
            <a:r>
              <a:rPr lang="en-US" sz="2200" b="1" dirty="0" smtClean="0"/>
              <a:t>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Considered to be the overall best model for Day Ahead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Slow to change during shorter forecast horizons (1 – 4 hours ahead)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Calibrated based on most recent historical days (look back at the last 7 – 14 days)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Tuned based on forecast performance during the current day (look back at the last 3 hours)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9374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E1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Designed to be the most responsive model to changing conditions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Designed </a:t>
            </a:r>
            <a:r>
              <a:rPr lang="en-US" sz="2000" dirty="0"/>
              <a:t>to perform well on very hot and very cold days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Does not do well on mild days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Can result in a jagged forecast shape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Tuned </a:t>
            </a:r>
            <a:r>
              <a:rPr lang="en-US" sz="2000" dirty="0"/>
              <a:t>based on forecast performance from the last hour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670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E2 Notes 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Looks more at rain and cloud cover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More reliant on the weather forecast for the next 14 hours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Best at capturing Winter/Spring/Fall rain type and cloud cover patterns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Tendency to under forecast very hot conditions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C</a:t>
            </a:r>
            <a:r>
              <a:rPr lang="en-US" sz="2000" dirty="0" smtClean="0"/>
              <a:t>alibrated </a:t>
            </a:r>
            <a:r>
              <a:rPr lang="en-US" sz="2000" dirty="0"/>
              <a:t>based on most recent historical days (look back at the last 7 – 14 days)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</a:t>
            </a:r>
            <a:r>
              <a:rPr lang="en-US" sz="2000" dirty="0" smtClean="0"/>
              <a:t>uned </a:t>
            </a:r>
            <a:r>
              <a:rPr lang="en-US" sz="2000" dirty="0"/>
              <a:t>based on forecast performance during the current day (look back at the last 3 hours)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759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7B2BCAFE87E41B1B28FC963254B10" ma:contentTypeVersion="0" ma:contentTypeDescription="Create a new document." ma:contentTypeScope="" ma:versionID="b043b82a8de636bc1ea7cf422dd796b3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78c9bce5adce976f91a2b6d4efe6f23f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nillable="true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c34af464-7aa1-4edd-9be4-83dffc1cb926"/>
  </ds:schemaRefs>
</ds:datastoreItem>
</file>

<file path=customXml/itemProps2.xml><?xml version="1.0" encoding="utf-8"?>
<ds:datastoreItem xmlns:ds="http://schemas.openxmlformats.org/officeDocument/2006/customXml" ds:itemID="{2BD5DF2C-E38B-49F7-BC0D-EB6DBB14B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8694</TotalTime>
  <Words>949</Words>
  <Application>Microsoft Office PowerPoint</Application>
  <PresentationFormat>On-screen Show (4:3)</PresentationFormat>
  <Paragraphs>371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3_Office Theme</vt:lpstr>
      <vt:lpstr>2_Custom Design</vt:lpstr>
      <vt:lpstr>1_Office Theme</vt:lpstr>
      <vt:lpstr>4_Office Theme</vt:lpstr>
      <vt:lpstr>PowerPoint Presentation</vt:lpstr>
      <vt:lpstr>Outline of Today’s Presentation</vt:lpstr>
      <vt:lpstr>PowerPoint Presentation</vt:lpstr>
      <vt:lpstr>MTLF Models</vt:lpstr>
      <vt:lpstr>MTLF Models</vt:lpstr>
      <vt:lpstr>MTLF Models</vt:lpstr>
      <vt:lpstr>MTLF Models</vt:lpstr>
      <vt:lpstr>MTLF Models</vt:lpstr>
      <vt:lpstr>MTLF Models</vt:lpstr>
      <vt:lpstr>MTLF Models</vt:lpstr>
      <vt:lpstr>MTLF Models</vt:lpstr>
      <vt:lpstr>MTLF Models</vt:lpstr>
      <vt:lpstr>MTLF Models</vt:lpstr>
      <vt:lpstr>PowerPoint Presentation</vt:lpstr>
      <vt:lpstr>Weather Zones</vt:lpstr>
      <vt:lpstr>Original Weather Stations</vt:lpstr>
      <vt:lpstr>Current Weather Stations</vt:lpstr>
      <vt:lpstr>Variables</vt:lpstr>
      <vt:lpstr>Previous Load Values</vt:lpstr>
      <vt:lpstr>PowerPoint Presentation</vt:lpstr>
      <vt:lpstr>Forecast Horizons</vt:lpstr>
      <vt:lpstr>Flowchart</vt:lpstr>
      <vt:lpstr>Real Time / Hour Ahead Forecast</vt:lpstr>
      <vt:lpstr>Day Ahead Forecast</vt:lpstr>
      <vt:lpstr>Summary</vt:lpstr>
      <vt:lpstr>Summary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Opheim, Calvin</cp:lastModifiedBy>
  <cp:revision>800</cp:revision>
  <cp:lastPrinted>2015-06-01T15:38:52Z</cp:lastPrinted>
  <dcterms:created xsi:type="dcterms:W3CDTF">2010-04-12T23:12:02Z</dcterms:created>
  <dcterms:modified xsi:type="dcterms:W3CDTF">2018-07-05T15:27:43Z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0x0101000837B2BCAFE87E41B1B28FC963254B10</vt:lpwstr>
  </property>
</Properties>
</file>