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7/2/2018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7/2/2018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July </a:t>
            </a:r>
            <a:r>
              <a:rPr lang="en-US" dirty="0" smtClean="0"/>
              <a:t>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80128444"/>
              </p:ext>
            </p:extLst>
          </p:nvPr>
        </p:nvGraphicFramePr>
        <p:xfrm>
          <a:off x="271346" y="990600"/>
          <a:ext cx="8534400" cy="4206037"/>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NPRR857 for registration.  Endorsed at WMS, ROS and PRS.  Currently at TAC for endorsement.</a:t>
                      </a:r>
                    </a:p>
                    <a:p>
                      <a:endParaRPr lang="en-US" sz="1050" b="0" baseline="0" dirty="0" smtClean="0">
                        <a:solidFill>
                          <a:schemeClr val="tx1"/>
                        </a:solidFill>
                      </a:endParaRPr>
                    </a:p>
                    <a:p>
                      <a:r>
                        <a:rPr lang="en-US" sz="1050" b="0" baseline="0" dirty="0" smtClean="0">
                          <a:solidFill>
                            <a:schemeClr val="tx1"/>
                          </a:solidFill>
                        </a:rPr>
                        <a:t>NOGRR177 language endorsed at ROS (5/3/18).  Currently at </a:t>
                      </a:r>
                      <a:r>
                        <a:rPr lang="en-US" sz="1050" b="0" baseline="0" dirty="0" smtClean="0">
                          <a:solidFill>
                            <a:schemeClr val="tx1"/>
                          </a:solidFill>
                        </a:rPr>
                        <a:t>TAC </a:t>
                      </a:r>
                      <a:r>
                        <a:rPr lang="en-US" sz="1050" b="0" baseline="0" dirty="0" smtClean="0">
                          <a:solidFill>
                            <a:schemeClr val="tx1"/>
                          </a:solidFill>
                        </a:rPr>
                        <a:t>for endorsement.  </a:t>
                      </a: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be </a:t>
                      </a:r>
                      <a:r>
                        <a:rPr lang="en-US" sz="1050" b="0" baseline="0" dirty="0" smtClean="0">
                          <a:solidFill>
                            <a:schemeClr val="tx1"/>
                          </a:solidFill>
                        </a:rPr>
                        <a:t>reinitiated at a later date.</a:t>
                      </a:r>
                      <a:endParaRPr lang="en-US" sz="1050" b="0" baseline="0" dirty="0" smtClean="0">
                        <a:solidFill>
                          <a:schemeClr val="tx1"/>
                        </a:solidFill>
                      </a:endParaRP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a:t>
                      </a:r>
                      <a:r>
                        <a:rPr lang="en-US" sz="1050" b="0" baseline="0" dirty="0" smtClean="0">
                          <a:solidFill>
                            <a:schemeClr val="tx1"/>
                          </a:solidFill>
                        </a:rPr>
                        <a:t>7/26/18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TAC 7/26/18</a:t>
                      </a:r>
                      <a:endParaRPr lang="en-US" sz="1050" b="0" baseline="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planned activity</a:t>
                      </a: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kern="1200" dirty="0" smtClean="0">
                          <a:solidFill>
                            <a:schemeClr val="dk1"/>
                          </a:solidFill>
                          <a:effectLst/>
                          <a:latin typeface="+mn-lt"/>
                          <a:ea typeface="+mn-ea"/>
                          <a:cs typeface="+mn-cs"/>
                        </a:rPr>
                        <a:t>Whitepaper outlining Planning model assumptions and documenting that ERCOT proposes no changes to criteria for transmission system improvements endorsed by ROS (4/5/18).  Currently at TAC for endorsement.  </a:t>
                      </a:r>
                    </a:p>
                    <a:p>
                      <a:endParaRPr lang="en-US" sz="1050" kern="1200" dirty="0" smtClean="0">
                        <a:solidFill>
                          <a:schemeClr val="dk1"/>
                        </a:solidFill>
                        <a:effectLst/>
                        <a:latin typeface="+mn-lt"/>
                        <a:ea typeface="+mn-ea"/>
                        <a:cs typeface="+mn-cs"/>
                      </a:endParaRPr>
                    </a:p>
                    <a:p>
                      <a:r>
                        <a:rPr lang="en-US" sz="1050" kern="1200" dirty="0" smtClean="0">
                          <a:solidFill>
                            <a:schemeClr val="dk1"/>
                          </a:solidFill>
                          <a:effectLst/>
                          <a:latin typeface="+mn-lt"/>
                          <a:ea typeface="+mn-ea"/>
                          <a:cs typeface="+mn-cs"/>
                        </a:rPr>
                        <a:t>ERCOT will draft a PGRR describing when a new DC Tie should be added to the Planning Models for PLWG/ROS consideration.</a:t>
                      </a:r>
                      <a:endParaRPr lang="en-US" sz="1050" kern="1200" dirty="0">
                        <a:solidFill>
                          <a:schemeClr val="dk1"/>
                        </a:solidFill>
                        <a:effectLst/>
                        <a:latin typeface="+mn-lt"/>
                        <a:ea typeface="+mn-ea"/>
                        <a:cs typeface="+mn-cs"/>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TAC </a:t>
                      </a:r>
                      <a:r>
                        <a:rPr lang="en-US" sz="1050" baseline="0" dirty="0" smtClean="0">
                          <a:solidFill>
                            <a:schemeClr val="tx1"/>
                          </a:solidFill>
                        </a:rPr>
                        <a:t>7/26/18</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PLWG </a:t>
                      </a:r>
                      <a:r>
                        <a:rPr lang="en-US" sz="1050" baseline="0" dirty="0" smtClean="0">
                          <a:solidFill>
                            <a:schemeClr val="tx1"/>
                          </a:solidFill>
                        </a:rPr>
                        <a:t>7/25/18</a:t>
                      </a:r>
                      <a:endParaRPr lang="en-US" sz="1050" baseline="0" dirty="0" smtClean="0">
                        <a:solidFill>
                          <a:schemeClr val="tx1"/>
                        </a:solidFill>
                      </a:endParaRPr>
                    </a:p>
                  </a:txBody>
                  <a:tcPr/>
                </a:tc>
                <a:extLst>
                  <a:ext uri="{0D108BD9-81ED-4DB2-BD59-A6C34878D82A}">
                    <a16:rowId xmlns:a16="http://schemas.microsoft.com/office/drawing/2014/main" xmlns=""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endParaRPr lang="en-US" sz="1050" dirty="0">
                        <a:solidFill>
                          <a:schemeClr val="tx1"/>
                        </a:solidFill>
                      </a:endParaRPr>
                    </a:p>
                  </a:txBody>
                  <a:tcPr/>
                </a:tc>
                <a:extLst>
                  <a:ext uri="{0D108BD9-81ED-4DB2-BD59-A6C34878D82A}">
                    <a16:rowId xmlns:a16="http://schemas.microsoft.com/office/drawing/2014/main" xmlns=""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pending</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59899387"/>
              </p:ext>
            </p:extLst>
          </p:nvPr>
        </p:nvGraphicFramePr>
        <p:xfrm>
          <a:off x="271346" y="990600"/>
          <a:ext cx="8534400" cy="3764280"/>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whitepaper endorsed by ROS (4/5/18).</a:t>
                      </a:r>
                      <a:r>
                        <a:rPr lang="en-US" sz="1050" baseline="0" dirty="0" smtClean="0">
                          <a:solidFill>
                            <a:schemeClr val="tx1"/>
                          </a:solidFill>
                        </a:rPr>
                        <a:t>  Currently at TAC seeking endorsement.</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TAC </a:t>
                      </a:r>
                      <a:r>
                        <a:rPr lang="en-US" sz="1050" dirty="0" smtClean="0">
                          <a:solidFill>
                            <a:schemeClr val="tx1"/>
                          </a:solidFill>
                        </a:rPr>
                        <a:t>7/26/18</a:t>
                      </a:r>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p>
                  </a:txBody>
                  <a:tcPr/>
                </a:tc>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Draft whitepaper for MSSC issue reviewed at OWG (4/19/18).</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will follow the MSSC determination</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Address issues related to study frequency overshoot and LRs UFR setting will follow the MSSC determination</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OWG</a:t>
                      </a:r>
                      <a:r>
                        <a:rPr lang="en-US" sz="1050" baseline="0" dirty="0" smtClean="0">
                          <a:solidFill>
                            <a:schemeClr val="tx1"/>
                          </a:solidFill>
                        </a:rPr>
                        <a:t> </a:t>
                      </a:r>
                      <a:r>
                        <a:rPr lang="en-US" sz="1050" baseline="0" dirty="0" smtClean="0">
                          <a:solidFill>
                            <a:schemeClr val="tx1"/>
                          </a:solidFill>
                        </a:rPr>
                        <a:t>7/18/18</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pending</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pending</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Reviewed whitepaper on price formation in emergency</a:t>
                      </a:r>
                      <a:r>
                        <a:rPr lang="en-US" sz="1050" b="0" u="none" baseline="0" dirty="0" smtClean="0">
                          <a:solidFill>
                            <a:schemeClr val="tx1"/>
                          </a:solidFill>
                        </a:rPr>
                        <a:t> conditions at QMWG (5/14/18).  Currently at QMWG seeking endorsement.  Following QMWG, ERCOT will </a:t>
                      </a:r>
                      <a:r>
                        <a:rPr lang="en-US" sz="1050" b="0" u="none" baseline="0" dirty="0" smtClean="0">
                          <a:solidFill>
                            <a:schemeClr val="tx1"/>
                          </a:solidFill>
                        </a:rPr>
                        <a:t>introduce the </a:t>
                      </a:r>
                      <a:r>
                        <a:rPr lang="en-US" sz="1050" b="0" u="none" baseline="0" dirty="0" smtClean="0">
                          <a:solidFill>
                            <a:schemeClr val="tx1"/>
                          </a:solidFill>
                        </a:rPr>
                        <a:t>whitepaper at WMS.</a:t>
                      </a:r>
                      <a:endParaRPr lang="en-US" sz="1050" b="0" u="none" dirty="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QMWG </a:t>
                      </a:r>
                      <a:r>
                        <a:rPr lang="en-US" sz="1050" b="0" dirty="0" smtClean="0">
                          <a:solidFill>
                            <a:schemeClr val="tx1"/>
                          </a:solidFill>
                        </a:rPr>
                        <a:t>7/9/18</a:t>
                      </a:r>
                      <a:endParaRPr lang="en-US" sz="1050" b="0" dirty="0" smtClean="0">
                        <a:solidFill>
                          <a:schemeClr val="tx1"/>
                        </a:solidFill>
                      </a:endParaRPr>
                    </a:p>
                    <a:p>
                      <a:r>
                        <a:rPr lang="en-US" sz="1050" b="0" dirty="0" smtClean="0">
                          <a:solidFill>
                            <a:schemeClr val="tx1"/>
                          </a:solidFill>
                        </a:rPr>
                        <a:t>WMS 7/11/18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elements/1.1/"/>
    <ds:schemaRef ds:uri="http://www.w3.org/XML/1998/namespace"/>
    <ds:schemaRef ds:uri="http://schemas.openxmlformats.org/package/2006/metadata/core-properties"/>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4630</TotalTime>
  <Words>1246</Words>
  <Application>Microsoft Office PowerPoint</Application>
  <PresentationFormat>On-screen Show (4:3)</PresentationFormat>
  <Paragraphs>138</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158</cp:revision>
  <cp:lastPrinted>2017-09-19T15:00:37Z</cp:lastPrinted>
  <dcterms:created xsi:type="dcterms:W3CDTF">2016-01-21T15:20:31Z</dcterms:created>
  <dcterms:modified xsi:type="dcterms:W3CDTF">2018-07-02T21:58:14Z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