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7"/>
  </p:notesMasterIdLst>
  <p:handoutMasterIdLst>
    <p:handoutMasterId r:id="rId18"/>
  </p:handoutMasterIdLst>
  <p:sldIdLst>
    <p:sldId id="290" r:id="rId7"/>
    <p:sldId id="286" r:id="rId8"/>
    <p:sldId id="287" r:id="rId9"/>
    <p:sldId id="293" r:id="rId10"/>
    <p:sldId id="283" r:id="rId11"/>
    <p:sldId id="285" r:id="rId12"/>
    <p:sldId id="292" r:id="rId13"/>
    <p:sldId id="289" r:id="rId14"/>
    <p:sldId id="284" r:id="rId15"/>
    <p:sldId id="29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614" autoAdjust="0"/>
  </p:normalViewPr>
  <p:slideViewPr>
    <p:cSldViewPr showGuides="1">
      <p:cViewPr varScale="1">
        <p:scale>
          <a:sx n="84" d="100"/>
          <a:sy n="84" d="100"/>
        </p:scale>
        <p:origin x="77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23296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here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184558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87183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613747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567358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62919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16963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323987"/>
          </a:xfrm>
          <a:prstGeom prst="rect">
            <a:avLst/>
          </a:prstGeom>
          <a:noFill/>
        </p:spPr>
        <p:txBody>
          <a:bodyPr wrap="square" rtlCol="0">
            <a:spAutoFit/>
          </a:bodyPr>
          <a:lstStyle/>
          <a:p>
            <a:r>
              <a:rPr lang="en-US" sz="2800" b="1" dirty="0">
                <a:solidFill>
                  <a:schemeClr val="tx2"/>
                </a:solidFill>
              </a:rPr>
              <a:t>Dispatch and Price for the Resource Disconnected by Contingency</a:t>
            </a:r>
          </a:p>
          <a:p>
            <a:endParaRPr lang="en-US" dirty="0" smtClean="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a:t>
            </a:r>
            <a:r>
              <a:rPr lang="en-US" dirty="0" smtClean="0">
                <a:solidFill>
                  <a:schemeClr val="tx2"/>
                </a:solidFill>
              </a:rPr>
              <a:t>Validation</a:t>
            </a:r>
          </a:p>
          <a:p>
            <a:endParaRPr lang="en-US" dirty="0">
              <a:solidFill>
                <a:schemeClr val="tx2"/>
              </a:solidFill>
            </a:endParaRPr>
          </a:p>
          <a:p>
            <a:r>
              <a:rPr lang="en-US" dirty="0" smtClean="0">
                <a:solidFill>
                  <a:schemeClr val="tx2"/>
                </a:solidFill>
              </a:rPr>
              <a:t>QMWG</a:t>
            </a:r>
            <a:endParaRPr lang="en-US" dirty="0">
              <a:solidFill>
                <a:schemeClr val="tx2"/>
              </a:solidFill>
            </a:endParaRPr>
          </a:p>
          <a:p>
            <a:r>
              <a:rPr lang="en-US" dirty="0" smtClean="0">
                <a:solidFill>
                  <a:schemeClr val="tx2"/>
                </a:solidFill>
              </a:rPr>
              <a:t>July 9</a:t>
            </a:r>
            <a:r>
              <a:rPr lang="en-US" baseline="30000" dirty="0" smtClean="0">
                <a:solidFill>
                  <a:schemeClr val="tx2"/>
                </a:solidFill>
              </a:rPr>
              <a:t>th</a:t>
            </a:r>
            <a:r>
              <a:rPr lang="en-US" dirty="0" smtClean="0">
                <a:solidFill>
                  <a:schemeClr val="tx2"/>
                </a:solidFill>
              </a:rPr>
              <a:t>, </a:t>
            </a:r>
            <a:r>
              <a:rPr lang="en-US" dirty="0">
                <a:solidFill>
                  <a:schemeClr val="tx2"/>
                </a:solidFill>
              </a:rPr>
              <a:t>2018</a:t>
            </a:r>
          </a:p>
        </p:txBody>
      </p:sp>
    </p:spTree>
    <p:extLst>
      <p:ext uri="{BB962C8B-B14F-4D97-AF65-F5344CB8AC3E}">
        <p14:creationId xmlns:p14="http://schemas.microsoft.com/office/powerpoint/2010/main" val="1006822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 related to Resource/RN LMP difference</a:t>
            </a:r>
            <a:endParaRPr lang="en-US" dirty="0"/>
          </a:p>
        </p:txBody>
      </p:sp>
      <p:sp>
        <p:nvSpPr>
          <p:cNvPr id="3" name="Content Placeholder 2"/>
          <p:cNvSpPr>
            <a:spLocks noGrp="1"/>
          </p:cNvSpPr>
          <p:nvPr>
            <p:ph idx="1"/>
          </p:nvPr>
        </p:nvSpPr>
        <p:spPr/>
        <p:txBody>
          <a:bodyPr/>
          <a:lstStyle/>
          <a:p>
            <a:r>
              <a:rPr lang="en-US" sz="2000" dirty="0" smtClean="0"/>
              <a:t>When resource and RN are both dead in base case, the dead bus logic for off-line resources shift factor is looking for the next active node, and the Heuristic rule for RN LMP calculation is based on Protocol 6.6.1 (1)</a:t>
            </a:r>
          </a:p>
          <a:p>
            <a:endParaRPr lang="en-US" sz="2000" dirty="0"/>
          </a:p>
          <a:p>
            <a:r>
              <a:rPr lang="en-US" sz="2000" dirty="0" smtClean="0"/>
              <a:t>The shift </a:t>
            </a:r>
            <a:r>
              <a:rPr lang="en-US" sz="2000" dirty="0"/>
              <a:t>factor </a:t>
            </a:r>
            <a:r>
              <a:rPr lang="en-US" sz="2000" dirty="0" smtClean="0"/>
              <a:t>calculation for combine cycle logic resource is RT MW weighted, while the LMP calculation for combine cycle logic RN is HRL weighted </a:t>
            </a:r>
          </a:p>
          <a:p>
            <a:endParaRPr lang="en-US" sz="2000" dirty="0"/>
          </a:p>
          <a:p>
            <a:r>
              <a:rPr lang="en-US" sz="2000" dirty="0" smtClean="0"/>
              <a:t>Constraint element could be located between the resource and the RN</a:t>
            </a:r>
          </a:p>
          <a:p>
            <a:endParaRPr lang="en-US" sz="2000" dirty="0"/>
          </a:p>
          <a:p>
            <a:r>
              <a:rPr lang="en-US" sz="2000" dirty="0" smtClean="0"/>
              <a:t>Certain unit contingency could open the resource but not the RN</a:t>
            </a:r>
            <a:endParaRPr lang="en-US" sz="2000" dirty="0"/>
          </a:p>
        </p:txBody>
      </p:sp>
    </p:spTree>
    <p:extLst>
      <p:ext uri="{BB962C8B-B14F-4D97-AF65-F5344CB8AC3E}">
        <p14:creationId xmlns:p14="http://schemas.microsoft.com/office/powerpoint/2010/main" val="1434102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Node and Resource</a:t>
            </a:r>
          </a:p>
        </p:txBody>
      </p:sp>
      <p:sp>
        <p:nvSpPr>
          <p:cNvPr id="12" name="Slide Number Placeholder 3"/>
          <p:cNvSpPr txBox="1">
            <a:spLocks/>
          </p:cNvSpPr>
          <p:nvPr/>
        </p:nvSpPr>
        <p:spPr>
          <a:xfrm>
            <a:off x="8534400" y="6561138"/>
            <a:ext cx="533400" cy="22066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2</a:t>
            </a:fld>
            <a:endParaRPr lang="en-US" dirty="0"/>
          </a:p>
        </p:txBody>
      </p:sp>
      <p:sp>
        <p:nvSpPr>
          <p:cNvPr id="13" name="Oval 12"/>
          <p:cNvSpPr/>
          <p:nvPr/>
        </p:nvSpPr>
        <p:spPr>
          <a:xfrm>
            <a:off x="4343400" y="4465134"/>
            <a:ext cx="3810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4" name="Oval 13"/>
          <p:cNvSpPr/>
          <p:nvPr/>
        </p:nvSpPr>
        <p:spPr>
          <a:xfrm>
            <a:off x="4343400" y="4655634"/>
            <a:ext cx="3810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4" idx="4"/>
          </p:cNvCxnSpPr>
          <p:nvPr/>
        </p:nvCxnSpPr>
        <p:spPr>
          <a:xfrm>
            <a:off x="4533900" y="5036634"/>
            <a:ext cx="0" cy="3429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419600" y="3855534"/>
            <a:ext cx="228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430751" y="5364666"/>
            <a:ext cx="228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6" idx="2"/>
            <a:endCxn id="13" idx="0"/>
          </p:cNvCxnSpPr>
          <p:nvPr/>
        </p:nvCxnSpPr>
        <p:spPr>
          <a:xfrm>
            <a:off x="4533900" y="4160334"/>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20" idx="0"/>
          </p:cNvCxnSpPr>
          <p:nvPr/>
        </p:nvCxnSpPr>
        <p:spPr>
          <a:xfrm>
            <a:off x="4545051" y="5669466"/>
            <a:ext cx="0" cy="1692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294613" y="5838694"/>
            <a:ext cx="500876" cy="5027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370349" y="5880146"/>
            <a:ext cx="304800" cy="400110"/>
          </a:xfrm>
          <a:prstGeom prst="rect">
            <a:avLst/>
          </a:prstGeom>
          <a:noFill/>
        </p:spPr>
        <p:txBody>
          <a:bodyPr wrap="square" rtlCol="0">
            <a:spAutoFit/>
          </a:bodyPr>
          <a:lstStyle/>
          <a:p>
            <a:r>
              <a:rPr lang="en-US" sz="2000" dirty="0" smtClean="0"/>
              <a:t>G</a:t>
            </a:r>
            <a:endParaRPr lang="en-US" sz="2000" dirty="0"/>
          </a:p>
        </p:txBody>
      </p:sp>
      <p:cxnSp>
        <p:nvCxnSpPr>
          <p:cNvPr id="22" name="Straight Connector 21"/>
          <p:cNvCxnSpPr>
            <a:stCxn id="50" idx="3"/>
          </p:cNvCxnSpPr>
          <p:nvPr/>
        </p:nvCxnSpPr>
        <p:spPr>
          <a:xfrm>
            <a:off x="4511722" y="2564513"/>
            <a:ext cx="17532" cy="129102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307373" y="2537368"/>
            <a:ext cx="449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803173" y="24003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916151" y="24003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24" idx="3"/>
          </p:cNvCxnSpPr>
          <p:nvPr/>
        </p:nvCxnSpPr>
        <p:spPr>
          <a:xfrm>
            <a:off x="7184173" y="25336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632724" y="2542014"/>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00200" y="1173666"/>
            <a:ext cx="0" cy="1524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467600" y="1182030"/>
            <a:ext cx="0" cy="1524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928803" y="14478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1309803" y="1581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309802" y="24384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918117" y="2274849"/>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634690" y="2414239"/>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34689" y="1581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7782854" y="132955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a:off x="8163854" y="14629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163853" y="2320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772168" y="2156599"/>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7488741" y="2295989"/>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88740" y="14629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228600" y="990600"/>
            <a:ext cx="2362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429606" y="945066"/>
            <a:ext cx="2362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335146" y="3768859"/>
            <a:ext cx="2419812" cy="257257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12748" y="3062854"/>
            <a:ext cx="1839951" cy="369332"/>
          </a:xfrm>
          <a:prstGeom prst="rect">
            <a:avLst/>
          </a:prstGeom>
          <a:noFill/>
        </p:spPr>
        <p:txBody>
          <a:bodyPr wrap="square" rtlCol="0">
            <a:spAutoFit/>
          </a:bodyPr>
          <a:lstStyle/>
          <a:p>
            <a:r>
              <a:rPr lang="en-US" dirty="0" smtClean="0"/>
              <a:t>Station A</a:t>
            </a:r>
            <a:endParaRPr lang="en-US" dirty="0"/>
          </a:p>
        </p:txBody>
      </p:sp>
      <p:sp>
        <p:nvSpPr>
          <p:cNvPr id="46" name="TextBox 45"/>
          <p:cNvSpPr txBox="1"/>
          <p:nvPr/>
        </p:nvSpPr>
        <p:spPr>
          <a:xfrm>
            <a:off x="6951855" y="2942348"/>
            <a:ext cx="1839951" cy="369332"/>
          </a:xfrm>
          <a:prstGeom prst="rect">
            <a:avLst/>
          </a:prstGeom>
          <a:noFill/>
        </p:spPr>
        <p:txBody>
          <a:bodyPr wrap="square" rtlCol="0">
            <a:spAutoFit/>
          </a:bodyPr>
          <a:lstStyle/>
          <a:p>
            <a:r>
              <a:rPr lang="en-US" dirty="0" smtClean="0"/>
              <a:t>Station B</a:t>
            </a:r>
            <a:endParaRPr lang="en-US" dirty="0"/>
          </a:p>
        </p:txBody>
      </p:sp>
      <p:sp>
        <p:nvSpPr>
          <p:cNvPr id="47" name="TextBox 46"/>
          <p:cNvSpPr txBox="1"/>
          <p:nvPr/>
        </p:nvSpPr>
        <p:spPr>
          <a:xfrm>
            <a:off x="2157528" y="5519155"/>
            <a:ext cx="1839951" cy="369332"/>
          </a:xfrm>
          <a:prstGeom prst="rect">
            <a:avLst/>
          </a:prstGeom>
          <a:noFill/>
        </p:spPr>
        <p:txBody>
          <a:bodyPr wrap="square" rtlCol="0">
            <a:spAutoFit/>
          </a:bodyPr>
          <a:lstStyle/>
          <a:p>
            <a:r>
              <a:rPr lang="en-US" dirty="0" smtClean="0"/>
              <a:t>Station C</a:t>
            </a:r>
            <a:endParaRPr lang="en-US" dirty="0"/>
          </a:p>
        </p:txBody>
      </p:sp>
      <p:sp>
        <p:nvSpPr>
          <p:cNvPr id="48" name="Rectangle 47"/>
          <p:cNvSpPr/>
          <p:nvPr/>
        </p:nvSpPr>
        <p:spPr>
          <a:xfrm>
            <a:off x="3335146" y="1714500"/>
            <a:ext cx="2419812" cy="182542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307962" y="2002463"/>
            <a:ext cx="1839951" cy="369332"/>
          </a:xfrm>
          <a:prstGeom prst="rect">
            <a:avLst/>
          </a:prstGeom>
          <a:noFill/>
        </p:spPr>
        <p:txBody>
          <a:bodyPr wrap="square" rtlCol="0">
            <a:spAutoFit/>
          </a:bodyPr>
          <a:lstStyle/>
          <a:p>
            <a:r>
              <a:rPr lang="en-US" dirty="0" smtClean="0"/>
              <a:t>Station D</a:t>
            </a:r>
            <a:endParaRPr lang="en-US" dirty="0"/>
          </a:p>
        </p:txBody>
      </p:sp>
      <p:sp>
        <p:nvSpPr>
          <p:cNvPr id="50" name="Oval 49"/>
          <p:cNvSpPr/>
          <p:nvPr/>
        </p:nvSpPr>
        <p:spPr>
          <a:xfrm>
            <a:off x="4495800" y="2479002"/>
            <a:ext cx="108725" cy="1001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419600" y="2903488"/>
            <a:ext cx="217449" cy="5410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V="1">
            <a:off x="4517174" y="3000311"/>
            <a:ext cx="5575" cy="402849"/>
          </a:xfrm>
          <a:prstGeom prst="straightConnector1">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670499" y="3017069"/>
            <a:ext cx="1428289" cy="369332"/>
          </a:xfrm>
          <a:prstGeom prst="rect">
            <a:avLst/>
          </a:prstGeom>
          <a:noFill/>
        </p:spPr>
        <p:txBody>
          <a:bodyPr wrap="square" rtlCol="0">
            <a:spAutoFit/>
          </a:bodyPr>
          <a:lstStyle/>
          <a:p>
            <a:r>
              <a:rPr lang="en-US" dirty="0" smtClean="0"/>
              <a:t>EPS Meter</a:t>
            </a:r>
            <a:endParaRPr lang="en-US" dirty="0"/>
          </a:p>
        </p:txBody>
      </p:sp>
      <p:sp>
        <p:nvSpPr>
          <p:cNvPr id="54" name="TextBox 53"/>
          <p:cNvSpPr txBox="1"/>
          <p:nvPr/>
        </p:nvSpPr>
        <p:spPr>
          <a:xfrm>
            <a:off x="4545275" y="2166431"/>
            <a:ext cx="1873646" cy="369332"/>
          </a:xfrm>
          <a:prstGeom prst="rect">
            <a:avLst/>
          </a:prstGeom>
          <a:noFill/>
        </p:spPr>
        <p:txBody>
          <a:bodyPr wrap="square" rtlCol="0">
            <a:spAutoFit/>
          </a:bodyPr>
          <a:lstStyle/>
          <a:p>
            <a:r>
              <a:rPr lang="en-US" dirty="0" smtClean="0"/>
              <a:t>RN for UNIT_G1</a:t>
            </a:r>
            <a:endParaRPr lang="en-US" dirty="0"/>
          </a:p>
        </p:txBody>
      </p:sp>
      <p:sp>
        <p:nvSpPr>
          <p:cNvPr id="55" name="TextBox 54"/>
          <p:cNvSpPr txBox="1"/>
          <p:nvPr/>
        </p:nvSpPr>
        <p:spPr>
          <a:xfrm>
            <a:off x="4750885" y="5895535"/>
            <a:ext cx="1758185" cy="369332"/>
          </a:xfrm>
          <a:prstGeom prst="rect">
            <a:avLst/>
          </a:prstGeom>
          <a:noFill/>
        </p:spPr>
        <p:txBody>
          <a:bodyPr wrap="square" rtlCol="0">
            <a:spAutoFit/>
          </a:bodyPr>
          <a:lstStyle/>
          <a:p>
            <a:r>
              <a:rPr lang="en-US" dirty="0" smtClean="0"/>
              <a:t>UNIT_G1</a:t>
            </a:r>
            <a:endParaRPr lang="en-US" dirty="0"/>
          </a:p>
        </p:txBody>
      </p:sp>
      <p:cxnSp>
        <p:nvCxnSpPr>
          <p:cNvPr id="56" name="Straight Connector 55"/>
          <p:cNvCxnSpPr/>
          <p:nvPr/>
        </p:nvCxnSpPr>
        <p:spPr>
          <a:xfrm>
            <a:off x="2304587" y="1474630"/>
            <a:ext cx="449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800387" y="1337562"/>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1913365" y="1337562"/>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stCxn id="57" idx="3"/>
          </p:cNvCxnSpPr>
          <p:nvPr/>
        </p:nvCxnSpPr>
        <p:spPr>
          <a:xfrm>
            <a:off x="7181387" y="1470912"/>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629938" y="1479276"/>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238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Contingency Definition and Constraint</a:t>
            </a:r>
          </a:p>
        </p:txBody>
      </p:sp>
      <p:sp>
        <p:nvSpPr>
          <p:cNvPr id="7" name="Oval 6"/>
          <p:cNvSpPr/>
          <p:nvPr/>
        </p:nvSpPr>
        <p:spPr>
          <a:xfrm>
            <a:off x="4343400" y="4465134"/>
            <a:ext cx="3810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 name="Oval 7"/>
          <p:cNvSpPr/>
          <p:nvPr/>
        </p:nvSpPr>
        <p:spPr>
          <a:xfrm>
            <a:off x="4343400" y="4655634"/>
            <a:ext cx="3810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8" idx="4"/>
          </p:cNvCxnSpPr>
          <p:nvPr/>
        </p:nvCxnSpPr>
        <p:spPr>
          <a:xfrm>
            <a:off x="4533900" y="5036634"/>
            <a:ext cx="0" cy="3429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19600" y="3855534"/>
            <a:ext cx="228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30751" y="5364666"/>
            <a:ext cx="228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0" idx="2"/>
            <a:endCxn id="7" idx="0"/>
          </p:cNvCxnSpPr>
          <p:nvPr/>
        </p:nvCxnSpPr>
        <p:spPr>
          <a:xfrm>
            <a:off x="4533900" y="4160334"/>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4" idx="0"/>
          </p:cNvCxnSpPr>
          <p:nvPr/>
        </p:nvCxnSpPr>
        <p:spPr>
          <a:xfrm>
            <a:off x="4545051" y="5669466"/>
            <a:ext cx="0" cy="1692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294613" y="5838694"/>
            <a:ext cx="500876" cy="5027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370349" y="5880146"/>
            <a:ext cx="304800" cy="400110"/>
          </a:xfrm>
          <a:prstGeom prst="rect">
            <a:avLst/>
          </a:prstGeom>
          <a:noFill/>
        </p:spPr>
        <p:txBody>
          <a:bodyPr wrap="square" rtlCol="0">
            <a:spAutoFit/>
          </a:bodyPr>
          <a:lstStyle/>
          <a:p>
            <a:r>
              <a:rPr lang="en-US" sz="2000" dirty="0" smtClean="0"/>
              <a:t>G</a:t>
            </a:r>
            <a:endParaRPr lang="en-US" sz="2000" dirty="0"/>
          </a:p>
        </p:txBody>
      </p:sp>
      <p:cxnSp>
        <p:nvCxnSpPr>
          <p:cNvPr id="16" name="Straight Connector 15"/>
          <p:cNvCxnSpPr/>
          <p:nvPr/>
        </p:nvCxnSpPr>
        <p:spPr>
          <a:xfrm>
            <a:off x="4522748" y="2228850"/>
            <a:ext cx="6506" cy="16266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322241" y="2228850"/>
            <a:ext cx="449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03173" y="20955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916151" y="20955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8" idx="3"/>
          </p:cNvCxnSpPr>
          <p:nvPr/>
        </p:nvCxnSpPr>
        <p:spPr>
          <a:xfrm>
            <a:off x="7184173" y="22288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632724" y="2237214"/>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1173666"/>
            <a:ext cx="0" cy="1524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467600" y="1182030"/>
            <a:ext cx="0" cy="1524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928803" y="14478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309803" y="1581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09802" y="24384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918117" y="2274849"/>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634690" y="2414239"/>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34689" y="1581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782854" y="132955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163854" y="14629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163853" y="2320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772168" y="2156599"/>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7488741" y="2295989"/>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488740" y="14629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28600" y="990600"/>
            <a:ext cx="2362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429606" y="945066"/>
            <a:ext cx="2362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348152" y="3662246"/>
            <a:ext cx="2366847" cy="281475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2748" y="3062854"/>
            <a:ext cx="1839951" cy="369332"/>
          </a:xfrm>
          <a:prstGeom prst="rect">
            <a:avLst/>
          </a:prstGeom>
          <a:noFill/>
        </p:spPr>
        <p:txBody>
          <a:bodyPr wrap="square" rtlCol="0">
            <a:spAutoFit/>
          </a:bodyPr>
          <a:lstStyle/>
          <a:p>
            <a:r>
              <a:rPr lang="en-US" dirty="0" smtClean="0"/>
              <a:t>Station A</a:t>
            </a:r>
            <a:endParaRPr lang="en-US" dirty="0"/>
          </a:p>
        </p:txBody>
      </p:sp>
      <p:sp>
        <p:nvSpPr>
          <p:cNvPr id="40" name="TextBox 39"/>
          <p:cNvSpPr txBox="1"/>
          <p:nvPr/>
        </p:nvSpPr>
        <p:spPr>
          <a:xfrm>
            <a:off x="6951855" y="2942348"/>
            <a:ext cx="1839951" cy="369332"/>
          </a:xfrm>
          <a:prstGeom prst="rect">
            <a:avLst/>
          </a:prstGeom>
          <a:noFill/>
        </p:spPr>
        <p:txBody>
          <a:bodyPr wrap="square" rtlCol="0">
            <a:spAutoFit/>
          </a:bodyPr>
          <a:lstStyle/>
          <a:p>
            <a:r>
              <a:rPr lang="en-US" dirty="0" smtClean="0"/>
              <a:t>Station B</a:t>
            </a:r>
            <a:endParaRPr lang="en-US" dirty="0"/>
          </a:p>
        </p:txBody>
      </p:sp>
      <p:sp>
        <p:nvSpPr>
          <p:cNvPr id="41" name="TextBox 40"/>
          <p:cNvSpPr txBox="1"/>
          <p:nvPr/>
        </p:nvSpPr>
        <p:spPr>
          <a:xfrm>
            <a:off x="2157528" y="5519155"/>
            <a:ext cx="1839951" cy="369332"/>
          </a:xfrm>
          <a:prstGeom prst="rect">
            <a:avLst/>
          </a:prstGeom>
          <a:noFill/>
        </p:spPr>
        <p:txBody>
          <a:bodyPr wrap="square" rtlCol="0">
            <a:spAutoFit/>
          </a:bodyPr>
          <a:lstStyle/>
          <a:p>
            <a:r>
              <a:rPr lang="en-US" dirty="0" smtClean="0"/>
              <a:t>Station C</a:t>
            </a:r>
            <a:endParaRPr lang="en-US" dirty="0"/>
          </a:p>
        </p:txBody>
      </p:sp>
      <p:sp>
        <p:nvSpPr>
          <p:cNvPr id="42" name="TextBox 41"/>
          <p:cNvSpPr txBox="1"/>
          <p:nvPr/>
        </p:nvSpPr>
        <p:spPr>
          <a:xfrm>
            <a:off x="2574769" y="2188571"/>
            <a:ext cx="3980639" cy="369332"/>
          </a:xfrm>
          <a:prstGeom prst="rect">
            <a:avLst/>
          </a:prstGeom>
          <a:noFill/>
        </p:spPr>
        <p:txBody>
          <a:bodyPr wrap="square" rtlCol="0">
            <a:spAutoFit/>
          </a:bodyPr>
          <a:lstStyle/>
          <a:p>
            <a:r>
              <a:rPr lang="en-US" dirty="0" smtClean="0">
                <a:solidFill>
                  <a:srgbClr val="FF0000"/>
                </a:solidFill>
              </a:rPr>
              <a:t>line contingency for LN A-B-2</a:t>
            </a:r>
            <a:endParaRPr lang="en-US" dirty="0">
              <a:solidFill>
                <a:srgbClr val="FF0000"/>
              </a:solidFill>
            </a:endParaRPr>
          </a:p>
        </p:txBody>
      </p:sp>
      <p:sp>
        <p:nvSpPr>
          <p:cNvPr id="43" name="Oval 42"/>
          <p:cNvSpPr/>
          <p:nvPr/>
        </p:nvSpPr>
        <p:spPr>
          <a:xfrm>
            <a:off x="1785356" y="2003412"/>
            <a:ext cx="663963" cy="472274"/>
          </a:xfrm>
          <a:prstGeom prst="ellipse">
            <a:avLst/>
          </a:prstGeom>
          <a:solidFill>
            <a:srgbClr val="FF0000">
              <a:alpha val="3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658323" y="1970801"/>
            <a:ext cx="663963" cy="472274"/>
          </a:xfrm>
          <a:prstGeom prst="ellipse">
            <a:avLst/>
          </a:prstGeom>
          <a:solidFill>
            <a:srgbClr val="FF0000">
              <a:alpha val="3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190767" y="3777449"/>
            <a:ext cx="663963" cy="472274"/>
          </a:xfrm>
          <a:prstGeom prst="ellipse">
            <a:avLst/>
          </a:prstGeom>
          <a:solidFill>
            <a:srgbClr val="FF0000">
              <a:alpha val="3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329103" y="1924050"/>
            <a:ext cx="2397048" cy="160262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3379400" y="1646973"/>
            <a:ext cx="1839951" cy="369332"/>
          </a:xfrm>
          <a:prstGeom prst="rect">
            <a:avLst/>
          </a:prstGeom>
          <a:noFill/>
        </p:spPr>
        <p:txBody>
          <a:bodyPr wrap="square" rtlCol="0">
            <a:spAutoFit/>
          </a:bodyPr>
          <a:lstStyle/>
          <a:p>
            <a:r>
              <a:rPr lang="en-US" dirty="0" smtClean="0"/>
              <a:t>Station D</a:t>
            </a:r>
            <a:endParaRPr lang="en-US" dirty="0"/>
          </a:p>
        </p:txBody>
      </p:sp>
      <p:cxnSp>
        <p:nvCxnSpPr>
          <p:cNvPr id="48" name="Straight Connector 47"/>
          <p:cNvCxnSpPr/>
          <p:nvPr/>
        </p:nvCxnSpPr>
        <p:spPr>
          <a:xfrm>
            <a:off x="2289717" y="1352550"/>
            <a:ext cx="449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70649" y="12192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883627" y="12192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a:stCxn id="49" idx="3"/>
          </p:cNvCxnSpPr>
          <p:nvPr/>
        </p:nvCxnSpPr>
        <p:spPr>
          <a:xfrm>
            <a:off x="7151649" y="1352550"/>
            <a:ext cx="33709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600200" y="1360914"/>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19425" y="2129712"/>
            <a:ext cx="133349"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8475" y="2129712"/>
            <a:ext cx="133176"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535825" y="2125038"/>
            <a:ext cx="133349"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5554875" y="2125038"/>
            <a:ext cx="133176"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443616" y="3140691"/>
            <a:ext cx="133349"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4462666" y="3140691"/>
            <a:ext cx="133176"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9" name="Right Arrow 58"/>
          <p:cNvSpPr/>
          <p:nvPr/>
        </p:nvSpPr>
        <p:spPr>
          <a:xfrm rot="10800000">
            <a:off x="4049227" y="1132314"/>
            <a:ext cx="1031721" cy="228600"/>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2757254" y="825165"/>
            <a:ext cx="3980639" cy="369332"/>
          </a:xfrm>
          <a:prstGeom prst="rect">
            <a:avLst/>
          </a:prstGeom>
          <a:noFill/>
        </p:spPr>
        <p:txBody>
          <a:bodyPr wrap="square" rtlCol="0">
            <a:spAutoFit/>
          </a:bodyPr>
          <a:lstStyle/>
          <a:p>
            <a:r>
              <a:rPr lang="en-US" dirty="0" smtClean="0">
                <a:solidFill>
                  <a:srgbClr val="FF0000"/>
                </a:solidFill>
              </a:rPr>
              <a:t>Overloading LN A-B-1</a:t>
            </a:r>
            <a:endParaRPr lang="en-US" dirty="0">
              <a:solidFill>
                <a:srgbClr val="FF0000"/>
              </a:solidFill>
            </a:endParaRPr>
          </a:p>
        </p:txBody>
      </p:sp>
      <p:sp>
        <p:nvSpPr>
          <p:cNvPr id="61" name="Oval 60"/>
          <p:cNvSpPr/>
          <p:nvPr/>
        </p:nvSpPr>
        <p:spPr>
          <a:xfrm>
            <a:off x="4495800" y="2185818"/>
            <a:ext cx="108725" cy="1001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672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animBg="1"/>
      <p:bldP spid="44" grpId="0" animBg="1"/>
      <p:bldP spid="45" grpId="0" animBg="1"/>
      <p:bldP spid="47" grpId="0"/>
      <p:bldP spid="59" grpId="0" animBg="1"/>
      <p:bldP spid="6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Contingency Definition and Constraint</a:t>
            </a:r>
          </a:p>
        </p:txBody>
      </p:sp>
      <p:sp>
        <p:nvSpPr>
          <p:cNvPr id="7" name="Oval 6"/>
          <p:cNvSpPr/>
          <p:nvPr/>
        </p:nvSpPr>
        <p:spPr>
          <a:xfrm>
            <a:off x="4343400" y="4465134"/>
            <a:ext cx="3810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 name="Oval 7"/>
          <p:cNvSpPr/>
          <p:nvPr/>
        </p:nvSpPr>
        <p:spPr>
          <a:xfrm>
            <a:off x="4343400" y="4655634"/>
            <a:ext cx="3810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8" idx="4"/>
          </p:cNvCxnSpPr>
          <p:nvPr/>
        </p:nvCxnSpPr>
        <p:spPr>
          <a:xfrm>
            <a:off x="4533900" y="5036634"/>
            <a:ext cx="0" cy="3429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19600" y="3855534"/>
            <a:ext cx="228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30751" y="5364666"/>
            <a:ext cx="228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0" idx="2"/>
            <a:endCxn id="7" idx="0"/>
          </p:cNvCxnSpPr>
          <p:nvPr/>
        </p:nvCxnSpPr>
        <p:spPr>
          <a:xfrm>
            <a:off x="4533900" y="4160334"/>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4" idx="0"/>
          </p:cNvCxnSpPr>
          <p:nvPr/>
        </p:nvCxnSpPr>
        <p:spPr>
          <a:xfrm>
            <a:off x="4545051" y="5669466"/>
            <a:ext cx="0" cy="1692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294613" y="5838694"/>
            <a:ext cx="500876" cy="5027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370349" y="5880146"/>
            <a:ext cx="304800" cy="400110"/>
          </a:xfrm>
          <a:prstGeom prst="rect">
            <a:avLst/>
          </a:prstGeom>
          <a:noFill/>
        </p:spPr>
        <p:txBody>
          <a:bodyPr wrap="square" rtlCol="0">
            <a:spAutoFit/>
          </a:bodyPr>
          <a:lstStyle/>
          <a:p>
            <a:r>
              <a:rPr lang="en-US" sz="2000" dirty="0" smtClean="0"/>
              <a:t>G</a:t>
            </a:r>
            <a:endParaRPr lang="en-US" sz="2000" dirty="0"/>
          </a:p>
        </p:txBody>
      </p:sp>
      <p:cxnSp>
        <p:nvCxnSpPr>
          <p:cNvPr id="16" name="Straight Connector 15"/>
          <p:cNvCxnSpPr/>
          <p:nvPr/>
        </p:nvCxnSpPr>
        <p:spPr>
          <a:xfrm>
            <a:off x="4510290" y="2877348"/>
            <a:ext cx="18964" cy="9781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322241" y="2228851"/>
            <a:ext cx="1185165" cy="457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03173" y="20955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916151" y="20955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8" idx="3"/>
          </p:cNvCxnSpPr>
          <p:nvPr/>
        </p:nvCxnSpPr>
        <p:spPr>
          <a:xfrm>
            <a:off x="7184173" y="22288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632724" y="2237214"/>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1173666"/>
            <a:ext cx="0" cy="1524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467600" y="1182030"/>
            <a:ext cx="0" cy="1524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928803" y="14478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309803" y="1581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09802" y="24384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918117" y="2274849"/>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634690" y="2414239"/>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34689" y="1581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782854" y="132955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163854" y="14629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163853" y="2320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772168" y="2156599"/>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7488741" y="2295989"/>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488740" y="14629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28600" y="990600"/>
            <a:ext cx="2362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429606" y="945066"/>
            <a:ext cx="2362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348152" y="3662246"/>
            <a:ext cx="2366847" cy="281475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2748" y="3062854"/>
            <a:ext cx="1839951" cy="369332"/>
          </a:xfrm>
          <a:prstGeom prst="rect">
            <a:avLst/>
          </a:prstGeom>
          <a:noFill/>
        </p:spPr>
        <p:txBody>
          <a:bodyPr wrap="square" rtlCol="0">
            <a:spAutoFit/>
          </a:bodyPr>
          <a:lstStyle/>
          <a:p>
            <a:r>
              <a:rPr lang="en-US" dirty="0" smtClean="0"/>
              <a:t>Station A</a:t>
            </a:r>
            <a:endParaRPr lang="en-US" dirty="0"/>
          </a:p>
        </p:txBody>
      </p:sp>
      <p:sp>
        <p:nvSpPr>
          <p:cNvPr id="40" name="TextBox 39"/>
          <p:cNvSpPr txBox="1"/>
          <p:nvPr/>
        </p:nvSpPr>
        <p:spPr>
          <a:xfrm>
            <a:off x="6951855" y="2942348"/>
            <a:ext cx="1839951" cy="369332"/>
          </a:xfrm>
          <a:prstGeom prst="rect">
            <a:avLst/>
          </a:prstGeom>
          <a:noFill/>
        </p:spPr>
        <p:txBody>
          <a:bodyPr wrap="square" rtlCol="0">
            <a:spAutoFit/>
          </a:bodyPr>
          <a:lstStyle/>
          <a:p>
            <a:r>
              <a:rPr lang="en-US" dirty="0" smtClean="0"/>
              <a:t>Station B</a:t>
            </a:r>
            <a:endParaRPr lang="en-US" dirty="0"/>
          </a:p>
        </p:txBody>
      </p:sp>
      <p:sp>
        <p:nvSpPr>
          <p:cNvPr id="41" name="TextBox 40"/>
          <p:cNvSpPr txBox="1"/>
          <p:nvPr/>
        </p:nvSpPr>
        <p:spPr>
          <a:xfrm>
            <a:off x="2157528" y="5519155"/>
            <a:ext cx="1839951" cy="369332"/>
          </a:xfrm>
          <a:prstGeom prst="rect">
            <a:avLst/>
          </a:prstGeom>
          <a:noFill/>
        </p:spPr>
        <p:txBody>
          <a:bodyPr wrap="square" rtlCol="0">
            <a:spAutoFit/>
          </a:bodyPr>
          <a:lstStyle/>
          <a:p>
            <a:r>
              <a:rPr lang="en-US" dirty="0" smtClean="0"/>
              <a:t>Station C</a:t>
            </a:r>
            <a:endParaRPr lang="en-US" dirty="0"/>
          </a:p>
        </p:txBody>
      </p:sp>
      <p:sp>
        <p:nvSpPr>
          <p:cNvPr id="42" name="TextBox 41"/>
          <p:cNvSpPr txBox="1"/>
          <p:nvPr/>
        </p:nvSpPr>
        <p:spPr>
          <a:xfrm>
            <a:off x="1615068" y="2531926"/>
            <a:ext cx="3980639" cy="369332"/>
          </a:xfrm>
          <a:prstGeom prst="rect">
            <a:avLst/>
          </a:prstGeom>
          <a:noFill/>
        </p:spPr>
        <p:txBody>
          <a:bodyPr wrap="square" rtlCol="0">
            <a:spAutoFit/>
          </a:bodyPr>
          <a:lstStyle/>
          <a:p>
            <a:r>
              <a:rPr lang="en-US" dirty="0" smtClean="0">
                <a:solidFill>
                  <a:srgbClr val="FF0000"/>
                </a:solidFill>
              </a:rPr>
              <a:t>line contingency for LN A-D</a:t>
            </a:r>
            <a:endParaRPr lang="en-US" dirty="0">
              <a:solidFill>
                <a:srgbClr val="FF0000"/>
              </a:solidFill>
            </a:endParaRPr>
          </a:p>
        </p:txBody>
      </p:sp>
      <p:sp>
        <p:nvSpPr>
          <p:cNvPr id="43" name="Oval 42"/>
          <p:cNvSpPr/>
          <p:nvPr/>
        </p:nvSpPr>
        <p:spPr>
          <a:xfrm>
            <a:off x="1785356" y="2003412"/>
            <a:ext cx="663963" cy="472274"/>
          </a:xfrm>
          <a:prstGeom prst="ellipse">
            <a:avLst/>
          </a:prstGeom>
          <a:solidFill>
            <a:srgbClr val="FF0000">
              <a:alpha val="3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355499" y="1992713"/>
            <a:ext cx="663963" cy="472274"/>
          </a:xfrm>
          <a:prstGeom prst="ellipse">
            <a:avLst/>
          </a:prstGeom>
          <a:solidFill>
            <a:srgbClr val="FF0000">
              <a:alpha val="3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329103" y="1924050"/>
            <a:ext cx="2397048" cy="160262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3379400" y="1646973"/>
            <a:ext cx="1839951" cy="369332"/>
          </a:xfrm>
          <a:prstGeom prst="rect">
            <a:avLst/>
          </a:prstGeom>
          <a:noFill/>
        </p:spPr>
        <p:txBody>
          <a:bodyPr wrap="square" rtlCol="0">
            <a:spAutoFit/>
          </a:bodyPr>
          <a:lstStyle/>
          <a:p>
            <a:r>
              <a:rPr lang="en-US" dirty="0" smtClean="0"/>
              <a:t>Station D</a:t>
            </a:r>
            <a:endParaRPr lang="en-US" dirty="0"/>
          </a:p>
        </p:txBody>
      </p:sp>
      <p:cxnSp>
        <p:nvCxnSpPr>
          <p:cNvPr id="48" name="Straight Connector 47"/>
          <p:cNvCxnSpPr/>
          <p:nvPr/>
        </p:nvCxnSpPr>
        <p:spPr>
          <a:xfrm>
            <a:off x="2289717" y="1352550"/>
            <a:ext cx="449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70649" y="12192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883627" y="12192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a:stCxn id="49" idx="3"/>
          </p:cNvCxnSpPr>
          <p:nvPr/>
        </p:nvCxnSpPr>
        <p:spPr>
          <a:xfrm>
            <a:off x="7151649" y="1352550"/>
            <a:ext cx="33709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600200" y="1360914"/>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802420" y="2095500"/>
            <a:ext cx="133349"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821470" y="2095500"/>
            <a:ext cx="133176"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9" name="Right Arrow 58"/>
          <p:cNvSpPr/>
          <p:nvPr/>
        </p:nvSpPr>
        <p:spPr>
          <a:xfrm rot="10800000">
            <a:off x="4049227" y="1132314"/>
            <a:ext cx="1031721" cy="228600"/>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2757254" y="825165"/>
            <a:ext cx="3980639" cy="369332"/>
          </a:xfrm>
          <a:prstGeom prst="rect">
            <a:avLst/>
          </a:prstGeom>
          <a:noFill/>
        </p:spPr>
        <p:txBody>
          <a:bodyPr wrap="square" rtlCol="0">
            <a:spAutoFit/>
          </a:bodyPr>
          <a:lstStyle/>
          <a:p>
            <a:r>
              <a:rPr lang="en-US" dirty="0" smtClean="0">
                <a:solidFill>
                  <a:srgbClr val="FF0000"/>
                </a:solidFill>
              </a:rPr>
              <a:t>Overloading LN A-B-1</a:t>
            </a:r>
            <a:endParaRPr lang="en-US" dirty="0">
              <a:solidFill>
                <a:srgbClr val="FF0000"/>
              </a:solidFill>
            </a:endParaRPr>
          </a:p>
        </p:txBody>
      </p:sp>
      <p:cxnSp>
        <p:nvCxnSpPr>
          <p:cNvPr id="62" name="Straight Connector 61"/>
          <p:cNvCxnSpPr/>
          <p:nvPr/>
        </p:nvCxnSpPr>
        <p:spPr>
          <a:xfrm flipV="1">
            <a:off x="3910024" y="2842362"/>
            <a:ext cx="1142767" cy="1326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67" idx="3"/>
          </p:cNvCxnSpPr>
          <p:nvPr/>
        </p:nvCxnSpPr>
        <p:spPr>
          <a:xfrm flipV="1">
            <a:off x="5387923" y="2222806"/>
            <a:ext cx="1422543" cy="132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3483366" y="2110244"/>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5006923" y="2102664"/>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p:nvPr/>
        </p:nvCxnSpPr>
        <p:spPr>
          <a:xfrm flipV="1">
            <a:off x="3850713" y="2227126"/>
            <a:ext cx="339500" cy="5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4677328" y="2241862"/>
            <a:ext cx="339500" cy="5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702356" y="2216946"/>
            <a:ext cx="6804" cy="606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180008" y="2221729"/>
            <a:ext cx="17372" cy="6434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9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animBg="1"/>
      <p:bldP spid="44" grpId="0" animBg="1"/>
      <p:bldP spid="47" grpId="0"/>
      <p:bldP spid="59" grpId="0" animBg="1"/>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Shift Factors and Downstream Applications</a:t>
            </a:r>
            <a:endParaRPr lang="en-US" dirty="0"/>
          </a:p>
        </p:txBody>
      </p:sp>
      <p:sp>
        <p:nvSpPr>
          <p:cNvPr id="3" name="Content Placeholder 2"/>
          <p:cNvSpPr>
            <a:spLocks noGrp="1"/>
          </p:cNvSpPr>
          <p:nvPr>
            <p:ph idx="1"/>
          </p:nvPr>
        </p:nvSpPr>
        <p:spPr>
          <a:xfrm>
            <a:off x="304800" y="1600201"/>
            <a:ext cx="8534400" cy="761999"/>
          </a:xfrm>
        </p:spPr>
        <p:txBody>
          <a:bodyPr/>
          <a:lstStyle/>
          <a:p>
            <a:r>
              <a:rPr lang="en-US" sz="2000" dirty="0" smtClean="0"/>
              <a:t>For the real-time market, </a:t>
            </a:r>
            <a:r>
              <a:rPr lang="en-US" sz="2000" dirty="0"/>
              <a:t>s</a:t>
            </a:r>
            <a:r>
              <a:rPr lang="en-US" sz="2000" dirty="0" smtClean="0"/>
              <a:t>hift factors are calculated from EMS and then transferred to MMS for resource dispatch and price calculations. </a:t>
            </a:r>
            <a:endParaRPr lang="en-US" sz="2000" dirty="0"/>
          </a:p>
        </p:txBody>
      </p:sp>
      <p:sp>
        <p:nvSpPr>
          <p:cNvPr id="20" name="Rectangle 19"/>
          <p:cNvSpPr/>
          <p:nvPr/>
        </p:nvSpPr>
        <p:spPr>
          <a:xfrm>
            <a:off x="396240" y="2936392"/>
            <a:ext cx="2042160" cy="324973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1" name="Right Arrow 20"/>
          <p:cNvSpPr/>
          <p:nvPr/>
        </p:nvSpPr>
        <p:spPr>
          <a:xfrm rot="5400000">
            <a:off x="4250529" y="4470427"/>
            <a:ext cx="921070"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p:cNvSpPr/>
          <p:nvPr/>
        </p:nvSpPr>
        <p:spPr>
          <a:xfrm>
            <a:off x="3796664" y="2847841"/>
            <a:ext cx="18288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SCED Optimization</a:t>
            </a:r>
            <a:endParaRPr lang="en-US" b="1" dirty="0">
              <a:solidFill>
                <a:schemeClr val="tx1"/>
              </a:solidFill>
            </a:endParaRPr>
          </a:p>
        </p:txBody>
      </p:sp>
      <p:sp>
        <p:nvSpPr>
          <p:cNvPr id="23" name="Parallelogram 22"/>
          <p:cNvSpPr/>
          <p:nvPr/>
        </p:nvSpPr>
        <p:spPr>
          <a:xfrm>
            <a:off x="557213" y="3152641"/>
            <a:ext cx="1720214" cy="685800"/>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Resource SF</a:t>
            </a:r>
            <a:endParaRPr lang="en-US" dirty="0">
              <a:solidFill>
                <a:schemeClr val="tx1"/>
              </a:solidFill>
            </a:endParaRPr>
          </a:p>
        </p:txBody>
      </p:sp>
      <p:sp>
        <p:nvSpPr>
          <p:cNvPr id="24" name="Right Arrow 23"/>
          <p:cNvSpPr/>
          <p:nvPr/>
        </p:nvSpPr>
        <p:spPr>
          <a:xfrm>
            <a:off x="5791200" y="3292659"/>
            <a:ext cx="1397319"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Parallelogram 24"/>
          <p:cNvSpPr/>
          <p:nvPr/>
        </p:nvSpPr>
        <p:spPr>
          <a:xfrm>
            <a:off x="7160041" y="2866501"/>
            <a:ext cx="1907759" cy="1328171"/>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r>
              <a:rPr lang="en-US" sz="1600" dirty="0" smtClean="0">
                <a:solidFill>
                  <a:schemeClr val="tx1"/>
                </a:solidFill>
              </a:rPr>
              <a:t>Resource Base Point,</a:t>
            </a:r>
          </a:p>
          <a:p>
            <a:pPr algn="ctr"/>
            <a:r>
              <a:rPr lang="en-US" sz="1600" dirty="0" smtClean="0">
                <a:solidFill>
                  <a:schemeClr val="tx1"/>
                </a:solidFill>
              </a:rPr>
              <a:t>Resource LMP (ICCP)</a:t>
            </a:r>
          </a:p>
        </p:txBody>
      </p:sp>
      <p:sp>
        <p:nvSpPr>
          <p:cNvPr id="26" name="Parallelogram 25"/>
          <p:cNvSpPr/>
          <p:nvPr/>
        </p:nvSpPr>
        <p:spPr>
          <a:xfrm>
            <a:off x="572453" y="5362441"/>
            <a:ext cx="1720214" cy="685800"/>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Electric Bus SF</a:t>
            </a:r>
            <a:endParaRPr lang="en-US" dirty="0">
              <a:solidFill>
                <a:schemeClr val="tx1"/>
              </a:solidFill>
            </a:endParaRPr>
          </a:p>
        </p:txBody>
      </p:sp>
      <p:sp>
        <p:nvSpPr>
          <p:cNvPr id="27" name="Right Arrow 26"/>
          <p:cNvSpPr/>
          <p:nvPr/>
        </p:nvSpPr>
        <p:spPr>
          <a:xfrm>
            <a:off x="2316477" y="3292659"/>
            <a:ext cx="1397319"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Right Arrow 27"/>
          <p:cNvSpPr/>
          <p:nvPr/>
        </p:nvSpPr>
        <p:spPr>
          <a:xfrm>
            <a:off x="2399345" y="5502459"/>
            <a:ext cx="1397319"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p:cNvSpPr txBox="1"/>
          <p:nvPr/>
        </p:nvSpPr>
        <p:spPr>
          <a:xfrm>
            <a:off x="4800600" y="4341093"/>
            <a:ext cx="2800827" cy="646331"/>
          </a:xfrm>
          <a:prstGeom prst="rect">
            <a:avLst/>
          </a:prstGeom>
          <a:noFill/>
        </p:spPr>
        <p:txBody>
          <a:bodyPr wrap="square" rtlCol="0">
            <a:spAutoFit/>
          </a:bodyPr>
          <a:lstStyle/>
          <a:p>
            <a:r>
              <a:rPr lang="en-US" dirty="0" smtClean="0"/>
              <a:t>System Lambda, Constraint Shadow Price</a:t>
            </a:r>
            <a:endParaRPr lang="en-US" dirty="0"/>
          </a:p>
        </p:txBody>
      </p:sp>
      <p:sp>
        <p:nvSpPr>
          <p:cNvPr id="30" name="Rectangle 29"/>
          <p:cNvSpPr/>
          <p:nvPr/>
        </p:nvSpPr>
        <p:spPr>
          <a:xfrm>
            <a:off x="3879531" y="5181600"/>
            <a:ext cx="18288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Post Process</a:t>
            </a:r>
            <a:endParaRPr lang="en-US" b="1" dirty="0">
              <a:solidFill>
                <a:schemeClr val="tx1"/>
              </a:solidFill>
            </a:endParaRPr>
          </a:p>
        </p:txBody>
      </p:sp>
      <p:sp>
        <p:nvSpPr>
          <p:cNvPr id="31" name="Right Arrow 30"/>
          <p:cNvSpPr/>
          <p:nvPr/>
        </p:nvSpPr>
        <p:spPr>
          <a:xfrm>
            <a:off x="5861684" y="5546965"/>
            <a:ext cx="1397319"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Parallelogram 31"/>
          <p:cNvSpPr/>
          <p:nvPr/>
        </p:nvSpPr>
        <p:spPr>
          <a:xfrm>
            <a:off x="7166610" y="5185276"/>
            <a:ext cx="1968817" cy="1288048"/>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RN Price, Meter Price</a:t>
            </a:r>
            <a:endParaRPr lang="en-US" dirty="0">
              <a:solidFill>
                <a:schemeClr val="tx1"/>
              </a:solidFill>
            </a:endParaRPr>
          </a:p>
        </p:txBody>
      </p:sp>
      <p:sp>
        <p:nvSpPr>
          <p:cNvPr id="33" name="TextBox 32"/>
          <p:cNvSpPr txBox="1"/>
          <p:nvPr/>
        </p:nvSpPr>
        <p:spPr>
          <a:xfrm>
            <a:off x="762000" y="2543041"/>
            <a:ext cx="1759268" cy="382634"/>
          </a:xfrm>
          <a:prstGeom prst="rect">
            <a:avLst/>
          </a:prstGeom>
          <a:noFill/>
        </p:spPr>
        <p:txBody>
          <a:bodyPr wrap="square" rtlCol="0">
            <a:spAutoFit/>
          </a:bodyPr>
          <a:lstStyle/>
          <a:p>
            <a:r>
              <a:rPr lang="en-US" dirty="0" smtClean="0"/>
              <a:t>EMS RTCA</a:t>
            </a:r>
            <a:endParaRPr lang="en-US" dirty="0"/>
          </a:p>
        </p:txBody>
      </p:sp>
    </p:spTree>
    <p:extLst>
      <p:ext uri="{BB962C8B-B14F-4D97-AF65-F5344CB8AC3E}">
        <p14:creationId xmlns:p14="http://schemas.microsoft.com/office/powerpoint/2010/main" val="3795235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Pick-up Effect for Generation Loss</a:t>
            </a:r>
            <a:endParaRPr lang="en-US" dirty="0"/>
          </a:p>
        </p:txBody>
      </p:sp>
      <p:sp>
        <p:nvSpPr>
          <p:cNvPr id="3" name="Content Placeholder 2"/>
          <p:cNvSpPr>
            <a:spLocks noGrp="1"/>
          </p:cNvSpPr>
          <p:nvPr>
            <p:ph idx="1"/>
          </p:nvPr>
        </p:nvSpPr>
        <p:spPr/>
        <p:txBody>
          <a:bodyPr/>
          <a:lstStyle/>
          <a:p>
            <a:r>
              <a:rPr lang="en-US" sz="2000" dirty="0" smtClean="0"/>
              <a:t>Under a generation loss scenario, the shift factor of the disconnected resource is NOT exactly 0, due to the consideration of the “pick-up” effect. </a:t>
            </a:r>
          </a:p>
          <a:p>
            <a:endParaRPr lang="en-US" sz="2000" dirty="0" smtClean="0"/>
          </a:p>
          <a:p>
            <a:r>
              <a:rPr lang="en-US" sz="2000" dirty="0" smtClean="0"/>
              <a:t>The “pick-up” assumption is, in the case of a contingency involving generation loss, some of the other generators have to pick up the lost generation. Therefore, the MW carried by the disconnected resource will have some impact on the posting-contingency constraint. </a:t>
            </a:r>
          </a:p>
          <a:p>
            <a:endParaRPr lang="en-US" sz="2000" dirty="0"/>
          </a:p>
          <a:p>
            <a:r>
              <a:rPr lang="en-US" sz="2000" dirty="0" smtClean="0"/>
              <a:t>The shift factor of Electrical Bus associated with Settlement Point or Meter, however, does not consider pick-up effect. The shift factor for any Electric Bus disconnected by contingency is set to 0. </a:t>
            </a:r>
            <a:endParaRPr lang="en-US" sz="2000" dirty="0"/>
          </a:p>
        </p:txBody>
      </p:sp>
    </p:spTree>
    <p:extLst>
      <p:ext uri="{BB962C8B-B14F-4D97-AF65-F5344CB8AC3E}">
        <p14:creationId xmlns:p14="http://schemas.microsoft.com/office/powerpoint/2010/main" val="2779297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“Pick-up” Effect</a:t>
            </a:r>
            <a:endParaRPr lang="en-US" dirty="0"/>
          </a:p>
        </p:txBody>
      </p:sp>
      <p:sp>
        <p:nvSpPr>
          <p:cNvPr id="7" name="Oval 6"/>
          <p:cNvSpPr/>
          <p:nvPr/>
        </p:nvSpPr>
        <p:spPr>
          <a:xfrm>
            <a:off x="4343400" y="4465134"/>
            <a:ext cx="3810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 name="Oval 7"/>
          <p:cNvSpPr/>
          <p:nvPr/>
        </p:nvSpPr>
        <p:spPr>
          <a:xfrm>
            <a:off x="4343400" y="4655634"/>
            <a:ext cx="3810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8" idx="4"/>
          </p:cNvCxnSpPr>
          <p:nvPr/>
        </p:nvCxnSpPr>
        <p:spPr>
          <a:xfrm>
            <a:off x="4533900" y="5036634"/>
            <a:ext cx="0" cy="3429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19600" y="3855534"/>
            <a:ext cx="228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30751" y="5364666"/>
            <a:ext cx="228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0" idx="2"/>
            <a:endCxn id="7" idx="0"/>
          </p:cNvCxnSpPr>
          <p:nvPr/>
        </p:nvCxnSpPr>
        <p:spPr>
          <a:xfrm>
            <a:off x="4533900" y="4160334"/>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4" idx="0"/>
          </p:cNvCxnSpPr>
          <p:nvPr/>
        </p:nvCxnSpPr>
        <p:spPr>
          <a:xfrm>
            <a:off x="4545051" y="5669466"/>
            <a:ext cx="0" cy="1692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a:off x="4294613" y="5838694"/>
            <a:ext cx="500876" cy="502734"/>
            <a:chOff x="4294613" y="5838694"/>
            <a:chExt cx="500876" cy="502734"/>
          </a:xfrm>
        </p:grpSpPr>
        <p:sp>
          <p:nvSpPr>
            <p:cNvPr id="14" name="Oval 13"/>
            <p:cNvSpPr/>
            <p:nvPr/>
          </p:nvSpPr>
          <p:spPr>
            <a:xfrm>
              <a:off x="4294613" y="5838694"/>
              <a:ext cx="500876" cy="5027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370349" y="5880146"/>
              <a:ext cx="304800" cy="400110"/>
            </a:xfrm>
            <a:prstGeom prst="rect">
              <a:avLst/>
            </a:prstGeom>
            <a:noFill/>
          </p:spPr>
          <p:txBody>
            <a:bodyPr wrap="square" rtlCol="0">
              <a:spAutoFit/>
            </a:bodyPr>
            <a:lstStyle/>
            <a:p>
              <a:r>
                <a:rPr lang="en-US" sz="2000" dirty="0" smtClean="0"/>
                <a:t>G</a:t>
              </a:r>
              <a:endParaRPr lang="en-US" sz="2000" dirty="0"/>
            </a:p>
          </p:txBody>
        </p:sp>
      </p:grpSp>
      <p:cxnSp>
        <p:nvCxnSpPr>
          <p:cNvPr id="16" name="Straight Connector 15"/>
          <p:cNvCxnSpPr/>
          <p:nvPr/>
        </p:nvCxnSpPr>
        <p:spPr>
          <a:xfrm>
            <a:off x="4522748" y="2228850"/>
            <a:ext cx="6506" cy="16266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322241" y="2228850"/>
            <a:ext cx="449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03173" y="20955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916151" y="20955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8" idx="3"/>
          </p:cNvCxnSpPr>
          <p:nvPr/>
        </p:nvCxnSpPr>
        <p:spPr>
          <a:xfrm>
            <a:off x="7184173" y="22288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632724" y="2237214"/>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1173666"/>
            <a:ext cx="0" cy="1524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467600" y="1182030"/>
            <a:ext cx="0" cy="1524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928803" y="14478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309803" y="1581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09802" y="24384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918117" y="2274849"/>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634690" y="2414239"/>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34689" y="1581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782854" y="132955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163854" y="14629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163853" y="232015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772168" y="2156599"/>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7488741" y="2295989"/>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488740" y="1462900"/>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28600" y="990600"/>
            <a:ext cx="2362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429606" y="945066"/>
            <a:ext cx="2362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348152" y="3662246"/>
            <a:ext cx="2366847" cy="281475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34176" y="2939442"/>
            <a:ext cx="1839951" cy="369332"/>
          </a:xfrm>
          <a:prstGeom prst="rect">
            <a:avLst/>
          </a:prstGeom>
          <a:noFill/>
        </p:spPr>
        <p:txBody>
          <a:bodyPr wrap="square" rtlCol="0">
            <a:spAutoFit/>
          </a:bodyPr>
          <a:lstStyle/>
          <a:p>
            <a:r>
              <a:rPr lang="en-US" dirty="0" smtClean="0"/>
              <a:t>Station A</a:t>
            </a:r>
            <a:endParaRPr lang="en-US" dirty="0"/>
          </a:p>
        </p:txBody>
      </p:sp>
      <p:sp>
        <p:nvSpPr>
          <p:cNvPr id="40" name="TextBox 39"/>
          <p:cNvSpPr txBox="1"/>
          <p:nvPr/>
        </p:nvSpPr>
        <p:spPr>
          <a:xfrm>
            <a:off x="6951855" y="2942348"/>
            <a:ext cx="1839951" cy="369332"/>
          </a:xfrm>
          <a:prstGeom prst="rect">
            <a:avLst/>
          </a:prstGeom>
          <a:noFill/>
        </p:spPr>
        <p:txBody>
          <a:bodyPr wrap="square" rtlCol="0">
            <a:spAutoFit/>
          </a:bodyPr>
          <a:lstStyle/>
          <a:p>
            <a:r>
              <a:rPr lang="en-US" dirty="0" smtClean="0"/>
              <a:t>Station B</a:t>
            </a:r>
            <a:endParaRPr lang="en-US" dirty="0"/>
          </a:p>
        </p:txBody>
      </p:sp>
      <p:sp>
        <p:nvSpPr>
          <p:cNvPr id="41" name="TextBox 40"/>
          <p:cNvSpPr txBox="1"/>
          <p:nvPr/>
        </p:nvSpPr>
        <p:spPr>
          <a:xfrm>
            <a:off x="2232798" y="5333843"/>
            <a:ext cx="1839951" cy="369332"/>
          </a:xfrm>
          <a:prstGeom prst="rect">
            <a:avLst/>
          </a:prstGeom>
          <a:noFill/>
        </p:spPr>
        <p:txBody>
          <a:bodyPr wrap="square" rtlCol="0">
            <a:spAutoFit/>
          </a:bodyPr>
          <a:lstStyle/>
          <a:p>
            <a:r>
              <a:rPr lang="en-US" dirty="0" smtClean="0"/>
              <a:t>Station C</a:t>
            </a:r>
            <a:endParaRPr lang="en-US" dirty="0"/>
          </a:p>
        </p:txBody>
      </p:sp>
      <p:sp>
        <p:nvSpPr>
          <p:cNvPr id="43" name="Oval 42"/>
          <p:cNvSpPr/>
          <p:nvPr/>
        </p:nvSpPr>
        <p:spPr>
          <a:xfrm>
            <a:off x="1785356" y="2003412"/>
            <a:ext cx="663963" cy="472274"/>
          </a:xfrm>
          <a:prstGeom prst="ellipse">
            <a:avLst/>
          </a:prstGeom>
          <a:solidFill>
            <a:srgbClr val="FF0000">
              <a:alpha val="3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658323" y="1970801"/>
            <a:ext cx="663963" cy="472274"/>
          </a:xfrm>
          <a:prstGeom prst="ellipse">
            <a:avLst/>
          </a:prstGeom>
          <a:solidFill>
            <a:srgbClr val="FF0000">
              <a:alpha val="3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190767" y="3777449"/>
            <a:ext cx="663963" cy="472274"/>
          </a:xfrm>
          <a:prstGeom prst="ellipse">
            <a:avLst/>
          </a:prstGeom>
          <a:solidFill>
            <a:srgbClr val="FF0000">
              <a:alpha val="3000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329103" y="1924050"/>
            <a:ext cx="2397048" cy="160262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3379400" y="1646973"/>
            <a:ext cx="1839951" cy="369332"/>
          </a:xfrm>
          <a:prstGeom prst="rect">
            <a:avLst/>
          </a:prstGeom>
          <a:noFill/>
        </p:spPr>
        <p:txBody>
          <a:bodyPr wrap="square" rtlCol="0">
            <a:spAutoFit/>
          </a:bodyPr>
          <a:lstStyle/>
          <a:p>
            <a:r>
              <a:rPr lang="en-US" dirty="0" smtClean="0"/>
              <a:t>Station D</a:t>
            </a:r>
            <a:endParaRPr lang="en-US" dirty="0"/>
          </a:p>
        </p:txBody>
      </p:sp>
      <p:cxnSp>
        <p:nvCxnSpPr>
          <p:cNvPr id="48" name="Straight Connector 47"/>
          <p:cNvCxnSpPr/>
          <p:nvPr/>
        </p:nvCxnSpPr>
        <p:spPr>
          <a:xfrm>
            <a:off x="2289717" y="1352550"/>
            <a:ext cx="449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70649" y="12192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883627" y="1219200"/>
            <a:ext cx="381000" cy="266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a:stCxn id="49" idx="3"/>
          </p:cNvCxnSpPr>
          <p:nvPr/>
        </p:nvCxnSpPr>
        <p:spPr>
          <a:xfrm>
            <a:off x="7151649" y="1352550"/>
            <a:ext cx="33709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600200" y="1360914"/>
            <a:ext cx="2834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19425" y="2129712"/>
            <a:ext cx="133349"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8475" y="2129712"/>
            <a:ext cx="133176"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535825" y="2125038"/>
            <a:ext cx="133349"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5554875" y="2125038"/>
            <a:ext cx="133176"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443616" y="3140691"/>
            <a:ext cx="133349"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4462666" y="3140691"/>
            <a:ext cx="133176" cy="1893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9" name="Right Arrow 58"/>
          <p:cNvSpPr/>
          <p:nvPr/>
        </p:nvSpPr>
        <p:spPr>
          <a:xfrm rot="10800000">
            <a:off x="4049227" y="1132314"/>
            <a:ext cx="1031721" cy="228600"/>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2757254" y="825165"/>
            <a:ext cx="3980639" cy="369332"/>
          </a:xfrm>
          <a:prstGeom prst="rect">
            <a:avLst/>
          </a:prstGeom>
          <a:noFill/>
        </p:spPr>
        <p:txBody>
          <a:bodyPr wrap="square" rtlCol="0">
            <a:spAutoFit/>
          </a:bodyPr>
          <a:lstStyle/>
          <a:p>
            <a:r>
              <a:rPr lang="en-US" dirty="0" smtClean="0">
                <a:solidFill>
                  <a:srgbClr val="FF0000"/>
                </a:solidFill>
              </a:rPr>
              <a:t>Overloading LN A-B-1</a:t>
            </a:r>
            <a:endParaRPr lang="en-US" dirty="0">
              <a:solidFill>
                <a:srgbClr val="FF0000"/>
              </a:solidFill>
            </a:endParaRPr>
          </a:p>
        </p:txBody>
      </p:sp>
      <p:sp>
        <p:nvSpPr>
          <p:cNvPr id="61" name="Oval 60"/>
          <p:cNvSpPr/>
          <p:nvPr/>
        </p:nvSpPr>
        <p:spPr>
          <a:xfrm>
            <a:off x="4495800" y="2185818"/>
            <a:ext cx="108725" cy="1001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611811" y="2356883"/>
            <a:ext cx="1754457" cy="369332"/>
          </a:xfrm>
          <a:prstGeom prst="rect">
            <a:avLst/>
          </a:prstGeom>
          <a:noFill/>
        </p:spPr>
        <p:txBody>
          <a:bodyPr wrap="square" rtlCol="0">
            <a:spAutoFit/>
          </a:bodyPr>
          <a:lstStyle/>
          <a:p>
            <a:r>
              <a:rPr lang="en-US" dirty="0" smtClean="0">
                <a:solidFill>
                  <a:schemeClr val="accent4">
                    <a:lumMod val="75000"/>
                    <a:lumOff val="25000"/>
                  </a:schemeClr>
                </a:solidFill>
              </a:rPr>
              <a:t>SF for RN = 0</a:t>
            </a:r>
            <a:endParaRPr lang="en-US" dirty="0">
              <a:solidFill>
                <a:schemeClr val="accent4">
                  <a:lumMod val="75000"/>
                  <a:lumOff val="25000"/>
                </a:schemeClr>
              </a:solidFill>
            </a:endParaRPr>
          </a:p>
        </p:txBody>
      </p:sp>
      <p:sp>
        <p:nvSpPr>
          <p:cNvPr id="65" name="TextBox 64"/>
          <p:cNvSpPr txBox="1"/>
          <p:nvPr/>
        </p:nvSpPr>
        <p:spPr>
          <a:xfrm>
            <a:off x="3303572" y="6242434"/>
            <a:ext cx="1758185" cy="369332"/>
          </a:xfrm>
          <a:prstGeom prst="rect">
            <a:avLst/>
          </a:prstGeom>
          <a:noFill/>
        </p:spPr>
        <p:txBody>
          <a:bodyPr wrap="square" rtlCol="0">
            <a:spAutoFit/>
          </a:bodyPr>
          <a:lstStyle/>
          <a:p>
            <a:r>
              <a:rPr lang="en-US" dirty="0" smtClean="0"/>
              <a:t>UNIT_G1</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74360207"/>
              </p:ext>
            </p:extLst>
          </p:nvPr>
        </p:nvGraphicFramePr>
        <p:xfrm>
          <a:off x="5737907" y="3544732"/>
          <a:ext cx="3420645" cy="2134565"/>
        </p:xfrm>
        <a:graphic>
          <a:graphicData uri="http://schemas.openxmlformats.org/drawingml/2006/table">
            <a:tbl>
              <a:tblPr firstRow="1" bandRow="1">
                <a:tableStyleId>{5C22544A-7EE6-4342-B048-85BDC9FD1C3A}</a:tableStyleId>
              </a:tblPr>
              <a:tblGrid>
                <a:gridCol w="635318"/>
                <a:gridCol w="786130"/>
                <a:gridCol w="651032"/>
                <a:gridCol w="778193"/>
                <a:gridCol w="569972"/>
              </a:tblGrid>
              <a:tr h="327742">
                <a:tc>
                  <a:txBody>
                    <a:bodyPr/>
                    <a:lstStyle/>
                    <a:p>
                      <a:r>
                        <a:rPr lang="en-US" sz="1600" dirty="0" smtClean="0"/>
                        <a:t>Gen</a:t>
                      </a:r>
                      <a:endParaRPr lang="en-US" sz="1600" dirty="0"/>
                    </a:p>
                  </a:txBody>
                  <a:tcPr/>
                </a:tc>
                <a:tc>
                  <a:txBody>
                    <a:bodyPr/>
                    <a:lstStyle/>
                    <a:p>
                      <a:r>
                        <a:rPr lang="en-US" sz="1600" dirty="0" smtClean="0"/>
                        <a:t>MW</a:t>
                      </a:r>
                      <a:r>
                        <a:rPr lang="en-US" sz="1100" dirty="0" smtClean="0"/>
                        <a:t>BC</a:t>
                      </a:r>
                      <a:endParaRPr lang="en-US" sz="1100" dirty="0"/>
                    </a:p>
                  </a:txBody>
                  <a:tcPr/>
                </a:tc>
                <a:tc>
                  <a:txBody>
                    <a:bodyPr/>
                    <a:lstStyle/>
                    <a:p>
                      <a:r>
                        <a:rPr lang="en-US" sz="1600" dirty="0" smtClean="0"/>
                        <a:t>PF</a:t>
                      </a:r>
                      <a:endParaRPr lang="en-US" sz="1600" dirty="0"/>
                    </a:p>
                  </a:txBody>
                  <a:tcPr/>
                </a:tc>
                <a:tc>
                  <a:txBody>
                    <a:bodyPr/>
                    <a:lstStyle/>
                    <a:p>
                      <a:r>
                        <a:rPr lang="en-US" sz="1600" smtClean="0"/>
                        <a:t>MW</a:t>
                      </a:r>
                      <a:r>
                        <a:rPr lang="en-US" sz="1200" smtClean="0"/>
                        <a:t>P</a:t>
                      </a:r>
                      <a:r>
                        <a:rPr lang="en-US" sz="1100" smtClean="0"/>
                        <a:t>C</a:t>
                      </a:r>
                      <a:endParaRPr lang="en-US" sz="1100" dirty="0"/>
                    </a:p>
                  </a:txBody>
                  <a:tcPr>
                    <a:lnR w="12700" cap="flat" cmpd="sng" algn="ctr">
                      <a:solidFill>
                        <a:schemeClr val="bg1"/>
                      </a:solidFill>
                      <a:prstDash val="solid"/>
                      <a:round/>
                      <a:headEnd type="none" w="med" len="med"/>
                      <a:tailEnd type="none" w="med" len="med"/>
                    </a:lnR>
                  </a:tcPr>
                </a:tc>
                <a:tc>
                  <a:txBody>
                    <a:bodyPr/>
                    <a:lstStyle/>
                    <a:p>
                      <a:r>
                        <a:rPr lang="en-US" sz="1600" dirty="0" smtClean="0"/>
                        <a:t>SF</a:t>
                      </a:r>
                      <a:endParaRPr lang="en-US" sz="1600" dirty="0"/>
                    </a:p>
                  </a:txBody>
                  <a:tcPr>
                    <a:lnL w="12700" cap="flat" cmpd="sng" algn="ctr">
                      <a:solidFill>
                        <a:schemeClr val="bg1"/>
                      </a:solidFill>
                      <a:prstDash val="solid"/>
                      <a:round/>
                      <a:headEnd type="none" w="med" len="med"/>
                      <a:tailEnd type="none" w="med" len="med"/>
                    </a:lnL>
                  </a:tcPr>
                </a:tc>
              </a:tr>
              <a:tr h="359857">
                <a:tc>
                  <a:txBody>
                    <a:bodyPr/>
                    <a:lstStyle/>
                    <a:p>
                      <a:r>
                        <a:rPr lang="en-US" sz="1600" dirty="0" smtClean="0"/>
                        <a:t>G1</a:t>
                      </a:r>
                      <a:endParaRPr lang="en-US" sz="1600" dirty="0"/>
                    </a:p>
                  </a:txBody>
                  <a:tcPr/>
                </a:tc>
                <a:tc>
                  <a:txBody>
                    <a:bodyPr/>
                    <a:lstStyle/>
                    <a:p>
                      <a:r>
                        <a:rPr lang="en-US" sz="1600" dirty="0" smtClean="0"/>
                        <a:t>20</a:t>
                      </a:r>
                      <a:endParaRPr lang="en-US" sz="1600" dirty="0"/>
                    </a:p>
                  </a:txBody>
                  <a:tcPr/>
                </a:tc>
                <a:tc>
                  <a:txBody>
                    <a:bodyPr/>
                    <a:lstStyle/>
                    <a:p>
                      <a:r>
                        <a:rPr lang="en-US" sz="1600" dirty="0" smtClean="0"/>
                        <a:t>NA</a:t>
                      </a:r>
                      <a:endParaRPr lang="en-US" sz="1600" dirty="0"/>
                    </a:p>
                  </a:txBody>
                  <a:tcPr/>
                </a:tc>
                <a:tc>
                  <a:txBody>
                    <a:bodyPr/>
                    <a:lstStyle/>
                    <a:p>
                      <a:r>
                        <a:rPr lang="en-US" sz="1600" dirty="0" smtClean="0"/>
                        <a:t>0</a:t>
                      </a:r>
                      <a:endParaRPr lang="en-US" sz="1600" dirty="0"/>
                    </a:p>
                  </a:txBody>
                  <a:tcPr>
                    <a:lnR w="12700" cap="flat" cmpd="sng" algn="ctr">
                      <a:solidFill>
                        <a:schemeClr val="bg1"/>
                      </a:solidFill>
                      <a:prstDash val="solid"/>
                      <a:round/>
                      <a:headEnd type="none" w="med" len="med"/>
                      <a:tailEnd type="none" w="med" len="med"/>
                    </a:lnR>
                  </a:tcPr>
                </a:tc>
                <a:tc>
                  <a:txBody>
                    <a:bodyPr/>
                    <a:lstStyle/>
                    <a:p>
                      <a:r>
                        <a:rPr lang="en-US" sz="1600" dirty="0" smtClean="0">
                          <a:solidFill>
                            <a:srgbClr val="FF0000"/>
                          </a:solidFill>
                        </a:rPr>
                        <a:t>0.1</a:t>
                      </a:r>
                      <a:endParaRPr lang="en-US" sz="1600" dirty="0">
                        <a:solidFill>
                          <a:srgbClr val="FF0000"/>
                        </a:solidFill>
                      </a:endParaRPr>
                    </a:p>
                  </a:txBody>
                  <a:tcPr>
                    <a:lnL w="12700" cap="flat" cmpd="sng" algn="ctr">
                      <a:solidFill>
                        <a:schemeClr val="bg1"/>
                      </a:solidFill>
                      <a:prstDash val="solid"/>
                      <a:round/>
                      <a:headEnd type="none" w="med" len="med"/>
                      <a:tailEnd type="none" w="med" len="med"/>
                    </a:lnL>
                  </a:tcPr>
                </a:tc>
              </a:tr>
              <a:tr h="359857">
                <a:tc>
                  <a:txBody>
                    <a:bodyPr/>
                    <a:lstStyle/>
                    <a:p>
                      <a:r>
                        <a:rPr lang="en-US" sz="1600" dirty="0" smtClean="0"/>
                        <a:t>G2</a:t>
                      </a:r>
                      <a:endParaRPr lang="en-US" sz="1600" dirty="0"/>
                    </a:p>
                  </a:txBody>
                  <a:tcPr/>
                </a:tc>
                <a:tc>
                  <a:txBody>
                    <a:bodyPr/>
                    <a:lstStyle/>
                    <a:p>
                      <a:r>
                        <a:rPr lang="en-US" sz="1600" dirty="0" smtClean="0"/>
                        <a:t>50</a:t>
                      </a:r>
                      <a:endParaRPr lang="en-US" sz="1600" dirty="0"/>
                    </a:p>
                  </a:txBody>
                  <a:tcPr/>
                </a:tc>
                <a:tc>
                  <a:txBody>
                    <a:bodyPr/>
                    <a:lstStyle/>
                    <a:p>
                      <a:r>
                        <a:rPr lang="en-US" sz="1600" dirty="0" smtClean="0"/>
                        <a:t>0.25</a:t>
                      </a:r>
                      <a:endParaRPr lang="en-US" sz="1600" dirty="0"/>
                    </a:p>
                  </a:txBody>
                  <a:tcPr/>
                </a:tc>
                <a:tc>
                  <a:txBody>
                    <a:bodyPr/>
                    <a:lstStyle/>
                    <a:p>
                      <a:r>
                        <a:rPr lang="en-US" sz="1600" dirty="0" smtClean="0"/>
                        <a:t>55</a:t>
                      </a:r>
                      <a:endParaRPr lang="en-US" sz="1600" dirty="0"/>
                    </a:p>
                  </a:txBody>
                  <a:tcPr>
                    <a:lnR w="12700" cap="flat" cmpd="sng" algn="ctr">
                      <a:solidFill>
                        <a:schemeClr val="bg1"/>
                      </a:solidFill>
                      <a:prstDash val="solid"/>
                      <a:round/>
                      <a:headEnd type="none" w="med" len="med"/>
                      <a:tailEnd type="none" w="med" len="med"/>
                    </a:lnR>
                  </a:tcPr>
                </a:tc>
                <a:tc>
                  <a:txBody>
                    <a:bodyPr/>
                    <a:lstStyle/>
                    <a:p>
                      <a:r>
                        <a:rPr lang="en-US" sz="1600" dirty="0" smtClean="0"/>
                        <a:t>0.2</a:t>
                      </a:r>
                      <a:endParaRPr lang="en-US" sz="1600" dirty="0"/>
                    </a:p>
                  </a:txBody>
                  <a:tcPr>
                    <a:lnL w="12700" cap="flat" cmpd="sng" algn="ctr">
                      <a:solidFill>
                        <a:schemeClr val="bg1"/>
                      </a:solidFill>
                      <a:prstDash val="solid"/>
                      <a:round/>
                      <a:headEnd type="none" w="med" len="med"/>
                      <a:tailEnd type="none" w="med" len="med"/>
                    </a:lnL>
                  </a:tcPr>
                </a:tc>
              </a:tr>
              <a:tr h="359857">
                <a:tc>
                  <a:txBody>
                    <a:bodyPr/>
                    <a:lstStyle/>
                    <a:p>
                      <a:r>
                        <a:rPr lang="en-US" sz="1600" dirty="0" smtClean="0"/>
                        <a:t>G3</a:t>
                      </a:r>
                      <a:endParaRPr lang="en-US" sz="1600" dirty="0"/>
                    </a:p>
                  </a:txBody>
                  <a:tcPr/>
                </a:tc>
                <a:tc>
                  <a:txBody>
                    <a:bodyPr/>
                    <a:lstStyle/>
                    <a:p>
                      <a:r>
                        <a:rPr lang="en-US" sz="1600" dirty="0" smtClean="0"/>
                        <a:t>50</a:t>
                      </a:r>
                      <a:endParaRPr lang="en-US" sz="1600" dirty="0"/>
                    </a:p>
                  </a:txBody>
                  <a:tcPr/>
                </a:tc>
                <a:tc>
                  <a:txBody>
                    <a:bodyPr/>
                    <a:lstStyle/>
                    <a:p>
                      <a:r>
                        <a:rPr lang="en-US" sz="1600" dirty="0" smtClean="0"/>
                        <a:t>0.5</a:t>
                      </a:r>
                      <a:endParaRPr lang="en-US" sz="1600" dirty="0"/>
                    </a:p>
                  </a:txBody>
                  <a:tcPr/>
                </a:tc>
                <a:tc>
                  <a:txBody>
                    <a:bodyPr/>
                    <a:lstStyle/>
                    <a:p>
                      <a:r>
                        <a:rPr lang="en-US" sz="1600" dirty="0" smtClean="0"/>
                        <a:t>60</a:t>
                      </a:r>
                      <a:endParaRPr lang="en-US" sz="1600" dirty="0"/>
                    </a:p>
                  </a:txBody>
                  <a:tcPr>
                    <a:lnR w="12700" cap="flat" cmpd="sng" algn="ctr">
                      <a:solidFill>
                        <a:schemeClr val="bg1"/>
                      </a:solidFill>
                      <a:prstDash val="solid"/>
                      <a:round/>
                      <a:headEnd type="none" w="med" len="med"/>
                      <a:tailEnd type="none" w="med" len="med"/>
                    </a:lnR>
                  </a:tcPr>
                </a:tc>
                <a:tc>
                  <a:txBody>
                    <a:bodyPr/>
                    <a:lstStyle/>
                    <a:p>
                      <a:r>
                        <a:rPr lang="en-US" sz="1600" dirty="0" smtClean="0"/>
                        <a:t>0.2</a:t>
                      </a:r>
                      <a:endParaRPr lang="en-US" sz="1600" dirty="0"/>
                    </a:p>
                  </a:txBody>
                  <a:tcPr>
                    <a:lnL w="12700" cap="flat" cmpd="sng" algn="ctr">
                      <a:solidFill>
                        <a:schemeClr val="bg1"/>
                      </a:solidFill>
                      <a:prstDash val="solid"/>
                      <a:round/>
                      <a:headEnd type="none" w="med" len="med"/>
                      <a:tailEnd type="none" w="med" len="med"/>
                    </a:lnL>
                  </a:tcPr>
                </a:tc>
              </a:tr>
              <a:tr h="359857">
                <a:tc>
                  <a:txBody>
                    <a:bodyPr/>
                    <a:lstStyle/>
                    <a:p>
                      <a:r>
                        <a:rPr lang="en-US" sz="1600" dirty="0" smtClean="0"/>
                        <a:t>G4</a:t>
                      </a:r>
                      <a:endParaRPr lang="en-US" sz="1600" dirty="0"/>
                    </a:p>
                  </a:txBody>
                  <a:tcPr/>
                </a:tc>
                <a:tc>
                  <a:txBody>
                    <a:bodyPr/>
                    <a:lstStyle/>
                    <a:p>
                      <a:r>
                        <a:rPr lang="en-US" sz="1600" dirty="0" smtClean="0"/>
                        <a:t>50</a:t>
                      </a:r>
                      <a:endParaRPr lang="en-US" sz="1600" dirty="0"/>
                    </a:p>
                  </a:txBody>
                  <a:tcPr/>
                </a:tc>
                <a:tc>
                  <a:txBody>
                    <a:bodyPr/>
                    <a:lstStyle/>
                    <a:p>
                      <a:r>
                        <a:rPr lang="en-US" sz="1600" dirty="0" smtClean="0"/>
                        <a:t>0</a:t>
                      </a:r>
                      <a:endParaRPr lang="en-US" sz="1600" dirty="0"/>
                    </a:p>
                  </a:txBody>
                  <a:tcPr/>
                </a:tc>
                <a:tc>
                  <a:txBody>
                    <a:bodyPr/>
                    <a:lstStyle/>
                    <a:p>
                      <a:r>
                        <a:rPr lang="en-US" sz="1600" smtClean="0"/>
                        <a:t>50</a:t>
                      </a:r>
                      <a:endParaRPr lang="en-US" sz="1600" dirty="0"/>
                    </a:p>
                  </a:txBody>
                  <a:tcPr>
                    <a:lnR w="12700" cap="flat" cmpd="sng" algn="ctr">
                      <a:solidFill>
                        <a:schemeClr val="bg1"/>
                      </a:solidFill>
                      <a:prstDash val="solid"/>
                      <a:round/>
                      <a:headEnd type="none" w="med" len="med"/>
                      <a:tailEnd type="none" w="med" len="med"/>
                    </a:lnR>
                  </a:tcPr>
                </a:tc>
                <a:tc>
                  <a:txBody>
                    <a:bodyPr/>
                    <a:lstStyle/>
                    <a:p>
                      <a:r>
                        <a:rPr lang="en-US" sz="1600" dirty="0" smtClean="0"/>
                        <a:t>0.1</a:t>
                      </a:r>
                      <a:endParaRPr lang="en-US" sz="1600" dirty="0"/>
                    </a:p>
                  </a:txBody>
                  <a:tcPr>
                    <a:lnL w="12700" cap="flat" cmpd="sng" algn="ctr">
                      <a:solidFill>
                        <a:schemeClr val="bg1"/>
                      </a:solidFill>
                      <a:prstDash val="solid"/>
                      <a:round/>
                      <a:headEnd type="none" w="med" len="med"/>
                      <a:tailEnd type="none" w="med" len="med"/>
                    </a:lnL>
                  </a:tcPr>
                </a:tc>
              </a:tr>
              <a:tr h="359857">
                <a:tc>
                  <a:txBody>
                    <a:bodyPr/>
                    <a:lstStyle/>
                    <a:p>
                      <a:r>
                        <a:rPr lang="en-US" sz="1600" dirty="0" smtClean="0"/>
                        <a:t>G5</a:t>
                      </a:r>
                      <a:endParaRPr lang="en-US" sz="1600" dirty="0"/>
                    </a:p>
                  </a:txBody>
                  <a:tcPr/>
                </a:tc>
                <a:tc>
                  <a:txBody>
                    <a:bodyPr/>
                    <a:lstStyle/>
                    <a:p>
                      <a:r>
                        <a:rPr lang="en-US" sz="1600" dirty="0" smtClean="0"/>
                        <a:t>50</a:t>
                      </a:r>
                      <a:endParaRPr lang="en-US" sz="1600" dirty="0"/>
                    </a:p>
                  </a:txBody>
                  <a:tcPr/>
                </a:tc>
                <a:tc>
                  <a:txBody>
                    <a:bodyPr/>
                    <a:lstStyle/>
                    <a:p>
                      <a:r>
                        <a:rPr lang="en-US" sz="1600" dirty="0" smtClean="0"/>
                        <a:t>0.25</a:t>
                      </a:r>
                      <a:endParaRPr lang="en-US" sz="1600" dirty="0"/>
                    </a:p>
                  </a:txBody>
                  <a:tcPr/>
                </a:tc>
                <a:tc>
                  <a:txBody>
                    <a:bodyPr/>
                    <a:lstStyle/>
                    <a:p>
                      <a:r>
                        <a:rPr lang="en-US" sz="1600" dirty="0" smtClean="0"/>
                        <a:t>55</a:t>
                      </a:r>
                      <a:endParaRPr lang="en-US" sz="1600" dirty="0"/>
                    </a:p>
                  </a:txBody>
                  <a:tcPr>
                    <a:lnR w="12700" cap="flat" cmpd="sng" algn="ctr">
                      <a:solidFill>
                        <a:schemeClr val="bg1"/>
                      </a:solidFill>
                      <a:prstDash val="solid"/>
                      <a:round/>
                      <a:headEnd type="none" w="med" len="med"/>
                      <a:tailEnd type="none" w="med" len="med"/>
                    </a:lnR>
                  </a:tcPr>
                </a:tc>
                <a:tc>
                  <a:txBody>
                    <a:bodyPr/>
                    <a:lstStyle/>
                    <a:p>
                      <a:r>
                        <a:rPr lang="en-US" sz="1600" dirty="0" smtClean="0"/>
                        <a:t>-0.2</a:t>
                      </a:r>
                      <a:endParaRPr lang="en-US" sz="1600" dirty="0"/>
                    </a:p>
                  </a:txBody>
                  <a:tcPr>
                    <a:lnL w="12700" cap="flat" cmpd="sng" algn="ctr">
                      <a:solidFill>
                        <a:schemeClr val="bg1"/>
                      </a:solidFill>
                      <a:prstDash val="solid"/>
                      <a:round/>
                      <a:headEnd type="none" w="med" len="med"/>
                      <a:tailEnd type="none" w="med" len="med"/>
                    </a:lnL>
                  </a:tcPr>
                </a:tc>
              </a:tr>
            </a:tbl>
          </a:graphicData>
        </a:graphic>
      </p:graphicFrame>
      <p:sp>
        <p:nvSpPr>
          <p:cNvPr id="75" name="TextBox 74"/>
          <p:cNvSpPr txBox="1"/>
          <p:nvPr/>
        </p:nvSpPr>
        <p:spPr>
          <a:xfrm>
            <a:off x="5488624" y="5972096"/>
            <a:ext cx="2824975" cy="369332"/>
          </a:xfrm>
          <a:prstGeom prst="rect">
            <a:avLst/>
          </a:prstGeom>
          <a:noFill/>
        </p:spPr>
        <p:txBody>
          <a:bodyPr wrap="square" rtlCol="0">
            <a:spAutoFit/>
          </a:bodyPr>
          <a:lstStyle/>
          <a:p>
            <a:r>
              <a:rPr lang="en-US" dirty="0" smtClean="0">
                <a:solidFill>
                  <a:schemeClr val="accent4">
                    <a:lumMod val="75000"/>
                    <a:lumOff val="25000"/>
                  </a:schemeClr>
                </a:solidFill>
              </a:rPr>
              <a:t>“Pick-up” SF for G1:</a:t>
            </a:r>
            <a:endParaRPr lang="en-US" dirty="0">
              <a:solidFill>
                <a:schemeClr val="accent4">
                  <a:lumMod val="75000"/>
                  <a:lumOff val="25000"/>
                </a:schemeClr>
              </a:solidFill>
            </a:endParaRPr>
          </a:p>
        </p:txBody>
      </p:sp>
      <mc:AlternateContent xmlns:mc="http://schemas.openxmlformats.org/markup-compatibility/2006" xmlns:a14="http://schemas.microsoft.com/office/drawing/2010/main">
        <mc:Choice Requires="a14">
          <p:sp>
            <p:nvSpPr>
              <p:cNvPr id="77" name="TextBox 76"/>
              <p:cNvSpPr txBox="1"/>
              <p:nvPr/>
            </p:nvSpPr>
            <p:spPr>
              <a:xfrm>
                <a:off x="7685090" y="5838694"/>
                <a:ext cx="1321644" cy="672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supHide m:val="on"/>
                          <m:ctrlPr>
                            <a:rPr lang="en-US" i="1" smtClean="0">
                              <a:latin typeface="Cambria Math" panose="02040503050406030204" pitchFamily="18" charset="0"/>
                            </a:rPr>
                          </m:ctrlPr>
                        </m:naryPr>
                        <m:sub>
                          <m:r>
                            <m:rPr>
                              <m:brk m:alnAt="7"/>
                            </m:rPr>
                            <a:rPr lang="en-US" b="0" i="1" smtClean="0">
                              <a:latin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≠1</m:t>
                          </m:r>
                        </m:sub>
                        <m:sup/>
                        <m:e>
                          <m:sSub>
                            <m:sSubPr>
                              <m:ctrlPr>
                                <a:rPr lang="en-US" i="1" smtClean="0">
                                  <a:latin typeface="Cambria Math" panose="02040503050406030204" pitchFamily="18" charset="0"/>
                                </a:rPr>
                              </m:ctrlPr>
                            </m:sSubPr>
                            <m:e>
                              <m:r>
                                <a:rPr lang="en-US" b="0" i="1" smtClean="0">
                                  <a:latin typeface="Cambria Math" panose="02040503050406030204" pitchFamily="18" charset="0"/>
                                </a:rPr>
                                <m:t>𝑃𝐹</m:t>
                              </m:r>
                            </m:e>
                            <m:sub>
                              <m:r>
                                <a:rPr lang="en-US" b="0" i="1" smtClean="0">
                                  <a:latin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𝑆𝐹</m:t>
                              </m:r>
                            </m:e>
                            <m:sub>
                              <m:r>
                                <a:rPr lang="en-US" b="0" i="1" smtClean="0">
                                  <a:latin typeface="Cambria Math" panose="02040503050406030204" pitchFamily="18" charset="0"/>
                                  <a:ea typeface="Cambria Math" panose="02040503050406030204" pitchFamily="18" charset="0"/>
                                </a:rPr>
                                <m:t>𝑖</m:t>
                              </m:r>
                            </m:sub>
                          </m:sSub>
                        </m:e>
                      </m:nary>
                    </m:oMath>
                  </m:oMathPara>
                </a14:m>
                <a:endParaRPr lang="en-US" dirty="0"/>
              </a:p>
            </p:txBody>
          </p:sp>
        </mc:Choice>
        <mc:Fallback xmlns="">
          <p:sp>
            <p:nvSpPr>
              <p:cNvPr id="77" name="TextBox 76"/>
              <p:cNvSpPr txBox="1">
                <a:spLocks noRot="1" noChangeAspect="1" noMove="1" noResize="1" noEditPoints="1" noAdjustHandles="1" noChangeArrowheads="1" noChangeShapeType="1" noTextEdit="1"/>
              </p:cNvSpPr>
              <p:nvPr/>
            </p:nvSpPr>
            <p:spPr>
              <a:xfrm>
                <a:off x="7685090" y="5838694"/>
                <a:ext cx="1321644" cy="672235"/>
              </a:xfrm>
              <a:prstGeom prst="rect">
                <a:avLst/>
              </a:prstGeom>
              <a:blipFill rotWithShape="0">
                <a:blip r:embed="rId3"/>
                <a:stretch>
                  <a:fillRect/>
                </a:stretch>
              </a:blipFill>
            </p:spPr>
            <p:txBody>
              <a:bodyPr/>
              <a:lstStyle/>
              <a:p>
                <a:r>
                  <a:rPr lang="en-US">
                    <a:noFill/>
                  </a:rPr>
                  <a:t> </a:t>
                </a:r>
              </a:p>
            </p:txBody>
          </p:sp>
        </mc:Fallback>
      </mc:AlternateContent>
      <p:grpSp>
        <p:nvGrpSpPr>
          <p:cNvPr id="79" name="Group 78"/>
          <p:cNvGrpSpPr/>
          <p:nvPr/>
        </p:nvGrpSpPr>
        <p:grpSpPr>
          <a:xfrm>
            <a:off x="8490724" y="577173"/>
            <a:ext cx="500876" cy="502734"/>
            <a:chOff x="4294613" y="5838694"/>
            <a:chExt cx="500876" cy="502734"/>
          </a:xfrm>
        </p:grpSpPr>
        <p:sp>
          <p:nvSpPr>
            <p:cNvPr id="80" name="Oval 79"/>
            <p:cNvSpPr/>
            <p:nvPr/>
          </p:nvSpPr>
          <p:spPr>
            <a:xfrm>
              <a:off x="4294613" y="5838694"/>
              <a:ext cx="500876" cy="5027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4370349" y="5880146"/>
              <a:ext cx="304800" cy="400110"/>
            </a:xfrm>
            <a:prstGeom prst="rect">
              <a:avLst/>
            </a:prstGeom>
            <a:noFill/>
          </p:spPr>
          <p:txBody>
            <a:bodyPr wrap="square" rtlCol="0">
              <a:spAutoFit/>
            </a:bodyPr>
            <a:lstStyle/>
            <a:p>
              <a:r>
                <a:rPr lang="en-US" sz="2000" dirty="0" smtClean="0"/>
                <a:t>G</a:t>
              </a:r>
              <a:endParaRPr lang="en-US" sz="2000" dirty="0"/>
            </a:p>
          </p:txBody>
        </p:sp>
      </p:grpSp>
      <p:grpSp>
        <p:nvGrpSpPr>
          <p:cNvPr id="82" name="Group 81"/>
          <p:cNvGrpSpPr/>
          <p:nvPr/>
        </p:nvGrpSpPr>
        <p:grpSpPr>
          <a:xfrm>
            <a:off x="8541368" y="1448806"/>
            <a:ext cx="500876" cy="502734"/>
            <a:chOff x="4294613" y="5838694"/>
            <a:chExt cx="500876" cy="502734"/>
          </a:xfrm>
        </p:grpSpPr>
        <p:sp>
          <p:nvSpPr>
            <p:cNvPr id="83" name="Oval 82"/>
            <p:cNvSpPr/>
            <p:nvPr/>
          </p:nvSpPr>
          <p:spPr>
            <a:xfrm>
              <a:off x="4294613" y="5838694"/>
              <a:ext cx="500876" cy="5027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4370349" y="5880146"/>
              <a:ext cx="304800" cy="400110"/>
            </a:xfrm>
            <a:prstGeom prst="rect">
              <a:avLst/>
            </a:prstGeom>
            <a:noFill/>
          </p:spPr>
          <p:txBody>
            <a:bodyPr wrap="square" rtlCol="0">
              <a:spAutoFit/>
            </a:bodyPr>
            <a:lstStyle/>
            <a:p>
              <a:r>
                <a:rPr lang="en-US" sz="2000" dirty="0" smtClean="0"/>
                <a:t>G</a:t>
              </a:r>
              <a:endParaRPr lang="en-US" sz="2000" dirty="0"/>
            </a:p>
          </p:txBody>
        </p:sp>
      </p:grpSp>
      <p:grpSp>
        <p:nvGrpSpPr>
          <p:cNvPr id="85" name="Group 84"/>
          <p:cNvGrpSpPr/>
          <p:nvPr/>
        </p:nvGrpSpPr>
        <p:grpSpPr>
          <a:xfrm>
            <a:off x="8562508" y="2274849"/>
            <a:ext cx="500876" cy="502734"/>
            <a:chOff x="4294613" y="5838694"/>
            <a:chExt cx="500876" cy="502734"/>
          </a:xfrm>
        </p:grpSpPr>
        <p:sp>
          <p:nvSpPr>
            <p:cNvPr id="86" name="Oval 85"/>
            <p:cNvSpPr/>
            <p:nvPr/>
          </p:nvSpPr>
          <p:spPr>
            <a:xfrm>
              <a:off x="4294613" y="5838694"/>
              <a:ext cx="500876" cy="5027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4370349" y="5880146"/>
              <a:ext cx="304800" cy="400110"/>
            </a:xfrm>
            <a:prstGeom prst="rect">
              <a:avLst/>
            </a:prstGeom>
            <a:noFill/>
          </p:spPr>
          <p:txBody>
            <a:bodyPr wrap="square" rtlCol="0">
              <a:spAutoFit/>
            </a:bodyPr>
            <a:lstStyle/>
            <a:p>
              <a:r>
                <a:rPr lang="en-US" sz="2000" dirty="0" smtClean="0"/>
                <a:t>G</a:t>
              </a:r>
              <a:endParaRPr lang="en-US" sz="2000" dirty="0"/>
            </a:p>
          </p:txBody>
        </p:sp>
      </p:grpSp>
      <p:sp>
        <p:nvSpPr>
          <p:cNvPr id="88" name="TextBox 87"/>
          <p:cNvSpPr txBox="1"/>
          <p:nvPr/>
        </p:nvSpPr>
        <p:spPr>
          <a:xfrm>
            <a:off x="8026661" y="632342"/>
            <a:ext cx="507739" cy="369332"/>
          </a:xfrm>
          <a:prstGeom prst="rect">
            <a:avLst/>
          </a:prstGeom>
          <a:noFill/>
        </p:spPr>
        <p:txBody>
          <a:bodyPr wrap="square" rtlCol="0">
            <a:spAutoFit/>
          </a:bodyPr>
          <a:lstStyle/>
          <a:p>
            <a:r>
              <a:rPr lang="en-US" dirty="0" smtClean="0"/>
              <a:t>G2</a:t>
            </a:r>
            <a:endParaRPr lang="en-US" dirty="0"/>
          </a:p>
        </p:txBody>
      </p:sp>
      <p:sp>
        <p:nvSpPr>
          <p:cNvPr id="89" name="TextBox 88"/>
          <p:cNvSpPr txBox="1"/>
          <p:nvPr/>
        </p:nvSpPr>
        <p:spPr>
          <a:xfrm>
            <a:off x="8087532" y="1528110"/>
            <a:ext cx="507739" cy="369332"/>
          </a:xfrm>
          <a:prstGeom prst="rect">
            <a:avLst/>
          </a:prstGeom>
          <a:noFill/>
        </p:spPr>
        <p:txBody>
          <a:bodyPr wrap="square" rtlCol="0">
            <a:spAutoFit/>
          </a:bodyPr>
          <a:lstStyle/>
          <a:p>
            <a:r>
              <a:rPr lang="en-US" dirty="0" smtClean="0"/>
              <a:t>G3</a:t>
            </a:r>
            <a:endParaRPr lang="en-US" dirty="0"/>
          </a:p>
        </p:txBody>
      </p:sp>
      <p:sp>
        <p:nvSpPr>
          <p:cNvPr id="90" name="TextBox 89"/>
          <p:cNvSpPr txBox="1"/>
          <p:nvPr/>
        </p:nvSpPr>
        <p:spPr>
          <a:xfrm>
            <a:off x="8112796" y="2423299"/>
            <a:ext cx="507739" cy="369332"/>
          </a:xfrm>
          <a:prstGeom prst="rect">
            <a:avLst/>
          </a:prstGeom>
          <a:noFill/>
        </p:spPr>
        <p:txBody>
          <a:bodyPr wrap="square" rtlCol="0">
            <a:spAutoFit/>
          </a:bodyPr>
          <a:lstStyle/>
          <a:p>
            <a:r>
              <a:rPr lang="en-US" dirty="0" smtClean="0"/>
              <a:t>G4</a:t>
            </a:r>
            <a:endParaRPr lang="en-US" dirty="0"/>
          </a:p>
        </p:txBody>
      </p:sp>
      <p:grpSp>
        <p:nvGrpSpPr>
          <p:cNvPr id="91" name="Group 90"/>
          <p:cNvGrpSpPr/>
          <p:nvPr/>
        </p:nvGrpSpPr>
        <p:grpSpPr>
          <a:xfrm>
            <a:off x="424402" y="2523853"/>
            <a:ext cx="500876" cy="502734"/>
            <a:chOff x="4294613" y="5838694"/>
            <a:chExt cx="500876" cy="502734"/>
          </a:xfrm>
        </p:grpSpPr>
        <p:sp>
          <p:nvSpPr>
            <p:cNvPr id="92" name="Oval 91"/>
            <p:cNvSpPr/>
            <p:nvPr/>
          </p:nvSpPr>
          <p:spPr>
            <a:xfrm>
              <a:off x="4294613" y="5838694"/>
              <a:ext cx="500876" cy="5027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4370349" y="5880146"/>
              <a:ext cx="304800" cy="400110"/>
            </a:xfrm>
            <a:prstGeom prst="rect">
              <a:avLst/>
            </a:prstGeom>
            <a:noFill/>
          </p:spPr>
          <p:txBody>
            <a:bodyPr wrap="square" rtlCol="0">
              <a:spAutoFit/>
            </a:bodyPr>
            <a:lstStyle/>
            <a:p>
              <a:r>
                <a:rPr lang="en-US" sz="2000" dirty="0" smtClean="0"/>
                <a:t>G</a:t>
              </a:r>
              <a:endParaRPr lang="en-US" sz="2000" dirty="0"/>
            </a:p>
          </p:txBody>
        </p:sp>
      </p:grpSp>
      <p:sp>
        <p:nvSpPr>
          <p:cNvPr id="94" name="TextBox 93"/>
          <p:cNvSpPr txBox="1"/>
          <p:nvPr/>
        </p:nvSpPr>
        <p:spPr>
          <a:xfrm>
            <a:off x="-39661" y="2579022"/>
            <a:ext cx="507739" cy="369332"/>
          </a:xfrm>
          <a:prstGeom prst="rect">
            <a:avLst/>
          </a:prstGeom>
          <a:noFill/>
        </p:spPr>
        <p:txBody>
          <a:bodyPr wrap="square" rtlCol="0">
            <a:spAutoFit/>
          </a:bodyPr>
          <a:lstStyle/>
          <a:p>
            <a:r>
              <a:rPr lang="en-US" dirty="0" smtClean="0"/>
              <a:t>G5</a:t>
            </a:r>
            <a:endParaRPr lang="en-US" dirty="0"/>
          </a:p>
        </p:txBody>
      </p:sp>
    </p:spTree>
    <p:extLst>
      <p:ext uri="{BB962C8B-B14F-4D97-AF65-F5344CB8AC3E}">
        <p14:creationId xmlns:p14="http://schemas.microsoft.com/office/powerpoint/2010/main" val="437746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Factors and </a:t>
            </a:r>
            <a:r>
              <a:rPr lang="en-US" dirty="0" smtClean="0"/>
              <a:t>Price Calculation</a:t>
            </a:r>
            <a:endParaRPr lang="en-US" dirty="0"/>
          </a:p>
        </p:txBody>
      </p:sp>
      <p:sp>
        <p:nvSpPr>
          <p:cNvPr id="3" name="Content Placeholder 2"/>
          <p:cNvSpPr>
            <a:spLocks noGrp="1"/>
          </p:cNvSpPr>
          <p:nvPr>
            <p:ph idx="1"/>
          </p:nvPr>
        </p:nvSpPr>
        <p:spPr>
          <a:xfrm>
            <a:off x="199659" y="1290909"/>
            <a:ext cx="8839200" cy="1096840"/>
          </a:xfrm>
        </p:spPr>
        <p:txBody>
          <a:bodyPr/>
          <a:lstStyle/>
          <a:p>
            <a:r>
              <a:rPr lang="en-US" sz="2000" dirty="0" smtClean="0"/>
              <a:t>The difference between resource SF(none-zero) and Electric Bus SF (zero) will lead to different Resource LMP and RN price. </a:t>
            </a:r>
            <a:endParaRPr lang="en-US" sz="2000" dirty="0"/>
          </a:p>
        </p:txBody>
      </p:sp>
      <p:sp>
        <p:nvSpPr>
          <p:cNvPr id="25" name="Rectangle 24"/>
          <p:cNvSpPr/>
          <p:nvPr/>
        </p:nvSpPr>
        <p:spPr>
          <a:xfrm>
            <a:off x="396240" y="2755971"/>
            <a:ext cx="2042160" cy="340753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6" name="Right Arrow 25"/>
          <p:cNvSpPr/>
          <p:nvPr/>
        </p:nvSpPr>
        <p:spPr>
          <a:xfrm rot="5400000">
            <a:off x="4250529" y="4290006"/>
            <a:ext cx="921070"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Rectangle 26"/>
          <p:cNvSpPr/>
          <p:nvPr/>
        </p:nvSpPr>
        <p:spPr>
          <a:xfrm>
            <a:off x="3796664" y="2667420"/>
            <a:ext cx="18288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SCED Optimization</a:t>
            </a:r>
            <a:endParaRPr lang="en-US" b="1" dirty="0">
              <a:solidFill>
                <a:schemeClr val="tx1"/>
              </a:solidFill>
            </a:endParaRPr>
          </a:p>
        </p:txBody>
      </p:sp>
      <p:sp>
        <p:nvSpPr>
          <p:cNvPr id="28" name="Parallelogram 27"/>
          <p:cNvSpPr/>
          <p:nvPr/>
        </p:nvSpPr>
        <p:spPr>
          <a:xfrm>
            <a:off x="557213" y="2972220"/>
            <a:ext cx="1720214" cy="685800"/>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Resource SF</a:t>
            </a:r>
            <a:endParaRPr lang="en-US" dirty="0">
              <a:solidFill>
                <a:schemeClr val="tx1"/>
              </a:solidFill>
            </a:endParaRPr>
          </a:p>
        </p:txBody>
      </p:sp>
      <p:sp>
        <p:nvSpPr>
          <p:cNvPr id="29" name="Right Arrow 28"/>
          <p:cNvSpPr/>
          <p:nvPr/>
        </p:nvSpPr>
        <p:spPr>
          <a:xfrm>
            <a:off x="5791200" y="3112238"/>
            <a:ext cx="1397319"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Parallelogram 29"/>
          <p:cNvSpPr/>
          <p:nvPr/>
        </p:nvSpPr>
        <p:spPr>
          <a:xfrm>
            <a:off x="572453" y="5182020"/>
            <a:ext cx="1720214" cy="685800"/>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Electric Bus SF</a:t>
            </a:r>
            <a:endParaRPr lang="en-US" dirty="0">
              <a:solidFill>
                <a:schemeClr val="tx1"/>
              </a:solidFill>
            </a:endParaRPr>
          </a:p>
        </p:txBody>
      </p:sp>
      <p:sp>
        <p:nvSpPr>
          <p:cNvPr id="31" name="Right Arrow 30"/>
          <p:cNvSpPr/>
          <p:nvPr/>
        </p:nvSpPr>
        <p:spPr>
          <a:xfrm>
            <a:off x="2316477" y="3112238"/>
            <a:ext cx="1397319"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Right Arrow 31"/>
          <p:cNvSpPr/>
          <p:nvPr/>
        </p:nvSpPr>
        <p:spPr>
          <a:xfrm>
            <a:off x="2399345" y="5322038"/>
            <a:ext cx="1397319"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TextBox 32"/>
          <p:cNvSpPr txBox="1"/>
          <p:nvPr/>
        </p:nvSpPr>
        <p:spPr>
          <a:xfrm>
            <a:off x="4769988" y="4155524"/>
            <a:ext cx="2800827" cy="646331"/>
          </a:xfrm>
          <a:prstGeom prst="rect">
            <a:avLst/>
          </a:prstGeom>
          <a:noFill/>
        </p:spPr>
        <p:txBody>
          <a:bodyPr wrap="square" rtlCol="0">
            <a:spAutoFit/>
          </a:bodyPr>
          <a:lstStyle/>
          <a:p>
            <a:r>
              <a:rPr lang="en-US" dirty="0" smtClean="0"/>
              <a:t>System Lambda, Constraint Shadow Price</a:t>
            </a:r>
            <a:endParaRPr lang="en-US" dirty="0"/>
          </a:p>
        </p:txBody>
      </p:sp>
      <p:sp>
        <p:nvSpPr>
          <p:cNvPr id="34" name="Rectangle 33"/>
          <p:cNvSpPr/>
          <p:nvPr/>
        </p:nvSpPr>
        <p:spPr>
          <a:xfrm>
            <a:off x="3879531" y="5001179"/>
            <a:ext cx="18288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Post Process</a:t>
            </a:r>
            <a:endParaRPr lang="en-US" b="1" dirty="0">
              <a:solidFill>
                <a:schemeClr val="tx1"/>
              </a:solidFill>
            </a:endParaRPr>
          </a:p>
        </p:txBody>
      </p:sp>
      <p:sp>
        <p:nvSpPr>
          <p:cNvPr id="35" name="Right Arrow 34"/>
          <p:cNvSpPr/>
          <p:nvPr/>
        </p:nvSpPr>
        <p:spPr>
          <a:xfrm>
            <a:off x="5861684" y="5366544"/>
            <a:ext cx="1397319" cy="40576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Parallelogram 35"/>
          <p:cNvSpPr/>
          <p:nvPr/>
        </p:nvSpPr>
        <p:spPr>
          <a:xfrm>
            <a:off x="7166610" y="5004855"/>
            <a:ext cx="1968817" cy="1288048"/>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RN Price, Meter Price</a:t>
            </a:r>
            <a:endParaRPr lang="en-US" dirty="0">
              <a:solidFill>
                <a:schemeClr val="tx1"/>
              </a:solidFill>
            </a:endParaRPr>
          </a:p>
        </p:txBody>
      </p:sp>
      <p:sp>
        <p:nvSpPr>
          <p:cNvPr id="37" name="TextBox 36"/>
          <p:cNvSpPr txBox="1"/>
          <p:nvPr/>
        </p:nvSpPr>
        <p:spPr>
          <a:xfrm>
            <a:off x="762000" y="2362620"/>
            <a:ext cx="1759268" cy="382634"/>
          </a:xfrm>
          <a:prstGeom prst="rect">
            <a:avLst/>
          </a:prstGeom>
          <a:noFill/>
        </p:spPr>
        <p:txBody>
          <a:bodyPr wrap="square" rtlCol="0">
            <a:spAutoFit/>
          </a:bodyPr>
          <a:lstStyle/>
          <a:p>
            <a:r>
              <a:rPr lang="en-US" dirty="0" smtClean="0"/>
              <a:t>EMS RTCA</a:t>
            </a:r>
            <a:endParaRPr lang="en-US" dirty="0"/>
          </a:p>
        </p:txBody>
      </p:sp>
      <p:sp>
        <p:nvSpPr>
          <p:cNvPr id="38" name="TextBox 37"/>
          <p:cNvSpPr txBox="1"/>
          <p:nvPr/>
        </p:nvSpPr>
        <p:spPr>
          <a:xfrm>
            <a:off x="292950" y="3544272"/>
            <a:ext cx="2425402" cy="646331"/>
          </a:xfrm>
          <a:prstGeom prst="rect">
            <a:avLst/>
          </a:prstGeom>
          <a:noFill/>
        </p:spPr>
        <p:txBody>
          <a:bodyPr wrap="square" rtlCol="0">
            <a:spAutoFit/>
          </a:bodyPr>
          <a:lstStyle/>
          <a:p>
            <a:r>
              <a:rPr lang="en-US" dirty="0" smtClean="0">
                <a:solidFill>
                  <a:srgbClr val="FF0000"/>
                </a:solidFill>
              </a:rPr>
              <a:t>Assuming positive SF after “pick-up” effect</a:t>
            </a:r>
            <a:endParaRPr lang="en-US" dirty="0">
              <a:solidFill>
                <a:srgbClr val="FF0000"/>
              </a:solidFill>
            </a:endParaRPr>
          </a:p>
        </p:txBody>
      </p:sp>
      <p:sp>
        <p:nvSpPr>
          <p:cNvPr id="39" name="TextBox 38"/>
          <p:cNvSpPr txBox="1"/>
          <p:nvPr/>
        </p:nvSpPr>
        <p:spPr>
          <a:xfrm>
            <a:off x="6565919" y="1777348"/>
            <a:ext cx="2612965" cy="923330"/>
          </a:xfrm>
          <a:prstGeom prst="rect">
            <a:avLst/>
          </a:prstGeom>
          <a:noFill/>
        </p:spPr>
        <p:txBody>
          <a:bodyPr wrap="square" rtlCol="0">
            <a:spAutoFit/>
          </a:bodyPr>
          <a:lstStyle/>
          <a:p>
            <a:r>
              <a:rPr lang="en-US" dirty="0" smtClean="0">
                <a:solidFill>
                  <a:srgbClr val="FF0000"/>
                </a:solidFill>
              </a:rPr>
              <a:t>Curtailment and lower Resource LMP due to positive resource SF</a:t>
            </a:r>
            <a:endParaRPr lang="en-US" dirty="0">
              <a:solidFill>
                <a:srgbClr val="FF0000"/>
              </a:solidFill>
            </a:endParaRPr>
          </a:p>
        </p:txBody>
      </p:sp>
      <p:sp>
        <p:nvSpPr>
          <p:cNvPr id="40" name="TextBox 39"/>
          <p:cNvSpPr txBox="1"/>
          <p:nvPr/>
        </p:nvSpPr>
        <p:spPr>
          <a:xfrm>
            <a:off x="1187436" y="5780872"/>
            <a:ext cx="1759268" cy="382634"/>
          </a:xfrm>
          <a:prstGeom prst="rect">
            <a:avLst/>
          </a:prstGeom>
          <a:noFill/>
        </p:spPr>
        <p:txBody>
          <a:bodyPr wrap="square" rtlCol="0">
            <a:spAutoFit/>
          </a:bodyPr>
          <a:lstStyle/>
          <a:p>
            <a:r>
              <a:rPr lang="en-US" dirty="0" smtClean="0">
                <a:solidFill>
                  <a:srgbClr val="FF0000"/>
                </a:solidFill>
              </a:rPr>
              <a:t>0</a:t>
            </a:r>
            <a:endParaRPr lang="en-US" dirty="0">
              <a:solidFill>
                <a:srgbClr val="FF0000"/>
              </a:solidFill>
            </a:endParaRPr>
          </a:p>
        </p:txBody>
      </p:sp>
      <p:sp>
        <p:nvSpPr>
          <p:cNvPr id="41" name="TextBox 40"/>
          <p:cNvSpPr txBox="1"/>
          <p:nvPr/>
        </p:nvSpPr>
        <p:spPr>
          <a:xfrm>
            <a:off x="6170401" y="4714867"/>
            <a:ext cx="3040916" cy="369332"/>
          </a:xfrm>
          <a:prstGeom prst="rect">
            <a:avLst/>
          </a:prstGeom>
          <a:noFill/>
        </p:spPr>
        <p:txBody>
          <a:bodyPr wrap="square" rtlCol="0">
            <a:spAutoFit/>
          </a:bodyPr>
          <a:lstStyle/>
          <a:p>
            <a:r>
              <a:rPr lang="en-US" dirty="0" smtClean="0">
                <a:solidFill>
                  <a:srgbClr val="FF0000"/>
                </a:solidFill>
              </a:rPr>
              <a:t>Higher RN and Meter price</a:t>
            </a:r>
            <a:endParaRPr lang="en-US" dirty="0">
              <a:solidFill>
                <a:srgbClr val="FF0000"/>
              </a:solidFill>
            </a:endParaRPr>
          </a:p>
        </p:txBody>
      </p:sp>
      <p:sp>
        <p:nvSpPr>
          <p:cNvPr id="42" name="Parallelogram 41"/>
          <p:cNvSpPr/>
          <p:nvPr/>
        </p:nvSpPr>
        <p:spPr>
          <a:xfrm>
            <a:off x="7103294" y="2637357"/>
            <a:ext cx="1907759" cy="1328171"/>
          </a:xfrm>
          <a:prstGeom prst="parallelogram">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r>
              <a:rPr lang="en-US" sz="1600" dirty="0" smtClean="0">
                <a:solidFill>
                  <a:schemeClr val="tx1"/>
                </a:solidFill>
              </a:rPr>
              <a:t>Resource Base Point,</a:t>
            </a:r>
          </a:p>
          <a:p>
            <a:pPr algn="ctr"/>
            <a:r>
              <a:rPr lang="en-US" sz="1600" dirty="0" smtClean="0">
                <a:solidFill>
                  <a:schemeClr val="tx1"/>
                </a:solidFill>
              </a:rPr>
              <a:t>Resource LMP (ICCP)</a:t>
            </a:r>
          </a:p>
        </p:txBody>
      </p:sp>
    </p:spTree>
    <p:extLst>
      <p:ext uri="{BB962C8B-B14F-4D97-AF65-F5344CB8AC3E}">
        <p14:creationId xmlns:p14="http://schemas.microsoft.com/office/powerpoint/2010/main" val="7079989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NPRR833 - </a:t>
            </a:r>
            <a:r>
              <a:rPr lang="en-US" dirty="0"/>
              <a:t>Modify PTP Obligation Bid Clearing Change</a:t>
            </a:r>
          </a:p>
        </p:txBody>
      </p:sp>
      <p:sp>
        <p:nvSpPr>
          <p:cNvPr id="3" name="Content Placeholder 2"/>
          <p:cNvSpPr>
            <a:spLocks noGrp="1"/>
          </p:cNvSpPr>
          <p:nvPr>
            <p:ph idx="1"/>
          </p:nvPr>
        </p:nvSpPr>
        <p:spPr>
          <a:xfrm>
            <a:off x="304800" y="1386682"/>
            <a:ext cx="8534400" cy="4533351"/>
          </a:xfrm>
        </p:spPr>
        <p:txBody>
          <a:bodyPr/>
          <a:lstStyle/>
          <a:p>
            <a:r>
              <a:rPr lang="en-US" sz="2000" dirty="0" smtClean="0"/>
              <a:t>The approved NPRR 833 will fix the modeling of PTPs in the DAM.  With the </a:t>
            </a:r>
            <a:r>
              <a:rPr lang="en-US" sz="2000" dirty="0"/>
              <a:t>NPRR, ERCOT will update the </a:t>
            </a:r>
            <a:r>
              <a:rPr lang="en-US" sz="2000" dirty="0" smtClean="0"/>
              <a:t>DAM </a:t>
            </a:r>
            <a:r>
              <a:rPr lang="en-US" sz="2000" dirty="0"/>
              <a:t>optimization engine to address the situation where a contingency disconnects a Resource </a:t>
            </a:r>
            <a:r>
              <a:rPr lang="en-US" sz="2000" dirty="0" smtClean="0"/>
              <a:t>Node. The DAM Settlement </a:t>
            </a:r>
            <a:r>
              <a:rPr lang="en-US" sz="2000" dirty="0"/>
              <a:t>Point Price will include that “</a:t>
            </a:r>
            <a:r>
              <a:rPr lang="en-US" sz="2000" dirty="0" smtClean="0"/>
              <a:t>pick-up</a:t>
            </a:r>
            <a:r>
              <a:rPr lang="en-US" sz="2000" dirty="0"/>
              <a:t>” </a:t>
            </a:r>
            <a:r>
              <a:rPr lang="en-US" sz="2000" dirty="0" smtClean="0"/>
              <a:t>shift factor </a:t>
            </a:r>
            <a:r>
              <a:rPr lang="en-US" sz="2000" dirty="0"/>
              <a:t>in the price </a:t>
            </a:r>
            <a:r>
              <a:rPr lang="en-US" sz="2000" dirty="0" smtClean="0"/>
              <a:t>calculation for the Resource Node. </a:t>
            </a:r>
          </a:p>
          <a:p>
            <a:endParaRPr lang="en-US" sz="2000" dirty="0"/>
          </a:p>
          <a:p>
            <a:r>
              <a:rPr lang="en-US" sz="2000" dirty="0" smtClean="0"/>
              <a:t>As part of the NPRR 833 project, ERCOT will also update the Real-Time Market so that the RT Settlement Point Price for the Resource Node will also include the pick-up effect.</a:t>
            </a:r>
          </a:p>
          <a:p>
            <a:endParaRPr lang="en-US" sz="2000" dirty="0"/>
          </a:p>
          <a:p>
            <a:r>
              <a:rPr lang="en-US" sz="2000" dirty="0" smtClean="0"/>
              <a:t>As currently being envisioned, the pick-up shift factor would not be applied to the real-time meter price under NPRR 833.  </a:t>
            </a:r>
          </a:p>
          <a:p>
            <a:pPr lvl="1"/>
            <a:r>
              <a:rPr lang="en-US" sz="1800" dirty="0" smtClean="0"/>
              <a:t>This is due in at least part to the potential “many-to-many” relationship between resources and real-time meter prices.</a:t>
            </a:r>
            <a:endParaRPr lang="en-US" sz="1800" dirty="0"/>
          </a:p>
          <a:p>
            <a:endParaRPr lang="en-US" sz="2000" dirty="0"/>
          </a:p>
        </p:txBody>
      </p:sp>
    </p:spTree>
    <p:extLst>
      <p:ext uri="{BB962C8B-B14F-4D97-AF65-F5344CB8AC3E}">
        <p14:creationId xmlns:p14="http://schemas.microsoft.com/office/powerpoint/2010/main" val="2757838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dcmitype/"/>
    <ds:schemaRef ds:uri="http://purl.org/dc/elements/1.1/"/>
    <ds:schemaRef ds:uri="http://schemas.microsoft.com/office/2006/documentManagement/types"/>
    <ds:schemaRef ds:uri="http://www.w3.org/XML/1998/namespace"/>
    <ds:schemaRef ds:uri="http://purl.org/dc/terms/"/>
    <ds:schemaRef ds:uri="c34af464-7aa1-4edd-9be4-83dffc1cb926"/>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10678</TotalTime>
  <Words>670</Words>
  <Application>Microsoft Office PowerPoint</Application>
  <PresentationFormat>On-screen Show (4:3)</PresentationFormat>
  <Paragraphs>138</Paragraphs>
  <Slides>10</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Cambria Math</vt:lpstr>
      <vt:lpstr>1_Custom Design</vt:lpstr>
      <vt:lpstr>Office Theme</vt:lpstr>
      <vt:lpstr>Custom Design</vt:lpstr>
      <vt:lpstr>PowerPoint Presentation</vt:lpstr>
      <vt:lpstr>Resource Node and Resource</vt:lpstr>
      <vt:lpstr>Contingency Definition and Constraint</vt:lpstr>
      <vt:lpstr>Contingency Definition and Constraint</vt:lpstr>
      <vt:lpstr>Constraint Shift Factors and Downstream Applications</vt:lpstr>
      <vt:lpstr>Pick-up Effect for Generation Loss</vt:lpstr>
      <vt:lpstr>“Pick-up” Effect</vt:lpstr>
      <vt:lpstr>Shift Factors and Price Calculation</vt:lpstr>
      <vt:lpstr>NPRR833 - Modify PTP Obligation Bid Clearing Change</vt:lpstr>
      <vt:lpstr>Other Factors related to Resource/RN LMP difference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256</cp:revision>
  <cp:lastPrinted>2016-01-21T20:53:15Z</cp:lastPrinted>
  <dcterms:created xsi:type="dcterms:W3CDTF">2016-01-21T15:20:31Z</dcterms:created>
  <dcterms:modified xsi:type="dcterms:W3CDTF">2018-07-05T20:15:21Z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