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3" r:id="rId4"/>
    <p:sldId id="264" r:id="rId5"/>
    <p:sldId id="259" r:id="rId6"/>
    <p:sldId id="265"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9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37F7EF5D-7B55-4814-91E8-E881FEB7C63E}" type="datetimeFigureOut">
              <a:rPr lang="en-US"/>
              <a:pPr>
                <a:defRPr/>
              </a:pPr>
              <a:t>6/28/2018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208191C-270F-4BE2-B622-26BE6D80B8FE}" type="slidenum">
              <a:rPr lang="en-US"/>
              <a:pPr>
                <a:defRPr/>
              </a:pPr>
              <a:t>‹#›</a:t>
            </a:fld>
            <a:endParaRPr lang="en-US" dirty="0"/>
          </a:p>
        </p:txBody>
      </p:sp>
    </p:spTree>
    <p:extLst>
      <p:ext uri="{BB962C8B-B14F-4D97-AF65-F5344CB8AC3E}">
        <p14:creationId xmlns:p14="http://schemas.microsoft.com/office/powerpoint/2010/main" val="147384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9E57614-19ED-4A61-9109-6175E64907A7}" type="datetimeFigureOut">
              <a:rPr lang="en-US"/>
              <a:pPr>
                <a:defRPr/>
              </a:pPr>
              <a:t>6/28/2018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C6745CD-4B16-4B92-B2C5-5613EEC625C8}" type="slidenum">
              <a:rPr lang="en-US"/>
              <a:pPr>
                <a:defRPr/>
              </a:pPr>
              <a:t>‹#›</a:t>
            </a:fld>
            <a:endParaRPr lang="en-US" dirty="0"/>
          </a:p>
        </p:txBody>
      </p:sp>
    </p:spTree>
    <p:extLst>
      <p:ext uri="{BB962C8B-B14F-4D97-AF65-F5344CB8AC3E}">
        <p14:creationId xmlns:p14="http://schemas.microsoft.com/office/powerpoint/2010/main" val="390916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6B338C-B8C7-4A53-80A6-9328EDC0A02E}" type="datetimeFigureOut">
              <a:rPr lang="en-US"/>
              <a:pPr>
                <a:defRPr/>
              </a:pPr>
              <a:t>6/28/2018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AD6CFB3-BADC-41CA-9CE0-8685CDD96EBF}" type="slidenum">
              <a:rPr lang="en-US"/>
              <a:pPr>
                <a:defRPr/>
              </a:pPr>
              <a:t>‹#›</a:t>
            </a:fld>
            <a:endParaRPr lang="en-US" dirty="0"/>
          </a:p>
        </p:txBody>
      </p:sp>
    </p:spTree>
    <p:extLst>
      <p:ext uri="{BB962C8B-B14F-4D97-AF65-F5344CB8AC3E}">
        <p14:creationId xmlns:p14="http://schemas.microsoft.com/office/powerpoint/2010/main" val="3932085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177CE03A-CA5C-4D12-B9C8-FAB7CEDBA870}" type="datetimeFigureOut">
              <a:rPr lang="en-US"/>
              <a:pPr>
                <a:defRPr/>
              </a:pPr>
              <a:t>6/28/2018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E39B07F-BFA8-4E92-98F1-2DC717ACC056}" type="slidenum">
              <a:rPr lang="en-US"/>
              <a:pPr>
                <a:defRPr/>
              </a:pPr>
              <a:t>‹#›</a:t>
            </a:fld>
            <a:endParaRPr lang="en-US" dirty="0"/>
          </a:p>
        </p:txBody>
      </p:sp>
    </p:spTree>
    <p:extLst>
      <p:ext uri="{BB962C8B-B14F-4D97-AF65-F5344CB8AC3E}">
        <p14:creationId xmlns:p14="http://schemas.microsoft.com/office/powerpoint/2010/main" val="420728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Oval 3"/>
          <p:cNvSpPr/>
          <p:nvPr/>
        </p:nvSpPr>
        <p:spPr>
          <a:xfrm>
            <a:off x="4495800"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Oval 4"/>
          <p:cNvSpPr/>
          <p:nvPr/>
        </p:nvSpPr>
        <p:spPr>
          <a:xfrm>
            <a:off x="4695825" y="3924300"/>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Oval 5"/>
          <p:cNvSpPr/>
          <p:nvPr/>
        </p:nvSpPr>
        <p:spPr>
          <a:xfrm>
            <a:off x="4297363" y="3924300"/>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722313" y="1371600"/>
            <a:ext cx="7772400" cy="2505075"/>
          </a:xfrm>
        </p:spPr>
        <p:txBody>
          <a:bodyPr/>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0B958D3C-510C-40ED-B634-AE4C1ACDBC1F}" type="datetimeFigureOut">
              <a:rPr lang="en-US"/>
              <a:pPr>
                <a:defRPr/>
              </a:pPr>
              <a:t>6/28/2018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25D752BE-1244-4F33-84AC-633043223ACA}" type="slidenum">
              <a:rPr lang="en-US"/>
              <a:pPr>
                <a:defRPr/>
              </a:pPr>
              <a:t>‹#›</a:t>
            </a:fld>
            <a:endParaRPr lang="en-US" dirty="0"/>
          </a:p>
        </p:txBody>
      </p:sp>
    </p:spTree>
    <p:extLst>
      <p:ext uri="{BB962C8B-B14F-4D97-AF65-F5344CB8AC3E}">
        <p14:creationId xmlns:p14="http://schemas.microsoft.com/office/powerpoint/2010/main" val="1091973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4"/>
          </p:nvPr>
        </p:nvSpPr>
        <p:spPr/>
        <p:txBody>
          <a:bodyPr/>
          <a:lstStyle>
            <a:lvl1pPr>
              <a:defRPr/>
            </a:lvl1pPr>
          </a:lstStyle>
          <a:p>
            <a:pPr>
              <a:defRPr/>
            </a:pPr>
            <a:fld id="{6FB54E19-25F3-439D-B8C2-4C0E3B54E166}" type="datetimeFigureOut">
              <a:rPr lang="en-US"/>
              <a:pPr>
                <a:defRPr/>
              </a:pPr>
              <a:t>6/28/2018</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E1ACC425-61D2-4DC6-9303-1A7B4D2BAA32}" type="slidenum">
              <a:rPr lang="en-US"/>
              <a:pPr>
                <a:defRPr/>
              </a:pPr>
              <a:t>‹#›</a:t>
            </a:fld>
            <a:endParaRPr lang="en-US" dirty="0"/>
          </a:p>
        </p:txBody>
      </p:sp>
    </p:spTree>
    <p:extLst>
      <p:ext uri="{BB962C8B-B14F-4D97-AF65-F5344CB8AC3E}">
        <p14:creationId xmlns:p14="http://schemas.microsoft.com/office/powerpoint/2010/main" val="371875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5"/>
          </p:nvPr>
        </p:nvSpPr>
        <p:spPr/>
        <p:txBody>
          <a:bodyPr/>
          <a:lstStyle>
            <a:lvl1pPr>
              <a:defRPr/>
            </a:lvl1pPr>
          </a:lstStyle>
          <a:p>
            <a:pPr>
              <a:defRPr/>
            </a:pPr>
            <a:fld id="{DAE19D88-7BD2-4E2C-BFEF-DED2D17652BE}" type="datetimeFigureOut">
              <a:rPr lang="en-US"/>
              <a:pPr>
                <a:defRPr/>
              </a:pPr>
              <a:t>6/28/2018</a:t>
            </a:fld>
            <a:endParaRPr lang="en-US" dirty="0"/>
          </a:p>
        </p:txBody>
      </p:sp>
      <p:sp>
        <p:nvSpPr>
          <p:cNvPr id="8" name="Footer Placeholder 4"/>
          <p:cNvSpPr>
            <a:spLocks noGrp="1"/>
          </p:cNvSpPr>
          <p:nvPr>
            <p:ph type="ftr" sz="quarter" idx="16"/>
          </p:nvPr>
        </p:nvSpPr>
        <p:spPr/>
        <p:txBody>
          <a:bodyPr/>
          <a:lstStyle>
            <a:lvl1pPr>
              <a:defRPr/>
            </a:lvl1pPr>
          </a:lstStyle>
          <a:p>
            <a:pPr>
              <a:defRPr/>
            </a:pP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D95C30ED-389F-42F6-B4F9-D2A462A000E1}" type="slidenum">
              <a:rPr lang="en-US"/>
              <a:pPr>
                <a:defRPr/>
              </a:pPr>
              <a:t>‹#›</a:t>
            </a:fld>
            <a:endParaRPr lang="en-US" dirty="0"/>
          </a:p>
        </p:txBody>
      </p:sp>
    </p:spTree>
    <p:extLst>
      <p:ext uri="{BB962C8B-B14F-4D97-AF65-F5344CB8AC3E}">
        <p14:creationId xmlns:p14="http://schemas.microsoft.com/office/powerpoint/2010/main" val="1294569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C04BE5E4-C53D-4FDF-93E0-3C3EB6F2C18C}" type="datetimeFigureOut">
              <a:rPr lang="en-US"/>
              <a:pPr>
                <a:defRPr/>
              </a:pPr>
              <a:t>6/28/2018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B744E4F-0194-4C01-A642-F2E8F4A673AC}" type="slidenum">
              <a:rPr lang="en-US"/>
              <a:pPr>
                <a:defRPr/>
              </a:pPr>
              <a:t>‹#›</a:t>
            </a:fld>
            <a:endParaRPr lang="en-US" dirty="0"/>
          </a:p>
        </p:txBody>
      </p:sp>
    </p:spTree>
    <p:extLst>
      <p:ext uri="{BB962C8B-B14F-4D97-AF65-F5344CB8AC3E}">
        <p14:creationId xmlns:p14="http://schemas.microsoft.com/office/powerpoint/2010/main" val="132117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D5ED58-8986-48F3-9489-E316E9D160CB}" type="datetimeFigureOut">
              <a:rPr lang="en-US"/>
              <a:pPr>
                <a:defRPr/>
              </a:pPr>
              <a:t>6/28/2018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1A3ECFB0-014C-4EEB-90B3-55CF6A0EFEB4}" type="slidenum">
              <a:rPr lang="en-US"/>
              <a:pPr>
                <a:defRPr/>
              </a:pPr>
              <a:t>‹#›</a:t>
            </a:fld>
            <a:endParaRPr lang="en-US" dirty="0"/>
          </a:p>
        </p:txBody>
      </p:sp>
    </p:spTree>
    <p:extLst>
      <p:ext uri="{BB962C8B-B14F-4D97-AF65-F5344CB8AC3E}">
        <p14:creationId xmlns:p14="http://schemas.microsoft.com/office/powerpoint/2010/main" val="2386698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DEB1A9-0006-4D3D-BAAF-EEC5A959DD55}" type="datetimeFigureOut">
              <a:rPr lang="en-US"/>
              <a:pPr>
                <a:defRPr/>
              </a:pPr>
              <a:t>6/28/2018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2665C7E-6E94-488B-B7A3-E5B9EA1F7EE8}" type="slidenum">
              <a:rPr lang="en-US"/>
              <a:pPr>
                <a:defRPr/>
              </a:pPr>
              <a:t>‹#›</a:t>
            </a:fld>
            <a:endParaRPr lang="en-US" dirty="0"/>
          </a:p>
        </p:txBody>
      </p:sp>
    </p:spTree>
    <p:extLst>
      <p:ext uri="{BB962C8B-B14F-4D97-AF65-F5344CB8AC3E}">
        <p14:creationId xmlns:p14="http://schemas.microsoft.com/office/powerpoint/2010/main" val="828204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3BC0A60-1014-4075-8175-6E3D2E7639A4}" type="datetimeFigureOut">
              <a:rPr lang="en-US"/>
              <a:pPr>
                <a:defRPr/>
              </a:pPr>
              <a:t>6/28/2018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1841897-0027-4ACD-B085-CC90EA882E5D}" type="slidenum">
              <a:rPr lang="en-US"/>
              <a:pPr>
                <a:defRPr/>
              </a:pPr>
              <a:t>‹#›</a:t>
            </a:fld>
            <a:endParaRPr lang="en-US" dirty="0"/>
          </a:p>
        </p:txBody>
      </p:sp>
    </p:spTree>
    <p:extLst>
      <p:ext uri="{BB962C8B-B14F-4D97-AF65-F5344CB8AC3E}">
        <p14:creationId xmlns:p14="http://schemas.microsoft.com/office/powerpoint/2010/main" val="1875605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bg1">
                <a:tint val="80000"/>
                <a:satMod val="250000"/>
              </a:schemeClr>
            </a:gs>
            <a:gs pos="83000">
              <a:schemeClr val="bg1">
                <a:tint val="90000"/>
                <a:shade val="90000"/>
                <a:satMod val="200000"/>
              </a:schemeClr>
            </a:gs>
            <a:gs pos="95000">
              <a:schemeClr val="bg1">
                <a:tint val="90000"/>
                <a:shade val="70000"/>
                <a:satMod val="2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6A81574C-DB1B-449B-964D-5D11985F4B04}" type="datetimeFigureOut">
              <a:rPr lang="en-US"/>
              <a:pPr>
                <a:defRPr/>
              </a:pPr>
              <a:t>6/28/2018</a:t>
            </a:fld>
            <a:endParaRPr lang="en-US" dirty="0"/>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a:solidFill>
                  <a:schemeClr val="tx1">
                    <a:lumMod val="65000"/>
                    <a:lumOff val="35000"/>
                  </a:schemeClr>
                </a:solidFill>
                <a:latin typeface="Century Gothic" pitchFamily="34" charset="0"/>
                <a:cs typeface="+mn-cs"/>
              </a:defRPr>
            </a:lvl1pPr>
          </a:lstStyle>
          <a:p>
            <a:pPr>
              <a:defRPr/>
            </a:pPr>
            <a:fld id="{21DBE24C-CF7F-481E-AB2F-63EF1C3DBB72}" type="slidenum">
              <a:rPr lang="en-US"/>
              <a:pPr>
                <a:defRPr/>
              </a:pPr>
              <a:t>‹#›</a:t>
            </a:fld>
            <a:endParaRPr lang="en-US" dirty="0"/>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31"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Calibri" pitchFamily="34" charset="0"/>
        </a:defRPr>
      </a:lvl2pPr>
      <a:lvl3pPr algn="ctr" rtl="0" eaLnBrk="0" fontAlgn="base" hangingPunct="0">
        <a:lnSpc>
          <a:spcPts val="5800"/>
        </a:lnSpc>
        <a:spcBef>
          <a:spcPct val="0"/>
        </a:spcBef>
        <a:spcAft>
          <a:spcPct val="0"/>
        </a:spcAft>
        <a:defRPr sz="5400">
          <a:solidFill>
            <a:schemeClr val="tx2"/>
          </a:solidFill>
          <a:latin typeface="Calibri" pitchFamily="34" charset="0"/>
        </a:defRPr>
      </a:lvl3pPr>
      <a:lvl4pPr algn="ctr" rtl="0" eaLnBrk="0" fontAlgn="base" hangingPunct="0">
        <a:lnSpc>
          <a:spcPts val="5800"/>
        </a:lnSpc>
        <a:spcBef>
          <a:spcPct val="0"/>
        </a:spcBef>
        <a:spcAft>
          <a:spcPct val="0"/>
        </a:spcAft>
        <a:defRPr sz="5400">
          <a:solidFill>
            <a:schemeClr val="tx2"/>
          </a:solidFill>
          <a:latin typeface="Calibri" pitchFamily="34" charset="0"/>
        </a:defRPr>
      </a:lvl4pPr>
      <a:lvl5pPr algn="ctr" rtl="0" eaLnBrk="0" fontAlgn="base" hangingPunct="0">
        <a:lnSpc>
          <a:spcPts val="5800"/>
        </a:lnSpc>
        <a:spcBef>
          <a:spcPct val="0"/>
        </a:spcBef>
        <a:spcAft>
          <a:spcPct val="0"/>
        </a:spcAft>
        <a:defRPr sz="5400">
          <a:solidFill>
            <a:schemeClr val="tx2"/>
          </a:solidFill>
          <a:latin typeface="Calibri" pitchFamily="34" charset="0"/>
        </a:defRPr>
      </a:lvl5pPr>
      <a:lvl6pPr marL="457200" algn="ctr" rtl="0" fontAlgn="base">
        <a:lnSpc>
          <a:spcPts val="5800"/>
        </a:lnSpc>
        <a:spcBef>
          <a:spcPct val="0"/>
        </a:spcBef>
        <a:spcAft>
          <a:spcPct val="0"/>
        </a:spcAft>
        <a:defRPr sz="5400">
          <a:solidFill>
            <a:schemeClr val="tx2"/>
          </a:solidFill>
          <a:latin typeface="Calibri" pitchFamily="34" charset="0"/>
        </a:defRPr>
      </a:lvl6pPr>
      <a:lvl7pPr marL="914400" algn="ctr" rtl="0" fontAlgn="base">
        <a:lnSpc>
          <a:spcPts val="5800"/>
        </a:lnSpc>
        <a:spcBef>
          <a:spcPct val="0"/>
        </a:spcBef>
        <a:spcAft>
          <a:spcPct val="0"/>
        </a:spcAft>
        <a:defRPr sz="5400">
          <a:solidFill>
            <a:schemeClr val="tx2"/>
          </a:solidFill>
          <a:latin typeface="Calibri" pitchFamily="34" charset="0"/>
        </a:defRPr>
      </a:lvl7pPr>
      <a:lvl8pPr marL="1371600" algn="ctr" rtl="0" fontAlgn="base">
        <a:lnSpc>
          <a:spcPts val="5800"/>
        </a:lnSpc>
        <a:spcBef>
          <a:spcPct val="0"/>
        </a:spcBef>
        <a:spcAft>
          <a:spcPct val="0"/>
        </a:spcAft>
        <a:defRPr sz="5400">
          <a:solidFill>
            <a:schemeClr val="tx2"/>
          </a:solidFill>
          <a:latin typeface="Calibri" pitchFamily="34" charset="0"/>
        </a:defRPr>
      </a:lvl8pPr>
      <a:lvl9pPr marL="1828800" algn="ctr" rtl="0" fontAlgn="base">
        <a:lnSpc>
          <a:spcPts val="5800"/>
        </a:lnSpc>
        <a:spcBef>
          <a:spcPct val="0"/>
        </a:spcBef>
        <a:spcAft>
          <a:spcPct val="0"/>
        </a:spcAft>
        <a:defRPr sz="5400">
          <a:solidFill>
            <a:schemeClr val="tx2"/>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0"/>
            <a:ext cx="7772400" cy="1146175"/>
          </a:xfrm>
        </p:spPr>
        <p:txBody>
          <a:bodyPr>
            <a:normAutofit/>
          </a:bodyPr>
          <a:lstStyle/>
          <a:p>
            <a:pPr eaLnBrk="1" fontAlgn="auto" hangingPunct="1">
              <a:spcAft>
                <a:spcPts val="0"/>
              </a:spcAft>
              <a:defRPr/>
            </a:pPr>
            <a:r>
              <a:rPr lang="en-US" sz="5400" dirty="0" smtClean="0"/>
              <a:t>PLWG Report to ROS</a:t>
            </a:r>
            <a:endParaRPr lang="en-US" sz="5400" dirty="0"/>
          </a:p>
        </p:txBody>
      </p:sp>
      <p:sp>
        <p:nvSpPr>
          <p:cNvPr id="3075" name="Subtitle 2"/>
          <p:cNvSpPr>
            <a:spLocks noGrp="1"/>
          </p:cNvSpPr>
          <p:nvPr>
            <p:ph type="subTitle" idx="1"/>
          </p:nvPr>
        </p:nvSpPr>
        <p:spPr>
          <a:xfrm>
            <a:off x="1295400" y="3429000"/>
            <a:ext cx="6400800" cy="533400"/>
          </a:xfrm>
        </p:spPr>
        <p:txBody>
          <a:bodyPr/>
          <a:lstStyle/>
          <a:p>
            <a:pPr eaLnBrk="1" hangingPunct="1"/>
            <a:r>
              <a:rPr lang="en-US" altLang="en-US" b="1" i="1" dirty="0" smtClean="0">
                <a:solidFill>
                  <a:schemeClr val="tx1"/>
                </a:solidFill>
              </a:rPr>
              <a:t>(July 12</a:t>
            </a:r>
            <a:r>
              <a:rPr lang="en-US" altLang="en-US" b="1" i="1" baseline="30000" dirty="0" smtClean="0">
                <a:solidFill>
                  <a:schemeClr val="tx1"/>
                </a:solidFill>
              </a:rPr>
              <a:t>th</a:t>
            </a:r>
            <a:r>
              <a:rPr lang="en-US" altLang="en-US" b="1" i="1" dirty="0" smtClean="0">
                <a:solidFill>
                  <a:schemeClr val="tx1"/>
                </a:solidFill>
              </a:rPr>
              <a:t>, 2018)</a:t>
            </a:r>
          </a:p>
        </p:txBody>
      </p:sp>
      <p:sp>
        <p:nvSpPr>
          <p:cNvPr id="4" name="Subtitle 2"/>
          <p:cNvSpPr txBox="1">
            <a:spLocks/>
          </p:cNvSpPr>
          <p:nvPr/>
        </p:nvSpPr>
        <p:spPr bwMode="auto">
          <a:xfrm>
            <a:off x="2438400" y="5638800"/>
            <a:ext cx="6400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62500" lnSpcReduction="20000"/>
          </a:bodyPr>
          <a:lstStyle>
            <a:lvl1pPr marL="0" indent="0" algn="ctr" rtl="0" eaLnBrk="0" fontAlgn="base" hangingPunct="0">
              <a:spcBef>
                <a:spcPct val="20000"/>
              </a:spcBef>
              <a:spcAft>
                <a:spcPct val="0"/>
              </a:spcAft>
              <a:buFont typeface="Arial" charset="0"/>
              <a:buNone/>
              <a:defRPr sz="2400" kern="1200">
                <a:solidFill>
                  <a:schemeClr val="tx1">
                    <a:tint val="75000"/>
                  </a:schemeClr>
                </a:solidFill>
                <a:latin typeface="+mj-lt"/>
                <a:ea typeface="+mn-ea"/>
                <a:cs typeface="+mn-cs"/>
              </a:defRPr>
            </a:lvl1pPr>
            <a:lvl2pPr marL="457200" indent="0" algn="ctr" rtl="0" eaLnBrk="0" fontAlgn="base" hangingPunct="0">
              <a:spcBef>
                <a:spcPct val="20000"/>
              </a:spcBef>
              <a:spcAft>
                <a:spcPct val="0"/>
              </a:spcAft>
              <a:buFont typeface="Courier New" pitchFamily="49" charset="0"/>
              <a:buNone/>
              <a:defRPr sz="1600" kern="1200">
                <a:solidFill>
                  <a:schemeClr val="tx1">
                    <a:tint val="75000"/>
                  </a:schemeClr>
                </a:solidFill>
                <a:latin typeface="+mj-lt"/>
                <a:ea typeface="+mn-ea"/>
                <a:cs typeface="+mn-cs"/>
              </a:defRPr>
            </a:lvl2pPr>
            <a:lvl3pPr marL="914400" indent="0" algn="ctr" rtl="0" eaLnBrk="0" fontAlgn="base" hangingPunct="0">
              <a:spcBef>
                <a:spcPct val="20000"/>
              </a:spcBef>
              <a:spcAft>
                <a:spcPct val="0"/>
              </a:spcAft>
              <a:buFont typeface="Arial" charset="0"/>
              <a:buNone/>
              <a:defRPr sz="1600" kern="1200">
                <a:solidFill>
                  <a:schemeClr val="tx1">
                    <a:tint val="75000"/>
                  </a:schemeClr>
                </a:solidFill>
                <a:latin typeface="+mj-lt"/>
                <a:ea typeface="+mn-ea"/>
                <a:cs typeface="+mn-cs"/>
              </a:defRPr>
            </a:lvl3pPr>
            <a:lvl4pPr marL="1371600" indent="0" algn="ctr" rtl="0" eaLnBrk="0" fontAlgn="base" hangingPunct="0">
              <a:spcBef>
                <a:spcPct val="20000"/>
              </a:spcBef>
              <a:spcAft>
                <a:spcPct val="0"/>
              </a:spcAft>
              <a:buFont typeface="Courier New" pitchFamily="49" charset="0"/>
              <a:buNone/>
              <a:defRPr sz="1600" kern="1200">
                <a:solidFill>
                  <a:schemeClr val="tx1">
                    <a:tint val="75000"/>
                  </a:schemeClr>
                </a:solidFill>
                <a:latin typeface="+mj-lt"/>
                <a:ea typeface="+mn-ea"/>
                <a:cs typeface="+mn-cs"/>
              </a:defRPr>
            </a:lvl4pPr>
            <a:lvl5pPr marL="1828800" indent="0" algn="ctr" rtl="0" eaLnBrk="0" fontAlgn="base" hangingPunct="0">
              <a:spcBef>
                <a:spcPct val="20000"/>
              </a:spcBef>
              <a:spcAft>
                <a:spcPct val="0"/>
              </a:spcAft>
              <a:buFont typeface="Arial" charset="0"/>
              <a:buNone/>
              <a:defRPr sz="16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6pPr>
            <a:lvl7pPr marL="27432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7pPr>
            <a:lvl8pPr marL="32004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8pPr>
            <a:lvl9pPr marL="36576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9pPr>
          </a:lstStyle>
          <a:p>
            <a:pPr algn="r" eaLnBrk="1" hangingPunct="1"/>
            <a:r>
              <a:rPr lang="en-US" altLang="en-US" b="1" i="1" dirty="0" smtClean="0">
                <a:solidFill>
                  <a:schemeClr val="tx1"/>
                </a:solidFill>
              </a:rPr>
              <a:t>PLWG Chair: Brad Myers, AEPSC</a:t>
            </a:r>
          </a:p>
          <a:p>
            <a:pPr algn="r" eaLnBrk="1" hangingPunct="1"/>
            <a:r>
              <a:rPr lang="en-US" altLang="en-US" b="1" i="1" dirty="0" smtClean="0">
                <a:solidFill>
                  <a:schemeClr val="tx1"/>
                </a:solidFill>
              </a:rPr>
              <a:t>PLWG Vice Chair: Jennifer Rochelle, CES-LTD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0"/>
            <a:ext cx="9144000" cy="1600200"/>
          </a:xfrm>
        </p:spPr>
        <p:txBody>
          <a:bodyPr/>
          <a:lstStyle/>
          <a:p>
            <a:pPr eaLnBrk="1" fontAlgn="auto" hangingPunct="1">
              <a:spcAft>
                <a:spcPts val="0"/>
              </a:spcAft>
              <a:defRPr/>
            </a:pPr>
            <a:r>
              <a:rPr lang="en-US" sz="4400" dirty="0" smtClean="0"/>
              <a:t>PGRR-063</a:t>
            </a:r>
            <a:br>
              <a:rPr lang="en-US" sz="4400" dirty="0" smtClean="0"/>
            </a:br>
            <a:r>
              <a:rPr lang="en-US" sz="4400" dirty="0" smtClean="0"/>
              <a:t>(Transmission Interconnection Study)</a:t>
            </a:r>
            <a:endParaRPr lang="en-US" sz="4400" dirty="0"/>
          </a:p>
        </p:txBody>
      </p:sp>
      <p:cxnSp>
        <p:nvCxnSpPr>
          <p:cNvPr id="6" name="Straight Connector 5"/>
          <p:cNvCxnSpPr/>
          <p:nvPr/>
        </p:nvCxnSpPr>
        <p:spPr>
          <a:xfrm>
            <a:off x="228600" y="1600200"/>
            <a:ext cx="8610600" cy="0"/>
          </a:xfrm>
          <a:prstGeom prst="line">
            <a:avLst/>
          </a:prstGeom>
          <a:ln/>
          <a:effectLst>
            <a:glow rad="101600">
              <a:schemeClr val="accent1">
                <a:satMod val="175000"/>
                <a:alpha val="40000"/>
              </a:schemeClr>
            </a:glow>
            <a:outerShdw blurRad="40000" dist="23000" dir="5400000" rotWithShape="0">
              <a:srgbClr val="000000">
                <a:alpha val="35000"/>
              </a:srgbClr>
            </a:outerShdw>
          </a:effectLst>
        </p:spPr>
        <p:style>
          <a:lnRef idx="3">
            <a:schemeClr val="accent6"/>
          </a:lnRef>
          <a:fillRef idx="0">
            <a:schemeClr val="accent6"/>
          </a:fillRef>
          <a:effectRef idx="2">
            <a:schemeClr val="accent6"/>
          </a:effectRef>
          <a:fontRef idx="minor">
            <a:schemeClr val="tx1"/>
          </a:fontRef>
        </p:style>
      </p:cxnSp>
      <p:sp>
        <p:nvSpPr>
          <p:cNvPr id="7" name="Content Placeholder 2"/>
          <p:cNvSpPr>
            <a:spLocks noGrp="1"/>
          </p:cNvSpPr>
          <p:nvPr>
            <p:ph idx="1"/>
          </p:nvPr>
        </p:nvSpPr>
        <p:spPr>
          <a:xfrm>
            <a:off x="228600" y="1676400"/>
            <a:ext cx="8763000" cy="5176802"/>
          </a:xfrm>
        </p:spPr>
        <p:txBody>
          <a:bodyPr>
            <a:spAutoFit/>
          </a:bodyPr>
          <a:lstStyle/>
          <a:p>
            <a:pPr eaLnBrk="1" hangingPunct="1"/>
            <a:r>
              <a:rPr lang="en-US" altLang="en-US" sz="2800" dirty="0" smtClean="0">
                <a:solidFill>
                  <a:schemeClr val="tx1"/>
                </a:solidFill>
              </a:rPr>
              <a:t>Referred to PLWG on May 3</a:t>
            </a:r>
            <a:r>
              <a:rPr lang="en-US" altLang="en-US" sz="2800" baseline="30000" dirty="0" smtClean="0">
                <a:solidFill>
                  <a:schemeClr val="tx1"/>
                </a:solidFill>
              </a:rPr>
              <a:t>rd</a:t>
            </a:r>
            <a:endParaRPr lang="en-US" altLang="en-US" sz="2800" dirty="0" smtClean="0">
              <a:solidFill>
                <a:schemeClr val="tx1"/>
              </a:solidFill>
            </a:endParaRPr>
          </a:p>
          <a:p>
            <a:pPr eaLnBrk="1" hangingPunct="1"/>
            <a:r>
              <a:rPr lang="en-US" altLang="en-US" sz="2800" dirty="0" smtClean="0">
                <a:solidFill>
                  <a:schemeClr val="tx1"/>
                </a:solidFill>
              </a:rPr>
              <a:t>Taken Up By PLWG: 5/23 &amp; 6/18</a:t>
            </a:r>
          </a:p>
          <a:p>
            <a:pPr eaLnBrk="1" hangingPunct="1"/>
            <a:r>
              <a:rPr lang="en-US" altLang="en-US" sz="2800" dirty="0" smtClean="0">
                <a:solidFill>
                  <a:schemeClr val="tx1"/>
                </a:solidFill>
              </a:rPr>
              <a:t>Status:</a:t>
            </a:r>
          </a:p>
          <a:p>
            <a:pPr lvl="1" eaLnBrk="1" hangingPunct="1"/>
            <a:r>
              <a:rPr lang="en-US" altLang="en-US" sz="2000" dirty="0" smtClean="0">
                <a:solidFill>
                  <a:schemeClr val="tx1"/>
                </a:solidFill>
              </a:rPr>
              <a:t>Dry Run of Associated MOD TPIT Query Complete</a:t>
            </a:r>
          </a:p>
          <a:p>
            <a:pPr lvl="1" eaLnBrk="1" hangingPunct="1"/>
            <a:r>
              <a:rPr lang="en-US" altLang="en-US" sz="2000" dirty="0" smtClean="0">
                <a:solidFill>
                  <a:schemeClr val="tx1"/>
                </a:solidFill>
              </a:rPr>
              <a:t>PLWG Consensus on 6/18</a:t>
            </a:r>
          </a:p>
          <a:p>
            <a:pPr eaLnBrk="1" hangingPunct="1">
              <a:buSzPct val="90000"/>
              <a:buFont typeface="Wingdings" panose="05000000000000000000" pitchFamily="2" charset="2"/>
              <a:buChar char="Ø"/>
            </a:pPr>
            <a:r>
              <a:rPr lang="en-US" altLang="en-US" sz="2800" i="1" dirty="0" smtClean="0">
                <a:solidFill>
                  <a:srgbClr val="FF0000"/>
                </a:solidFill>
              </a:rPr>
              <a:t>PLWG is Recommending ROS Vote On:</a:t>
            </a:r>
          </a:p>
          <a:p>
            <a:pPr lvl="1" eaLnBrk="1" hangingPunct="1"/>
            <a:r>
              <a:rPr lang="en-US" altLang="en-US" sz="2000" dirty="0" smtClean="0">
                <a:solidFill>
                  <a:schemeClr val="tx1"/>
                </a:solidFill>
              </a:rPr>
              <a:t>PLWG’s 6/18 Desktop Edits of the Original Revision Request</a:t>
            </a:r>
          </a:p>
          <a:p>
            <a:pPr lvl="1" eaLnBrk="1" hangingPunct="1"/>
            <a:r>
              <a:rPr lang="en-US" altLang="en-US" sz="2000" dirty="0" smtClean="0">
                <a:solidFill>
                  <a:schemeClr val="tx1"/>
                </a:solidFill>
              </a:rPr>
              <a:t>Edits Consist of Response Time Expansion from 10 to 20 Business Days</a:t>
            </a:r>
          </a:p>
          <a:p>
            <a:pPr lvl="2" eaLnBrk="1" hangingPunct="1">
              <a:buFont typeface="Wingdings" panose="05000000000000000000" pitchFamily="2" charset="2"/>
              <a:buChar char="§"/>
            </a:pPr>
            <a:r>
              <a:rPr lang="en-US" altLang="en-US" sz="2000" dirty="0" smtClean="0">
                <a:solidFill>
                  <a:schemeClr val="tx1"/>
                </a:solidFill>
              </a:rPr>
              <a:t>TSP Preparation of IDVs or Study Reports</a:t>
            </a:r>
          </a:p>
          <a:p>
            <a:pPr lvl="2" eaLnBrk="1" hangingPunct="1">
              <a:buFont typeface="Wingdings" panose="05000000000000000000" pitchFamily="2" charset="2"/>
              <a:buChar char="§"/>
            </a:pPr>
            <a:r>
              <a:rPr lang="en-US" altLang="en-US" sz="2000" dirty="0" smtClean="0">
                <a:solidFill>
                  <a:schemeClr val="tx1"/>
                </a:solidFill>
              </a:rPr>
              <a:t>ERCOT Reviews, Comments, and MIS Postings</a:t>
            </a:r>
          </a:p>
          <a:p>
            <a:pPr eaLnBrk="1" hangingPunct="1"/>
            <a:endParaRPr lang="en-US" altLang="en-US" sz="2800" dirty="0">
              <a:solidFill>
                <a:schemeClr val="tx1"/>
              </a:solidFill>
            </a:endParaRPr>
          </a:p>
          <a:p>
            <a:pPr lvl="2" eaLnBrk="1" hangingPunct="1"/>
            <a:endParaRPr lang="en-US" altLang="en-US" sz="200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0"/>
            <a:ext cx="9144000" cy="1600200"/>
          </a:xfrm>
        </p:spPr>
        <p:txBody>
          <a:bodyPr/>
          <a:lstStyle/>
          <a:p>
            <a:pPr eaLnBrk="1" fontAlgn="auto" hangingPunct="1">
              <a:spcAft>
                <a:spcPts val="0"/>
              </a:spcAft>
              <a:defRPr/>
            </a:pPr>
            <a:r>
              <a:rPr lang="en-US" sz="4400" dirty="0" smtClean="0"/>
              <a:t>PGRR-064</a:t>
            </a:r>
            <a:br>
              <a:rPr lang="en-US" sz="4400" dirty="0" smtClean="0"/>
            </a:br>
            <a:r>
              <a:rPr lang="en-US" sz="4400" dirty="0" smtClean="0"/>
              <a:t>(Dynamic Element Model Verification)</a:t>
            </a:r>
            <a:endParaRPr lang="en-US" sz="4400" dirty="0"/>
          </a:p>
        </p:txBody>
      </p:sp>
      <p:cxnSp>
        <p:nvCxnSpPr>
          <p:cNvPr id="6" name="Straight Connector 5"/>
          <p:cNvCxnSpPr/>
          <p:nvPr/>
        </p:nvCxnSpPr>
        <p:spPr>
          <a:xfrm>
            <a:off x="228600" y="1600200"/>
            <a:ext cx="8610600" cy="0"/>
          </a:xfrm>
          <a:prstGeom prst="line">
            <a:avLst/>
          </a:prstGeom>
          <a:ln/>
          <a:effectLst>
            <a:glow rad="101600">
              <a:schemeClr val="accent1">
                <a:satMod val="175000"/>
                <a:alpha val="40000"/>
              </a:schemeClr>
            </a:glow>
            <a:outerShdw blurRad="40000" dist="23000" dir="5400000" rotWithShape="0">
              <a:srgbClr val="000000">
                <a:alpha val="35000"/>
              </a:srgbClr>
            </a:outerShdw>
          </a:effectLst>
        </p:spPr>
        <p:style>
          <a:lnRef idx="3">
            <a:schemeClr val="accent6"/>
          </a:lnRef>
          <a:fillRef idx="0">
            <a:schemeClr val="accent6"/>
          </a:fillRef>
          <a:effectRef idx="2">
            <a:schemeClr val="accent6"/>
          </a:effectRef>
          <a:fontRef idx="minor">
            <a:schemeClr val="tx1"/>
          </a:fontRef>
        </p:style>
      </p:cxnSp>
      <p:sp>
        <p:nvSpPr>
          <p:cNvPr id="7" name="Content Placeholder 2"/>
          <p:cNvSpPr>
            <a:spLocks noGrp="1"/>
          </p:cNvSpPr>
          <p:nvPr>
            <p:ph idx="1"/>
          </p:nvPr>
        </p:nvSpPr>
        <p:spPr>
          <a:xfrm>
            <a:off x="228600" y="1676400"/>
            <a:ext cx="8763000" cy="4068806"/>
          </a:xfrm>
        </p:spPr>
        <p:txBody>
          <a:bodyPr>
            <a:spAutoFit/>
          </a:bodyPr>
          <a:lstStyle/>
          <a:p>
            <a:pPr eaLnBrk="1" hangingPunct="1"/>
            <a:r>
              <a:rPr lang="en-US" altLang="en-US" sz="2800" dirty="0" smtClean="0">
                <a:solidFill>
                  <a:schemeClr val="tx1"/>
                </a:solidFill>
              </a:rPr>
              <a:t>Referred to PLWG on May 3</a:t>
            </a:r>
            <a:r>
              <a:rPr lang="en-US" altLang="en-US" sz="2800" baseline="30000" dirty="0" smtClean="0">
                <a:solidFill>
                  <a:schemeClr val="tx1"/>
                </a:solidFill>
              </a:rPr>
              <a:t>rd</a:t>
            </a:r>
            <a:endParaRPr lang="en-US" altLang="en-US" sz="2800" dirty="0" smtClean="0">
              <a:solidFill>
                <a:schemeClr val="tx1"/>
              </a:solidFill>
            </a:endParaRPr>
          </a:p>
          <a:p>
            <a:pPr eaLnBrk="1" hangingPunct="1"/>
            <a:r>
              <a:rPr lang="en-US" altLang="en-US" sz="2800" dirty="0" smtClean="0">
                <a:solidFill>
                  <a:schemeClr val="tx1"/>
                </a:solidFill>
              </a:rPr>
              <a:t>Taken Up By PLWG: 5/22 &amp; 6/18</a:t>
            </a:r>
          </a:p>
          <a:p>
            <a:pPr eaLnBrk="1" hangingPunct="1"/>
            <a:r>
              <a:rPr lang="en-US" altLang="en-US" sz="2800" dirty="0" smtClean="0">
                <a:solidFill>
                  <a:schemeClr val="tx1"/>
                </a:solidFill>
              </a:rPr>
              <a:t>Status:</a:t>
            </a:r>
          </a:p>
          <a:p>
            <a:pPr lvl="1" eaLnBrk="1" hangingPunct="1"/>
            <a:r>
              <a:rPr lang="en-US" altLang="en-US" sz="2000" dirty="0" smtClean="0">
                <a:solidFill>
                  <a:schemeClr val="tx1"/>
                </a:solidFill>
              </a:rPr>
              <a:t>PLWG Consensus on 6/18</a:t>
            </a:r>
          </a:p>
          <a:p>
            <a:pPr eaLnBrk="1" hangingPunct="1">
              <a:buSzPct val="90000"/>
              <a:buFont typeface="Wingdings" panose="05000000000000000000" pitchFamily="2" charset="2"/>
              <a:buChar char="Ø"/>
            </a:pPr>
            <a:r>
              <a:rPr lang="en-US" altLang="en-US" sz="2800" i="1" dirty="0" smtClean="0">
                <a:solidFill>
                  <a:srgbClr val="FF0000"/>
                </a:solidFill>
              </a:rPr>
              <a:t>PLWG is Recommending ROS Vote On:</a:t>
            </a:r>
          </a:p>
          <a:p>
            <a:pPr lvl="1" eaLnBrk="1" hangingPunct="1"/>
            <a:r>
              <a:rPr lang="en-US" altLang="en-US" sz="2000" dirty="0" smtClean="0">
                <a:solidFill>
                  <a:schemeClr val="tx1"/>
                </a:solidFill>
              </a:rPr>
              <a:t>PLWG’s 6/18 Desktop Edits of the Original Revision Request</a:t>
            </a:r>
          </a:p>
          <a:p>
            <a:pPr lvl="1" eaLnBrk="1" hangingPunct="1"/>
            <a:r>
              <a:rPr lang="en-US" altLang="en-US" sz="2000" dirty="0" smtClean="0">
                <a:solidFill>
                  <a:schemeClr val="tx1"/>
                </a:solidFill>
              </a:rPr>
              <a:t>Edits Consist of Striking an Examples List of Dynamic Elements</a:t>
            </a:r>
          </a:p>
          <a:p>
            <a:pPr eaLnBrk="1" hangingPunct="1"/>
            <a:endParaRPr lang="en-US" altLang="en-US" sz="2800" dirty="0">
              <a:solidFill>
                <a:schemeClr val="tx1"/>
              </a:solidFill>
            </a:endParaRPr>
          </a:p>
          <a:p>
            <a:pPr lvl="2" eaLnBrk="1" hangingPunct="1"/>
            <a:endParaRPr lang="en-US" altLang="en-US" sz="2000" dirty="0" smtClean="0">
              <a:solidFill>
                <a:schemeClr val="tx1"/>
              </a:solidFill>
            </a:endParaRPr>
          </a:p>
        </p:txBody>
      </p:sp>
    </p:spTree>
    <p:extLst>
      <p:ext uri="{BB962C8B-B14F-4D97-AF65-F5344CB8AC3E}">
        <p14:creationId xmlns:p14="http://schemas.microsoft.com/office/powerpoint/2010/main" val="2755782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0"/>
            <a:ext cx="9144000" cy="1600200"/>
          </a:xfrm>
        </p:spPr>
        <p:txBody>
          <a:bodyPr/>
          <a:lstStyle/>
          <a:p>
            <a:pPr eaLnBrk="1" fontAlgn="auto" hangingPunct="1">
              <a:spcAft>
                <a:spcPts val="0"/>
              </a:spcAft>
              <a:defRPr/>
            </a:pPr>
            <a:r>
              <a:rPr lang="en-US" sz="4400" dirty="0" smtClean="0"/>
              <a:t>NPRR-871</a:t>
            </a:r>
            <a:br>
              <a:rPr lang="en-US" sz="4400" dirty="0" smtClean="0"/>
            </a:br>
            <a:r>
              <a:rPr lang="en-US" sz="4400" dirty="0" smtClean="0"/>
              <a:t>(Customer/RE Funded Transmission)</a:t>
            </a:r>
            <a:endParaRPr lang="en-US" sz="4400" dirty="0"/>
          </a:p>
        </p:txBody>
      </p:sp>
      <p:cxnSp>
        <p:nvCxnSpPr>
          <p:cNvPr id="6" name="Straight Connector 5"/>
          <p:cNvCxnSpPr/>
          <p:nvPr/>
        </p:nvCxnSpPr>
        <p:spPr>
          <a:xfrm>
            <a:off x="228600" y="1600200"/>
            <a:ext cx="8610600" cy="0"/>
          </a:xfrm>
          <a:prstGeom prst="line">
            <a:avLst/>
          </a:prstGeom>
          <a:ln/>
          <a:effectLst>
            <a:glow rad="101600">
              <a:schemeClr val="accent1">
                <a:satMod val="175000"/>
                <a:alpha val="40000"/>
              </a:schemeClr>
            </a:glow>
            <a:outerShdw blurRad="40000" dist="23000" dir="5400000" rotWithShape="0">
              <a:srgbClr val="000000">
                <a:alpha val="35000"/>
              </a:srgbClr>
            </a:outerShdw>
          </a:effectLst>
        </p:spPr>
        <p:style>
          <a:lnRef idx="3">
            <a:schemeClr val="accent6"/>
          </a:lnRef>
          <a:fillRef idx="0">
            <a:schemeClr val="accent6"/>
          </a:fillRef>
          <a:effectRef idx="2">
            <a:schemeClr val="accent6"/>
          </a:effectRef>
          <a:fontRef idx="minor">
            <a:schemeClr val="tx1"/>
          </a:fontRef>
        </p:style>
      </p:cxnSp>
      <p:sp>
        <p:nvSpPr>
          <p:cNvPr id="7" name="Content Placeholder 2"/>
          <p:cNvSpPr>
            <a:spLocks noGrp="1"/>
          </p:cNvSpPr>
          <p:nvPr>
            <p:ph idx="1"/>
          </p:nvPr>
        </p:nvSpPr>
        <p:spPr>
          <a:xfrm>
            <a:off x="228600" y="1676400"/>
            <a:ext cx="8763000" cy="5361468"/>
          </a:xfrm>
        </p:spPr>
        <p:txBody>
          <a:bodyPr>
            <a:spAutoFit/>
          </a:bodyPr>
          <a:lstStyle/>
          <a:p>
            <a:pPr eaLnBrk="1" hangingPunct="1"/>
            <a:r>
              <a:rPr lang="en-US" altLang="en-US" sz="2800" dirty="0" smtClean="0">
                <a:solidFill>
                  <a:schemeClr val="tx1"/>
                </a:solidFill>
              </a:rPr>
              <a:t>Referred to PLWG on June 7th</a:t>
            </a:r>
          </a:p>
          <a:p>
            <a:pPr eaLnBrk="1" hangingPunct="1"/>
            <a:r>
              <a:rPr lang="en-US" altLang="en-US" sz="2800" dirty="0" smtClean="0">
                <a:solidFill>
                  <a:schemeClr val="tx1"/>
                </a:solidFill>
              </a:rPr>
              <a:t>Taken Up By PLWG: 5/23 &amp; 6/18</a:t>
            </a:r>
          </a:p>
          <a:p>
            <a:pPr eaLnBrk="1" hangingPunct="1">
              <a:buSzPct val="90000"/>
              <a:buFont typeface="Wingdings" panose="05000000000000000000" pitchFamily="2" charset="2"/>
              <a:buChar char="Ø"/>
            </a:pPr>
            <a:r>
              <a:rPr lang="en-US" altLang="en-US" sz="2800" i="1" dirty="0" smtClean="0">
                <a:solidFill>
                  <a:srgbClr val="FF0000"/>
                </a:solidFill>
              </a:rPr>
              <a:t>PLWG Requests That ROS Continue to Table</a:t>
            </a:r>
          </a:p>
          <a:p>
            <a:pPr eaLnBrk="1" hangingPunct="1"/>
            <a:r>
              <a:rPr lang="en-US" altLang="en-US" sz="2800" dirty="0" smtClean="0">
                <a:solidFill>
                  <a:schemeClr val="tx1"/>
                </a:solidFill>
              </a:rPr>
              <a:t>6/18 PLWG Discussion Highlights:</a:t>
            </a:r>
          </a:p>
          <a:p>
            <a:pPr lvl="1" eaLnBrk="1" hangingPunct="1"/>
            <a:r>
              <a:rPr lang="en-US" altLang="en-US" sz="2000" dirty="0" smtClean="0">
                <a:solidFill>
                  <a:schemeClr val="tx1"/>
                </a:solidFill>
              </a:rPr>
              <a:t>TSP or ERCOT Determination of Limitation on Entities Allowed to Fund Transmission Projects</a:t>
            </a:r>
          </a:p>
          <a:p>
            <a:pPr lvl="2" eaLnBrk="1" hangingPunct="1"/>
            <a:r>
              <a:rPr lang="en-US" altLang="en-US" sz="2000" dirty="0" smtClean="0">
                <a:solidFill>
                  <a:schemeClr val="tx1"/>
                </a:solidFill>
              </a:rPr>
              <a:t>Entities ‘Directly Electrically’ Affected by Upgrade</a:t>
            </a:r>
          </a:p>
          <a:p>
            <a:pPr lvl="1" eaLnBrk="1" hangingPunct="1"/>
            <a:r>
              <a:rPr lang="en-US" altLang="en-US" sz="2000" dirty="0" smtClean="0">
                <a:solidFill>
                  <a:schemeClr val="tx1"/>
                </a:solidFill>
              </a:rPr>
              <a:t>Proposed NPRR Contemplates RPG Processing Only for Full Funding Option -&gt; Simple Insertion of “Partial” Funding Not Sufficient</a:t>
            </a:r>
          </a:p>
          <a:p>
            <a:pPr lvl="1" eaLnBrk="1" hangingPunct="1"/>
            <a:r>
              <a:rPr lang="en-US" altLang="en-US" sz="2000" dirty="0" smtClean="0">
                <a:solidFill>
                  <a:schemeClr val="tx1"/>
                </a:solidFill>
              </a:rPr>
              <a:t>Proposed NPRR’s Silence on 3</a:t>
            </a:r>
            <a:r>
              <a:rPr lang="en-US" altLang="en-US" sz="2000" baseline="30000" dirty="0" smtClean="0">
                <a:solidFill>
                  <a:schemeClr val="tx1"/>
                </a:solidFill>
              </a:rPr>
              <a:t>rd</a:t>
            </a:r>
            <a:r>
              <a:rPr lang="en-US" altLang="en-US" sz="2000" dirty="0" smtClean="0">
                <a:solidFill>
                  <a:schemeClr val="tx1"/>
                </a:solidFill>
              </a:rPr>
              <a:t> Party Funding of Tier 4 Projects Raises Concern</a:t>
            </a:r>
          </a:p>
          <a:p>
            <a:pPr eaLnBrk="1" hangingPunct="1"/>
            <a:endParaRPr lang="en-US" altLang="en-US" sz="2800" dirty="0">
              <a:solidFill>
                <a:schemeClr val="tx1"/>
              </a:solidFill>
            </a:endParaRPr>
          </a:p>
          <a:p>
            <a:pPr lvl="2" eaLnBrk="1" hangingPunct="1"/>
            <a:endParaRPr lang="en-US" altLang="en-US" sz="2000" dirty="0" smtClean="0">
              <a:solidFill>
                <a:schemeClr val="tx1"/>
              </a:solidFill>
            </a:endParaRPr>
          </a:p>
        </p:txBody>
      </p:sp>
    </p:spTree>
    <p:extLst>
      <p:ext uri="{BB962C8B-B14F-4D97-AF65-F5344CB8AC3E}">
        <p14:creationId xmlns:p14="http://schemas.microsoft.com/office/powerpoint/2010/main" val="3597872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400" dirty="0" smtClean="0"/>
              <a:t>PGRR-065</a:t>
            </a:r>
            <a:br>
              <a:rPr lang="en-US" sz="4400" dirty="0" smtClean="0"/>
            </a:br>
            <a:r>
              <a:rPr lang="en-US" sz="4400" dirty="0" smtClean="0"/>
              <a:t>(TPIT Process Updates)</a:t>
            </a:r>
            <a:endParaRPr lang="en-US" sz="4400" dirty="0"/>
          </a:p>
        </p:txBody>
      </p:sp>
      <p:cxnSp>
        <p:nvCxnSpPr>
          <p:cNvPr id="4" name="Straight Connector 3"/>
          <p:cNvCxnSpPr/>
          <p:nvPr/>
        </p:nvCxnSpPr>
        <p:spPr>
          <a:xfrm>
            <a:off x="228600" y="1600200"/>
            <a:ext cx="8610600" cy="0"/>
          </a:xfrm>
          <a:prstGeom prst="line">
            <a:avLst/>
          </a:prstGeom>
          <a:ln/>
          <a:effectLst>
            <a:glow rad="101600">
              <a:schemeClr val="accent1">
                <a:satMod val="175000"/>
                <a:alpha val="40000"/>
              </a:schemeClr>
            </a:glow>
            <a:outerShdw blurRad="40000" dist="23000" dir="5400000" rotWithShape="0">
              <a:srgbClr val="000000">
                <a:alpha val="35000"/>
              </a:srgbClr>
            </a:outerShdw>
          </a:effectLst>
        </p:spPr>
        <p:style>
          <a:lnRef idx="3">
            <a:schemeClr val="accent6"/>
          </a:lnRef>
          <a:fillRef idx="0">
            <a:schemeClr val="accent6"/>
          </a:fillRef>
          <a:effectRef idx="2">
            <a:schemeClr val="accent6"/>
          </a:effectRef>
          <a:fontRef idx="minor">
            <a:schemeClr val="tx1"/>
          </a:fontRef>
        </p:style>
      </p:cxnSp>
      <p:sp>
        <p:nvSpPr>
          <p:cNvPr id="6148" name="Content Placeholder 2"/>
          <p:cNvSpPr>
            <a:spLocks noGrp="1"/>
          </p:cNvSpPr>
          <p:nvPr>
            <p:ph idx="1"/>
          </p:nvPr>
        </p:nvSpPr>
        <p:spPr>
          <a:xfrm>
            <a:off x="228600" y="1676400"/>
            <a:ext cx="8686800" cy="4648200"/>
          </a:xfrm>
        </p:spPr>
        <p:txBody>
          <a:bodyPr/>
          <a:lstStyle/>
          <a:p>
            <a:pPr eaLnBrk="1" hangingPunct="1"/>
            <a:r>
              <a:rPr lang="en-US" altLang="en-US" sz="2800" dirty="0" smtClean="0">
                <a:solidFill>
                  <a:schemeClr val="tx1"/>
                </a:solidFill>
              </a:rPr>
              <a:t>Pending ROS Language Review &amp; Vote</a:t>
            </a:r>
          </a:p>
          <a:p>
            <a:pPr eaLnBrk="1" hangingPunct="1"/>
            <a:r>
              <a:rPr lang="en-US" altLang="en-US" sz="2800" dirty="0" smtClean="0">
                <a:solidFill>
                  <a:schemeClr val="tx1"/>
                </a:solidFill>
              </a:rPr>
              <a:t>Taken Up By PLWG: 2/26, 4/25, 5/23, 6/18</a:t>
            </a:r>
          </a:p>
          <a:p>
            <a:pPr eaLnBrk="1" hangingPunct="1"/>
            <a:r>
              <a:rPr lang="en-US" altLang="en-US" sz="2800" dirty="0" smtClean="0">
                <a:solidFill>
                  <a:schemeClr val="tx1"/>
                </a:solidFill>
              </a:rPr>
              <a:t>Status: PLWG Preliminary Review of Filed PGRR065</a:t>
            </a:r>
            <a:endParaRPr lang="en-US" altLang="en-US" sz="2000" dirty="0">
              <a:solidFill>
                <a:schemeClr val="tx1"/>
              </a:solidFill>
            </a:endParaRPr>
          </a:p>
          <a:p>
            <a:pPr eaLnBrk="1" hangingPunct="1"/>
            <a:r>
              <a:rPr lang="en-US" altLang="en-US" sz="2800" dirty="0" smtClean="0">
                <a:solidFill>
                  <a:schemeClr val="tx1"/>
                </a:solidFill>
              </a:rPr>
              <a:t>6/18 PLWG Discussion Highlights:</a:t>
            </a:r>
          </a:p>
          <a:p>
            <a:pPr lvl="1" eaLnBrk="1" hangingPunct="1"/>
            <a:r>
              <a:rPr lang="en-US" altLang="en-US" sz="2000" dirty="0" smtClean="0">
                <a:solidFill>
                  <a:schemeClr val="tx1"/>
                </a:solidFill>
              </a:rPr>
              <a:t>TPIT with Cost MIS Posting Location -&gt; Associated Stakeholder Access</a:t>
            </a:r>
          </a:p>
          <a:p>
            <a:pPr lvl="1" eaLnBrk="1" hangingPunct="1"/>
            <a:r>
              <a:rPr lang="en-US" altLang="en-US" sz="2000" dirty="0" smtClean="0">
                <a:solidFill>
                  <a:schemeClr val="tx1"/>
                </a:solidFill>
              </a:rPr>
              <a:t>TPIT with Cost: Could it have a price-setting effect in bid process?</a:t>
            </a:r>
          </a:p>
          <a:p>
            <a:pPr lvl="1" eaLnBrk="1" hangingPunct="1"/>
            <a:r>
              <a:rPr lang="en-US" altLang="en-US" sz="2000" dirty="0" smtClean="0">
                <a:solidFill>
                  <a:schemeClr val="tx1"/>
                </a:solidFill>
              </a:rPr>
              <a:t>Cost Reconciliation Between TPIT and PUCT </a:t>
            </a:r>
            <a:r>
              <a:rPr lang="en-US" altLang="en-US" sz="2000" dirty="0">
                <a:solidFill>
                  <a:schemeClr val="tx1"/>
                </a:solidFill>
              </a:rPr>
              <a:t>Monthly Construction </a:t>
            </a:r>
            <a:r>
              <a:rPr lang="en-US" altLang="en-US" sz="2000" dirty="0" smtClean="0">
                <a:solidFill>
                  <a:schemeClr val="tx1"/>
                </a:solidFill>
              </a:rPr>
              <a:t>Report</a:t>
            </a:r>
          </a:p>
          <a:p>
            <a:pPr lvl="1" eaLnBrk="1" hangingPunct="1">
              <a:buFont typeface="Wingdings" panose="05000000000000000000" pitchFamily="2" charset="2"/>
              <a:buChar char="Ø"/>
            </a:pPr>
            <a:r>
              <a:rPr lang="en-US" altLang="en-US" sz="2000" i="1" dirty="0" smtClean="0">
                <a:solidFill>
                  <a:srgbClr val="FF0000"/>
                </a:solidFill>
              </a:rPr>
              <a:t>Discussion and Comment Period Ongoing</a:t>
            </a:r>
            <a:endParaRPr lang="en-US" altLang="en-US" sz="2000" i="1" dirty="0">
              <a:solidFill>
                <a:srgbClr val="FF0000"/>
              </a:solidFill>
            </a:endParaRPr>
          </a:p>
          <a:p>
            <a:pPr lvl="1" eaLnBrk="1" hangingPunct="1"/>
            <a:endParaRPr lang="en-US" altLang="en-US" sz="2000"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ROS Assignment</a:t>
            </a:r>
            <a:endParaRPr lang="en-US" dirty="0"/>
          </a:p>
        </p:txBody>
      </p:sp>
      <p:cxnSp>
        <p:nvCxnSpPr>
          <p:cNvPr id="4" name="Straight Connector 3"/>
          <p:cNvCxnSpPr/>
          <p:nvPr/>
        </p:nvCxnSpPr>
        <p:spPr>
          <a:xfrm>
            <a:off x="228600" y="1600200"/>
            <a:ext cx="8610600" cy="0"/>
          </a:xfrm>
          <a:prstGeom prst="line">
            <a:avLst/>
          </a:prstGeom>
          <a:ln/>
          <a:effectLst>
            <a:glow rad="101600">
              <a:schemeClr val="accent1">
                <a:satMod val="175000"/>
                <a:alpha val="40000"/>
              </a:schemeClr>
            </a:glow>
            <a:outerShdw blurRad="40000" dist="23000" dir="5400000" rotWithShape="0">
              <a:srgbClr val="000000">
                <a:alpha val="35000"/>
              </a:srgbClr>
            </a:outerShdw>
          </a:effectLst>
        </p:spPr>
        <p:style>
          <a:lnRef idx="3">
            <a:schemeClr val="accent6"/>
          </a:lnRef>
          <a:fillRef idx="0">
            <a:schemeClr val="accent6"/>
          </a:fillRef>
          <a:effectRef idx="2">
            <a:schemeClr val="accent6"/>
          </a:effectRef>
          <a:fontRef idx="minor">
            <a:schemeClr val="tx1"/>
          </a:fontRef>
        </p:style>
      </p:cxnSp>
      <p:sp>
        <p:nvSpPr>
          <p:cNvPr id="6148" name="Content Placeholder 2"/>
          <p:cNvSpPr>
            <a:spLocks noGrp="1"/>
          </p:cNvSpPr>
          <p:nvPr>
            <p:ph idx="1"/>
          </p:nvPr>
        </p:nvSpPr>
        <p:spPr>
          <a:xfrm>
            <a:off x="228600" y="1676400"/>
            <a:ext cx="8686800" cy="5105400"/>
          </a:xfrm>
        </p:spPr>
        <p:txBody>
          <a:bodyPr/>
          <a:lstStyle/>
          <a:p>
            <a:pPr eaLnBrk="1" hangingPunct="1"/>
            <a:r>
              <a:rPr lang="en-US" altLang="en-US" sz="2800" dirty="0" smtClean="0">
                <a:solidFill>
                  <a:schemeClr val="tx1"/>
                </a:solidFill>
              </a:rPr>
              <a:t>Review Neutral Project Language Alternatives for </a:t>
            </a:r>
          </a:p>
          <a:p>
            <a:pPr marL="346075" indent="0" eaLnBrk="1" hangingPunct="1">
              <a:spcBef>
                <a:spcPts val="0"/>
              </a:spcBef>
              <a:buNone/>
            </a:pPr>
            <a:r>
              <a:rPr lang="en-US" altLang="en-US" sz="2800" dirty="0" smtClean="0">
                <a:solidFill>
                  <a:schemeClr val="tx1"/>
                </a:solidFill>
              </a:rPr>
              <a:t>“Direct Interconnection of Generation Facilities”</a:t>
            </a:r>
          </a:p>
          <a:p>
            <a:pPr lvl="1" eaLnBrk="1" hangingPunct="1"/>
            <a:r>
              <a:rPr lang="en-US" altLang="en-US" sz="2000" dirty="0" smtClean="0">
                <a:solidFill>
                  <a:schemeClr val="tx1"/>
                </a:solidFill>
              </a:rPr>
              <a:t>PLWG Narrowed to </a:t>
            </a:r>
            <a:r>
              <a:rPr lang="en-US" altLang="en-US" sz="2000" dirty="0" smtClean="0">
                <a:solidFill>
                  <a:schemeClr val="tx1"/>
                </a:solidFill>
              </a:rPr>
              <a:t>2 </a:t>
            </a:r>
            <a:r>
              <a:rPr lang="en-US" altLang="en-US" sz="2000" u="sng" dirty="0" smtClean="0">
                <a:solidFill>
                  <a:schemeClr val="tx1"/>
                </a:solidFill>
              </a:rPr>
              <a:t>Draft</a:t>
            </a:r>
            <a:r>
              <a:rPr lang="en-US" altLang="en-US" sz="2000" dirty="0" smtClean="0">
                <a:solidFill>
                  <a:schemeClr val="tx1"/>
                </a:solidFill>
              </a:rPr>
              <a:t> </a:t>
            </a:r>
            <a:r>
              <a:rPr lang="en-US" altLang="en-US" sz="2000" dirty="0" smtClean="0">
                <a:solidFill>
                  <a:schemeClr val="tx1"/>
                </a:solidFill>
              </a:rPr>
              <a:t>Options for </a:t>
            </a:r>
            <a:r>
              <a:rPr lang="en-US" altLang="en-US" sz="2000" smtClean="0">
                <a:solidFill>
                  <a:schemeClr val="tx1"/>
                </a:solidFill>
              </a:rPr>
              <a:t>Further Discussion</a:t>
            </a:r>
            <a:endParaRPr lang="en-US" altLang="en-US" sz="2000" dirty="0" smtClean="0">
              <a:solidFill>
                <a:schemeClr val="tx1"/>
              </a:solidFill>
            </a:endParaRPr>
          </a:p>
          <a:p>
            <a:pPr lvl="2" eaLnBrk="1" hangingPunct="1"/>
            <a:r>
              <a:rPr lang="en-US" altLang="en-US" sz="2000" dirty="0" smtClean="0">
                <a:solidFill>
                  <a:schemeClr val="tx1"/>
                </a:solidFill>
              </a:rPr>
              <a:t>Option A: Status Quo</a:t>
            </a:r>
          </a:p>
          <a:p>
            <a:pPr marL="514350" lvl="1" indent="0" eaLnBrk="1" hangingPunct="1">
              <a:buNone/>
            </a:pPr>
            <a:r>
              <a:rPr lang="en-US" altLang="en-US" sz="1700" i="1" dirty="0" smtClean="0">
                <a:solidFill>
                  <a:schemeClr val="tx1"/>
                </a:solidFill>
              </a:rPr>
              <a:t>“</a:t>
            </a:r>
            <a:r>
              <a:rPr lang="en-US" sz="1700" i="1" dirty="0">
                <a:solidFill>
                  <a:schemeClr val="tx1"/>
                </a:solidFill>
              </a:rPr>
              <a:t>Facilities needed to connect a new Generation Resource to a substation on the existing ERCOT Transmission </a:t>
            </a:r>
            <a:r>
              <a:rPr lang="en-US" sz="1700" i="1" dirty="0" smtClean="0">
                <a:solidFill>
                  <a:schemeClr val="tx1"/>
                </a:solidFill>
              </a:rPr>
              <a:t>Grid”</a:t>
            </a:r>
            <a:endParaRPr lang="en-US" altLang="en-US" sz="1700" i="1" dirty="0" smtClean="0">
              <a:solidFill>
                <a:schemeClr val="tx1"/>
              </a:solidFill>
            </a:endParaRPr>
          </a:p>
          <a:p>
            <a:pPr lvl="2" eaLnBrk="1" hangingPunct="1"/>
            <a:r>
              <a:rPr lang="en-US" altLang="en-US" sz="2000" dirty="0" smtClean="0">
                <a:solidFill>
                  <a:schemeClr val="tx1"/>
                </a:solidFill>
              </a:rPr>
              <a:t>Option B: Expansion of Common Interpretation</a:t>
            </a:r>
          </a:p>
          <a:p>
            <a:pPr marL="514350" lvl="1" indent="0" eaLnBrk="1" hangingPunct="1">
              <a:buNone/>
            </a:pPr>
            <a:r>
              <a:rPr lang="en-US" altLang="en-US" sz="1700" i="1" dirty="0" smtClean="0">
                <a:solidFill>
                  <a:schemeClr val="tx1"/>
                </a:solidFill>
              </a:rPr>
              <a:t>“</a:t>
            </a:r>
            <a:r>
              <a:rPr lang="en-US" sz="1700" i="1" dirty="0">
                <a:solidFill>
                  <a:schemeClr val="tx1"/>
                </a:solidFill>
              </a:rPr>
              <a:t>Facilities needed to connect a new Generation Resource to a substation on the existing ERCOT Transmission Grid and any projects needed to ensure that the Generation Resource can reliably generate at capacity under P0, P1, and P7 conditions of the NERC Reliability Standard addressing Transmission System Planning Performance Requirements assuming other Generation Resources can be </a:t>
            </a:r>
            <a:r>
              <a:rPr lang="en-US" sz="1700" i="1" dirty="0" smtClean="0">
                <a:solidFill>
                  <a:schemeClr val="tx1"/>
                </a:solidFill>
              </a:rPr>
              <a:t>re-dispatched”</a:t>
            </a:r>
          </a:p>
          <a:p>
            <a:pPr marL="747713" lvl="1" eaLnBrk="1" hangingPunct="1">
              <a:buSzPct val="90000"/>
              <a:buFont typeface="Wingdings" panose="05000000000000000000" pitchFamily="2" charset="2"/>
              <a:buChar char="Ø"/>
            </a:pPr>
            <a:r>
              <a:rPr lang="en-US" altLang="en-US" sz="2000" i="1" dirty="0" smtClean="0">
                <a:solidFill>
                  <a:srgbClr val="FF0000"/>
                </a:solidFill>
              </a:rPr>
              <a:t>Agenda Item for 7/25/2018 PLWG Meeting</a:t>
            </a:r>
            <a:endParaRPr lang="en-US" altLang="en-US" sz="2000" i="1" dirty="0">
              <a:solidFill>
                <a:srgbClr val="FF0000"/>
              </a:solidFill>
            </a:endParaRPr>
          </a:p>
          <a:p>
            <a:pPr marL="514350" lvl="1" indent="0" eaLnBrk="1" hangingPunct="1">
              <a:buNone/>
            </a:pPr>
            <a:endParaRPr lang="en-US" altLang="en-US" sz="1800" i="1" dirty="0" smtClean="0">
              <a:solidFill>
                <a:schemeClr val="tx1"/>
              </a:solidFill>
            </a:endParaRPr>
          </a:p>
        </p:txBody>
      </p:sp>
    </p:spTree>
    <p:extLst>
      <p:ext uri="{BB962C8B-B14F-4D97-AF65-F5344CB8AC3E}">
        <p14:creationId xmlns:p14="http://schemas.microsoft.com/office/powerpoint/2010/main" val="23399230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1064</TotalTime>
  <Words>416</Words>
  <Application>Microsoft Office PowerPoint</Application>
  <PresentationFormat>On-screen Show (4:3)</PresentationFormat>
  <Paragraphs>50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Executive</vt:lpstr>
      <vt:lpstr>PLWG Report to ROS</vt:lpstr>
      <vt:lpstr>PGRR-063 (Transmission Interconnection Study)</vt:lpstr>
      <vt:lpstr>PGRR-064 (Dynamic Element Model Verification)</vt:lpstr>
      <vt:lpstr>NPRR-871 (Customer/RE Funded Transmission)</vt:lpstr>
      <vt:lpstr>PGRR-065 (TPIT Process Updates)</vt:lpstr>
      <vt:lpstr>ROS Assignment</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PLWG Report to ROS</dc:title>
  <dc:creator>s204949</dc:creator>
  <cp:lastModifiedBy>s204949</cp:lastModifiedBy>
  <cp:revision>65</cp:revision>
  <dcterms:created xsi:type="dcterms:W3CDTF">2018-02-28T15:39:06Z</dcterms:created>
  <dcterms:modified xsi:type="dcterms:W3CDTF">2018-06-28T21:29:47Z</dcterms:modified>
</cp:coreProperties>
</file>