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370" r:id="rId2"/>
    <p:sldId id="402" r:id="rId3"/>
    <p:sldId id="401" r:id="rId4"/>
    <p:sldId id="382" r:id="rId5"/>
    <p:sldId id="379" r:id="rId6"/>
    <p:sldId id="385" r:id="rId7"/>
    <p:sldId id="380" r:id="rId8"/>
    <p:sldId id="38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6" autoAdjust="0"/>
    <p:restoredTop sz="94660"/>
  </p:normalViewPr>
  <p:slideViewPr>
    <p:cSldViewPr>
      <p:cViewPr>
        <p:scale>
          <a:sx n="65" d="100"/>
          <a:sy n="65" d="100"/>
        </p:scale>
        <p:origin x="1674" y="522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052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July 10th, 2018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19099" y="5507665"/>
            <a:ext cx="8305801" cy="476250"/>
          </a:xfrm>
        </p:spPr>
        <p:txBody>
          <a:bodyPr/>
          <a:lstStyle/>
          <a:p>
            <a:pPr>
              <a:defRPr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Debbie McKeever, Oncor               Tomas Fernandez, NRG            Sheri Wiegand, TXU Energy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Retail Training Scheduled for 2018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381001" y="1676400"/>
          <a:ext cx="8381999" cy="1820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473">
                  <a:extLst>
                    <a:ext uri="{9D8B030D-6E8A-4147-A177-3AD203B41FA5}">
                      <a16:colId xmlns:a16="http://schemas.microsoft.com/office/drawing/2014/main" val="2233227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933199621"/>
                    </a:ext>
                  </a:extLst>
                </a:gridCol>
                <a:gridCol w="3296504">
                  <a:extLst>
                    <a:ext uri="{9D8B030D-6E8A-4147-A177-3AD203B41FA5}">
                      <a16:colId xmlns:a16="http://schemas.microsoft.com/office/drawing/2014/main" val="824862176"/>
                    </a:ext>
                  </a:extLst>
                </a:gridCol>
                <a:gridCol w="1552222">
                  <a:extLst>
                    <a:ext uri="{9D8B030D-6E8A-4147-A177-3AD203B41FA5}">
                      <a16:colId xmlns:a16="http://schemas.microsoft.com/office/drawing/2014/main" val="2889308802"/>
                    </a:ext>
                  </a:extLst>
                </a:gridCol>
              </a:tblGrid>
              <a:tr h="392125">
                <a:tc gridSpan="4"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Remaining Schedule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for Retail Training  - 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2018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584440"/>
                  </a:ext>
                </a:extLst>
              </a:tr>
              <a:tr h="397497">
                <a:tc>
                  <a:txBody>
                    <a:bodyPr/>
                    <a:lstStyle/>
                    <a:p>
                      <a:endParaRPr lang="en-US" b="1" i="0" u="sng" dirty="0"/>
                    </a:p>
                    <a:p>
                      <a:r>
                        <a:rPr lang="en-US" b="1" i="0" u="sng" dirty="0"/>
                        <a:t>HOUSTON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  <a:p>
                      <a:r>
                        <a:rPr lang="en-US" b="1" dirty="0"/>
                        <a:t>SEPTEMBER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u="sng" dirty="0"/>
                    </a:p>
                    <a:p>
                      <a:pPr algn="ctr"/>
                      <a:r>
                        <a:rPr lang="en-US" b="1" i="0" u="sng" dirty="0" err="1"/>
                        <a:t>CenterPoint</a:t>
                      </a:r>
                      <a:r>
                        <a:rPr lang="en-US" b="1" i="0" u="sng" baseline="0" dirty="0"/>
                        <a:t> – Instructor Led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378628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</a:t>
                      </a:r>
                      <a:r>
                        <a:rPr lang="en-US" baseline="0" dirty="0"/>
                        <a:t> 25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849106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 26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TxSET</a:t>
                      </a:r>
                      <a:r>
                        <a:rPr lang="en-US" dirty="0"/>
                        <a:t>  OVERVIEW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4:00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302649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2001619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7E0C970-C53B-473C-BDE3-7FFA3B54D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TxSET</a:t>
            </a:r>
            <a:r>
              <a:rPr lang="en-US" dirty="0"/>
              <a:t> Training Development – September 2018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5C8C2664-2211-4666-9A3B-76B755D8AB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0673200"/>
              </p:ext>
            </p:extLst>
          </p:nvPr>
        </p:nvGraphicFramePr>
        <p:xfrm>
          <a:off x="457200" y="914400"/>
          <a:ext cx="8229600" cy="530352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361189307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3912117616"/>
                    </a:ext>
                  </a:extLst>
                </a:gridCol>
              </a:tblGrid>
              <a:tr h="376604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What is TXSET?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What is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Why do we have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NAESB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When is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used?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985579"/>
                  </a:ext>
                </a:extLst>
              </a:tr>
              <a:tr h="376604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Tools / References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ERCOT Protocols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Market Guide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Web page links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523604"/>
                  </a:ext>
                </a:extLst>
              </a:tr>
              <a:tr h="376604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Interactive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Transaction Flows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Swimlanes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Stacking Logic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EDI Transaction Guides &amp; Examples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How to read ERCOT MIS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8350091"/>
                  </a:ext>
                </a:extLst>
              </a:tr>
              <a:tr h="376604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Working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What is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WG?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Change Controls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Flight Information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0245495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A8FC94-E43D-42C1-A0A0-0C427DB13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A2519D1-5E65-4023-B692-6A3A00810A3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914346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685800"/>
          </a:xfrm>
        </p:spPr>
        <p:txBody>
          <a:bodyPr/>
          <a:lstStyle/>
          <a:p>
            <a:r>
              <a:rPr lang="en-US" sz="2400" b="1" dirty="0">
                <a:latin typeface="Arial Black" panose="020B0A04020102020204" pitchFamily="34" charset="0"/>
              </a:rPr>
              <a:t>MarkeTrak On-line Module Training via </a:t>
            </a:r>
            <a:br>
              <a:rPr lang="en-US" sz="2400" b="1" dirty="0">
                <a:latin typeface="Arial Black" panose="020B0A04020102020204" pitchFamily="34" charset="0"/>
              </a:rPr>
            </a:br>
            <a:r>
              <a:rPr lang="en-US" sz="2400" b="1" dirty="0">
                <a:latin typeface="Arial Black" panose="020B0A04020102020204" pitchFamily="34" charset="0"/>
              </a:rPr>
              <a:t>ERCOT Learning Management System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274" y="762000"/>
            <a:ext cx="3819525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How many market participants have viewed the Online training modules*?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876800" y="762000"/>
            <a:ext cx="38100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Which segment of the   market do the viewers represent?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5867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*Training taken via ERCOT LMS. Does not include training taken outside the LMS</a:t>
            </a:r>
          </a:p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648200" y="4385261"/>
            <a:ext cx="358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There have been 57 users YTD.  Top module viewed this year remains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Inadvertent Gain.</a:t>
            </a:r>
            <a:endParaRPr lang="en-US" i="1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1EBE2-30B9-4373-8D23-81645CEE67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2092297"/>
            <a:ext cx="2971800" cy="216407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53EBBBA-9922-4CD7-B0D1-C43632B664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2307997"/>
            <a:ext cx="2298290" cy="3559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776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2200" b="1" dirty="0">
                <a:latin typeface="Arial Black" panose="020B0A04020102020204" pitchFamily="34" charset="0"/>
              </a:rPr>
              <a:t>MarkeTrak On-line Training Modules Available 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638800"/>
          </a:xfrm>
        </p:spPr>
        <p:txBody>
          <a:bodyPr/>
          <a:lstStyle/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Marketrak Overview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Switch Hold Removal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Cancel With/Without  Approvals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Inadvertent Gains/Losses &amp; Rescissions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Usage and Billing</a:t>
            </a:r>
            <a:endParaRPr lang="en-US" sz="24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Other D2D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Bulk Insert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Calibri" panose="020F0502020204030204" pitchFamily="34" charset="0"/>
              </a:rPr>
              <a:t>MarkeTrak</a:t>
            </a:r>
            <a:r>
              <a:rPr lang="en-US" sz="2400" dirty="0">
                <a:latin typeface="Calibri" panose="020F0502020204030204" pitchFamily="34" charset="0"/>
              </a:rPr>
              <a:t> Admin Functionality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LSE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Emails and Notifications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Reporting – Background &amp; GUI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2170289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Arial Black" panose="020B0A04020102020204" pitchFamily="34" charset="0"/>
              </a:rPr>
              <a:t>Retail Market Training - Registration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981200"/>
            <a:ext cx="6248400" cy="16764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600" b="1" dirty="0">
                <a:latin typeface="Calibri" panose="020F0502020204030204" pitchFamily="34" charset="0"/>
              </a:rPr>
              <a:t>July 11</a:t>
            </a:r>
            <a:r>
              <a:rPr lang="en-US" sz="2600" b="1" baseline="30000" dirty="0">
                <a:latin typeface="Calibri" panose="020F0502020204030204" pitchFamily="34" charset="0"/>
              </a:rPr>
              <a:t>th</a:t>
            </a:r>
            <a:r>
              <a:rPr lang="en-US" sz="2600" b="1" dirty="0">
                <a:latin typeface="Calibri" panose="020F0502020204030204" pitchFamily="34" charset="0"/>
              </a:rPr>
              <a:t> &amp; 12</a:t>
            </a:r>
            <a:r>
              <a:rPr lang="en-US" sz="2600" b="1" baseline="30000" dirty="0">
                <a:latin typeface="Calibri" panose="020F0502020204030204" pitchFamily="34" charset="0"/>
              </a:rPr>
              <a:t>th</a:t>
            </a:r>
            <a:r>
              <a:rPr lang="en-US" sz="2600" b="1" dirty="0">
                <a:latin typeface="Calibri" panose="020F0502020204030204" pitchFamily="34" charset="0"/>
              </a:rPr>
              <a:t> (if necessary)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>
                <a:latin typeface="Calibri" panose="020F0502020204030204" pitchFamily="34" charset="0"/>
              </a:rPr>
              <a:t>9:30 AM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b="0" dirty="0">
                <a:latin typeface="Calibri" panose="020F0502020204030204" pitchFamily="34" charset="0"/>
              </a:rPr>
              <a:t>ERCOT MET Center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Please join us for our Next RMTTF Meeting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886200"/>
            <a:ext cx="7848600" cy="2057400"/>
          </a:xfrm>
        </p:spPr>
        <p:txBody>
          <a:bodyPr/>
          <a:lstStyle/>
          <a:p>
            <a:pPr algn="ctr">
              <a:defRPr/>
            </a:pP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Agenda Includes: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Continue development of slides for </a:t>
            </a:r>
            <a:r>
              <a:rPr lang="en-US" dirty="0" err="1"/>
              <a:t>TxSET</a:t>
            </a:r>
            <a:r>
              <a:rPr lang="en-US" dirty="0"/>
              <a:t> Training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Review content of DRAFT training deck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Run through interactive segment for timing</a:t>
            </a: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</a:rPr>
              <a:t>Thank you!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6860</TotalTime>
  <Words>487</Words>
  <Application>Microsoft Office PowerPoint</Application>
  <PresentationFormat>On-screen Show (4:3)</PresentationFormat>
  <Paragraphs>102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Wingdings</vt:lpstr>
      <vt:lpstr>Custom Design</vt:lpstr>
      <vt:lpstr>ERCOT  Retail Market Training  Task Force</vt:lpstr>
      <vt:lpstr>Retail Training Scheduled for 2018</vt:lpstr>
      <vt:lpstr>TxSET Training Development – September 2018</vt:lpstr>
      <vt:lpstr>MarkeTrak On-line Module Training via  ERCOT Learning Management System </vt:lpstr>
      <vt:lpstr>MarkeTrak On-line Training Modules Available </vt:lpstr>
      <vt:lpstr>Retail Market Training - Registration</vt:lpstr>
      <vt:lpstr>Please join us for our Next RMTTF Meeting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Wiegand, Sheri</cp:lastModifiedBy>
  <cp:revision>346</cp:revision>
  <cp:lastPrinted>2016-02-12T19:29:41Z</cp:lastPrinted>
  <dcterms:created xsi:type="dcterms:W3CDTF">2005-04-21T14:28:35Z</dcterms:created>
  <dcterms:modified xsi:type="dcterms:W3CDTF">2018-06-25T16:22:06Z</dcterms:modified>
</cp:coreProperties>
</file>