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Lst>
  <p:notesMasterIdLst>
    <p:notesMasterId r:id="rId112"/>
  </p:notesMasterIdLst>
  <p:handoutMasterIdLst>
    <p:handoutMasterId r:id="rId113"/>
  </p:handoutMasterIdLst>
  <p:sldIdLst>
    <p:sldId id="306" r:id="rId2"/>
    <p:sldId id="356" r:id="rId3"/>
    <p:sldId id="355" r:id="rId4"/>
    <p:sldId id="313" r:id="rId5"/>
    <p:sldId id="308" r:id="rId6"/>
    <p:sldId id="309" r:id="rId7"/>
    <p:sldId id="310" r:id="rId8"/>
    <p:sldId id="311" r:id="rId9"/>
    <p:sldId id="314" r:id="rId10"/>
    <p:sldId id="312" r:id="rId11"/>
    <p:sldId id="315" r:id="rId12"/>
    <p:sldId id="316" r:id="rId13"/>
    <p:sldId id="322" r:id="rId14"/>
    <p:sldId id="321" r:id="rId15"/>
    <p:sldId id="320"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9" r:id="rId41"/>
    <p:sldId id="350" r:id="rId42"/>
    <p:sldId id="351" r:id="rId43"/>
    <p:sldId id="352" r:id="rId44"/>
    <p:sldId id="353" r:id="rId45"/>
    <p:sldId id="354" r:id="rId46"/>
    <p:sldId id="317" r:id="rId47"/>
    <p:sldId id="364" r:id="rId48"/>
    <p:sldId id="365" r:id="rId49"/>
    <p:sldId id="366" r:id="rId50"/>
    <p:sldId id="367" r:id="rId51"/>
    <p:sldId id="368" r:id="rId52"/>
    <p:sldId id="369" r:id="rId53"/>
    <p:sldId id="370" r:id="rId54"/>
    <p:sldId id="371" r:id="rId55"/>
    <p:sldId id="357" r:id="rId56"/>
    <p:sldId id="372" r:id="rId57"/>
    <p:sldId id="373" r:id="rId58"/>
    <p:sldId id="374" r:id="rId59"/>
    <p:sldId id="375" r:id="rId60"/>
    <p:sldId id="376" r:id="rId61"/>
    <p:sldId id="377" r:id="rId62"/>
    <p:sldId id="378" r:id="rId63"/>
    <p:sldId id="379" r:id="rId64"/>
    <p:sldId id="380" r:id="rId65"/>
    <p:sldId id="381" r:id="rId66"/>
    <p:sldId id="382" r:id="rId67"/>
    <p:sldId id="383" r:id="rId68"/>
    <p:sldId id="384" r:id="rId69"/>
    <p:sldId id="385" r:id="rId70"/>
    <p:sldId id="386" r:id="rId71"/>
    <p:sldId id="387" r:id="rId72"/>
    <p:sldId id="388" r:id="rId73"/>
    <p:sldId id="389" r:id="rId74"/>
    <p:sldId id="390" r:id="rId75"/>
    <p:sldId id="391" r:id="rId76"/>
    <p:sldId id="392" r:id="rId77"/>
    <p:sldId id="393" r:id="rId78"/>
    <p:sldId id="394" r:id="rId79"/>
    <p:sldId id="395" r:id="rId80"/>
    <p:sldId id="396" r:id="rId81"/>
    <p:sldId id="397" r:id="rId82"/>
    <p:sldId id="398" r:id="rId83"/>
    <p:sldId id="399" r:id="rId84"/>
    <p:sldId id="400" r:id="rId85"/>
    <p:sldId id="401" r:id="rId86"/>
    <p:sldId id="402" r:id="rId87"/>
    <p:sldId id="403" r:id="rId88"/>
    <p:sldId id="404" r:id="rId89"/>
    <p:sldId id="405" r:id="rId90"/>
    <p:sldId id="406" r:id="rId91"/>
    <p:sldId id="407" r:id="rId92"/>
    <p:sldId id="408" r:id="rId93"/>
    <p:sldId id="409" r:id="rId94"/>
    <p:sldId id="410" r:id="rId95"/>
    <p:sldId id="411" r:id="rId96"/>
    <p:sldId id="412" r:id="rId97"/>
    <p:sldId id="361" r:id="rId98"/>
    <p:sldId id="358" r:id="rId99"/>
    <p:sldId id="413" r:id="rId100"/>
    <p:sldId id="414" r:id="rId101"/>
    <p:sldId id="415" r:id="rId102"/>
    <p:sldId id="416" r:id="rId103"/>
    <p:sldId id="362" r:id="rId104"/>
    <p:sldId id="359" r:id="rId105"/>
    <p:sldId id="417" r:id="rId106"/>
    <p:sldId id="418" r:id="rId107"/>
    <p:sldId id="363" r:id="rId108"/>
    <p:sldId id="419" r:id="rId109"/>
    <p:sldId id="420" r:id="rId110"/>
    <p:sldId id="421" r:id="rId111"/>
  </p:sldIdLst>
  <p:sldSz cx="9144000" cy="6858000" type="screen4x3"/>
  <p:notesSz cx="7010400" cy="9296400"/>
  <p:custDataLst>
    <p:tags r:id="rId1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064" userDrawn="1">
          <p15:clr>
            <a:srgbClr val="A4A3A4"/>
          </p15:clr>
        </p15:guide>
        <p15:guide id="4" pos="39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AEAEA"/>
    <a:srgbClr val="FFDBB7"/>
    <a:srgbClr val="FF8200"/>
    <a:srgbClr val="FFD100"/>
    <a:srgbClr val="26D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08" autoAdjust="0"/>
    <p:restoredTop sz="95956" autoAdjust="0"/>
  </p:normalViewPr>
  <p:slideViewPr>
    <p:cSldViewPr showGuides="1">
      <p:cViewPr varScale="1">
        <p:scale>
          <a:sx n="122" d="100"/>
          <a:sy n="122" d="100"/>
        </p:scale>
        <p:origin x="198" y="108"/>
      </p:cViewPr>
      <p:guideLst>
        <p:guide orient="horz" pos="2160"/>
        <p:guide pos="2880"/>
        <p:guide orient="horz" pos="2064"/>
        <p:guide pos="393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gs" Target="tags/tag1.xml"/><Relationship Id="rId119"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2576F-1B2F-4F21-A416-6CC537C5154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67345CDA-10D7-456A-AF08-4129D9CBF11C}">
      <dgm:prSet phldrT="[Text]"/>
      <dgm:spPr/>
      <dgm:t>
        <a:bodyPr/>
        <a:lstStyle/>
        <a:p>
          <a:pPr algn="ctr"/>
          <a:r>
            <a:rPr lang="en-US" dirty="0"/>
            <a:t>12/1 MVO </a:t>
          </a:r>
          <a:r>
            <a:rPr lang="en-US" b="1" dirty="0" smtClean="0"/>
            <a:t>CR </a:t>
          </a:r>
          <a:r>
            <a:rPr lang="en-US" b="1" dirty="0"/>
            <a:t>A</a:t>
          </a:r>
        </a:p>
      </dgm:t>
    </dgm:pt>
    <dgm:pt modelId="{0CA525D0-05E6-45F3-A517-773EED9FACAC}" type="parTrans" cxnId="{7A0C8385-1494-4535-83E8-23685083A18B}">
      <dgm:prSet/>
      <dgm:spPr/>
      <dgm:t>
        <a:bodyPr/>
        <a:lstStyle/>
        <a:p>
          <a:endParaRPr lang="en-US"/>
        </a:p>
      </dgm:t>
    </dgm:pt>
    <dgm:pt modelId="{5CDE7D02-8035-4269-95C9-FF5866842EE3}" type="sibTrans" cxnId="{7A0C8385-1494-4535-83E8-23685083A18B}">
      <dgm:prSet/>
      <dgm:spPr/>
      <dgm:t>
        <a:bodyPr/>
        <a:lstStyle/>
        <a:p>
          <a:endParaRPr lang="en-US"/>
        </a:p>
      </dgm:t>
    </dgm:pt>
    <dgm:pt modelId="{E07BF86F-D32A-4B87-A21F-CE6DA8FE951A}">
      <dgm:prSet phldrT="[Text]"/>
      <dgm:spPr/>
      <dgm:t>
        <a:bodyPr/>
        <a:lstStyle/>
        <a:p>
          <a:r>
            <a:rPr lang="en-US" dirty="0"/>
            <a:t>12/2</a:t>
          </a:r>
        </a:p>
      </dgm:t>
    </dgm:pt>
    <dgm:pt modelId="{5ECC3309-BD87-4159-BDCD-DC4CA67043BD}" type="parTrans" cxnId="{1A6E1842-8830-49B7-8C47-B91940F50F2D}">
      <dgm:prSet/>
      <dgm:spPr/>
      <dgm:t>
        <a:bodyPr/>
        <a:lstStyle/>
        <a:p>
          <a:endParaRPr lang="en-US"/>
        </a:p>
      </dgm:t>
    </dgm:pt>
    <dgm:pt modelId="{32E8E5A2-34BF-4229-AE08-FC2BEDC60A9A}" type="sibTrans" cxnId="{1A6E1842-8830-49B7-8C47-B91940F50F2D}">
      <dgm:prSet/>
      <dgm:spPr/>
      <dgm:t>
        <a:bodyPr/>
        <a:lstStyle/>
        <a:p>
          <a:endParaRPr lang="en-US"/>
        </a:p>
      </dgm:t>
    </dgm:pt>
    <dgm:pt modelId="{DA0A817B-15FD-4FEC-97B4-74B57E7360E4}">
      <dgm:prSet phldrT="[Text]"/>
      <dgm:spPr/>
      <dgm:t>
        <a:bodyPr/>
        <a:lstStyle/>
        <a:p>
          <a:pPr algn="ctr"/>
          <a:r>
            <a:rPr lang="en-US" dirty="0"/>
            <a:t>12/4 SWI </a:t>
          </a:r>
          <a:r>
            <a:rPr lang="en-US" b="1" dirty="0" smtClean="0"/>
            <a:t>CR </a:t>
          </a:r>
          <a:r>
            <a:rPr lang="en-US" b="1" dirty="0"/>
            <a:t>B</a:t>
          </a:r>
        </a:p>
      </dgm:t>
    </dgm:pt>
    <dgm:pt modelId="{2F6DA4F7-5556-4DC8-941C-28FDD1779004}" type="parTrans" cxnId="{9631BDE6-C558-4E38-BEE0-E1A2F86F0B10}">
      <dgm:prSet/>
      <dgm:spPr/>
      <dgm:t>
        <a:bodyPr/>
        <a:lstStyle/>
        <a:p>
          <a:endParaRPr lang="en-US"/>
        </a:p>
      </dgm:t>
    </dgm:pt>
    <dgm:pt modelId="{F192E5ED-83D6-4025-98F0-21236C5A545B}" type="sibTrans" cxnId="{9631BDE6-C558-4E38-BEE0-E1A2F86F0B10}">
      <dgm:prSet/>
      <dgm:spPr/>
      <dgm:t>
        <a:bodyPr/>
        <a:lstStyle/>
        <a:p>
          <a:endParaRPr lang="en-US"/>
        </a:p>
      </dgm:t>
    </dgm:pt>
    <dgm:pt modelId="{EB873932-AF16-4AB2-979E-36A4AF448F80}">
      <dgm:prSet phldrT="[Text]"/>
      <dgm:spPr/>
      <dgm:t>
        <a:bodyPr/>
        <a:lstStyle/>
        <a:p>
          <a:r>
            <a:rPr lang="en-US" dirty="0"/>
            <a:t>12/3</a:t>
          </a:r>
        </a:p>
      </dgm:t>
    </dgm:pt>
    <dgm:pt modelId="{DA8BEDA1-3B54-415A-B73E-D4C62FDF74B9}" type="parTrans" cxnId="{98389D7D-33B9-4C48-B717-6B326A4723B2}">
      <dgm:prSet/>
      <dgm:spPr/>
      <dgm:t>
        <a:bodyPr/>
        <a:lstStyle/>
        <a:p>
          <a:endParaRPr lang="en-US"/>
        </a:p>
      </dgm:t>
    </dgm:pt>
    <dgm:pt modelId="{6F973F12-4F9C-4B07-9685-88975A06DCF8}" type="sibTrans" cxnId="{98389D7D-33B9-4C48-B717-6B326A4723B2}">
      <dgm:prSet/>
      <dgm:spPr/>
      <dgm:t>
        <a:bodyPr/>
        <a:lstStyle/>
        <a:p>
          <a:endParaRPr lang="en-US"/>
        </a:p>
      </dgm:t>
    </dgm:pt>
    <dgm:pt modelId="{13AA1944-9640-43B3-81FC-74BE918943A4}" type="pres">
      <dgm:prSet presAssocID="{A872576F-1B2F-4F21-A416-6CC537C51540}" presName="Name0" presStyleCnt="0">
        <dgm:presLayoutVars>
          <dgm:dir/>
        </dgm:presLayoutVars>
      </dgm:prSet>
      <dgm:spPr/>
      <dgm:t>
        <a:bodyPr/>
        <a:lstStyle/>
        <a:p>
          <a:endParaRPr lang="en-US"/>
        </a:p>
      </dgm:t>
    </dgm:pt>
    <dgm:pt modelId="{C11D4211-A9DC-4632-BB62-3EB567F91E30}" type="pres">
      <dgm:prSet presAssocID="{67345CDA-10D7-456A-AF08-4129D9CBF11C}" presName="parComposite" presStyleCnt="0"/>
      <dgm:spPr/>
    </dgm:pt>
    <dgm:pt modelId="{BE77274A-D435-4930-BFA2-906C10CC85D0}" type="pres">
      <dgm:prSet presAssocID="{67345CDA-10D7-456A-AF08-4129D9CBF11C}" presName="parBigCircle" presStyleLbl="node0" presStyleIdx="0" presStyleCnt="2"/>
      <dgm:spPr/>
    </dgm:pt>
    <dgm:pt modelId="{B1595C89-6C70-4D10-B5A0-39363024F3FF}" type="pres">
      <dgm:prSet presAssocID="{67345CDA-10D7-456A-AF08-4129D9CBF11C}" presName="parTx" presStyleLbl="revTx" presStyleIdx="0" presStyleCnt="6" custAng="3900000" custLinFactNeighborX="-33146" custLinFactNeighborY="13428"/>
      <dgm:spPr/>
      <dgm:t>
        <a:bodyPr/>
        <a:lstStyle/>
        <a:p>
          <a:endParaRPr lang="en-US"/>
        </a:p>
      </dgm:t>
    </dgm:pt>
    <dgm:pt modelId="{5CBA7FD9-E6D2-4FE0-AF39-7BFA0510BD0B}" type="pres">
      <dgm:prSet presAssocID="{67345CDA-10D7-456A-AF08-4129D9CBF11C}" presName="bSpace" presStyleCnt="0"/>
      <dgm:spPr/>
    </dgm:pt>
    <dgm:pt modelId="{C19B37F9-BB57-4B38-9EF7-4D8C3C3250EC}" type="pres">
      <dgm:prSet presAssocID="{67345CDA-10D7-456A-AF08-4129D9CBF11C}" presName="parBackupNorm" presStyleCnt="0"/>
      <dgm:spPr/>
    </dgm:pt>
    <dgm:pt modelId="{C2924C82-99EC-4116-8DEC-9D15E169BDB8}" type="pres">
      <dgm:prSet presAssocID="{5CDE7D02-8035-4269-95C9-FF5866842EE3}" presName="parSpace" presStyleCnt="0"/>
      <dgm:spPr/>
    </dgm:pt>
    <dgm:pt modelId="{6445EFC8-85D7-443C-AE8B-2B1CBD0B1BCF}" type="pres">
      <dgm:prSet presAssocID="{E07BF86F-D32A-4B87-A21F-CE6DA8FE951A}" presName="desBackupLeftNorm" presStyleCnt="0"/>
      <dgm:spPr/>
    </dgm:pt>
    <dgm:pt modelId="{588BB062-1E79-4D2F-AF9B-2D5A62B3FCEE}" type="pres">
      <dgm:prSet presAssocID="{E07BF86F-D32A-4B87-A21F-CE6DA8FE951A}" presName="desComposite" presStyleCnt="0"/>
      <dgm:spPr/>
    </dgm:pt>
    <dgm:pt modelId="{3B7A594E-2A83-4142-B2B0-08FB37A3F279}" type="pres">
      <dgm:prSet presAssocID="{E07BF86F-D32A-4B87-A21F-CE6DA8FE951A}" presName="desCircle" presStyleLbl="node1" presStyleIdx="0" presStyleCnt="2"/>
      <dgm:spPr/>
    </dgm:pt>
    <dgm:pt modelId="{08F8DF20-D885-4F64-82B7-0E30D970B8F0}" type="pres">
      <dgm:prSet presAssocID="{E07BF86F-D32A-4B87-A21F-CE6DA8FE951A}" presName="chTx" presStyleLbl="revTx" presStyleIdx="1" presStyleCnt="6"/>
      <dgm:spPr/>
      <dgm:t>
        <a:bodyPr/>
        <a:lstStyle/>
        <a:p>
          <a:endParaRPr lang="en-US"/>
        </a:p>
      </dgm:t>
    </dgm:pt>
    <dgm:pt modelId="{FE8C0D2E-E576-491A-8B29-5599D5B1BF7C}" type="pres">
      <dgm:prSet presAssocID="{E07BF86F-D32A-4B87-A21F-CE6DA8FE951A}" presName="desTx" presStyleLbl="revTx" presStyleIdx="2" presStyleCnt="6">
        <dgm:presLayoutVars>
          <dgm:bulletEnabled val="1"/>
        </dgm:presLayoutVars>
      </dgm:prSet>
      <dgm:spPr/>
    </dgm:pt>
    <dgm:pt modelId="{69543E49-9AF9-4926-BEAC-9AEF0020C641}" type="pres">
      <dgm:prSet presAssocID="{E07BF86F-D32A-4B87-A21F-CE6DA8FE951A}" presName="desBackupRightNorm" presStyleCnt="0"/>
      <dgm:spPr/>
    </dgm:pt>
    <dgm:pt modelId="{4A3EC799-690F-4E1B-ACB4-540474CDBCCC}" type="pres">
      <dgm:prSet presAssocID="{32E8E5A2-34BF-4229-AE08-FC2BEDC60A9A}" presName="desSpace" presStyleCnt="0"/>
      <dgm:spPr/>
    </dgm:pt>
    <dgm:pt modelId="{BE6363DF-6779-47A3-975D-F2BD3043326D}" type="pres">
      <dgm:prSet presAssocID="{EB873932-AF16-4AB2-979E-36A4AF448F80}" presName="desBackupLeftNorm" presStyleCnt="0"/>
      <dgm:spPr/>
    </dgm:pt>
    <dgm:pt modelId="{D1771CDC-835B-404F-BBD2-D951EB9DC413}" type="pres">
      <dgm:prSet presAssocID="{EB873932-AF16-4AB2-979E-36A4AF448F80}" presName="desComposite" presStyleCnt="0"/>
      <dgm:spPr/>
    </dgm:pt>
    <dgm:pt modelId="{B59BBDC4-3171-4B8E-9C69-D41F2C4B1DA4}" type="pres">
      <dgm:prSet presAssocID="{EB873932-AF16-4AB2-979E-36A4AF448F80}" presName="desCircle" presStyleLbl="node1" presStyleIdx="1" presStyleCnt="2"/>
      <dgm:spPr/>
    </dgm:pt>
    <dgm:pt modelId="{51651734-70F0-4000-BFA6-C030166B1B43}" type="pres">
      <dgm:prSet presAssocID="{EB873932-AF16-4AB2-979E-36A4AF448F80}" presName="chTx" presStyleLbl="revTx" presStyleIdx="3" presStyleCnt="6"/>
      <dgm:spPr/>
      <dgm:t>
        <a:bodyPr/>
        <a:lstStyle/>
        <a:p>
          <a:endParaRPr lang="en-US"/>
        </a:p>
      </dgm:t>
    </dgm:pt>
    <dgm:pt modelId="{FDFB3B0C-E7E3-45A0-9B03-9DCE23370B64}" type="pres">
      <dgm:prSet presAssocID="{EB873932-AF16-4AB2-979E-36A4AF448F80}" presName="desTx" presStyleLbl="revTx" presStyleIdx="4" presStyleCnt="6">
        <dgm:presLayoutVars>
          <dgm:bulletEnabled val="1"/>
        </dgm:presLayoutVars>
      </dgm:prSet>
      <dgm:spPr/>
    </dgm:pt>
    <dgm:pt modelId="{E8773113-ACED-4392-B775-B00E91CCCA4D}" type="pres">
      <dgm:prSet presAssocID="{EB873932-AF16-4AB2-979E-36A4AF448F80}" presName="desBackupRightNorm" presStyleCnt="0"/>
      <dgm:spPr/>
    </dgm:pt>
    <dgm:pt modelId="{47ADF9FE-3BE2-48C6-BE76-A5D11AF42E4D}" type="pres">
      <dgm:prSet presAssocID="{6F973F12-4F9C-4B07-9685-88975A06DCF8}" presName="desSpace" presStyleCnt="0"/>
      <dgm:spPr/>
    </dgm:pt>
    <dgm:pt modelId="{5B195C9D-62FA-4929-B6D5-3A6C98C69609}" type="pres">
      <dgm:prSet presAssocID="{DA0A817B-15FD-4FEC-97B4-74B57E7360E4}" presName="parComposite" presStyleCnt="0"/>
      <dgm:spPr/>
    </dgm:pt>
    <dgm:pt modelId="{EBC0D29B-8FB1-4789-BC99-DB53DA69CA68}" type="pres">
      <dgm:prSet presAssocID="{DA0A817B-15FD-4FEC-97B4-74B57E7360E4}" presName="parBigCircle" presStyleLbl="node0" presStyleIdx="1" presStyleCnt="2"/>
      <dgm:spPr/>
    </dgm:pt>
    <dgm:pt modelId="{8FB09AA0-DD70-4A31-9B7C-73F398FC64B3}" type="pres">
      <dgm:prSet presAssocID="{DA0A817B-15FD-4FEC-97B4-74B57E7360E4}" presName="parTx" presStyleLbl="revTx" presStyleIdx="5" presStyleCnt="6" custAng="3900000" custLinFactNeighborX="-36512" custLinFactNeighborY="13832"/>
      <dgm:spPr/>
      <dgm:t>
        <a:bodyPr/>
        <a:lstStyle/>
        <a:p>
          <a:endParaRPr lang="en-US"/>
        </a:p>
      </dgm:t>
    </dgm:pt>
    <dgm:pt modelId="{C370CDCC-A084-4B18-9AB3-07F5991443C1}" type="pres">
      <dgm:prSet presAssocID="{DA0A817B-15FD-4FEC-97B4-74B57E7360E4}" presName="bSpace" presStyleCnt="0"/>
      <dgm:spPr/>
    </dgm:pt>
    <dgm:pt modelId="{6FFC6763-6BC0-4011-A203-4E8C91B5954B}" type="pres">
      <dgm:prSet presAssocID="{DA0A817B-15FD-4FEC-97B4-74B57E7360E4}" presName="parBackupNorm" presStyleCnt="0"/>
      <dgm:spPr/>
    </dgm:pt>
    <dgm:pt modelId="{B8B5D625-F9B8-439F-8A0A-D69F5209E02C}" type="pres">
      <dgm:prSet presAssocID="{F192E5ED-83D6-4025-98F0-21236C5A545B}" presName="parSpace" presStyleCnt="0"/>
      <dgm:spPr/>
    </dgm:pt>
  </dgm:ptLst>
  <dgm:cxnLst>
    <dgm:cxn modelId="{BAF713C6-C023-46B2-BC6A-3FBD84C7D9FE}" type="presOf" srcId="{DA0A817B-15FD-4FEC-97B4-74B57E7360E4}" destId="{8FB09AA0-DD70-4A31-9B7C-73F398FC64B3}" srcOrd="0" destOrd="0" presId="urn:microsoft.com/office/officeart/2008/layout/CircleAccentTimeline"/>
    <dgm:cxn modelId="{9631BDE6-C558-4E38-BEE0-E1A2F86F0B10}" srcId="{A872576F-1B2F-4F21-A416-6CC537C51540}" destId="{DA0A817B-15FD-4FEC-97B4-74B57E7360E4}" srcOrd="1" destOrd="0" parTransId="{2F6DA4F7-5556-4DC8-941C-28FDD1779004}" sibTransId="{F192E5ED-83D6-4025-98F0-21236C5A545B}"/>
    <dgm:cxn modelId="{A3FD3E55-394F-44CE-8748-87EBA9F28422}" type="presOf" srcId="{67345CDA-10D7-456A-AF08-4129D9CBF11C}" destId="{B1595C89-6C70-4D10-B5A0-39363024F3FF}" srcOrd="0" destOrd="0" presId="urn:microsoft.com/office/officeart/2008/layout/CircleAccentTimeline"/>
    <dgm:cxn modelId="{1FD321AC-42A4-42BE-AAC6-9A18E21F1EFA}" type="presOf" srcId="{A872576F-1B2F-4F21-A416-6CC537C51540}" destId="{13AA1944-9640-43B3-81FC-74BE918943A4}" srcOrd="0" destOrd="0" presId="urn:microsoft.com/office/officeart/2008/layout/CircleAccentTimeline"/>
    <dgm:cxn modelId="{7A0C8385-1494-4535-83E8-23685083A18B}" srcId="{A872576F-1B2F-4F21-A416-6CC537C51540}" destId="{67345CDA-10D7-456A-AF08-4129D9CBF11C}" srcOrd="0" destOrd="0" parTransId="{0CA525D0-05E6-45F3-A517-773EED9FACAC}" sibTransId="{5CDE7D02-8035-4269-95C9-FF5866842EE3}"/>
    <dgm:cxn modelId="{98389D7D-33B9-4C48-B717-6B326A4723B2}" srcId="{67345CDA-10D7-456A-AF08-4129D9CBF11C}" destId="{EB873932-AF16-4AB2-979E-36A4AF448F80}" srcOrd="1" destOrd="0" parTransId="{DA8BEDA1-3B54-415A-B73E-D4C62FDF74B9}" sibTransId="{6F973F12-4F9C-4B07-9685-88975A06DCF8}"/>
    <dgm:cxn modelId="{616B3861-8661-4B36-A0AC-9C250DE2B75B}" type="presOf" srcId="{E07BF86F-D32A-4B87-A21F-CE6DA8FE951A}" destId="{08F8DF20-D885-4F64-82B7-0E30D970B8F0}" srcOrd="0" destOrd="0" presId="urn:microsoft.com/office/officeart/2008/layout/CircleAccentTimeline"/>
    <dgm:cxn modelId="{810D118B-AE79-4CBB-9B47-A5702FCCB339}" type="presOf" srcId="{EB873932-AF16-4AB2-979E-36A4AF448F80}" destId="{51651734-70F0-4000-BFA6-C030166B1B43}" srcOrd="0" destOrd="0" presId="urn:microsoft.com/office/officeart/2008/layout/CircleAccentTimeline"/>
    <dgm:cxn modelId="{1A6E1842-8830-49B7-8C47-B91940F50F2D}" srcId="{67345CDA-10D7-456A-AF08-4129D9CBF11C}" destId="{E07BF86F-D32A-4B87-A21F-CE6DA8FE951A}" srcOrd="0" destOrd="0" parTransId="{5ECC3309-BD87-4159-BDCD-DC4CA67043BD}" sibTransId="{32E8E5A2-34BF-4229-AE08-FC2BEDC60A9A}"/>
    <dgm:cxn modelId="{0D2715E3-008D-4711-8DD3-AE97F7E9326E}" type="presParOf" srcId="{13AA1944-9640-43B3-81FC-74BE918943A4}" destId="{C11D4211-A9DC-4632-BB62-3EB567F91E30}" srcOrd="0" destOrd="0" presId="urn:microsoft.com/office/officeart/2008/layout/CircleAccentTimeline"/>
    <dgm:cxn modelId="{606255B3-EF48-4DC2-A02A-C8AF87EC50B2}" type="presParOf" srcId="{C11D4211-A9DC-4632-BB62-3EB567F91E30}" destId="{BE77274A-D435-4930-BFA2-906C10CC85D0}" srcOrd="0" destOrd="0" presId="urn:microsoft.com/office/officeart/2008/layout/CircleAccentTimeline"/>
    <dgm:cxn modelId="{47198E99-86B9-422A-A304-2E7933963CE5}" type="presParOf" srcId="{C11D4211-A9DC-4632-BB62-3EB567F91E30}" destId="{B1595C89-6C70-4D10-B5A0-39363024F3FF}" srcOrd="1" destOrd="0" presId="urn:microsoft.com/office/officeart/2008/layout/CircleAccentTimeline"/>
    <dgm:cxn modelId="{ED968111-0068-4288-B052-DCF8D605D1B7}" type="presParOf" srcId="{C11D4211-A9DC-4632-BB62-3EB567F91E30}" destId="{5CBA7FD9-E6D2-4FE0-AF39-7BFA0510BD0B}" srcOrd="2" destOrd="0" presId="urn:microsoft.com/office/officeart/2008/layout/CircleAccentTimeline"/>
    <dgm:cxn modelId="{C33B34C0-B07D-4A22-B792-6D59F966F165}" type="presParOf" srcId="{13AA1944-9640-43B3-81FC-74BE918943A4}" destId="{C19B37F9-BB57-4B38-9EF7-4D8C3C3250EC}" srcOrd="1" destOrd="0" presId="urn:microsoft.com/office/officeart/2008/layout/CircleAccentTimeline"/>
    <dgm:cxn modelId="{5C0EDFEE-2AAE-472D-B85F-1C511E0008E4}" type="presParOf" srcId="{13AA1944-9640-43B3-81FC-74BE918943A4}" destId="{C2924C82-99EC-4116-8DEC-9D15E169BDB8}" srcOrd="2" destOrd="0" presId="urn:microsoft.com/office/officeart/2008/layout/CircleAccentTimeline"/>
    <dgm:cxn modelId="{80D53CAB-DE0F-4D7A-B200-9EA5337E6957}" type="presParOf" srcId="{13AA1944-9640-43B3-81FC-74BE918943A4}" destId="{6445EFC8-85D7-443C-AE8B-2B1CBD0B1BCF}" srcOrd="3" destOrd="0" presId="urn:microsoft.com/office/officeart/2008/layout/CircleAccentTimeline"/>
    <dgm:cxn modelId="{CA0DF363-9FB5-47C4-A0D6-4685072A569C}" type="presParOf" srcId="{13AA1944-9640-43B3-81FC-74BE918943A4}" destId="{588BB062-1E79-4D2F-AF9B-2D5A62B3FCEE}" srcOrd="4" destOrd="0" presId="urn:microsoft.com/office/officeart/2008/layout/CircleAccentTimeline"/>
    <dgm:cxn modelId="{CB40E4F8-77F6-4FC2-AD35-7219D57561AA}" type="presParOf" srcId="{588BB062-1E79-4D2F-AF9B-2D5A62B3FCEE}" destId="{3B7A594E-2A83-4142-B2B0-08FB37A3F279}" srcOrd="0" destOrd="0" presId="urn:microsoft.com/office/officeart/2008/layout/CircleAccentTimeline"/>
    <dgm:cxn modelId="{3BC21288-CE69-4066-9AA2-C4DD19AD4466}" type="presParOf" srcId="{588BB062-1E79-4D2F-AF9B-2D5A62B3FCEE}" destId="{08F8DF20-D885-4F64-82B7-0E30D970B8F0}" srcOrd="1" destOrd="0" presId="urn:microsoft.com/office/officeart/2008/layout/CircleAccentTimeline"/>
    <dgm:cxn modelId="{BEDDFACD-B560-4DF7-8913-CE2100BDE73D}" type="presParOf" srcId="{588BB062-1E79-4D2F-AF9B-2D5A62B3FCEE}" destId="{FE8C0D2E-E576-491A-8B29-5599D5B1BF7C}" srcOrd="2" destOrd="0" presId="urn:microsoft.com/office/officeart/2008/layout/CircleAccentTimeline"/>
    <dgm:cxn modelId="{0F3E31F4-4B01-453B-A2B5-2905A762D594}" type="presParOf" srcId="{13AA1944-9640-43B3-81FC-74BE918943A4}" destId="{69543E49-9AF9-4926-BEAC-9AEF0020C641}" srcOrd="5" destOrd="0" presId="urn:microsoft.com/office/officeart/2008/layout/CircleAccentTimeline"/>
    <dgm:cxn modelId="{E3DA3A69-2FA7-4FBE-A424-AFAE900DF5F7}" type="presParOf" srcId="{13AA1944-9640-43B3-81FC-74BE918943A4}" destId="{4A3EC799-690F-4E1B-ACB4-540474CDBCCC}" srcOrd="6" destOrd="0" presId="urn:microsoft.com/office/officeart/2008/layout/CircleAccentTimeline"/>
    <dgm:cxn modelId="{3373655E-DA71-4AE4-80DD-7F3CF88BA187}" type="presParOf" srcId="{13AA1944-9640-43B3-81FC-74BE918943A4}" destId="{BE6363DF-6779-47A3-975D-F2BD3043326D}" srcOrd="7" destOrd="0" presId="urn:microsoft.com/office/officeart/2008/layout/CircleAccentTimeline"/>
    <dgm:cxn modelId="{2589E48A-D4D7-44EE-A61E-27F38B3A3FDA}" type="presParOf" srcId="{13AA1944-9640-43B3-81FC-74BE918943A4}" destId="{D1771CDC-835B-404F-BBD2-D951EB9DC413}" srcOrd="8" destOrd="0" presId="urn:microsoft.com/office/officeart/2008/layout/CircleAccentTimeline"/>
    <dgm:cxn modelId="{7994090D-17BB-4F9B-B9FF-560306AFEF94}" type="presParOf" srcId="{D1771CDC-835B-404F-BBD2-D951EB9DC413}" destId="{B59BBDC4-3171-4B8E-9C69-D41F2C4B1DA4}" srcOrd="0" destOrd="0" presId="urn:microsoft.com/office/officeart/2008/layout/CircleAccentTimeline"/>
    <dgm:cxn modelId="{216F2986-584A-4D06-996A-7D314508822D}" type="presParOf" srcId="{D1771CDC-835B-404F-BBD2-D951EB9DC413}" destId="{51651734-70F0-4000-BFA6-C030166B1B43}" srcOrd="1" destOrd="0" presId="urn:microsoft.com/office/officeart/2008/layout/CircleAccentTimeline"/>
    <dgm:cxn modelId="{CE4E2376-569C-437C-B309-AF068384380F}" type="presParOf" srcId="{D1771CDC-835B-404F-BBD2-D951EB9DC413}" destId="{FDFB3B0C-E7E3-45A0-9B03-9DCE23370B64}" srcOrd="2" destOrd="0" presId="urn:microsoft.com/office/officeart/2008/layout/CircleAccentTimeline"/>
    <dgm:cxn modelId="{181E99E2-1B29-4688-9768-BE65F04CDB9D}" type="presParOf" srcId="{13AA1944-9640-43B3-81FC-74BE918943A4}" destId="{E8773113-ACED-4392-B775-B00E91CCCA4D}" srcOrd="9" destOrd="0" presId="urn:microsoft.com/office/officeart/2008/layout/CircleAccentTimeline"/>
    <dgm:cxn modelId="{9ADD26BC-F5C4-4E6E-9C93-D350E727E99F}" type="presParOf" srcId="{13AA1944-9640-43B3-81FC-74BE918943A4}" destId="{47ADF9FE-3BE2-48C6-BE76-A5D11AF42E4D}" srcOrd="10" destOrd="0" presId="urn:microsoft.com/office/officeart/2008/layout/CircleAccentTimeline"/>
    <dgm:cxn modelId="{71863FF3-5B26-4764-AC11-36E19150071B}" type="presParOf" srcId="{13AA1944-9640-43B3-81FC-74BE918943A4}" destId="{5B195C9D-62FA-4929-B6D5-3A6C98C69609}" srcOrd="11" destOrd="0" presId="urn:microsoft.com/office/officeart/2008/layout/CircleAccentTimeline"/>
    <dgm:cxn modelId="{16906587-06BC-44F0-A114-D892CFD0F604}" type="presParOf" srcId="{5B195C9D-62FA-4929-B6D5-3A6C98C69609}" destId="{EBC0D29B-8FB1-4789-BC99-DB53DA69CA68}" srcOrd="0" destOrd="0" presId="urn:microsoft.com/office/officeart/2008/layout/CircleAccentTimeline"/>
    <dgm:cxn modelId="{4286501D-F170-4C95-9F2A-DDED8A0AB462}" type="presParOf" srcId="{5B195C9D-62FA-4929-B6D5-3A6C98C69609}" destId="{8FB09AA0-DD70-4A31-9B7C-73F398FC64B3}" srcOrd="1" destOrd="0" presId="urn:microsoft.com/office/officeart/2008/layout/CircleAccentTimeline"/>
    <dgm:cxn modelId="{B8737F34-0CAA-43D9-90B4-223EE3C07D7A}" type="presParOf" srcId="{5B195C9D-62FA-4929-B6D5-3A6C98C69609}" destId="{C370CDCC-A084-4B18-9AB3-07F5991443C1}" srcOrd="2" destOrd="0" presId="urn:microsoft.com/office/officeart/2008/layout/CircleAccentTimeline"/>
    <dgm:cxn modelId="{EF4A1F9A-4EEA-47B6-B985-3EB60670BD2B}" type="presParOf" srcId="{13AA1944-9640-43B3-81FC-74BE918943A4}" destId="{6FFC6763-6BC0-4011-A203-4E8C91B5954B}" srcOrd="12" destOrd="0" presId="urn:microsoft.com/office/officeart/2008/layout/CircleAccentTimeline"/>
    <dgm:cxn modelId="{A9D0C395-5AD5-4519-B8EF-47C1722B60A0}" type="presParOf" srcId="{13AA1944-9640-43B3-81FC-74BE918943A4}" destId="{B8B5D625-F9B8-439F-8A0A-D69F5209E02C}" srcOrd="13"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657D44-3329-465A-840A-E88D05B1EF3B}"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n-US"/>
        </a:p>
      </dgm:t>
    </dgm:pt>
    <dgm:pt modelId="{0FDE30B4-47AC-42A7-95D7-783D293A6BAA}">
      <dgm:prSet phldrT="[Text]"/>
      <dgm:spPr/>
      <dgm:t>
        <a:bodyPr/>
        <a:lstStyle/>
        <a:p>
          <a:pPr algn="ctr"/>
          <a:r>
            <a:rPr lang="en-US" dirty="0">
              <a:highlight>
                <a:srgbClr val="FFFF00"/>
              </a:highlight>
            </a:rPr>
            <a:t>MVI </a:t>
          </a:r>
          <a:r>
            <a:rPr lang="en-US" dirty="0"/>
            <a:t> Customer A  </a:t>
          </a:r>
          <a:r>
            <a:rPr lang="en-US" b="1" dirty="0"/>
            <a:t>REP A</a:t>
          </a:r>
        </a:p>
      </dgm:t>
    </dgm:pt>
    <dgm:pt modelId="{6C21715A-33B1-45EA-AE49-F03CE272587E}" type="parTrans" cxnId="{B73A8E51-8DC8-45FD-A0F5-0F627D756014}">
      <dgm:prSet/>
      <dgm:spPr/>
      <dgm:t>
        <a:bodyPr/>
        <a:lstStyle/>
        <a:p>
          <a:endParaRPr lang="en-US"/>
        </a:p>
      </dgm:t>
    </dgm:pt>
    <dgm:pt modelId="{B0383C61-7C7C-4919-92EC-BDAB9E213C9C}" type="sibTrans" cxnId="{B73A8E51-8DC8-45FD-A0F5-0F627D756014}">
      <dgm:prSet/>
      <dgm:spPr/>
      <dgm:t>
        <a:bodyPr/>
        <a:lstStyle/>
        <a:p>
          <a:endParaRPr lang="en-US"/>
        </a:p>
      </dgm:t>
    </dgm:pt>
    <dgm:pt modelId="{30C3846B-F87D-45E1-BCE0-FC3AD796FDE6}">
      <dgm:prSet phldrT="[Text]"/>
      <dgm:spPr/>
      <dgm:t>
        <a:bodyPr/>
        <a:lstStyle/>
        <a:p>
          <a:r>
            <a:rPr lang="en-US" dirty="0"/>
            <a:t>   </a:t>
          </a:r>
        </a:p>
      </dgm:t>
    </dgm:pt>
    <dgm:pt modelId="{D9B4C905-12C8-414F-A4B1-241D3BB0DD3C}" type="parTrans" cxnId="{0D3ECA89-CF32-4399-BF8F-121CAD1FAEBF}">
      <dgm:prSet/>
      <dgm:spPr/>
      <dgm:t>
        <a:bodyPr/>
        <a:lstStyle/>
        <a:p>
          <a:endParaRPr lang="en-US"/>
        </a:p>
      </dgm:t>
    </dgm:pt>
    <dgm:pt modelId="{8D252370-4423-432D-AA66-1377BC7556FB}" type="sibTrans" cxnId="{0D3ECA89-CF32-4399-BF8F-121CAD1FAEBF}">
      <dgm:prSet/>
      <dgm:spPr/>
      <dgm:t>
        <a:bodyPr/>
        <a:lstStyle/>
        <a:p>
          <a:endParaRPr lang="en-US"/>
        </a:p>
      </dgm:t>
    </dgm:pt>
    <dgm:pt modelId="{76EB6A9B-1428-4114-80A8-A5017A814A59}">
      <dgm:prSet phldrT="[Text]"/>
      <dgm:spPr/>
      <dgm:t>
        <a:bodyPr/>
        <a:lstStyle/>
        <a:p>
          <a:r>
            <a:rPr lang="en-US" dirty="0"/>
            <a:t>    </a:t>
          </a:r>
        </a:p>
      </dgm:t>
    </dgm:pt>
    <dgm:pt modelId="{A60B2AFB-F64C-45B1-A198-F47683C1097F}" type="parTrans" cxnId="{41E6F5AF-2AA4-4041-9384-D52B55AD85CD}">
      <dgm:prSet/>
      <dgm:spPr/>
      <dgm:t>
        <a:bodyPr/>
        <a:lstStyle/>
        <a:p>
          <a:endParaRPr lang="en-US"/>
        </a:p>
      </dgm:t>
    </dgm:pt>
    <dgm:pt modelId="{DA7022AC-69C8-4395-8F72-5529955C6B12}" type="sibTrans" cxnId="{41E6F5AF-2AA4-4041-9384-D52B55AD85CD}">
      <dgm:prSet/>
      <dgm:spPr/>
      <dgm:t>
        <a:bodyPr/>
        <a:lstStyle/>
        <a:p>
          <a:endParaRPr lang="en-US"/>
        </a:p>
      </dgm:t>
    </dgm:pt>
    <dgm:pt modelId="{1EE51984-FFFC-40CF-B15F-D73197BDDE21}">
      <dgm:prSet phldrT="[Text]"/>
      <dgm:spPr/>
      <dgm:t>
        <a:bodyPr/>
        <a:lstStyle/>
        <a:p>
          <a:pPr algn="ctr"/>
          <a:r>
            <a:rPr lang="en-US" dirty="0">
              <a:highlight>
                <a:srgbClr val="FFFF00"/>
              </a:highlight>
            </a:rPr>
            <a:t>MVI </a:t>
          </a:r>
          <a:r>
            <a:rPr lang="en-US" dirty="0"/>
            <a:t> Customer B  </a:t>
          </a:r>
          <a:r>
            <a:rPr lang="en-US" b="1" dirty="0"/>
            <a:t>REP A</a:t>
          </a:r>
        </a:p>
      </dgm:t>
    </dgm:pt>
    <dgm:pt modelId="{7C974A7E-5523-46A9-9CEA-B791096295D7}" type="parTrans" cxnId="{4BB56ECB-210C-409C-9703-56B3CB246A90}">
      <dgm:prSet/>
      <dgm:spPr/>
      <dgm:t>
        <a:bodyPr/>
        <a:lstStyle/>
        <a:p>
          <a:endParaRPr lang="en-US"/>
        </a:p>
      </dgm:t>
    </dgm:pt>
    <dgm:pt modelId="{A3B5C68C-DC69-4196-8C35-AD4587FAA682}" type="sibTrans" cxnId="{4BB56ECB-210C-409C-9703-56B3CB246A90}">
      <dgm:prSet/>
      <dgm:spPr/>
      <dgm:t>
        <a:bodyPr/>
        <a:lstStyle/>
        <a:p>
          <a:endParaRPr lang="en-US"/>
        </a:p>
      </dgm:t>
    </dgm:pt>
    <dgm:pt modelId="{DE7B9D5E-0569-4263-963D-ADA1738B6E37}">
      <dgm:prSet phldrT="[Text]"/>
      <dgm:spPr/>
      <dgm:t>
        <a:bodyPr/>
        <a:lstStyle/>
        <a:p>
          <a:r>
            <a:rPr lang="en-US" dirty="0"/>
            <a:t> </a:t>
          </a:r>
        </a:p>
      </dgm:t>
    </dgm:pt>
    <dgm:pt modelId="{608E7CB5-5BAA-4A28-974C-52059090073A}" type="parTrans" cxnId="{46EF6F7F-414D-4AEC-853D-7D78027F6E1D}">
      <dgm:prSet/>
      <dgm:spPr/>
      <dgm:t>
        <a:bodyPr/>
        <a:lstStyle/>
        <a:p>
          <a:endParaRPr lang="en-US"/>
        </a:p>
      </dgm:t>
    </dgm:pt>
    <dgm:pt modelId="{B9DE419A-BF23-4DF5-A420-2EF302162E9D}" type="sibTrans" cxnId="{46EF6F7F-414D-4AEC-853D-7D78027F6E1D}">
      <dgm:prSet/>
      <dgm:spPr/>
      <dgm:t>
        <a:bodyPr/>
        <a:lstStyle/>
        <a:p>
          <a:endParaRPr lang="en-US"/>
        </a:p>
      </dgm:t>
    </dgm:pt>
    <dgm:pt modelId="{42CB925A-7A97-49CF-B009-033728EB8D8C}">
      <dgm:prSet phldrT="[Text]"/>
      <dgm:spPr/>
      <dgm:t>
        <a:bodyPr/>
        <a:lstStyle/>
        <a:p>
          <a:r>
            <a:rPr lang="en-US" dirty="0"/>
            <a:t> </a:t>
          </a:r>
        </a:p>
      </dgm:t>
    </dgm:pt>
    <dgm:pt modelId="{67E61D7F-9A2C-4D3F-8AF9-A15D39144E97}" type="parTrans" cxnId="{C4EF2DFF-452F-4619-AC89-A1E54822EF55}">
      <dgm:prSet/>
      <dgm:spPr/>
      <dgm:t>
        <a:bodyPr/>
        <a:lstStyle/>
        <a:p>
          <a:endParaRPr lang="en-US"/>
        </a:p>
      </dgm:t>
    </dgm:pt>
    <dgm:pt modelId="{EB4D3283-CD42-40A8-91A2-3C5DE42FC3A1}" type="sibTrans" cxnId="{C4EF2DFF-452F-4619-AC89-A1E54822EF55}">
      <dgm:prSet/>
      <dgm:spPr/>
      <dgm:t>
        <a:bodyPr/>
        <a:lstStyle/>
        <a:p>
          <a:endParaRPr lang="en-US"/>
        </a:p>
      </dgm:t>
    </dgm:pt>
    <dgm:pt modelId="{6BDF153C-9CD1-4394-9295-9AB774AC5802}">
      <dgm:prSet phldrT="[Text]"/>
      <dgm:spPr/>
      <dgm:t>
        <a:bodyPr/>
        <a:lstStyle/>
        <a:p>
          <a:endParaRPr lang="en-US" dirty="0"/>
        </a:p>
      </dgm:t>
    </dgm:pt>
    <dgm:pt modelId="{DA331538-42F7-44BC-8AB3-BAF0D2388BDD}" type="parTrans" cxnId="{6163012F-4868-4A5F-9535-9D1D613BD28D}">
      <dgm:prSet/>
      <dgm:spPr/>
      <dgm:t>
        <a:bodyPr/>
        <a:lstStyle/>
        <a:p>
          <a:endParaRPr lang="en-US"/>
        </a:p>
      </dgm:t>
    </dgm:pt>
    <dgm:pt modelId="{8BC1D0D6-EF8D-497F-8DDF-8F04F29A060B}" type="sibTrans" cxnId="{6163012F-4868-4A5F-9535-9D1D613BD28D}">
      <dgm:prSet/>
      <dgm:spPr/>
      <dgm:t>
        <a:bodyPr/>
        <a:lstStyle/>
        <a:p>
          <a:endParaRPr lang="en-US"/>
        </a:p>
      </dgm:t>
    </dgm:pt>
    <dgm:pt modelId="{37532B0E-E76F-4CD7-ADCB-31CEEAB28E4A}">
      <dgm:prSet phldrT="[Text]"/>
      <dgm:spPr/>
      <dgm:t>
        <a:bodyPr/>
        <a:lstStyle/>
        <a:p>
          <a:pPr algn="ctr"/>
          <a:r>
            <a:rPr lang="en-US" dirty="0">
              <a:highlight>
                <a:srgbClr val="FFFF00"/>
              </a:highlight>
            </a:rPr>
            <a:t>MVO</a:t>
          </a:r>
          <a:r>
            <a:rPr lang="en-US" dirty="0"/>
            <a:t>  Customer A  </a:t>
          </a:r>
          <a:r>
            <a:rPr lang="en-US" b="1" dirty="0"/>
            <a:t>REP A</a:t>
          </a:r>
        </a:p>
      </dgm:t>
    </dgm:pt>
    <dgm:pt modelId="{2897A213-436E-4363-BB44-FCFDF0321CE7}" type="parTrans" cxnId="{4DB256DF-2CCF-4DFD-BD4B-F26667199577}">
      <dgm:prSet/>
      <dgm:spPr/>
      <dgm:t>
        <a:bodyPr/>
        <a:lstStyle/>
        <a:p>
          <a:endParaRPr lang="en-US"/>
        </a:p>
      </dgm:t>
    </dgm:pt>
    <dgm:pt modelId="{FA548A6E-365E-4405-B8E5-89B6FF36D414}" type="sibTrans" cxnId="{4DB256DF-2CCF-4DFD-BD4B-F26667199577}">
      <dgm:prSet/>
      <dgm:spPr/>
      <dgm:t>
        <a:bodyPr/>
        <a:lstStyle/>
        <a:p>
          <a:endParaRPr lang="en-US"/>
        </a:p>
      </dgm:t>
    </dgm:pt>
    <dgm:pt modelId="{8C2A82F9-E296-41A8-9DF4-CF28E63E771B}" type="pres">
      <dgm:prSet presAssocID="{A8657D44-3329-465A-840A-E88D05B1EF3B}" presName="Name0" presStyleCnt="0">
        <dgm:presLayoutVars>
          <dgm:dir/>
        </dgm:presLayoutVars>
      </dgm:prSet>
      <dgm:spPr/>
      <dgm:t>
        <a:bodyPr/>
        <a:lstStyle/>
        <a:p>
          <a:endParaRPr lang="en-US"/>
        </a:p>
      </dgm:t>
    </dgm:pt>
    <dgm:pt modelId="{4AE86AC2-F791-4CBA-970A-1403F1431507}" type="pres">
      <dgm:prSet presAssocID="{0FDE30B4-47AC-42A7-95D7-783D293A6BAA}" presName="parComposite" presStyleCnt="0"/>
      <dgm:spPr/>
    </dgm:pt>
    <dgm:pt modelId="{A9752CBF-0509-4797-A9D7-33323E0804BB}" type="pres">
      <dgm:prSet presAssocID="{0FDE30B4-47AC-42A7-95D7-783D293A6BAA}" presName="parBigCircle" presStyleLbl="node0" presStyleIdx="0" presStyleCnt="3"/>
      <dgm:spPr/>
    </dgm:pt>
    <dgm:pt modelId="{4EE53F32-15F4-43C7-8318-38E64A70B724}" type="pres">
      <dgm:prSet presAssocID="{0FDE30B4-47AC-42A7-95D7-783D293A6BAA}" presName="parTx" presStyleLbl="revTx" presStyleIdx="0" presStyleCnt="13" custAng="3900000" custLinFactNeighborX="-41913" custLinFactNeighborY="11471"/>
      <dgm:spPr/>
      <dgm:t>
        <a:bodyPr/>
        <a:lstStyle/>
        <a:p>
          <a:endParaRPr lang="en-US"/>
        </a:p>
      </dgm:t>
    </dgm:pt>
    <dgm:pt modelId="{A88A7913-4807-441C-B8C8-42875EBC02C1}" type="pres">
      <dgm:prSet presAssocID="{0FDE30B4-47AC-42A7-95D7-783D293A6BAA}" presName="bSpace" presStyleCnt="0"/>
      <dgm:spPr/>
    </dgm:pt>
    <dgm:pt modelId="{6B683D1E-C69F-45DF-8F6D-FDBC8A34EF71}" type="pres">
      <dgm:prSet presAssocID="{0FDE30B4-47AC-42A7-95D7-783D293A6BAA}" presName="parBackupNorm" presStyleCnt="0"/>
      <dgm:spPr/>
    </dgm:pt>
    <dgm:pt modelId="{3645C1EC-F814-400A-BD36-281312E2F15D}" type="pres">
      <dgm:prSet presAssocID="{B0383C61-7C7C-4919-92EC-BDAB9E213C9C}" presName="parSpace" presStyleCnt="0"/>
      <dgm:spPr/>
    </dgm:pt>
    <dgm:pt modelId="{899B3DD1-3651-446A-8D92-53339A94820D}" type="pres">
      <dgm:prSet presAssocID="{30C3846B-F87D-45E1-BCE0-FC3AD796FDE6}" presName="desBackupLeftNorm" presStyleCnt="0"/>
      <dgm:spPr/>
    </dgm:pt>
    <dgm:pt modelId="{84D9381C-B869-4329-88CA-D7C13B2AE8DC}" type="pres">
      <dgm:prSet presAssocID="{30C3846B-F87D-45E1-BCE0-FC3AD796FDE6}" presName="desComposite" presStyleCnt="0"/>
      <dgm:spPr/>
    </dgm:pt>
    <dgm:pt modelId="{E9FDC851-9B04-4E84-97DF-6F4368ECADB2}" type="pres">
      <dgm:prSet presAssocID="{30C3846B-F87D-45E1-BCE0-FC3AD796FDE6}" presName="desCircle" presStyleLbl="node1" presStyleIdx="0" presStyleCnt="5"/>
      <dgm:spPr/>
    </dgm:pt>
    <dgm:pt modelId="{19D02201-7E1C-4410-968E-550EB98FDE38}" type="pres">
      <dgm:prSet presAssocID="{30C3846B-F87D-45E1-BCE0-FC3AD796FDE6}" presName="chTx" presStyleLbl="revTx" presStyleIdx="1" presStyleCnt="13"/>
      <dgm:spPr/>
      <dgm:t>
        <a:bodyPr/>
        <a:lstStyle/>
        <a:p>
          <a:endParaRPr lang="en-US"/>
        </a:p>
      </dgm:t>
    </dgm:pt>
    <dgm:pt modelId="{46272D5B-4142-4A0F-A696-7088B17A3FE2}" type="pres">
      <dgm:prSet presAssocID="{30C3846B-F87D-45E1-BCE0-FC3AD796FDE6}" presName="desTx" presStyleLbl="revTx" presStyleIdx="2" presStyleCnt="13">
        <dgm:presLayoutVars>
          <dgm:bulletEnabled val="1"/>
        </dgm:presLayoutVars>
      </dgm:prSet>
      <dgm:spPr/>
    </dgm:pt>
    <dgm:pt modelId="{0E08C03B-956D-4260-975B-6C42DC2DBAA1}" type="pres">
      <dgm:prSet presAssocID="{30C3846B-F87D-45E1-BCE0-FC3AD796FDE6}" presName="desBackupRightNorm" presStyleCnt="0"/>
      <dgm:spPr/>
    </dgm:pt>
    <dgm:pt modelId="{895A4A73-2023-4D57-8CA8-BB1EA426304E}" type="pres">
      <dgm:prSet presAssocID="{8D252370-4423-432D-AA66-1377BC7556FB}" presName="desSpace" presStyleCnt="0"/>
      <dgm:spPr/>
    </dgm:pt>
    <dgm:pt modelId="{3B4AB2D4-2C43-4A07-B9AC-1AE6C50C2479}" type="pres">
      <dgm:prSet presAssocID="{76EB6A9B-1428-4114-80A8-A5017A814A59}" presName="desBackupLeftNorm" presStyleCnt="0"/>
      <dgm:spPr/>
    </dgm:pt>
    <dgm:pt modelId="{B298D878-0DC4-4D2C-B83B-7AD801DFC92F}" type="pres">
      <dgm:prSet presAssocID="{76EB6A9B-1428-4114-80A8-A5017A814A59}" presName="desComposite" presStyleCnt="0"/>
      <dgm:spPr/>
    </dgm:pt>
    <dgm:pt modelId="{9E1956AF-376C-4763-90EB-21C48367BDD1}" type="pres">
      <dgm:prSet presAssocID="{76EB6A9B-1428-4114-80A8-A5017A814A59}" presName="desCircle" presStyleLbl="node1" presStyleIdx="1" presStyleCnt="5"/>
      <dgm:spPr/>
    </dgm:pt>
    <dgm:pt modelId="{E7E9126C-E354-465A-875E-8468743A3431}" type="pres">
      <dgm:prSet presAssocID="{76EB6A9B-1428-4114-80A8-A5017A814A59}" presName="chTx" presStyleLbl="revTx" presStyleIdx="3" presStyleCnt="13"/>
      <dgm:spPr/>
      <dgm:t>
        <a:bodyPr/>
        <a:lstStyle/>
        <a:p>
          <a:endParaRPr lang="en-US"/>
        </a:p>
      </dgm:t>
    </dgm:pt>
    <dgm:pt modelId="{E8524687-CFEE-4BF4-9C3E-BC49E4BBFF12}" type="pres">
      <dgm:prSet presAssocID="{76EB6A9B-1428-4114-80A8-A5017A814A59}" presName="desTx" presStyleLbl="revTx" presStyleIdx="4" presStyleCnt="13">
        <dgm:presLayoutVars>
          <dgm:bulletEnabled val="1"/>
        </dgm:presLayoutVars>
      </dgm:prSet>
      <dgm:spPr/>
    </dgm:pt>
    <dgm:pt modelId="{AB1503FE-C37E-43B3-9B06-FFDB696E14B3}" type="pres">
      <dgm:prSet presAssocID="{76EB6A9B-1428-4114-80A8-A5017A814A59}" presName="desBackupRightNorm" presStyleCnt="0"/>
      <dgm:spPr/>
    </dgm:pt>
    <dgm:pt modelId="{ADBA1281-5C3F-4E00-9BFB-83A96E003346}" type="pres">
      <dgm:prSet presAssocID="{DA7022AC-69C8-4395-8F72-5529955C6B12}" presName="desSpace" presStyleCnt="0"/>
      <dgm:spPr/>
    </dgm:pt>
    <dgm:pt modelId="{E1F689E8-BB58-456C-B7CF-1F0A3851EBC3}" type="pres">
      <dgm:prSet presAssocID="{1EE51984-FFFC-40CF-B15F-D73197BDDE21}" presName="parComposite" presStyleCnt="0"/>
      <dgm:spPr/>
    </dgm:pt>
    <dgm:pt modelId="{CE541FC4-C3A8-4D2E-853E-DB051513912D}" type="pres">
      <dgm:prSet presAssocID="{1EE51984-FFFC-40CF-B15F-D73197BDDE21}" presName="parBigCircle" presStyleLbl="node0" presStyleIdx="1" presStyleCnt="3"/>
      <dgm:spPr/>
    </dgm:pt>
    <dgm:pt modelId="{29403116-451E-4F71-BE49-706C25B0E5A2}" type="pres">
      <dgm:prSet presAssocID="{1EE51984-FFFC-40CF-B15F-D73197BDDE21}" presName="parTx" presStyleLbl="revTx" presStyleIdx="5" presStyleCnt="13" custAng="3900000" custScaleX="121602" custLinFactNeighborX="-42554" custLinFactNeighborY="12208"/>
      <dgm:spPr/>
      <dgm:t>
        <a:bodyPr/>
        <a:lstStyle/>
        <a:p>
          <a:endParaRPr lang="en-US"/>
        </a:p>
      </dgm:t>
    </dgm:pt>
    <dgm:pt modelId="{E0214EBB-64F3-498A-8404-612FB661A9A9}" type="pres">
      <dgm:prSet presAssocID="{1EE51984-FFFC-40CF-B15F-D73197BDDE21}" presName="bSpace" presStyleCnt="0"/>
      <dgm:spPr/>
    </dgm:pt>
    <dgm:pt modelId="{5333997B-845E-4B83-A92B-B704A3B94DAB}" type="pres">
      <dgm:prSet presAssocID="{1EE51984-FFFC-40CF-B15F-D73197BDDE21}" presName="parBackupNorm" presStyleCnt="0"/>
      <dgm:spPr/>
    </dgm:pt>
    <dgm:pt modelId="{5DFE557C-8397-4143-9A2C-7ECA62623C2C}" type="pres">
      <dgm:prSet presAssocID="{A3B5C68C-DC69-4196-8C35-AD4587FAA682}" presName="parSpace" presStyleCnt="0"/>
      <dgm:spPr/>
    </dgm:pt>
    <dgm:pt modelId="{AB69B5D9-E000-4F99-BEB4-9037F8A68C62}" type="pres">
      <dgm:prSet presAssocID="{DE7B9D5E-0569-4263-963D-ADA1738B6E37}" presName="desBackupLeftNorm" presStyleCnt="0"/>
      <dgm:spPr/>
    </dgm:pt>
    <dgm:pt modelId="{E65BDE7F-46F6-4656-A04F-9B3DCA331DB1}" type="pres">
      <dgm:prSet presAssocID="{DE7B9D5E-0569-4263-963D-ADA1738B6E37}" presName="desComposite" presStyleCnt="0"/>
      <dgm:spPr/>
    </dgm:pt>
    <dgm:pt modelId="{BA3E8567-6960-495B-8B59-E887390DCF03}" type="pres">
      <dgm:prSet presAssocID="{DE7B9D5E-0569-4263-963D-ADA1738B6E37}" presName="desCircle" presStyleLbl="node1" presStyleIdx="2" presStyleCnt="5"/>
      <dgm:spPr/>
    </dgm:pt>
    <dgm:pt modelId="{EBAE871F-7E58-4BCB-B55D-718AD2841769}" type="pres">
      <dgm:prSet presAssocID="{DE7B9D5E-0569-4263-963D-ADA1738B6E37}" presName="chTx" presStyleLbl="revTx" presStyleIdx="6" presStyleCnt="13"/>
      <dgm:spPr/>
      <dgm:t>
        <a:bodyPr/>
        <a:lstStyle/>
        <a:p>
          <a:endParaRPr lang="en-US"/>
        </a:p>
      </dgm:t>
    </dgm:pt>
    <dgm:pt modelId="{463A0FAB-E107-45BA-B2D9-214E28B31392}" type="pres">
      <dgm:prSet presAssocID="{DE7B9D5E-0569-4263-963D-ADA1738B6E37}" presName="desTx" presStyleLbl="revTx" presStyleIdx="7" presStyleCnt="13">
        <dgm:presLayoutVars>
          <dgm:bulletEnabled val="1"/>
        </dgm:presLayoutVars>
      </dgm:prSet>
      <dgm:spPr/>
    </dgm:pt>
    <dgm:pt modelId="{C25119F6-A948-4C6F-B2A4-4F4E95774A21}" type="pres">
      <dgm:prSet presAssocID="{DE7B9D5E-0569-4263-963D-ADA1738B6E37}" presName="desBackupRightNorm" presStyleCnt="0"/>
      <dgm:spPr/>
    </dgm:pt>
    <dgm:pt modelId="{7D2E6D6C-7430-4A2A-B9F5-E73D498FB6C0}" type="pres">
      <dgm:prSet presAssocID="{B9DE419A-BF23-4DF5-A420-2EF302162E9D}" presName="desSpace" presStyleCnt="0"/>
      <dgm:spPr/>
    </dgm:pt>
    <dgm:pt modelId="{3CD4BCA2-6591-40DC-BD3A-6E9C6C2AA200}" type="pres">
      <dgm:prSet presAssocID="{42CB925A-7A97-49CF-B009-033728EB8D8C}" presName="desBackupLeftNorm" presStyleCnt="0"/>
      <dgm:spPr/>
    </dgm:pt>
    <dgm:pt modelId="{B0693FAD-1697-49A8-8437-99ECA00BC6B3}" type="pres">
      <dgm:prSet presAssocID="{42CB925A-7A97-49CF-B009-033728EB8D8C}" presName="desComposite" presStyleCnt="0"/>
      <dgm:spPr/>
    </dgm:pt>
    <dgm:pt modelId="{C9FC1C1F-D20C-4503-BB1C-020714BF587C}" type="pres">
      <dgm:prSet presAssocID="{42CB925A-7A97-49CF-B009-033728EB8D8C}" presName="desCircle" presStyleLbl="node1" presStyleIdx="3" presStyleCnt="5"/>
      <dgm:spPr/>
    </dgm:pt>
    <dgm:pt modelId="{9C0FCFD8-D58D-46D9-88D1-CD89E717C5AB}" type="pres">
      <dgm:prSet presAssocID="{42CB925A-7A97-49CF-B009-033728EB8D8C}" presName="chTx" presStyleLbl="revTx" presStyleIdx="8" presStyleCnt="13"/>
      <dgm:spPr/>
      <dgm:t>
        <a:bodyPr/>
        <a:lstStyle/>
        <a:p>
          <a:endParaRPr lang="en-US"/>
        </a:p>
      </dgm:t>
    </dgm:pt>
    <dgm:pt modelId="{F4C8B33E-4682-4311-99A1-34EEE560B234}" type="pres">
      <dgm:prSet presAssocID="{42CB925A-7A97-49CF-B009-033728EB8D8C}" presName="desTx" presStyleLbl="revTx" presStyleIdx="9" presStyleCnt="13">
        <dgm:presLayoutVars>
          <dgm:bulletEnabled val="1"/>
        </dgm:presLayoutVars>
      </dgm:prSet>
      <dgm:spPr/>
    </dgm:pt>
    <dgm:pt modelId="{E3D29D88-A989-408A-8D65-5CF9862A7855}" type="pres">
      <dgm:prSet presAssocID="{42CB925A-7A97-49CF-B009-033728EB8D8C}" presName="desBackupRightNorm" presStyleCnt="0"/>
      <dgm:spPr/>
    </dgm:pt>
    <dgm:pt modelId="{DFE2E342-643B-4F9F-8387-FE717A04E251}" type="pres">
      <dgm:prSet presAssocID="{EB4D3283-CD42-40A8-91A2-3C5DE42FC3A1}" presName="desSpace" presStyleCnt="0"/>
      <dgm:spPr/>
    </dgm:pt>
    <dgm:pt modelId="{F4E92F7D-DB85-4FF9-BD39-9B3F7B4AA4CA}" type="pres">
      <dgm:prSet presAssocID="{37532B0E-E76F-4CD7-ADCB-31CEEAB28E4A}" presName="parComposite" presStyleCnt="0"/>
      <dgm:spPr/>
    </dgm:pt>
    <dgm:pt modelId="{7AE111E6-7DEE-4B74-BA9C-6ABDF259F6BF}" type="pres">
      <dgm:prSet presAssocID="{37532B0E-E76F-4CD7-ADCB-31CEEAB28E4A}" presName="parBigCircle" presStyleLbl="node0" presStyleIdx="2" presStyleCnt="3"/>
      <dgm:spPr/>
    </dgm:pt>
    <dgm:pt modelId="{011329E7-314F-4A2E-920E-43717CA68AD8}" type="pres">
      <dgm:prSet presAssocID="{37532B0E-E76F-4CD7-ADCB-31CEEAB28E4A}" presName="parTx" presStyleLbl="revTx" presStyleIdx="10" presStyleCnt="13" custAng="3900000" custLinFactNeighborX="-39759" custLinFactNeighborY="17090"/>
      <dgm:spPr/>
      <dgm:t>
        <a:bodyPr/>
        <a:lstStyle/>
        <a:p>
          <a:endParaRPr lang="en-US"/>
        </a:p>
      </dgm:t>
    </dgm:pt>
    <dgm:pt modelId="{43705CB0-01A8-4124-A050-712427AA44B7}" type="pres">
      <dgm:prSet presAssocID="{37532B0E-E76F-4CD7-ADCB-31CEEAB28E4A}" presName="bSpace" presStyleCnt="0"/>
      <dgm:spPr/>
    </dgm:pt>
    <dgm:pt modelId="{8969C57F-9B30-4CCB-B3CE-F98A6B2919BB}" type="pres">
      <dgm:prSet presAssocID="{37532B0E-E76F-4CD7-ADCB-31CEEAB28E4A}" presName="parBackupNorm" presStyleCnt="0"/>
      <dgm:spPr/>
    </dgm:pt>
    <dgm:pt modelId="{BD31E743-7D63-49CC-B80F-D0288174ED05}" type="pres">
      <dgm:prSet presAssocID="{FA548A6E-365E-4405-B8E5-89B6FF36D414}" presName="parSpace" presStyleCnt="0"/>
      <dgm:spPr/>
    </dgm:pt>
    <dgm:pt modelId="{F4E653DA-04DC-484C-8592-CE76AF9E65EE}" type="pres">
      <dgm:prSet presAssocID="{6BDF153C-9CD1-4394-9295-9AB774AC5802}" presName="desBackupLeftNorm" presStyleCnt="0"/>
      <dgm:spPr/>
    </dgm:pt>
    <dgm:pt modelId="{A5A184AA-B542-408C-8F75-B1B4B025D1FB}" type="pres">
      <dgm:prSet presAssocID="{6BDF153C-9CD1-4394-9295-9AB774AC5802}" presName="desComposite" presStyleCnt="0"/>
      <dgm:spPr/>
    </dgm:pt>
    <dgm:pt modelId="{A7A1C520-0BC2-47F5-B86A-D55CD4B33729}" type="pres">
      <dgm:prSet presAssocID="{6BDF153C-9CD1-4394-9295-9AB774AC5802}" presName="desCircle" presStyleLbl="node1" presStyleIdx="4" presStyleCnt="5"/>
      <dgm:spPr/>
    </dgm:pt>
    <dgm:pt modelId="{8495E7CA-C6B4-47E2-B685-360A6D0919BF}" type="pres">
      <dgm:prSet presAssocID="{6BDF153C-9CD1-4394-9295-9AB774AC5802}" presName="chTx" presStyleLbl="revTx" presStyleIdx="11" presStyleCnt="13"/>
      <dgm:spPr/>
      <dgm:t>
        <a:bodyPr/>
        <a:lstStyle/>
        <a:p>
          <a:endParaRPr lang="en-US"/>
        </a:p>
      </dgm:t>
    </dgm:pt>
    <dgm:pt modelId="{C5030EED-6FDA-408F-844F-4583B2C85E12}" type="pres">
      <dgm:prSet presAssocID="{6BDF153C-9CD1-4394-9295-9AB774AC5802}" presName="desTx" presStyleLbl="revTx" presStyleIdx="12" presStyleCnt="13">
        <dgm:presLayoutVars>
          <dgm:bulletEnabled val="1"/>
        </dgm:presLayoutVars>
      </dgm:prSet>
      <dgm:spPr/>
    </dgm:pt>
    <dgm:pt modelId="{2A64EC7F-17F5-4652-A713-C7C147151C00}" type="pres">
      <dgm:prSet presAssocID="{6BDF153C-9CD1-4394-9295-9AB774AC5802}" presName="desBackupRightNorm" presStyleCnt="0"/>
      <dgm:spPr/>
    </dgm:pt>
    <dgm:pt modelId="{2AD32385-4B88-4C07-8D2C-19D007543035}" type="pres">
      <dgm:prSet presAssocID="{8BC1D0D6-EF8D-497F-8DDF-8F04F29A060B}" presName="desSpace" presStyleCnt="0"/>
      <dgm:spPr/>
    </dgm:pt>
  </dgm:ptLst>
  <dgm:cxnLst>
    <dgm:cxn modelId="{4DB256DF-2CCF-4DFD-BD4B-F26667199577}" srcId="{A8657D44-3329-465A-840A-E88D05B1EF3B}" destId="{37532B0E-E76F-4CD7-ADCB-31CEEAB28E4A}" srcOrd="2" destOrd="0" parTransId="{2897A213-436E-4363-BB44-FCFDF0321CE7}" sibTransId="{FA548A6E-365E-4405-B8E5-89B6FF36D414}"/>
    <dgm:cxn modelId="{0D3ECA89-CF32-4399-BF8F-121CAD1FAEBF}" srcId="{0FDE30B4-47AC-42A7-95D7-783D293A6BAA}" destId="{30C3846B-F87D-45E1-BCE0-FC3AD796FDE6}" srcOrd="0" destOrd="0" parTransId="{D9B4C905-12C8-414F-A4B1-241D3BB0DD3C}" sibTransId="{8D252370-4423-432D-AA66-1377BC7556FB}"/>
    <dgm:cxn modelId="{1BC4A42A-9698-45E4-848C-4290D943EED9}" type="presOf" srcId="{1EE51984-FFFC-40CF-B15F-D73197BDDE21}" destId="{29403116-451E-4F71-BE49-706C25B0E5A2}" srcOrd="0" destOrd="0" presId="urn:microsoft.com/office/officeart/2008/layout/CircleAccentTimeline"/>
    <dgm:cxn modelId="{2B64FBFA-71E9-4136-A510-7831170EC3EB}" type="presOf" srcId="{DE7B9D5E-0569-4263-963D-ADA1738B6E37}" destId="{EBAE871F-7E58-4BCB-B55D-718AD2841769}" srcOrd="0" destOrd="0" presId="urn:microsoft.com/office/officeart/2008/layout/CircleAccentTimeline"/>
    <dgm:cxn modelId="{44E24F97-71DE-4682-B5C0-AAAA14C1B10F}" type="presOf" srcId="{76EB6A9B-1428-4114-80A8-A5017A814A59}" destId="{E7E9126C-E354-465A-875E-8468743A3431}" srcOrd="0" destOrd="0" presId="urn:microsoft.com/office/officeart/2008/layout/CircleAccentTimeline"/>
    <dgm:cxn modelId="{41E6F5AF-2AA4-4041-9384-D52B55AD85CD}" srcId="{0FDE30B4-47AC-42A7-95D7-783D293A6BAA}" destId="{76EB6A9B-1428-4114-80A8-A5017A814A59}" srcOrd="1" destOrd="0" parTransId="{A60B2AFB-F64C-45B1-A198-F47683C1097F}" sibTransId="{DA7022AC-69C8-4395-8F72-5529955C6B12}"/>
    <dgm:cxn modelId="{B671F961-DF13-4CA0-8368-7214602EE280}" type="presOf" srcId="{A8657D44-3329-465A-840A-E88D05B1EF3B}" destId="{8C2A82F9-E296-41A8-9DF4-CF28E63E771B}" srcOrd="0" destOrd="0" presId="urn:microsoft.com/office/officeart/2008/layout/CircleAccentTimeline"/>
    <dgm:cxn modelId="{C31D20B2-9CD3-487F-8CEE-472DBF020D9F}" type="presOf" srcId="{37532B0E-E76F-4CD7-ADCB-31CEEAB28E4A}" destId="{011329E7-314F-4A2E-920E-43717CA68AD8}" srcOrd="0" destOrd="0" presId="urn:microsoft.com/office/officeart/2008/layout/CircleAccentTimeline"/>
    <dgm:cxn modelId="{8B850EFE-0B4C-4AC0-9292-213A22F8320C}" type="presOf" srcId="{30C3846B-F87D-45E1-BCE0-FC3AD796FDE6}" destId="{19D02201-7E1C-4410-968E-550EB98FDE38}" srcOrd="0" destOrd="0" presId="urn:microsoft.com/office/officeart/2008/layout/CircleAccentTimeline"/>
    <dgm:cxn modelId="{6EA35DB9-B0E5-4A9F-9F06-7EF664374A1C}" type="presOf" srcId="{6BDF153C-9CD1-4394-9295-9AB774AC5802}" destId="{8495E7CA-C6B4-47E2-B685-360A6D0919BF}" srcOrd="0" destOrd="0" presId="urn:microsoft.com/office/officeart/2008/layout/CircleAccentTimeline"/>
    <dgm:cxn modelId="{46EF6F7F-414D-4AEC-853D-7D78027F6E1D}" srcId="{1EE51984-FFFC-40CF-B15F-D73197BDDE21}" destId="{DE7B9D5E-0569-4263-963D-ADA1738B6E37}" srcOrd="0" destOrd="0" parTransId="{608E7CB5-5BAA-4A28-974C-52059090073A}" sibTransId="{B9DE419A-BF23-4DF5-A420-2EF302162E9D}"/>
    <dgm:cxn modelId="{1939BB27-8FFB-4190-9E5D-6193A8D99431}" type="presOf" srcId="{0FDE30B4-47AC-42A7-95D7-783D293A6BAA}" destId="{4EE53F32-15F4-43C7-8318-38E64A70B724}" srcOrd="0" destOrd="0" presId="urn:microsoft.com/office/officeart/2008/layout/CircleAccentTimeline"/>
    <dgm:cxn modelId="{C4EF2DFF-452F-4619-AC89-A1E54822EF55}" srcId="{1EE51984-FFFC-40CF-B15F-D73197BDDE21}" destId="{42CB925A-7A97-49CF-B009-033728EB8D8C}" srcOrd="1" destOrd="0" parTransId="{67E61D7F-9A2C-4D3F-8AF9-A15D39144E97}" sibTransId="{EB4D3283-CD42-40A8-91A2-3C5DE42FC3A1}"/>
    <dgm:cxn modelId="{6163012F-4868-4A5F-9535-9D1D613BD28D}" srcId="{37532B0E-E76F-4CD7-ADCB-31CEEAB28E4A}" destId="{6BDF153C-9CD1-4394-9295-9AB774AC5802}" srcOrd="0" destOrd="0" parTransId="{DA331538-42F7-44BC-8AB3-BAF0D2388BDD}" sibTransId="{8BC1D0D6-EF8D-497F-8DDF-8F04F29A060B}"/>
    <dgm:cxn modelId="{4BB56ECB-210C-409C-9703-56B3CB246A90}" srcId="{A8657D44-3329-465A-840A-E88D05B1EF3B}" destId="{1EE51984-FFFC-40CF-B15F-D73197BDDE21}" srcOrd="1" destOrd="0" parTransId="{7C974A7E-5523-46A9-9CEA-B791096295D7}" sibTransId="{A3B5C68C-DC69-4196-8C35-AD4587FAA682}"/>
    <dgm:cxn modelId="{B73A8E51-8DC8-45FD-A0F5-0F627D756014}" srcId="{A8657D44-3329-465A-840A-E88D05B1EF3B}" destId="{0FDE30B4-47AC-42A7-95D7-783D293A6BAA}" srcOrd="0" destOrd="0" parTransId="{6C21715A-33B1-45EA-AE49-F03CE272587E}" sibTransId="{B0383C61-7C7C-4919-92EC-BDAB9E213C9C}"/>
    <dgm:cxn modelId="{2C7D5ABF-65A5-4FE9-9C32-05D3127D34EF}" type="presOf" srcId="{42CB925A-7A97-49CF-B009-033728EB8D8C}" destId="{9C0FCFD8-D58D-46D9-88D1-CD89E717C5AB}" srcOrd="0" destOrd="0" presId="urn:microsoft.com/office/officeart/2008/layout/CircleAccentTimeline"/>
    <dgm:cxn modelId="{1BEBDFAE-2456-4CE0-B4CB-67DA4917F738}" type="presParOf" srcId="{8C2A82F9-E296-41A8-9DF4-CF28E63E771B}" destId="{4AE86AC2-F791-4CBA-970A-1403F1431507}" srcOrd="0" destOrd="0" presId="urn:microsoft.com/office/officeart/2008/layout/CircleAccentTimeline"/>
    <dgm:cxn modelId="{666BE7B0-5DDA-4B2C-81D0-E3BD5D0BBCD7}" type="presParOf" srcId="{4AE86AC2-F791-4CBA-970A-1403F1431507}" destId="{A9752CBF-0509-4797-A9D7-33323E0804BB}" srcOrd="0" destOrd="0" presId="urn:microsoft.com/office/officeart/2008/layout/CircleAccentTimeline"/>
    <dgm:cxn modelId="{15F89AD3-419F-46C3-A98E-9CE6FF16EC65}" type="presParOf" srcId="{4AE86AC2-F791-4CBA-970A-1403F1431507}" destId="{4EE53F32-15F4-43C7-8318-38E64A70B724}" srcOrd="1" destOrd="0" presId="urn:microsoft.com/office/officeart/2008/layout/CircleAccentTimeline"/>
    <dgm:cxn modelId="{D775D09F-72F9-4290-90FF-5B6F9E22EC1E}" type="presParOf" srcId="{4AE86AC2-F791-4CBA-970A-1403F1431507}" destId="{A88A7913-4807-441C-B8C8-42875EBC02C1}" srcOrd="2" destOrd="0" presId="urn:microsoft.com/office/officeart/2008/layout/CircleAccentTimeline"/>
    <dgm:cxn modelId="{5AA82F69-E2F0-40A6-90F3-CC7E5482ACE5}" type="presParOf" srcId="{8C2A82F9-E296-41A8-9DF4-CF28E63E771B}" destId="{6B683D1E-C69F-45DF-8F6D-FDBC8A34EF71}" srcOrd="1" destOrd="0" presId="urn:microsoft.com/office/officeart/2008/layout/CircleAccentTimeline"/>
    <dgm:cxn modelId="{E169BDF1-5BC9-4AB5-94EF-B414B1001C03}" type="presParOf" srcId="{8C2A82F9-E296-41A8-9DF4-CF28E63E771B}" destId="{3645C1EC-F814-400A-BD36-281312E2F15D}" srcOrd="2" destOrd="0" presId="urn:microsoft.com/office/officeart/2008/layout/CircleAccentTimeline"/>
    <dgm:cxn modelId="{AA5B7AF3-DC34-4CDC-B34F-4561E1EEE2E6}" type="presParOf" srcId="{8C2A82F9-E296-41A8-9DF4-CF28E63E771B}" destId="{899B3DD1-3651-446A-8D92-53339A94820D}" srcOrd="3" destOrd="0" presId="urn:microsoft.com/office/officeart/2008/layout/CircleAccentTimeline"/>
    <dgm:cxn modelId="{D959D683-B2BB-4C6F-9CB3-01EF969C0A54}" type="presParOf" srcId="{8C2A82F9-E296-41A8-9DF4-CF28E63E771B}" destId="{84D9381C-B869-4329-88CA-D7C13B2AE8DC}" srcOrd="4" destOrd="0" presId="urn:microsoft.com/office/officeart/2008/layout/CircleAccentTimeline"/>
    <dgm:cxn modelId="{79F6564E-5D7E-4389-8E6C-5060D67A0256}" type="presParOf" srcId="{84D9381C-B869-4329-88CA-D7C13B2AE8DC}" destId="{E9FDC851-9B04-4E84-97DF-6F4368ECADB2}" srcOrd="0" destOrd="0" presId="urn:microsoft.com/office/officeart/2008/layout/CircleAccentTimeline"/>
    <dgm:cxn modelId="{91674BE0-B66F-4697-BADE-633C009449C8}" type="presParOf" srcId="{84D9381C-B869-4329-88CA-D7C13B2AE8DC}" destId="{19D02201-7E1C-4410-968E-550EB98FDE38}" srcOrd="1" destOrd="0" presId="urn:microsoft.com/office/officeart/2008/layout/CircleAccentTimeline"/>
    <dgm:cxn modelId="{EBE7770A-F814-4235-8F0A-0C947979912E}" type="presParOf" srcId="{84D9381C-B869-4329-88CA-D7C13B2AE8DC}" destId="{46272D5B-4142-4A0F-A696-7088B17A3FE2}" srcOrd="2" destOrd="0" presId="urn:microsoft.com/office/officeart/2008/layout/CircleAccentTimeline"/>
    <dgm:cxn modelId="{E84D7CBE-1307-4B19-AEAB-4AACEB6CEDFC}" type="presParOf" srcId="{8C2A82F9-E296-41A8-9DF4-CF28E63E771B}" destId="{0E08C03B-956D-4260-975B-6C42DC2DBAA1}" srcOrd="5" destOrd="0" presId="urn:microsoft.com/office/officeart/2008/layout/CircleAccentTimeline"/>
    <dgm:cxn modelId="{55DC3F94-D23D-47F9-B31A-6F906567E482}" type="presParOf" srcId="{8C2A82F9-E296-41A8-9DF4-CF28E63E771B}" destId="{895A4A73-2023-4D57-8CA8-BB1EA426304E}" srcOrd="6" destOrd="0" presId="urn:microsoft.com/office/officeart/2008/layout/CircleAccentTimeline"/>
    <dgm:cxn modelId="{2BD211E5-F6EF-4CA9-9DC4-56B4ED837E40}" type="presParOf" srcId="{8C2A82F9-E296-41A8-9DF4-CF28E63E771B}" destId="{3B4AB2D4-2C43-4A07-B9AC-1AE6C50C2479}" srcOrd="7" destOrd="0" presId="urn:microsoft.com/office/officeart/2008/layout/CircleAccentTimeline"/>
    <dgm:cxn modelId="{23AC47F1-07CE-4350-9B1A-DD5BDB4E7773}" type="presParOf" srcId="{8C2A82F9-E296-41A8-9DF4-CF28E63E771B}" destId="{B298D878-0DC4-4D2C-B83B-7AD801DFC92F}" srcOrd="8" destOrd="0" presId="urn:microsoft.com/office/officeart/2008/layout/CircleAccentTimeline"/>
    <dgm:cxn modelId="{D4094DC8-FEDE-4833-8766-751BEA11EF0F}" type="presParOf" srcId="{B298D878-0DC4-4D2C-B83B-7AD801DFC92F}" destId="{9E1956AF-376C-4763-90EB-21C48367BDD1}" srcOrd="0" destOrd="0" presId="urn:microsoft.com/office/officeart/2008/layout/CircleAccentTimeline"/>
    <dgm:cxn modelId="{49291059-D458-4E4B-AD8D-0B21C1A4DE63}" type="presParOf" srcId="{B298D878-0DC4-4D2C-B83B-7AD801DFC92F}" destId="{E7E9126C-E354-465A-875E-8468743A3431}" srcOrd="1" destOrd="0" presId="urn:microsoft.com/office/officeart/2008/layout/CircleAccentTimeline"/>
    <dgm:cxn modelId="{5229A86D-39C2-4E8C-9271-C1EFE1C656E2}" type="presParOf" srcId="{B298D878-0DC4-4D2C-B83B-7AD801DFC92F}" destId="{E8524687-CFEE-4BF4-9C3E-BC49E4BBFF12}" srcOrd="2" destOrd="0" presId="urn:microsoft.com/office/officeart/2008/layout/CircleAccentTimeline"/>
    <dgm:cxn modelId="{0E1247B8-CC5E-44E0-B38C-9DACFA59608A}" type="presParOf" srcId="{8C2A82F9-E296-41A8-9DF4-CF28E63E771B}" destId="{AB1503FE-C37E-43B3-9B06-FFDB696E14B3}" srcOrd="9" destOrd="0" presId="urn:microsoft.com/office/officeart/2008/layout/CircleAccentTimeline"/>
    <dgm:cxn modelId="{B201C86F-48DC-4800-AFCB-BD159BE62566}" type="presParOf" srcId="{8C2A82F9-E296-41A8-9DF4-CF28E63E771B}" destId="{ADBA1281-5C3F-4E00-9BFB-83A96E003346}" srcOrd="10" destOrd="0" presId="urn:microsoft.com/office/officeart/2008/layout/CircleAccentTimeline"/>
    <dgm:cxn modelId="{DCDAEA4A-2B09-465C-9970-B903FA0C0518}" type="presParOf" srcId="{8C2A82F9-E296-41A8-9DF4-CF28E63E771B}" destId="{E1F689E8-BB58-456C-B7CF-1F0A3851EBC3}" srcOrd="11" destOrd="0" presId="urn:microsoft.com/office/officeart/2008/layout/CircleAccentTimeline"/>
    <dgm:cxn modelId="{6003420E-DCB6-4889-B514-B4C9C9FBC69E}" type="presParOf" srcId="{E1F689E8-BB58-456C-B7CF-1F0A3851EBC3}" destId="{CE541FC4-C3A8-4D2E-853E-DB051513912D}" srcOrd="0" destOrd="0" presId="urn:microsoft.com/office/officeart/2008/layout/CircleAccentTimeline"/>
    <dgm:cxn modelId="{FFC29A1E-5A23-458B-9770-05B11B502503}" type="presParOf" srcId="{E1F689E8-BB58-456C-B7CF-1F0A3851EBC3}" destId="{29403116-451E-4F71-BE49-706C25B0E5A2}" srcOrd="1" destOrd="0" presId="urn:microsoft.com/office/officeart/2008/layout/CircleAccentTimeline"/>
    <dgm:cxn modelId="{730978DF-243D-415B-94EB-FF17D4783FF3}" type="presParOf" srcId="{E1F689E8-BB58-456C-B7CF-1F0A3851EBC3}" destId="{E0214EBB-64F3-498A-8404-612FB661A9A9}" srcOrd="2" destOrd="0" presId="urn:microsoft.com/office/officeart/2008/layout/CircleAccentTimeline"/>
    <dgm:cxn modelId="{7DFB286E-441B-40BA-8C44-43886C309C62}" type="presParOf" srcId="{8C2A82F9-E296-41A8-9DF4-CF28E63E771B}" destId="{5333997B-845E-4B83-A92B-B704A3B94DAB}" srcOrd="12" destOrd="0" presId="urn:microsoft.com/office/officeart/2008/layout/CircleAccentTimeline"/>
    <dgm:cxn modelId="{EBCA8E08-6A85-4E4C-BAA2-0149663FA3ED}" type="presParOf" srcId="{8C2A82F9-E296-41A8-9DF4-CF28E63E771B}" destId="{5DFE557C-8397-4143-9A2C-7ECA62623C2C}" srcOrd="13" destOrd="0" presId="urn:microsoft.com/office/officeart/2008/layout/CircleAccentTimeline"/>
    <dgm:cxn modelId="{00705D59-6D30-4D5D-9606-02871E2D5A03}" type="presParOf" srcId="{8C2A82F9-E296-41A8-9DF4-CF28E63E771B}" destId="{AB69B5D9-E000-4F99-BEB4-9037F8A68C62}" srcOrd="14" destOrd="0" presId="urn:microsoft.com/office/officeart/2008/layout/CircleAccentTimeline"/>
    <dgm:cxn modelId="{A238BBF5-B13A-45E9-8E83-95C7D4E71125}" type="presParOf" srcId="{8C2A82F9-E296-41A8-9DF4-CF28E63E771B}" destId="{E65BDE7F-46F6-4656-A04F-9B3DCA331DB1}" srcOrd="15" destOrd="0" presId="urn:microsoft.com/office/officeart/2008/layout/CircleAccentTimeline"/>
    <dgm:cxn modelId="{B9311D4E-C324-46C0-9423-CA7E76F0BFC7}" type="presParOf" srcId="{E65BDE7F-46F6-4656-A04F-9B3DCA331DB1}" destId="{BA3E8567-6960-495B-8B59-E887390DCF03}" srcOrd="0" destOrd="0" presId="urn:microsoft.com/office/officeart/2008/layout/CircleAccentTimeline"/>
    <dgm:cxn modelId="{F6F81D22-9896-4EDD-A0A9-7E3117CDAFC5}" type="presParOf" srcId="{E65BDE7F-46F6-4656-A04F-9B3DCA331DB1}" destId="{EBAE871F-7E58-4BCB-B55D-718AD2841769}" srcOrd="1" destOrd="0" presId="urn:microsoft.com/office/officeart/2008/layout/CircleAccentTimeline"/>
    <dgm:cxn modelId="{6998EBB1-79F9-4A68-B271-89723157842C}" type="presParOf" srcId="{E65BDE7F-46F6-4656-A04F-9B3DCA331DB1}" destId="{463A0FAB-E107-45BA-B2D9-214E28B31392}" srcOrd="2" destOrd="0" presId="urn:microsoft.com/office/officeart/2008/layout/CircleAccentTimeline"/>
    <dgm:cxn modelId="{70AA8890-266F-4F9C-AAA2-ACA4FEB53CB4}" type="presParOf" srcId="{8C2A82F9-E296-41A8-9DF4-CF28E63E771B}" destId="{C25119F6-A948-4C6F-B2A4-4F4E95774A21}" srcOrd="16" destOrd="0" presId="urn:microsoft.com/office/officeart/2008/layout/CircleAccentTimeline"/>
    <dgm:cxn modelId="{B0B4C3A8-EB61-4ACD-B07E-DF02F4794A4F}" type="presParOf" srcId="{8C2A82F9-E296-41A8-9DF4-CF28E63E771B}" destId="{7D2E6D6C-7430-4A2A-B9F5-E73D498FB6C0}" srcOrd="17" destOrd="0" presId="urn:microsoft.com/office/officeart/2008/layout/CircleAccentTimeline"/>
    <dgm:cxn modelId="{2913C91B-21E4-4178-834F-8135074D1ECB}" type="presParOf" srcId="{8C2A82F9-E296-41A8-9DF4-CF28E63E771B}" destId="{3CD4BCA2-6591-40DC-BD3A-6E9C6C2AA200}" srcOrd="18" destOrd="0" presId="urn:microsoft.com/office/officeart/2008/layout/CircleAccentTimeline"/>
    <dgm:cxn modelId="{422621AD-F72F-4738-9C20-FB794272B927}" type="presParOf" srcId="{8C2A82F9-E296-41A8-9DF4-CF28E63E771B}" destId="{B0693FAD-1697-49A8-8437-99ECA00BC6B3}" srcOrd="19" destOrd="0" presId="urn:microsoft.com/office/officeart/2008/layout/CircleAccentTimeline"/>
    <dgm:cxn modelId="{BE520B6D-6576-46CA-B5E3-634B3CF34388}" type="presParOf" srcId="{B0693FAD-1697-49A8-8437-99ECA00BC6B3}" destId="{C9FC1C1F-D20C-4503-BB1C-020714BF587C}" srcOrd="0" destOrd="0" presId="urn:microsoft.com/office/officeart/2008/layout/CircleAccentTimeline"/>
    <dgm:cxn modelId="{3FE90891-E115-4388-B393-91B4B5C3E12A}" type="presParOf" srcId="{B0693FAD-1697-49A8-8437-99ECA00BC6B3}" destId="{9C0FCFD8-D58D-46D9-88D1-CD89E717C5AB}" srcOrd="1" destOrd="0" presId="urn:microsoft.com/office/officeart/2008/layout/CircleAccentTimeline"/>
    <dgm:cxn modelId="{FB8196D8-EE55-4BE0-A2D6-A50C00032E6F}" type="presParOf" srcId="{B0693FAD-1697-49A8-8437-99ECA00BC6B3}" destId="{F4C8B33E-4682-4311-99A1-34EEE560B234}" srcOrd="2" destOrd="0" presId="urn:microsoft.com/office/officeart/2008/layout/CircleAccentTimeline"/>
    <dgm:cxn modelId="{DEDCE408-25B6-48DF-81EE-E90433200AD0}" type="presParOf" srcId="{8C2A82F9-E296-41A8-9DF4-CF28E63E771B}" destId="{E3D29D88-A989-408A-8D65-5CF9862A7855}" srcOrd="20" destOrd="0" presId="urn:microsoft.com/office/officeart/2008/layout/CircleAccentTimeline"/>
    <dgm:cxn modelId="{F22EFD7B-528A-4C12-BF5E-13ABA41EAEBE}" type="presParOf" srcId="{8C2A82F9-E296-41A8-9DF4-CF28E63E771B}" destId="{DFE2E342-643B-4F9F-8387-FE717A04E251}" srcOrd="21" destOrd="0" presId="urn:microsoft.com/office/officeart/2008/layout/CircleAccentTimeline"/>
    <dgm:cxn modelId="{F9698288-2F5A-4324-90DF-DE70670D2DF0}" type="presParOf" srcId="{8C2A82F9-E296-41A8-9DF4-CF28E63E771B}" destId="{F4E92F7D-DB85-4FF9-BD39-9B3F7B4AA4CA}" srcOrd="22" destOrd="0" presId="urn:microsoft.com/office/officeart/2008/layout/CircleAccentTimeline"/>
    <dgm:cxn modelId="{1BC07FE6-F39B-4C06-8981-7397F93EF62F}" type="presParOf" srcId="{F4E92F7D-DB85-4FF9-BD39-9B3F7B4AA4CA}" destId="{7AE111E6-7DEE-4B74-BA9C-6ABDF259F6BF}" srcOrd="0" destOrd="0" presId="urn:microsoft.com/office/officeart/2008/layout/CircleAccentTimeline"/>
    <dgm:cxn modelId="{F5A520AE-D50C-44B8-BCC6-14C4900B2C57}" type="presParOf" srcId="{F4E92F7D-DB85-4FF9-BD39-9B3F7B4AA4CA}" destId="{011329E7-314F-4A2E-920E-43717CA68AD8}" srcOrd="1" destOrd="0" presId="urn:microsoft.com/office/officeart/2008/layout/CircleAccentTimeline"/>
    <dgm:cxn modelId="{3FF229DC-4008-4FF1-9B10-33921C31260B}" type="presParOf" srcId="{F4E92F7D-DB85-4FF9-BD39-9B3F7B4AA4CA}" destId="{43705CB0-01A8-4124-A050-712427AA44B7}" srcOrd="2" destOrd="0" presId="urn:microsoft.com/office/officeart/2008/layout/CircleAccentTimeline"/>
    <dgm:cxn modelId="{073AF642-DD40-49DB-BB5E-47DB7285A701}" type="presParOf" srcId="{8C2A82F9-E296-41A8-9DF4-CF28E63E771B}" destId="{8969C57F-9B30-4CCB-B3CE-F98A6B2919BB}" srcOrd="23" destOrd="0" presId="urn:microsoft.com/office/officeart/2008/layout/CircleAccentTimeline"/>
    <dgm:cxn modelId="{C4F33D2F-E12E-469E-BC03-5C4FA6F99797}" type="presParOf" srcId="{8C2A82F9-E296-41A8-9DF4-CF28E63E771B}" destId="{BD31E743-7D63-49CC-B80F-D0288174ED05}" srcOrd="24" destOrd="0" presId="urn:microsoft.com/office/officeart/2008/layout/CircleAccentTimeline"/>
    <dgm:cxn modelId="{C8D267C5-92D2-42D1-8A22-13598067795F}" type="presParOf" srcId="{8C2A82F9-E296-41A8-9DF4-CF28E63E771B}" destId="{F4E653DA-04DC-484C-8592-CE76AF9E65EE}" srcOrd="25" destOrd="0" presId="urn:microsoft.com/office/officeart/2008/layout/CircleAccentTimeline"/>
    <dgm:cxn modelId="{4DA9E340-C600-4EE1-A3C3-DE6BE48689FB}" type="presParOf" srcId="{8C2A82F9-E296-41A8-9DF4-CF28E63E771B}" destId="{A5A184AA-B542-408C-8F75-B1B4B025D1FB}" srcOrd="26" destOrd="0" presId="urn:microsoft.com/office/officeart/2008/layout/CircleAccentTimeline"/>
    <dgm:cxn modelId="{FADE1614-066C-40FB-8A7A-1F890E7E1E62}" type="presParOf" srcId="{A5A184AA-B542-408C-8F75-B1B4B025D1FB}" destId="{A7A1C520-0BC2-47F5-B86A-D55CD4B33729}" srcOrd="0" destOrd="0" presId="urn:microsoft.com/office/officeart/2008/layout/CircleAccentTimeline"/>
    <dgm:cxn modelId="{84D6199D-3D45-4591-B458-9D09822B815F}" type="presParOf" srcId="{A5A184AA-B542-408C-8F75-B1B4B025D1FB}" destId="{8495E7CA-C6B4-47E2-B685-360A6D0919BF}" srcOrd="1" destOrd="0" presId="urn:microsoft.com/office/officeart/2008/layout/CircleAccentTimeline"/>
    <dgm:cxn modelId="{67C76372-3020-4EA9-9074-75D81AC35972}" type="presParOf" srcId="{A5A184AA-B542-408C-8F75-B1B4B025D1FB}" destId="{C5030EED-6FDA-408F-844F-4583B2C85E12}" srcOrd="2" destOrd="0" presId="urn:microsoft.com/office/officeart/2008/layout/CircleAccentTimeline"/>
    <dgm:cxn modelId="{FE74E98A-51BB-4B65-B8FF-6C8EE37D08E4}" type="presParOf" srcId="{8C2A82F9-E296-41A8-9DF4-CF28E63E771B}" destId="{2A64EC7F-17F5-4652-A713-C7C147151C00}" srcOrd="27" destOrd="0" presId="urn:microsoft.com/office/officeart/2008/layout/CircleAccentTimeline"/>
    <dgm:cxn modelId="{65849675-0641-4FCE-9844-31858488D8D9}" type="presParOf" srcId="{8C2A82F9-E296-41A8-9DF4-CF28E63E771B}" destId="{2AD32385-4B88-4C07-8D2C-19D007543035}" srcOrd="28"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7274A-D435-4930-BFA2-906C10CC85D0}">
      <dsp:nvSpPr>
        <dsp:cNvPr id="0" name=""/>
        <dsp:cNvSpPr/>
      </dsp:nvSpPr>
      <dsp:spPr>
        <a:xfrm>
          <a:off x="513825" y="1619866"/>
          <a:ext cx="1343646" cy="1343646"/>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95C89-6C70-4D10-B5A0-39363024F3FF}">
      <dsp:nvSpPr>
        <dsp:cNvPr id="0" name=""/>
        <dsp:cNvSpPr/>
      </dsp:nvSpPr>
      <dsp:spPr>
        <a:xfrm>
          <a:off x="511475" y="773474"/>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ctr" defTabSz="1200150">
            <a:lnSpc>
              <a:spcPct val="90000"/>
            </a:lnSpc>
            <a:spcBef>
              <a:spcPct val="0"/>
            </a:spcBef>
            <a:spcAft>
              <a:spcPct val="35000"/>
            </a:spcAft>
          </a:pPr>
          <a:r>
            <a:rPr lang="en-US" sz="2700" kern="1200" dirty="0"/>
            <a:t>12/1 MVO </a:t>
          </a:r>
          <a:r>
            <a:rPr lang="en-US" sz="2700" b="1" kern="1200" dirty="0" smtClean="0"/>
            <a:t>CR </a:t>
          </a:r>
          <a:r>
            <a:rPr lang="en-US" sz="2700" b="1" kern="1200" dirty="0"/>
            <a:t>A</a:t>
          </a:r>
        </a:p>
      </dsp:txBody>
      <dsp:txXfrm>
        <a:off x="511475" y="773474"/>
        <a:ext cx="1670301" cy="804956"/>
      </dsp:txXfrm>
    </dsp:sp>
    <dsp:sp modelId="{3B7A594E-2A83-4142-B2B0-08FB37A3F279}">
      <dsp:nvSpPr>
        <dsp:cNvPr id="0" name=""/>
        <dsp:cNvSpPr/>
      </dsp:nvSpPr>
      <dsp:spPr>
        <a:xfrm>
          <a:off x="1958679"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F8DF20-D885-4F64-82B7-0E30D970B8F0}">
      <dsp:nvSpPr>
        <dsp:cNvPr id="0" name=""/>
        <dsp:cNvSpPr/>
      </dsp:nvSpPr>
      <dsp:spPr>
        <a:xfrm rot="17700000">
          <a:off x="1132660" y="291369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80" bIns="0" numCol="1" spcCol="1270" anchor="ctr" anchorCtr="0">
          <a:noAutofit/>
        </a:bodyPr>
        <a:lstStyle/>
        <a:p>
          <a:pPr lvl="0" algn="r" defTabSz="1200150">
            <a:lnSpc>
              <a:spcPct val="90000"/>
            </a:lnSpc>
            <a:spcBef>
              <a:spcPct val="0"/>
            </a:spcBef>
            <a:spcAft>
              <a:spcPct val="35000"/>
            </a:spcAft>
          </a:pPr>
          <a:r>
            <a:rPr lang="en-US" sz="2700" kern="1200" dirty="0"/>
            <a:t>12/2</a:t>
          </a:r>
        </a:p>
      </dsp:txBody>
      <dsp:txXfrm>
        <a:off x="1132660" y="2913693"/>
        <a:ext cx="1444889" cy="696671"/>
      </dsp:txXfrm>
    </dsp:sp>
    <dsp:sp modelId="{FE8C0D2E-E576-491A-8B29-5599D5B1BF7C}">
      <dsp:nvSpPr>
        <dsp:cNvPr id="0" name=""/>
        <dsp:cNvSpPr/>
      </dsp:nvSpPr>
      <dsp:spPr>
        <a:xfrm rot="17700000">
          <a:off x="2037247"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B59BBDC4-3171-4B8E-9C69-D41F2C4B1DA4}">
      <dsp:nvSpPr>
        <dsp:cNvPr id="0" name=""/>
        <dsp:cNvSpPr/>
      </dsp:nvSpPr>
      <dsp:spPr>
        <a:xfrm>
          <a:off x="2757218" y="1942970"/>
          <a:ext cx="697437" cy="69743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651734-70F0-4000-BFA6-C030166B1B43}">
      <dsp:nvSpPr>
        <dsp:cNvPr id="0" name=""/>
        <dsp:cNvSpPr/>
      </dsp:nvSpPr>
      <dsp:spPr>
        <a:xfrm rot="17700000">
          <a:off x="1931199" y="2913693"/>
          <a:ext cx="1444889" cy="696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80" bIns="0" numCol="1" spcCol="1270" anchor="ctr" anchorCtr="0">
          <a:noAutofit/>
        </a:bodyPr>
        <a:lstStyle/>
        <a:p>
          <a:pPr lvl="0" algn="r" defTabSz="1200150">
            <a:lnSpc>
              <a:spcPct val="90000"/>
            </a:lnSpc>
            <a:spcBef>
              <a:spcPct val="0"/>
            </a:spcBef>
            <a:spcAft>
              <a:spcPct val="35000"/>
            </a:spcAft>
          </a:pPr>
          <a:r>
            <a:rPr lang="en-US" sz="2700" kern="1200" dirty="0"/>
            <a:t>12/3</a:t>
          </a:r>
        </a:p>
      </dsp:txBody>
      <dsp:txXfrm>
        <a:off x="1931199" y="2913693"/>
        <a:ext cx="1444889" cy="696671"/>
      </dsp:txXfrm>
    </dsp:sp>
    <dsp:sp modelId="{FDFB3B0C-E7E3-45A0-9B03-9DCE23370B64}">
      <dsp:nvSpPr>
        <dsp:cNvPr id="0" name=""/>
        <dsp:cNvSpPr/>
      </dsp:nvSpPr>
      <dsp:spPr>
        <a:xfrm rot="17700000">
          <a:off x="2835785" y="973013"/>
          <a:ext cx="1444889" cy="696671"/>
        </a:xfrm>
        <a:prstGeom prst="rect">
          <a:avLst/>
        </a:prstGeom>
        <a:noFill/>
        <a:ln>
          <a:noFill/>
        </a:ln>
        <a:effectLst/>
      </dsp:spPr>
      <dsp:style>
        <a:lnRef idx="0">
          <a:scrgbClr r="0" g="0" b="0"/>
        </a:lnRef>
        <a:fillRef idx="0">
          <a:scrgbClr r="0" g="0" b="0"/>
        </a:fillRef>
        <a:effectRef idx="0">
          <a:scrgbClr r="0" g="0" b="0"/>
        </a:effectRef>
        <a:fontRef idx="minor"/>
      </dsp:style>
    </dsp:sp>
    <dsp:sp modelId="{EBC0D29B-8FB1-4789-BC99-DB53DA69CA68}">
      <dsp:nvSpPr>
        <dsp:cNvPr id="0" name=""/>
        <dsp:cNvSpPr/>
      </dsp:nvSpPr>
      <dsp:spPr>
        <a:xfrm>
          <a:off x="3555864" y="1619866"/>
          <a:ext cx="1343646" cy="1343646"/>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B09AA0-DD70-4A31-9B7C-73F398FC64B3}">
      <dsp:nvSpPr>
        <dsp:cNvPr id="0" name=""/>
        <dsp:cNvSpPr/>
      </dsp:nvSpPr>
      <dsp:spPr>
        <a:xfrm>
          <a:off x="3505197" y="780965"/>
          <a:ext cx="1670301" cy="80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0" rIns="0" bIns="0" numCol="1" spcCol="1270" anchor="ctr" anchorCtr="0">
          <a:noAutofit/>
        </a:bodyPr>
        <a:lstStyle/>
        <a:p>
          <a:pPr lvl="0" algn="ctr" defTabSz="1200150">
            <a:lnSpc>
              <a:spcPct val="90000"/>
            </a:lnSpc>
            <a:spcBef>
              <a:spcPct val="0"/>
            </a:spcBef>
            <a:spcAft>
              <a:spcPct val="35000"/>
            </a:spcAft>
          </a:pPr>
          <a:r>
            <a:rPr lang="en-US" sz="2700" kern="1200" dirty="0"/>
            <a:t>12/4 SWI </a:t>
          </a:r>
          <a:r>
            <a:rPr lang="en-US" sz="2700" b="1" kern="1200" dirty="0" smtClean="0"/>
            <a:t>CR </a:t>
          </a:r>
          <a:r>
            <a:rPr lang="en-US" sz="2700" b="1" kern="1200" dirty="0"/>
            <a:t>B</a:t>
          </a:r>
        </a:p>
      </dsp:txBody>
      <dsp:txXfrm>
        <a:off x="3505197" y="780965"/>
        <a:ext cx="1670301" cy="804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52CBF-0509-4797-A9D7-33323E0804BB}">
      <dsp:nvSpPr>
        <dsp:cNvPr id="0" name=""/>
        <dsp:cNvSpPr/>
      </dsp:nvSpPr>
      <dsp:spPr>
        <a:xfrm>
          <a:off x="2290" y="1756305"/>
          <a:ext cx="898825" cy="898825"/>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53F32-15F4-43C7-8318-38E64A70B724}">
      <dsp:nvSpPr>
        <dsp:cNvPr id="0" name=""/>
        <dsp:cNvSpPr/>
      </dsp:nvSpPr>
      <dsp:spPr>
        <a:xfrm>
          <a:off x="-83464" y="1165844"/>
          <a:ext cx="1117340" cy="53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ctr" defTabSz="577850">
            <a:lnSpc>
              <a:spcPct val="90000"/>
            </a:lnSpc>
            <a:spcBef>
              <a:spcPct val="0"/>
            </a:spcBef>
            <a:spcAft>
              <a:spcPct val="35000"/>
            </a:spcAft>
          </a:pPr>
          <a:r>
            <a:rPr lang="en-US" sz="1300" kern="1200" dirty="0">
              <a:highlight>
                <a:srgbClr val="FFFF00"/>
              </a:highlight>
            </a:rPr>
            <a:t>MVI </a:t>
          </a:r>
          <a:r>
            <a:rPr lang="en-US" sz="1300" kern="1200" dirty="0"/>
            <a:t> Customer A  </a:t>
          </a:r>
          <a:r>
            <a:rPr lang="en-US" sz="1300" b="1" kern="1200" dirty="0"/>
            <a:t>REP A</a:t>
          </a:r>
        </a:p>
      </dsp:txBody>
      <dsp:txXfrm>
        <a:off x="-83464" y="1165844"/>
        <a:ext cx="1117340" cy="538471"/>
      </dsp:txXfrm>
    </dsp:sp>
    <dsp:sp modelId="{E9FDC851-9B04-4E84-97DF-6F4368ECADB2}">
      <dsp:nvSpPr>
        <dsp:cNvPr id="0" name=""/>
        <dsp:cNvSpPr/>
      </dsp:nvSpPr>
      <dsp:spPr>
        <a:xfrm>
          <a:off x="968819" y="1972444"/>
          <a:ext cx="466547" cy="4665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D02201-7E1C-4410-968E-550EB98FDE38}">
      <dsp:nvSpPr>
        <dsp:cNvPr id="0" name=""/>
        <dsp:cNvSpPr/>
      </dsp:nvSpPr>
      <dsp:spPr>
        <a:xfrm rot="17700000">
          <a:off x="416257"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416257" y="2621804"/>
        <a:ext cx="966552" cy="466035"/>
      </dsp:txXfrm>
    </dsp:sp>
    <dsp:sp modelId="{46272D5B-4142-4A0F-A696-7088B17A3FE2}">
      <dsp:nvSpPr>
        <dsp:cNvPr id="0" name=""/>
        <dsp:cNvSpPr/>
      </dsp:nvSpPr>
      <dsp:spPr>
        <a:xfrm rot="17700000">
          <a:off x="1021376"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9E1956AF-376C-4763-90EB-21C48367BDD1}">
      <dsp:nvSpPr>
        <dsp:cNvPr id="0" name=""/>
        <dsp:cNvSpPr/>
      </dsp:nvSpPr>
      <dsp:spPr>
        <a:xfrm>
          <a:off x="1502997" y="1972444"/>
          <a:ext cx="466547" cy="4665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9126C-E354-465A-875E-8468743A3431}">
      <dsp:nvSpPr>
        <dsp:cNvPr id="0" name=""/>
        <dsp:cNvSpPr/>
      </dsp:nvSpPr>
      <dsp:spPr>
        <a:xfrm rot="17700000">
          <a:off x="950436"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950436" y="2621804"/>
        <a:ext cx="966552" cy="466035"/>
      </dsp:txXfrm>
    </dsp:sp>
    <dsp:sp modelId="{E8524687-CFEE-4BF4-9C3E-BC49E4BBFF12}">
      <dsp:nvSpPr>
        <dsp:cNvPr id="0" name=""/>
        <dsp:cNvSpPr/>
      </dsp:nvSpPr>
      <dsp:spPr>
        <a:xfrm rot="17700000">
          <a:off x="1555555"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CE541FC4-C3A8-4D2E-853E-DB051513912D}">
      <dsp:nvSpPr>
        <dsp:cNvPr id="0" name=""/>
        <dsp:cNvSpPr/>
      </dsp:nvSpPr>
      <dsp:spPr>
        <a:xfrm>
          <a:off x="2037248" y="1756305"/>
          <a:ext cx="898825" cy="898825"/>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03116-451E-4F71-BE49-706C25B0E5A2}">
      <dsp:nvSpPr>
        <dsp:cNvPr id="0" name=""/>
        <dsp:cNvSpPr/>
      </dsp:nvSpPr>
      <dsp:spPr>
        <a:xfrm>
          <a:off x="2013527" y="1028751"/>
          <a:ext cx="980960" cy="830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ctr" defTabSz="577850">
            <a:lnSpc>
              <a:spcPct val="90000"/>
            </a:lnSpc>
            <a:spcBef>
              <a:spcPct val="0"/>
            </a:spcBef>
            <a:spcAft>
              <a:spcPct val="35000"/>
            </a:spcAft>
          </a:pPr>
          <a:r>
            <a:rPr lang="en-US" sz="1300" kern="1200" dirty="0">
              <a:highlight>
                <a:srgbClr val="FFFF00"/>
              </a:highlight>
            </a:rPr>
            <a:t>MVI </a:t>
          </a:r>
          <a:r>
            <a:rPr lang="en-US" sz="1300" kern="1200" dirty="0"/>
            <a:t> Customer B  </a:t>
          </a:r>
          <a:r>
            <a:rPr lang="en-US" sz="1300" b="1" kern="1200" dirty="0"/>
            <a:t>REP A</a:t>
          </a:r>
        </a:p>
      </dsp:txBody>
      <dsp:txXfrm>
        <a:off x="2013527" y="1028751"/>
        <a:ext cx="980960" cy="830939"/>
      </dsp:txXfrm>
    </dsp:sp>
    <dsp:sp modelId="{BA3E8567-6960-495B-8B59-E887390DCF03}">
      <dsp:nvSpPr>
        <dsp:cNvPr id="0" name=""/>
        <dsp:cNvSpPr/>
      </dsp:nvSpPr>
      <dsp:spPr>
        <a:xfrm>
          <a:off x="3107491" y="1972444"/>
          <a:ext cx="466547" cy="4665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AE871F-7E58-4BCB-B55D-718AD2841769}">
      <dsp:nvSpPr>
        <dsp:cNvPr id="0" name=""/>
        <dsp:cNvSpPr/>
      </dsp:nvSpPr>
      <dsp:spPr>
        <a:xfrm rot="17700000">
          <a:off x="2554929"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2554929" y="2621804"/>
        <a:ext cx="966552" cy="466035"/>
      </dsp:txXfrm>
    </dsp:sp>
    <dsp:sp modelId="{463A0FAB-E107-45BA-B2D9-214E28B31392}">
      <dsp:nvSpPr>
        <dsp:cNvPr id="0" name=""/>
        <dsp:cNvSpPr/>
      </dsp:nvSpPr>
      <dsp:spPr>
        <a:xfrm rot="17700000">
          <a:off x="3160048"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C9FC1C1F-D20C-4503-BB1C-020714BF587C}">
      <dsp:nvSpPr>
        <dsp:cNvPr id="0" name=""/>
        <dsp:cNvSpPr/>
      </dsp:nvSpPr>
      <dsp:spPr>
        <a:xfrm>
          <a:off x="3641669" y="1972444"/>
          <a:ext cx="466547" cy="4665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0FCFD8-D58D-46D9-88D1-CD89E717C5AB}">
      <dsp:nvSpPr>
        <dsp:cNvPr id="0" name=""/>
        <dsp:cNvSpPr/>
      </dsp:nvSpPr>
      <dsp:spPr>
        <a:xfrm rot="17700000">
          <a:off x="3089108"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kern="1200" dirty="0"/>
            <a:t> </a:t>
          </a:r>
        </a:p>
      </dsp:txBody>
      <dsp:txXfrm>
        <a:off x="3089108" y="2621804"/>
        <a:ext cx="966552" cy="466035"/>
      </dsp:txXfrm>
    </dsp:sp>
    <dsp:sp modelId="{F4C8B33E-4682-4311-99A1-34EEE560B234}">
      <dsp:nvSpPr>
        <dsp:cNvPr id="0" name=""/>
        <dsp:cNvSpPr/>
      </dsp:nvSpPr>
      <dsp:spPr>
        <a:xfrm rot="17700000">
          <a:off x="3694227"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 modelId="{7AE111E6-7DEE-4B74-BA9C-6ABDF259F6BF}">
      <dsp:nvSpPr>
        <dsp:cNvPr id="0" name=""/>
        <dsp:cNvSpPr/>
      </dsp:nvSpPr>
      <dsp:spPr>
        <a:xfrm>
          <a:off x="4175920" y="1756305"/>
          <a:ext cx="898825" cy="898825"/>
        </a:xfrm>
        <a:prstGeom prst="donut">
          <a:avLst>
            <a:gd name="adj" fmla="val 2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1329E7-314F-4A2E-920E-43717CA68AD8}">
      <dsp:nvSpPr>
        <dsp:cNvPr id="0" name=""/>
        <dsp:cNvSpPr/>
      </dsp:nvSpPr>
      <dsp:spPr>
        <a:xfrm>
          <a:off x="4110848" y="1235532"/>
          <a:ext cx="1117340" cy="538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0" rIns="0" bIns="0" numCol="1" spcCol="1270" anchor="ctr" anchorCtr="0">
          <a:noAutofit/>
        </a:bodyPr>
        <a:lstStyle/>
        <a:p>
          <a:pPr lvl="0" algn="ctr" defTabSz="577850">
            <a:lnSpc>
              <a:spcPct val="90000"/>
            </a:lnSpc>
            <a:spcBef>
              <a:spcPct val="0"/>
            </a:spcBef>
            <a:spcAft>
              <a:spcPct val="35000"/>
            </a:spcAft>
          </a:pPr>
          <a:r>
            <a:rPr lang="en-US" sz="1300" kern="1200" dirty="0">
              <a:highlight>
                <a:srgbClr val="FFFF00"/>
              </a:highlight>
            </a:rPr>
            <a:t>MVO</a:t>
          </a:r>
          <a:r>
            <a:rPr lang="en-US" sz="1300" kern="1200" dirty="0"/>
            <a:t>  Customer A  </a:t>
          </a:r>
          <a:r>
            <a:rPr lang="en-US" sz="1300" b="1" kern="1200" dirty="0"/>
            <a:t>REP A</a:t>
          </a:r>
        </a:p>
      </dsp:txBody>
      <dsp:txXfrm>
        <a:off x="4110848" y="1235532"/>
        <a:ext cx="1117340" cy="538471"/>
      </dsp:txXfrm>
    </dsp:sp>
    <dsp:sp modelId="{A7A1C520-0BC2-47F5-B86A-D55CD4B33729}">
      <dsp:nvSpPr>
        <dsp:cNvPr id="0" name=""/>
        <dsp:cNvSpPr/>
      </dsp:nvSpPr>
      <dsp:spPr>
        <a:xfrm>
          <a:off x="5142449" y="1972444"/>
          <a:ext cx="466547" cy="46654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5E7CA-C6B4-47E2-B685-360A6D0919BF}">
      <dsp:nvSpPr>
        <dsp:cNvPr id="0" name=""/>
        <dsp:cNvSpPr/>
      </dsp:nvSpPr>
      <dsp:spPr>
        <a:xfrm rot="17700000">
          <a:off x="4589887" y="2621804"/>
          <a:ext cx="966552" cy="466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endParaRPr lang="en-US" sz="1300" kern="1200" dirty="0"/>
        </a:p>
      </dsp:txBody>
      <dsp:txXfrm>
        <a:off x="4589887" y="2621804"/>
        <a:ext cx="966552" cy="466035"/>
      </dsp:txXfrm>
    </dsp:sp>
    <dsp:sp modelId="{C5030EED-6FDA-408F-844F-4583B2C85E12}">
      <dsp:nvSpPr>
        <dsp:cNvPr id="0" name=""/>
        <dsp:cNvSpPr/>
      </dsp:nvSpPr>
      <dsp:spPr>
        <a:xfrm rot="17700000">
          <a:off x="5195006" y="1323596"/>
          <a:ext cx="966552" cy="46603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pPr/>
              <a:t>6/26/2018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pPr/>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pPr/>
              <a:t>6/26/2018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pPr/>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for quick reference,</a:t>
            </a:r>
            <a:r>
              <a:rPr lang="en-US" baseline="0" dirty="0"/>
              <a:t> there is also a Transaction Name Inventory posted on ERCOT.com, complete with a handy pocket card.  We printed and laminated pocket cards to give you here today.  We hope that you will find them as useful as we do.  We also hope that you will use them in the upcoming class scenarios!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205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3D6366-BD74-4310-AA11-ED1F60A97E38}" type="datetime1">
              <a:rPr lang="en-US" smtClean="0"/>
              <a:t>6/26/2018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2348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ody Sl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a:solidFill>
                  <a:schemeClr val="accent1">
                    <a:lumMod val="50000"/>
                  </a:schemeClr>
                </a:solidFill>
              </a:defRPr>
            </a:lvl1pPr>
          </a:lstStyle>
          <a:p>
            <a:fld id="{1C754AF2-1BFA-4C00-AE3E-10A5F9275A43}" type="datetime1">
              <a:rPr lang="en-US" smtClean="0"/>
              <a:pPr/>
              <a:t>6/26/2018</a:t>
            </a:fld>
            <a:endParaRPr lang="en-US" dirty="0"/>
          </a:p>
        </p:txBody>
      </p:sp>
      <p:sp>
        <p:nvSpPr>
          <p:cNvPr id="8" name="Footer Placeholder 7"/>
          <p:cNvSpPr>
            <a:spLocks noGrp="1"/>
          </p:cNvSpPr>
          <p:nvPr>
            <p:ph type="ftr" sz="quarter" idx="11"/>
          </p:nvPr>
        </p:nvSpPr>
        <p:spPr/>
        <p:txBody>
          <a:bodyPr/>
          <a:lstStyle>
            <a:lvl1pPr>
              <a:defRPr>
                <a:solidFill>
                  <a:schemeClr val="accent1">
                    <a:lumMod val="50000"/>
                  </a:schemeClr>
                </a:solidFill>
              </a:defRPr>
            </a:lvl1pPr>
          </a:lstStyle>
          <a:p>
            <a:r>
              <a:rPr lang="en-US" dirty="0" err="1" smtClean="0"/>
              <a:t>TxSET</a:t>
            </a:r>
            <a:endParaRPr lang="en-US" dirty="0"/>
          </a:p>
        </p:txBody>
      </p:sp>
      <p:sp>
        <p:nvSpPr>
          <p:cNvPr id="9" name="Slide Number Placeholder 8"/>
          <p:cNvSpPr>
            <a:spLocks noGrp="1"/>
          </p:cNvSpPr>
          <p:nvPr>
            <p:ph type="sldNum" sz="quarter" idx="12"/>
          </p:nvPr>
        </p:nvSpPr>
        <p:spPr/>
        <p:txBody>
          <a:bodyPr/>
          <a:lstStyle>
            <a:lvl1pPr>
              <a:defRPr>
                <a:solidFill>
                  <a:schemeClr val="accent1">
                    <a:lumMod val="50000"/>
                  </a:schemeClr>
                </a:solidFill>
              </a:defRPr>
            </a:lvl1pPr>
          </a:lstStyle>
          <a:p>
            <a:fld id="{D57F1E4F-1CFF-5643-939E-02111984F565}" type="slidenum">
              <a:rPr lang="en-US" smtClean="0"/>
              <a:pPr/>
              <a:t>‹#›</a:t>
            </a:fld>
            <a:endParaRPr lang="en-US" dirty="0"/>
          </a:p>
        </p:txBody>
      </p:sp>
      <p:sp>
        <p:nvSpPr>
          <p:cNvPr id="10" name="Title 1"/>
          <p:cNvSpPr>
            <a:spLocks noGrp="1"/>
          </p:cNvSpPr>
          <p:nvPr>
            <p:ph type="title"/>
          </p:nvPr>
        </p:nvSpPr>
        <p:spPr>
          <a:xfrm>
            <a:off x="228600" y="228600"/>
            <a:ext cx="7543800" cy="627796"/>
          </a:xfrm>
        </p:spPr>
        <p:txBody>
          <a:bodyPr>
            <a:normAutofit/>
          </a:bodyPr>
          <a:lstStyle>
            <a:lvl1pPr>
              <a:defRPr sz="2800" baseline="0"/>
            </a:lvl1pPr>
          </a:lstStyle>
          <a:p>
            <a:r>
              <a:rPr lang="en-US" dirty="0" smtClean="0"/>
              <a:t>Click to edit Master title style</a:t>
            </a:r>
            <a:endParaRPr lang="en-US" dirty="0"/>
          </a:p>
        </p:txBody>
      </p:sp>
      <p:cxnSp>
        <p:nvCxnSpPr>
          <p:cNvPr id="4" name="Straight Connector 3"/>
          <p:cNvCxnSpPr/>
          <p:nvPr userDrawn="1"/>
        </p:nvCxnSpPr>
        <p:spPr>
          <a:xfrm>
            <a:off x="228600" y="915382"/>
            <a:ext cx="868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9337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5563" y="2209800"/>
            <a:ext cx="7543800" cy="1450757"/>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91302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Grey">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95246"/>
            <a:ext cx="8540496" cy="4929354"/>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p:nvPr>
        </p:nvSpPr>
        <p:spPr>
          <a:xfrm>
            <a:off x="304800" y="731520"/>
            <a:ext cx="8540496" cy="461665"/>
          </a:xfrm>
          <a:prstGeom prst="rect">
            <a:avLst/>
          </a:prstGeom>
        </p:spPr>
        <p:txBody>
          <a:bodyPr tIns="45720" bIns="45720" anchor="t">
            <a:spAutoFit/>
          </a:bodyP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endParaRPr lang="en-US" dirty="0"/>
          </a:p>
        </p:txBody>
      </p:sp>
      <p:sp>
        <p:nvSpPr>
          <p:cNvPr id="5"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1743587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Grey No Sub Head">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1pPr>
            <a:lvl2pPr marL="685800" indent="-228600">
              <a:lnSpc>
                <a:spcPct val="100000"/>
              </a:lnSpc>
              <a:spcBef>
                <a:spcPts val="1800"/>
              </a:spcBef>
              <a:buFont typeface="Arial" panose="020B0604020202020204" pitchFamily="34" charset="0"/>
              <a:buChar char="•"/>
              <a:defRPr sz="2400">
                <a:solidFill>
                  <a:srgbClr val="5B6770"/>
                </a:solidFill>
                <a:latin typeface="Arial" panose="020B0604020202020204" pitchFamily="34" charset="0"/>
                <a:cs typeface="Arial" panose="020B0604020202020204" pitchFamily="34" charset="0"/>
              </a:defRPr>
            </a:lvl2pPr>
            <a:lvl3pPr>
              <a:lnSpc>
                <a:spcPct val="100000"/>
              </a:lnSpc>
              <a:spcBef>
                <a:spcPts val="1800"/>
              </a:spcBef>
              <a:defRPr sz="2000">
                <a:solidFill>
                  <a:srgbClr val="5B6770"/>
                </a:solidFill>
                <a:latin typeface="Arial" panose="020B0604020202020204" pitchFamily="34" charset="0"/>
                <a:cs typeface="Arial" panose="020B0604020202020204" pitchFamily="34" charset="0"/>
              </a:defRPr>
            </a:lvl3pPr>
            <a:lvl4pPr>
              <a:lnSpc>
                <a:spcPct val="100000"/>
              </a:lnSpc>
              <a:spcBef>
                <a:spcPts val="1800"/>
              </a:spcBef>
              <a:defRPr sz="2000">
                <a:solidFill>
                  <a:srgbClr val="5B6770"/>
                </a:solidFill>
                <a:latin typeface="Arial" panose="020B0604020202020204" pitchFamily="34" charset="0"/>
                <a:cs typeface="Arial" panose="020B0604020202020204" pitchFamily="34" charset="0"/>
              </a:defRPr>
            </a:lvl4pPr>
            <a:lvl5pPr>
              <a:lnSpc>
                <a:spcPct val="100000"/>
              </a:lnSpc>
              <a:spcBef>
                <a:spcPts val="1800"/>
              </a:spcBef>
              <a:defRPr sz="2000">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4"/>
          <p:cNvSpPr>
            <a:spLocks noGrp="1"/>
          </p:cNvSpPr>
          <p:nvPr>
            <p:ph type="body" sz="quarter" idx="13" hasCustomPrompt="1"/>
          </p:nvPr>
        </p:nvSpPr>
        <p:spPr>
          <a:xfrm>
            <a:off x="303276" y="0"/>
            <a:ext cx="7680960" cy="530352"/>
          </a:xfrm>
          <a:prstGeom prst="rect">
            <a:avLst/>
          </a:prstGeom>
          <a:noFill/>
          <a:ln>
            <a:noFill/>
          </a:ln>
        </p:spPr>
        <p:txBody>
          <a:bodyPr lIns="91440" anchor="ctr"/>
          <a:lstStyle>
            <a:lvl1pPr marL="0" indent="0">
              <a:lnSpc>
                <a:spcPct val="100000"/>
              </a:lnSpc>
              <a:spcBef>
                <a:spcPts val="0"/>
              </a:spcBef>
              <a:buNone/>
              <a:defRPr sz="2000" b="1">
                <a:solidFill>
                  <a:schemeClr val="bg1"/>
                </a:solidFill>
                <a:latin typeface="+mj-lt"/>
              </a:defRPr>
            </a:lvl1pPr>
          </a:lstStyle>
          <a:p>
            <a:pPr lvl="0"/>
            <a:r>
              <a:rPr lang="en-US" dirty="0"/>
              <a:t>Edit Header</a:t>
            </a:r>
          </a:p>
        </p:txBody>
      </p:sp>
    </p:spTree>
    <p:extLst>
      <p:ext uri="{BB962C8B-B14F-4D97-AF65-F5344CB8AC3E}">
        <p14:creationId xmlns:p14="http://schemas.microsoft.com/office/powerpoint/2010/main" val="4034082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 Sub Heading">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
        <p:nvSpPr>
          <p:cNvPr id="6" name="Content Placeholder 3"/>
          <p:cNvSpPr>
            <a:spLocks noGrp="1"/>
          </p:cNvSpPr>
          <p:nvPr>
            <p:ph sz="quarter" idx="10"/>
          </p:nvPr>
        </p:nvSpPr>
        <p:spPr>
          <a:xfrm>
            <a:off x="304800" y="822960"/>
            <a:ext cx="8535924" cy="557784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72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400716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ub Heading">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316736"/>
            <a:ext cx="8540496" cy="5029200"/>
          </a:xfrm>
          <a:prstGeom prst="rect">
            <a:avLst/>
          </a:prstGeom>
        </p:spPr>
        <p:txBody>
          <a:bodyPr/>
          <a:lstStyle>
            <a:lvl1pPr marL="228600" indent="-228600">
              <a:spcBef>
                <a:spcPts val="2400"/>
              </a:spcBef>
              <a:buFont typeface="Wingdings" panose="05000000000000000000" pitchFamily="2" charset="2"/>
              <a:buChar char="§"/>
              <a:defRPr sz="2400">
                <a:solidFill>
                  <a:srgbClr val="5B6770"/>
                </a:solidFill>
                <a:latin typeface="Arial" panose="020B0604020202020204" pitchFamily="34" charset="0"/>
                <a:cs typeface="Arial" panose="020B0604020202020204" pitchFamily="34" charset="0"/>
              </a:defRPr>
            </a:lvl1pPr>
            <a:lvl2pPr marL="685800" indent="-228600">
              <a:spcBef>
                <a:spcPts val="2400"/>
              </a:spcBef>
              <a:buFont typeface="Arial" panose="020B0604020202020204" pitchFamily="34" charset="0"/>
              <a:buChar char="•"/>
              <a:defRPr sz="2000">
                <a:solidFill>
                  <a:srgbClr val="5B6770"/>
                </a:solidFill>
                <a:latin typeface="Arial" panose="020B0604020202020204" pitchFamily="34" charset="0"/>
                <a:cs typeface="Arial" panose="020B0604020202020204" pitchFamily="34" charset="0"/>
              </a:defRPr>
            </a:lvl2pPr>
            <a:lvl3pPr>
              <a:spcBef>
                <a:spcPts val="2400"/>
              </a:spcBef>
              <a:defRPr>
                <a:solidFill>
                  <a:srgbClr val="5B6770"/>
                </a:solidFill>
                <a:latin typeface="Arial" panose="020B0604020202020204" pitchFamily="34" charset="0"/>
                <a:cs typeface="Arial" panose="020B0604020202020204" pitchFamily="34" charset="0"/>
              </a:defRPr>
            </a:lvl3pPr>
            <a:lvl4pPr>
              <a:spcBef>
                <a:spcPts val="2400"/>
              </a:spcBef>
              <a:defRPr>
                <a:solidFill>
                  <a:srgbClr val="5B6770"/>
                </a:solidFill>
                <a:latin typeface="Arial" panose="020B0604020202020204" pitchFamily="34" charset="0"/>
                <a:cs typeface="Arial" panose="020B0604020202020204" pitchFamily="34" charset="0"/>
              </a:defRPr>
            </a:lvl4pPr>
            <a:lvl5pPr>
              <a:spcBef>
                <a:spcPts val="2400"/>
              </a:spcBef>
              <a:defRPr>
                <a:solidFill>
                  <a:srgbClr val="5B677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2" hasCustomPrompt="1"/>
          </p:nvPr>
        </p:nvSpPr>
        <p:spPr>
          <a:xfrm>
            <a:off x="304800" y="685800"/>
            <a:ext cx="8540496" cy="457200"/>
          </a:xfrm>
          <a:prstGeom prst="rect">
            <a:avLst/>
          </a:prstGeom>
        </p:spPr>
        <p:txBody>
          <a:bodyPr anchor="ctr"/>
          <a:lstStyle>
            <a:lvl1pPr marL="0" indent="0">
              <a:lnSpc>
                <a:spcPct val="100000"/>
              </a:lnSpc>
              <a:spcBef>
                <a:spcPts val="0"/>
              </a:spcBef>
              <a:buNone/>
              <a:defRPr sz="2400" b="1">
                <a:solidFill>
                  <a:srgbClr val="00AEC7"/>
                </a:solidFill>
                <a:latin typeface="Arial" panose="020B0604020202020204" pitchFamily="34" charset="0"/>
                <a:cs typeface="Arial" panose="020B0604020202020204" pitchFamily="34" charset="0"/>
              </a:defRPr>
            </a:lvl1pPr>
          </a:lstStyle>
          <a:p>
            <a:pPr lvl="0"/>
            <a:r>
              <a:rPr lang="en-US" dirty="0"/>
              <a:t>Sub Heading</a:t>
            </a:r>
          </a:p>
        </p:txBody>
      </p:sp>
      <p:sp>
        <p:nvSpPr>
          <p:cNvPr id="7" name="Text Placeholder 2"/>
          <p:cNvSpPr>
            <a:spLocks noGrp="1"/>
          </p:cNvSpPr>
          <p:nvPr>
            <p:ph type="body" sz="quarter" idx="11" hasCustomPrompt="1"/>
          </p:nvPr>
        </p:nvSpPr>
        <p:spPr>
          <a:xfrm>
            <a:off x="301752" y="0"/>
            <a:ext cx="7616952" cy="530352"/>
          </a:xfrm>
          <a:prstGeom prst="rect">
            <a:avLst/>
          </a:prstGeom>
        </p:spPr>
        <p:txBody>
          <a:bodyPr anchor="ctr"/>
          <a:lstStyle>
            <a:lvl1pPr marL="0" indent="0">
              <a:lnSpc>
                <a:spcPct val="100000"/>
              </a:lnSpc>
              <a:spcBef>
                <a:spcPts val="0"/>
              </a:spcBef>
              <a:buNone/>
              <a:defRPr sz="2000" b="1">
                <a:solidFill>
                  <a:schemeClr val="bg1"/>
                </a:solidFill>
                <a:latin typeface="Arial" panose="020B0604020202020204" pitchFamily="34" charset="0"/>
                <a:cs typeface="Arial" panose="020B0604020202020204" pitchFamily="34" charset="0"/>
              </a:defRPr>
            </a:lvl1pPr>
          </a:lstStyle>
          <a:p>
            <a:pPr lvl="0"/>
            <a:r>
              <a:rPr lang="en-US" dirty="0"/>
              <a:t>Heading</a:t>
            </a:r>
          </a:p>
        </p:txBody>
      </p:sp>
    </p:spTree>
    <p:extLst>
      <p:ext uri="{BB962C8B-B14F-4D97-AF65-F5344CB8AC3E}">
        <p14:creationId xmlns:p14="http://schemas.microsoft.com/office/powerpoint/2010/main" val="3074335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BDCF31E-A22C-441E-BB3F-A34E19B84975}" type="datetime1">
              <a:rPr lang="en-US" smtClean="0"/>
              <a:t>6/26/2018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TxSET</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02111984F565}"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485660"/>
      </p:ext>
    </p:extLst>
  </p:cSld>
  <p:clrMap bg1="lt1" tx1="dk1" bg2="lt2" tx2="dk2" accent1="accent1" accent2="accent2" accent3="accent3" accent4="accent4" accent5="accent5" accent6="accent6" hlink="hlink" folHlink="folHlink"/>
  <p:sldLayoutIdLst>
    <p:sldLayoutId id="2147483942" r:id="rId1"/>
    <p:sldLayoutId id="2147483948" r:id="rId2"/>
    <p:sldLayoutId id="2147483949" r:id="rId3"/>
    <p:sldLayoutId id="2147483950" r:id="rId4"/>
    <p:sldLayoutId id="2147483951" r:id="rId5"/>
    <p:sldLayoutId id="2147483952" r:id="rId6"/>
    <p:sldLayoutId id="2147483953" r:id="rId7"/>
    <p:sldLayoutId id="2147483954" r:id="rId8"/>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hyperlink" Target="mailto:txsetchangecontrol@ercot.com" TargetMode="External"/><Relationship Id="rId2" Type="http://schemas.openxmlformats.org/officeDocument/2006/relationships/hyperlink" Target="http://ercot.com/content/mktrules/guides/txset/TX_SET_Issue_Form.doc"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ercot.com/content/wcm/key_documents_lists/106877/Texas_SET_Implementation_Guides_Change_Control_Process_10102017.doc" TargetMode="External"/><Relationship Id="rId2" Type="http://schemas.openxmlformats.org/officeDocument/2006/relationships/hyperlink" Target="http://ercot.com/mktrules/issues/txsetcc"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ercot.com/committee/txset"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ercot.com/mktrules/issues/txsetcc"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ercot.com/mktrules/guides/txs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ercot.com/content/wcm/current_guides/53527/09D3_080115_TDSPs_Discrectionary_Service_Timelines_Matrix.xlsx" TargetMode="External"/><Relationship Id="rId3" Type="http://schemas.openxmlformats.org/officeDocument/2006/relationships/hyperlink" Target="http://ercot.com/content/mktrules/guides/retail/current/09B1-050112.doc" TargetMode="External"/><Relationship Id="rId7" Type="http://schemas.openxmlformats.org/officeDocument/2006/relationships/hyperlink" Target="http://ercot.com/content/wcm/current_guides/53527/09D1-121117.doc" TargetMode="External"/><Relationship Id="rId2" Type="http://schemas.openxmlformats.org/officeDocument/2006/relationships/hyperlink" Target="http://ercot.com/content/mktrules/guides/retail/current/09A2-050114.doc" TargetMode="External"/><Relationship Id="rId1" Type="http://schemas.openxmlformats.org/officeDocument/2006/relationships/slideLayout" Target="../slideLayouts/slideLayout2.xml"/><Relationship Id="rId6" Type="http://schemas.openxmlformats.org/officeDocument/2006/relationships/hyperlink" Target="http://ercot.com/content/mktrules/guides/retail/current/09C2-110110.doc" TargetMode="External"/><Relationship Id="rId5" Type="http://schemas.openxmlformats.org/officeDocument/2006/relationships/hyperlink" Target="http://ercot.com/content/mktrules/guides/retail/current/09B4-110110.doc" TargetMode="External"/><Relationship Id="rId10" Type="http://schemas.openxmlformats.org/officeDocument/2006/relationships/hyperlink" Target="http://ercot.com/content/mktrules/guides/retail/current/09G-110110.doc" TargetMode="External"/><Relationship Id="rId4" Type="http://schemas.openxmlformats.org/officeDocument/2006/relationships/hyperlink" Target="http://ercot.com/content/mktrules/guides/retail/current/09B3-110110.doc" TargetMode="External"/><Relationship Id="rId9" Type="http://schemas.openxmlformats.org/officeDocument/2006/relationships/hyperlink" Target="http://ercot.com/content/wcm/current_guides/53527/09F6_072416.doc"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ercot.com/content/wcm/current_guides/53527/11-121117.do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rcot.com/committee/txse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rcot.com/content/wcm/key_documents_lists/90837/CSAScenarios.zip" TargetMode="External"/><Relationship Id="rId2" Type="http://schemas.openxmlformats.org/officeDocument/2006/relationships/hyperlink" Target="http://ercot.com/content/wcm/key_documents_lists/90837/BillingScenarios.zip" TargetMode="External"/><Relationship Id="rId1" Type="http://schemas.openxmlformats.org/officeDocument/2006/relationships/slideLayout" Target="../slideLayouts/slideLayout2.xml"/><Relationship Id="rId6" Type="http://schemas.openxmlformats.org/officeDocument/2006/relationships/hyperlink" Target="http://ercot.com/content/wcm/key_documents_lists/90837/Switch.pdf" TargetMode="External"/><Relationship Id="rId5" Type="http://schemas.openxmlformats.org/officeDocument/2006/relationships/hyperlink" Target="http://ercot.com/content/wcm/key_documents_lists/90837/CustomerMVOScenarios.zip" TargetMode="External"/><Relationship Id="rId4" Type="http://schemas.openxmlformats.org/officeDocument/2006/relationships/hyperlink" Target="http://ercot.com/content/wcm/key_documents_lists/90837/CustomerMVIScenarios.zip"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ercot.com/content/wcm/key_documents_lists/90837/MassTrans_Acquisition_Scenarios.zip" TargetMode="External"/><Relationship Id="rId2" Type="http://schemas.openxmlformats.org/officeDocument/2006/relationships/hyperlink" Target="http://ercot.com/content/wcm/key_documents_lists/90837/DisconnectReconnectNonPayScenarios.zip" TargetMode="External"/><Relationship Id="rId1" Type="http://schemas.openxmlformats.org/officeDocument/2006/relationships/slideLayout" Target="../slideLayouts/slideLayout2.xml"/><Relationship Id="rId5" Type="http://schemas.openxmlformats.org/officeDocument/2006/relationships/hyperlink" Target="http://ercot.com/content/mktrules/guides/txset/sw/OutageScenarios.zip" TargetMode="External"/><Relationship Id="rId4" Type="http://schemas.openxmlformats.org/officeDocument/2006/relationships/hyperlink" Target="http://ercot.com/content/mktrules/guides/txset/sw/SwitchHoldScenarios.zip"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ercot.com/committee/txset" TargetMode="External"/><Relationship Id="rId2" Type="http://schemas.openxmlformats.org/officeDocument/2006/relationships/hyperlink" Target="http://ercot.com/mktrules/guides/txset/current"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8" Type="http://schemas.openxmlformats.org/officeDocument/2006/relationships/hyperlink" Target="http://ercot.com/content/wcm/lists/106872/820_Examples_V4.0_Updated092017.zip" TargetMode="External"/><Relationship Id="rId3" Type="http://schemas.openxmlformats.org/officeDocument/2006/relationships/hyperlink" Target="http://ercot.com/content/mktrules/guides/txset/4.0/01_650/650_Examples_V4.0_Baseline061112.zip" TargetMode="External"/><Relationship Id="rId7" Type="http://schemas.openxmlformats.org/officeDocument/2006/relationships/hyperlink" Target="http://ercot.com/content/mktrules/guides/txset/4.0/04_820/820s_V4.0_Baseline061112.zip" TargetMode="External"/><Relationship Id="rId2" Type="http://schemas.openxmlformats.org/officeDocument/2006/relationships/hyperlink" Target="http://ercot.com/content/mktrules/guides/txset/4.0/01_650/650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wcm/lists/106870/SAC04_Codes_list_Sept2016.xls" TargetMode="External"/><Relationship Id="rId5" Type="http://schemas.openxmlformats.org/officeDocument/2006/relationships/hyperlink" Target="http://ercot.com/content/wcm/lists/106870/810_Examples_V4.0_Baseline061112.zip" TargetMode="External"/><Relationship Id="rId4" Type="http://schemas.openxmlformats.org/officeDocument/2006/relationships/hyperlink" Target="http://ercot.com/content/mktrules/guides/txset/4.0/02_810/810s_V4.0_Baseline061112.zip"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ercot.com/content/mktrules/guides/txset/4.0/03_814/814_Examples_V4.0_Baseline061112.zip" TargetMode="External"/><Relationship Id="rId2" Type="http://schemas.openxmlformats.org/officeDocument/2006/relationships/hyperlink" Target="http://ercot.com/content/mktrules/guides/txset/4.0/03_814/814s_V4.0_Baseline061112.zip" TargetMode="External"/><Relationship Id="rId1" Type="http://schemas.openxmlformats.org/officeDocument/2006/relationships/slideLayout" Target="../slideLayouts/slideLayout2.xml"/><Relationship Id="rId6" Type="http://schemas.openxmlformats.org/officeDocument/2006/relationships/hyperlink" Target="http://ercot.com/content/mktrules/guides/txset/4.0/06_867/867_Examples_V4.0_Baseline061112.zip" TargetMode="External"/><Relationship Id="rId5" Type="http://schemas.openxmlformats.org/officeDocument/2006/relationships/hyperlink" Target="http://ercot.com/content/mktrules/guides/txset/4.0/05_824/824_Example_V4.0_Baseline061112.zip" TargetMode="External"/><Relationship Id="rId4" Type="http://schemas.openxmlformats.org/officeDocument/2006/relationships/hyperlink" Target="http://ercot.com/content/mktrules/guides/txset/4.0/05_824/824_V4.0_Baseline061112.zip"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ercot.com/content/mktrules/guides/txset/4.0/08_tseries/T_Series_V4.0_Baseline061112.zip" TargetMode="External"/><Relationship Id="rId2" Type="http://schemas.openxmlformats.org/officeDocument/2006/relationships/hyperlink" Target="http://ercot.com/content/mktrules/guides/txset/4.0/07_997/997_V4.0_Baseline061112.zi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puc.state.tx.us/industry/electric/business/rep/Rep.aspx" TargetMode="External"/><Relationship Id="rId2" Type="http://schemas.openxmlformats.org/officeDocument/2006/relationships/hyperlink" Target="http://ercot.com/services/rq/lse/trt/index.html" TargetMode="External"/><Relationship Id="rId1" Type="http://schemas.openxmlformats.org/officeDocument/2006/relationships/slideLayout" Target="../slideLayouts/slideLayout2.xml"/><Relationship Id="rId4" Type="http://schemas.openxmlformats.org/officeDocument/2006/relationships/hyperlink" Target="http://ercot.com/committee/txset"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ercot.com/content/wcm/key_documents_lists/27303/Texas_Market_Test_Plan_020216.do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tod.ercot.com/" TargetMode="External"/><Relationship Id="rId2" Type="http://schemas.openxmlformats.org/officeDocument/2006/relationships/hyperlink" Target="http://etod.ercot.com/" TargetMode="External"/><Relationship Id="rId1" Type="http://schemas.openxmlformats.org/officeDocument/2006/relationships/slideLayout" Target="../slideLayouts/slideLayout2.xml"/><Relationship Id="rId6" Type="http://schemas.openxmlformats.org/officeDocument/2006/relationships/hyperlink" Target="http://www.ercot.com/mktinfo/retail/" TargetMode="External"/><Relationship Id="rId5" Type="http://schemas.openxmlformats.org/officeDocument/2006/relationships/hyperlink" Target="https://etod.ercot.com/FileCabinet.asp" TargetMode="External"/><Relationship Id="rId4" Type="http://schemas.openxmlformats.org/officeDocument/2006/relationships/hyperlink" Target="http://www.ercot.com/services/rq/lse/tr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etod.ercot.com/tw/TestingWorksheetOverview.asp" TargetMode="External"/><Relationship Id="rId2" Type="http://schemas.openxmlformats.org/officeDocument/2006/relationships/hyperlink" Target="https://etod.ercot.com/DailyAgenda.asp?Method=E2E" TargetMode="Externa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hyperlink" Target="https://etod.ercot.com/checklist.asp"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etod.ercot.com/FileCabinet.asp" TargetMode="External"/><Relationship Id="rId2" Type="http://schemas.openxmlformats.org/officeDocument/2006/relationships/hyperlink" Target="https://etod.ercot.com/flightscenarios.asp?Method=TOC" TargetMode="External"/><Relationship Id="rId1" Type="http://schemas.openxmlformats.org/officeDocument/2006/relationships/slideLayout" Target="../slideLayouts/slideLayout2.xml"/><Relationship Id="rId4" Type="http://schemas.openxmlformats.org/officeDocument/2006/relationships/hyperlink" Target="https://etod.ercot.com/Contacts.asp"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5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a:solidFill>
                  <a:schemeClr val="accent2">
                    <a:lumMod val="75000"/>
                  </a:schemeClr>
                </a:solidFill>
              </a:rPr>
              <a:t>T</a:t>
            </a:r>
            <a:r>
              <a:rPr lang="en-US" dirty="0">
                <a:solidFill>
                  <a:schemeClr val="tx1">
                    <a:lumMod val="50000"/>
                    <a:lumOff val="50000"/>
                  </a:schemeClr>
                </a:solidFill>
              </a:rPr>
              <a:t>e</a:t>
            </a:r>
            <a:r>
              <a:rPr lang="en-US" dirty="0">
                <a:solidFill>
                  <a:schemeClr val="accent2">
                    <a:lumMod val="75000"/>
                  </a:schemeClr>
                </a:solidFill>
              </a:rPr>
              <a:t>x</a:t>
            </a:r>
            <a:r>
              <a:rPr lang="en-US" dirty="0">
                <a:solidFill>
                  <a:schemeClr val="tx1">
                    <a:lumMod val="50000"/>
                    <a:lumOff val="50000"/>
                  </a:schemeClr>
                </a:solidFill>
              </a:rPr>
              <a:t>as</a:t>
            </a:r>
            <a:r>
              <a:rPr lang="en-US" dirty="0"/>
              <a:t> </a:t>
            </a:r>
            <a:br>
              <a:rPr lang="en-US" dirty="0"/>
            </a:br>
            <a:r>
              <a:rPr lang="en-US" dirty="0">
                <a:solidFill>
                  <a:schemeClr val="accent2">
                    <a:lumMod val="75000"/>
                  </a:schemeClr>
                </a:solidFill>
              </a:rPr>
              <a:t>S</a:t>
            </a:r>
            <a:r>
              <a:rPr lang="en-US" dirty="0">
                <a:solidFill>
                  <a:schemeClr val="tx1">
                    <a:lumMod val="50000"/>
                    <a:lumOff val="50000"/>
                  </a:schemeClr>
                </a:solidFill>
              </a:rPr>
              <a:t>tandard</a:t>
            </a:r>
            <a:r>
              <a:rPr lang="en-US" dirty="0"/>
              <a:t> </a:t>
            </a:r>
            <a:br>
              <a:rPr lang="en-US" dirty="0"/>
            </a:br>
            <a:r>
              <a:rPr lang="en-US" dirty="0">
                <a:solidFill>
                  <a:schemeClr val="accent2">
                    <a:lumMod val="75000"/>
                  </a:schemeClr>
                </a:solidFill>
              </a:rPr>
              <a:t>E</a:t>
            </a:r>
            <a:r>
              <a:rPr lang="en-US" dirty="0">
                <a:solidFill>
                  <a:schemeClr val="tx1">
                    <a:lumMod val="50000"/>
                    <a:lumOff val="50000"/>
                  </a:schemeClr>
                </a:solidFill>
              </a:rPr>
              <a:t>lectronic</a:t>
            </a:r>
            <a:r>
              <a:rPr lang="en-US" dirty="0"/>
              <a:t> </a:t>
            </a:r>
            <a:br>
              <a:rPr lang="en-US" dirty="0"/>
            </a:br>
            <a:r>
              <a:rPr lang="en-US" dirty="0">
                <a:solidFill>
                  <a:schemeClr val="accent2">
                    <a:lumMod val="75000"/>
                  </a:schemeClr>
                </a:solidFill>
              </a:rPr>
              <a:t>T</a:t>
            </a:r>
            <a:r>
              <a:rPr lang="en-US" dirty="0">
                <a:solidFill>
                  <a:schemeClr val="tx1">
                    <a:lumMod val="50000"/>
                    <a:lumOff val="50000"/>
                  </a:schemeClr>
                </a:solidFill>
              </a:rPr>
              <a:t>ransactions</a:t>
            </a:r>
            <a:endParaRPr lang="en-US" dirty="0"/>
          </a:p>
        </p:txBody>
      </p:sp>
      <p:sp>
        <p:nvSpPr>
          <p:cNvPr id="4" name="Subtitle 3"/>
          <p:cNvSpPr>
            <a:spLocks noGrp="1"/>
          </p:cNvSpPr>
          <p:nvPr>
            <p:ph type="subTitle" idx="1"/>
          </p:nvPr>
        </p:nvSpPr>
        <p:spPr/>
        <p:txBody>
          <a:bodyPr/>
          <a:lstStyle/>
          <a:p>
            <a:r>
              <a:rPr lang="en-US" dirty="0"/>
              <a:t>Introduction to </a:t>
            </a:r>
            <a:r>
              <a:rPr lang="en-US" dirty="0" err="1"/>
              <a:t>TxSET</a:t>
            </a:r>
            <a:endParaRPr lang="en-US" dirty="0"/>
          </a:p>
          <a:p>
            <a:endParaRPr lang="en-US" dirty="0"/>
          </a:p>
        </p:txBody>
      </p:sp>
    </p:spTree>
    <p:extLst>
      <p:ext uri="{BB962C8B-B14F-4D97-AF65-F5344CB8AC3E}">
        <p14:creationId xmlns:p14="http://schemas.microsoft.com/office/powerpoint/2010/main" val="186802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3" name="Date Placeholder 2"/>
          <p:cNvSpPr>
            <a:spLocks noGrp="1"/>
          </p:cNvSpPr>
          <p:nvPr>
            <p:ph type="dt" sz="half" idx="10"/>
          </p:nvPr>
        </p:nvSpPr>
        <p:spPr/>
        <p:txBody>
          <a:bodyPr/>
          <a:lstStyle/>
          <a:p>
            <a:fld id="{ECD0C34A-6B8D-4BDC-BA8C-BAC6D05F8977}"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Bent Arrow 4"/>
          <p:cNvSpPr/>
          <p:nvPr/>
        </p:nvSpPr>
        <p:spPr>
          <a:xfrm flipV="1">
            <a:off x="943228" y="2495006"/>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sp>
        <p:nvSpPr>
          <p:cNvPr id="6" name="Bent Arrow 5"/>
          <p:cNvSpPr/>
          <p:nvPr/>
        </p:nvSpPr>
        <p:spPr>
          <a:xfrm flipV="1">
            <a:off x="2183252" y="4258782"/>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prstClr val="black"/>
              </a:solidFill>
            </a:endParaRPr>
          </a:p>
        </p:txBody>
      </p:sp>
      <p:grpSp>
        <p:nvGrpSpPr>
          <p:cNvPr id="7" name="Group 6"/>
          <p:cNvGrpSpPr/>
          <p:nvPr/>
        </p:nvGrpSpPr>
        <p:grpSpPr>
          <a:xfrm>
            <a:off x="1781428" y="2680529"/>
            <a:ext cx="5562600" cy="1496943"/>
            <a:chOff x="1752600" y="3144491"/>
            <a:chExt cx="5562600" cy="1496943"/>
          </a:xfrm>
        </p:grpSpPr>
        <p:sp>
          <p:nvSpPr>
            <p:cNvPr id="14" name="Rounded Rectangle 13"/>
            <p:cNvSpPr/>
            <p:nvPr/>
          </p:nvSpPr>
          <p:spPr>
            <a:xfrm>
              <a:off x="1752600" y="3144491"/>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PUCT Substantive Rules</a:t>
              </a: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3241" y="3233752"/>
              <a:ext cx="1312007" cy="1324998"/>
            </a:xfrm>
            <a:prstGeom prst="rect">
              <a:avLst/>
            </a:prstGeom>
            <a:ln>
              <a:noFill/>
            </a:ln>
          </p:spPr>
        </p:pic>
      </p:grpSp>
      <p:grpSp>
        <p:nvGrpSpPr>
          <p:cNvPr id="8" name="Group 7"/>
          <p:cNvGrpSpPr/>
          <p:nvPr/>
        </p:nvGrpSpPr>
        <p:grpSpPr>
          <a:xfrm>
            <a:off x="562228" y="907638"/>
            <a:ext cx="5562600" cy="1496943"/>
            <a:chOff x="838200" y="914400"/>
            <a:chExt cx="5562600" cy="1496943"/>
          </a:xfrm>
        </p:grpSpPr>
        <p:sp>
          <p:nvSpPr>
            <p:cNvPr id="12" name="Rounded Rectangle 11"/>
            <p:cNvSpPr/>
            <p:nvPr/>
          </p:nvSpPr>
          <p:spPr>
            <a:xfrm>
              <a:off x="838200" y="914400"/>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376363" algn="ctr"/>
              <a:r>
                <a:rPr lang="en-US" sz="2400" dirty="0">
                  <a:solidFill>
                    <a:prstClr val="white"/>
                  </a:solidFill>
                </a:rPr>
                <a:t>Public Utility Regulatory Act (PURA)</a:t>
              </a:r>
            </a:p>
          </p:txBody>
        </p:sp>
        <p:pic>
          <p:nvPicPr>
            <p:cNvPr id="13" name="Picture 1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39131" y="981293"/>
              <a:ext cx="1371429" cy="137142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3019172" y="4453420"/>
            <a:ext cx="5562600" cy="1496943"/>
            <a:chOff x="3295144" y="4460182"/>
            <a:chExt cx="5562600" cy="1496943"/>
          </a:xfrm>
        </p:grpSpPr>
        <p:sp>
          <p:nvSpPr>
            <p:cNvPr id="10" name="Rounded Rectangle 9"/>
            <p:cNvSpPr/>
            <p:nvPr/>
          </p:nvSpPr>
          <p:spPr>
            <a:xfrm>
              <a:off x="3295144" y="4460182"/>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p:spPr>
        </p:pic>
      </p:grpSp>
    </p:spTree>
    <p:extLst>
      <p:ext uri="{BB962C8B-B14F-4D97-AF65-F5344CB8AC3E}">
        <p14:creationId xmlns:p14="http://schemas.microsoft.com/office/powerpoint/2010/main" val="31212501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603250" y="1295400"/>
            <a:ext cx="8540750" cy="492125"/>
          </a:xfrm>
        </p:spPr>
        <p:txBody>
          <a:bodyPr/>
          <a:lstStyle/>
          <a:p>
            <a:r>
              <a:rPr lang="en-US" sz="2600" dirty="0"/>
              <a:t>Find Transactions </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603250" y="1905000"/>
            <a:ext cx="7848600" cy="5355312"/>
          </a:xfrm>
          <a:prstGeom prst="rect">
            <a:avLst/>
          </a:prstGeom>
          <a:noFill/>
        </p:spPr>
        <p:txBody>
          <a:bodyPr wrap="square" rtlCol="0">
            <a:spAutoFit/>
          </a:bodyPr>
          <a:lstStyle/>
          <a:p>
            <a:r>
              <a:rPr lang="en-US" dirty="0"/>
              <a:t>Learning “how to read ERCOT”</a:t>
            </a:r>
          </a:p>
          <a:p>
            <a:r>
              <a:rPr lang="en-US" dirty="0"/>
              <a:t>Key points:</a:t>
            </a:r>
          </a:p>
          <a:p>
            <a:r>
              <a:rPr lang="en-US" dirty="0"/>
              <a:t>Transaction status, key dates</a:t>
            </a:r>
          </a:p>
          <a:p>
            <a:r>
              <a:rPr lang="en-US" dirty="0"/>
              <a:t>Review some examples of ESIs with the following:</a:t>
            </a:r>
          </a:p>
          <a:p>
            <a:pPr marL="285750" indent="-285750">
              <a:buFont typeface="Arial" panose="020B0604020202020204" pitchFamily="34" charset="0"/>
              <a:buChar char="•"/>
            </a:pPr>
            <a:r>
              <a:rPr lang="en-US" dirty="0"/>
              <a:t>MVI, no CSA</a:t>
            </a:r>
            <a:r>
              <a:rPr lang="en-US" b="1" dirty="0"/>
              <a:t> </a:t>
            </a:r>
          </a:p>
          <a:p>
            <a:pPr marL="285750" indent="-285750">
              <a:buFont typeface="Arial" panose="020B0604020202020204" pitchFamily="34" charset="0"/>
              <a:buChar char="•"/>
            </a:pPr>
            <a:r>
              <a:rPr lang="en-US" dirty="0"/>
              <a:t>MVI on retired ESI ID</a:t>
            </a:r>
          </a:p>
          <a:p>
            <a:pPr marL="285750" indent="-285750">
              <a:buFont typeface="Arial" panose="020B0604020202020204" pitchFamily="34" charset="0"/>
              <a:buChar char="•"/>
            </a:pPr>
            <a:r>
              <a:rPr lang="en-US" dirty="0"/>
              <a:t>MVI with permit pending</a:t>
            </a:r>
          </a:p>
          <a:p>
            <a:pPr marL="285750" indent="-285750">
              <a:buFont typeface="Arial" panose="020B0604020202020204" pitchFamily="34" charset="0"/>
              <a:buChar char="•"/>
            </a:pPr>
            <a:r>
              <a:rPr lang="en-US" dirty="0"/>
              <a:t>MVI with permit required</a:t>
            </a:r>
          </a:p>
          <a:p>
            <a:pPr marL="285750" indent="-285750">
              <a:buFont typeface="Arial" panose="020B0604020202020204" pitchFamily="34" charset="0"/>
              <a:buChar char="•"/>
            </a:pPr>
            <a:r>
              <a:rPr lang="en-US" dirty="0"/>
              <a:t>Switch and customer loss</a:t>
            </a:r>
          </a:p>
          <a:p>
            <a:pPr marL="285750" indent="-285750">
              <a:buFont typeface="Arial" panose="020B0604020202020204" pitchFamily="34" charset="0"/>
              <a:buChar char="•"/>
            </a:pPr>
            <a:r>
              <a:rPr lang="en-US" dirty="0"/>
              <a:t>MVO to CSA, with date change</a:t>
            </a:r>
          </a:p>
          <a:p>
            <a:pPr marL="285750" indent="-285750">
              <a:buFont typeface="Arial" panose="020B0604020202020204" pitchFamily="34" charset="0"/>
              <a:buChar char="•"/>
            </a:pPr>
            <a:r>
              <a:rPr lang="en-US" dirty="0" smtClean="0"/>
              <a:t>MVI </a:t>
            </a:r>
            <a:r>
              <a:rPr lang="en-US" dirty="0"/>
              <a:t>energized, no other CR, metered premise - MVO trumped by MVI - MVI with another CR - CSA Addition - MVO to CSA - MVI with another CR &gt; customer loss for TXUE on CSA</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7104417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Checkpoint Exercise #7 – FINAL </a:t>
            </a:r>
            <a:r>
              <a:rPr lang="en-US" dirty="0" smtClean="0"/>
              <a:t>EXAM</a:t>
            </a:r>
            <a:endParaRPr lang="en-US" dirty="0"/>
          </a:p>
        </p:txBody>
      </p:sp>
      <p:sp>
        <p:nvSpPr>
          <p:cNvPr id="2" name="Content Placeholder 1">
            <a:extLst>
              <a:ext uri="{FF2B5EF4-FFF2-40B4-BE49-F238E27FC236}">
                <a16:creationId xmlns:a16="http://schemas.microsoft.com/office/drawing/2014/main" xmlns="" id="{2A71AAC2-F3E0-4F12-9008-63B2E0366EA9}"/>
              </a:ext>
            </a:extLst>
          </p:cNvPr>
          <p:cNvSpPr>
            <a:spLocks noGrp="1"/>
          </p:cNvSpPr>
          <p:nvPr>
            <p:ph sz="quarter" idx="4294967295"/>
          </p:nvPr>
        </p:nvSpPr>
        <p:spPr>
          <a:xfrm>
            <a:off x="457200" y="1016450"/>
            <a:ext cx="8535987" cy="5578475"/>
          </a:xfrm>
        </p:spPr>
        <p:txBody>
          <a:bodyPr/>
          <a:lstStyle/>
          <a:p>
            <a:pPr marL="0" indent="0">
              <a:buNone/>
            </a:pPr>
            <a:r>
              <a:rPr lang="en-US" dirty="0"/>
              <a:t>Provide each transaction name, who the transaction is from and who it is going to, and at the ends who the REP of Record is from the scenario flow listed below.</a:t>
            </a:r>
          </a:p>
          <a:p>
            <a:pPr marL="0" indent="0">
              <a:spcBef>
                <a:spcPts val="600"/>
              </a:spcBef>
              <a:buNone/>
            </a:pPr>
            <a:r>
              <a:rPr lang="en-US" sz="2000" b="1" i="1" dirty="0"/>
              <a:t>Customer calls REP B to enroll for service and REP A is the current REP of Record at that premise:</a:t>
            </a:r>
          </a:p>
          <a:p>
            <a:pPr marL="0" indent="0">
              <a:buNone/>
            </a:pPr>
            <a:endParaRPr lang="en-US" sz="2000" b="1" i="1" dirty="0"/>
          </a:p>
          <a:p>
            <a:pPr marL="0" indent="0">
              <a:buNone/>
            </a:pPr>
            <a:endParaRPr lang="en-US" dirty="0"/>
          </a:p>
        </p:txBody>
      </p:sp>
      <p:sp>
        <p:nvSpPr>
          <p:cNvPr id="4" name="TextBox 3">
            <a:extLst>
              <a:ext uri="{FF2B5EF4-FFF2-40B4-BE49-F238E27FC236}">
                <a16:creationId xmlns:a16="http://schemas.microsoft.com/office/drawing/2014/main" xmlns="" id="{868AB671-F66C-4DC6-A51D-3CE5CDF87248}"/>
              </a:ext>
            </a:extLst>
          </p:cNvPr>
          <p:cNvSpPr txBox="1"/>
          <p:nvPr/>
        </p:nvSpPr>
        <p:spPr>
          <a:xfrm>
            <a:off x="368595" y="2624607"/>
            <a:ext cx="2133600" cy="3970318"/>
          </a:xfrm>
          <a:prstGeom prst="rect">
            <a:avLst/>
          </a:prstGeom>
          <a:noFill/>
        </p:spPr>
        <p:txBody>
          <a:bodyPr wrap="square" rtlCol="0">
            <a:spAutoFit/>
          </a:bodyPr>
          <a:lstStyle/>
          <a:p>
            <a:pPr marL="285750" indent="-285750">
              <a:buFont typeface="Wingdings" panose="05000000000000000000" pitchFamily="2" charset="2"/>
              <a:buChar char="q"/>
            </a:pPr>
            <a:r>
              <a:rPr lang="en-US" dirty="0"/>
              <a:t>814_01</a:t>
            </a:r>
          </a:p>
          <a:p>
            <a:pPr marL="285750" indent="-285750">
              <a:buFont typeface="Wingdings" panose="05000000000000000000" pitchFamily="2" charset="2"/>
              <a:buChar char="q"/>
            </a:pPr>
            <a:r>
              <a:rPr lang="en-US" dirty="0"/>
              <a:t>814_03</a:t>
            </a:r>
          </a:p>
          <a:p>
            <a:pPr marL="285750" indent="-285750">
              <a:buFont typeface="Wingdings" panose="05000000000000000000" pitchFamily="2" charset="2"/>
              <a:buChar char="q"/>
            </a:pPr>
            <a:r>
              <a:rPr lang="en-US" dirty="0"/>
              <a:t>814_04</a:t>
            </a:r>
          </a:p>
          <a:p>
            <a:pPr marL="285750" indent="-285750">
              <a:buFont typeface="Wingdings" panose="05000000000000000000" pitchFamily="2" charset="2"/>
              <a:buChar char="q"/>
            </a:pPr>
            <a:r>
              <a:rPr lang="en-US" dirty="0"/>
              <a:t>814_05</a:t>
            </a:r>
          </a:p>
          <a:p>
            <a:pPr marL="285750" indent="-285750">
              <a:buFont typeface="Wingdings" panose="05000000000000000000" pitchFamily="2" charset="2"/>
              <a:buChar char="q"/>
            </a:pPr>
            <a:r>
              <a:rPr lang="en-US" dirty="0"/>
              <a:t>867_02</a:t>
            </a:r>
          </a:p>
          <a:p>
            <a:pPr marL="285750" indent="-285750">
              <a:buFont typeface="Wingdings" panose="05000000000000000000" pitchFamily="2" charset="2"/>
              <a:buChar char="q"/>
            </a:pPr>
            <a:r>
              <a:rPr lang="en-US" dirty="0"/>
              <a:t>814_06</a:t>
            </a:r>
          </a:p>
          <a:p>
            <a:pPr marL="285750" indent="-285750">
              <a:buFont typeface="Wingdings" panose="05000000000000000000" pitchFamily="2" charset="2"/>
              <a:buChar char="q"/>
            </a:pPr>
            <a:r>
              <a:rPr lang="en-US" dirty="0"/>
              <a:t>814_08 from submitting CR on same day as MVI requested date</a:t>
            </a:r>
          </a:p>
          <a:p>
            <a:pPr marL="285750" indent="-285750">
              <a:buFont typeface="Wingdings" panose="05000000000000000000" pitchFamily="2" charset="2"/>
              <a:buChar char="q"/>
            </a:pPr>
            <a:r>
              <a:rPr lang="en-US" dirty="0"/>
              <a:t>814_09</a:t>
            </a:r>
          </a:p>
          <a:p>
            <a:pPr marL="285750" indent="-285750">
              <a:buFont typeface="Wingdings" panose="05000000000000000000" pitchFamily="2" charset="2"/>
              <a:buChar char="q"/>
            </a:pPr>
            <a:r>
              <a:rPr lang="en-US" dirty="0"/>
              <a:t>867_03F</a:t>
            </a:r>
          </a:p>
          <a:p>
            <a:pPr marL="285750" indent="-285750">
              <a:buFont typeface="Wingdings" panose="05000000000000000000" pitchFamily="2" charset="2"/>
              <a:buChar char="q"/>
            </a:pPr>
            <a:r>
              <a:rPr lang="en-US" dirty="0"/>
              <a:t>867_04</a:t>
            </a:r>
          </a:p>
        </p:txBody>
      </p:sp>
      <p:sp>
        <p:nvSpPr>
          <p:cNvPr id="5" name="TextBox 4">
            <a:extLst>
              <a:ext uri="{FF2B5EF4-FFF2-40B4-BE49-F238E27FC236}">
                <a16:creationId xmlns:a16="http://schemas.microsoft.com/office/drawing/2014/main" xmlns="" id="{F63DFA03-5BB3-42FD-85A5-BFA1332CD379}"/>
              </a:ext>
            </a:extLst>
          </p:cNvPr>
          <p:cNvSpPr txBox="1"/>
          <p:nvPr/>
        </p:nvSpPr>
        <p:spPr>
          <a:xfrm>
            <a:off x="2502195" y="2624607"/>
            <a:ext cx="4267200" cy="4524315"/>
          </a:xfrm>
          <a:prstGeom prst="rect">
            <a:avLst/>
          </a:prstGeom>
          <a:noFill/>
        </p:spPr>
        <p:txBody>
          <a:bodyPr wrap="square" rtlCol="0">
            <a:spAutoFit/>
          </a:bodyPr>
          <a:lstStyle/>
          <a:p>
            <a:pPr marL="285750" indent="-285750">
              <a:buFont typeface="Wingdings" panose="05000000000000000000" pitchFamily="2" charset="2"/>
              <a:buChar char="q"/>
            </a:pPr>
            <a:r>
              <a:rPr lang="en-US" dirty="0"/>
              <a:t>Switch Request </a:t>
            </a:r>
          </a:p>
          <a:p>
            <a:pPr marL="285750" indent="-285750">
              <a:buFont typeface="Wingdings" panose="05000000000000000000" pitchFamily="2" charset="2"/>
              <a:buChar char="q"/>
            </a:pPr>
            <a:r>
              <a:rPr lang="en-US" dirty="0"/>
              <a:t>Enrollment Notification Request</a:t>
            </a:r>
          </a:p>
          <a:p>
            <a:pPr marL="285750" indent="-285750">
              <a:buFont typeface="Wingdings" panose="05000000000000000000" pitchFamily="2" charset="2"/>
              <a:buChar char="q"/>
            </a:pPr>
            <a:r>
              <a:rPr lang="en-US" dirty="0"/>
              <a:t>Enrollment Notification Response</a:t>
            </a:r>
          </a:p>
          <a:p>
            <a:pPr marL="285750" indent="-285750">
              <a:buFont typeface="Wingdings" panose="05000000000000000000" pitchFamily="2" charset="2"/>
              <a:buChar char="q"/>
            </a:pPr>
            <a:r>
              <a:rPr lang="en-US" dirty="0"/>
              <a:t>CR Enrollment Notification Response</a:t>
            </a:r>
          </a:p>
          <a:p>
            <a:pPr marL="285750" indent="-285750">
              <a:buFont typeface="Wingdings" panose="05000000000000000000" pitchFamily="2" charset="2"/>
              <a:buChar char="q"/>
            </a:pPr>
            <a:r>
              <a:rPr lang="en-US" dirty="0"/>
              <a:t>Historical Usage</a:t>
            </a:r>
          </a:p>
          <a:p>
            <a:pPr marL="285750" indent="-285750">
              <a:buFont typeface="Wingdings" panose="05000000000000000000" pitchFamily="2" charset="2"/>
              <a:buChar char="q"/>
            </a:pPr>
            <a:r>
              <a:rPr lang="en-US" dirty="0"/>
              <a:t>Loss Notification</a:t>
            </a:r>
          </a:p>
          <a:p>
            <a:pPr marL="285750" indent="-285750">
              <a:buFont typeface="Wingdings" panose="05000000000000000000" pitchFamily="2" charset="2"/>
              <a:buChar char="q"/>
            </a:pPr>
            <a:r>
              <a:rPr lang="en-US" dirty="0"/>
              <a:t>Cancel Request</a:t>
            </a:r>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r>
              <a:rPr lang="en-US" dirty="0"/>
              <a:t>Cancel Response</a:t>
            </a:r>
          </a:p>
          <a:p>
            <a:pPr marL="285750" indent="-285750">
              <a:buFont typeface="Wingdings" panose="05000000000000000000" pitchFamily="2" charset="2"/>
              <a:buChar char="q"/>
            </a:pPr>
            <a:r>
              <a:rPr lang="en-US" dirty="0"/>
              <a:t>Final Usage</a:t>
            </a:r>
          </a:p>
          <a:p>
            <a:pPr marL="285750" indent="-285750">
              <a:buFont typeface="Wingdings" panose="05000000000000000000" pitchFamily="2" charset="2"/>
              <a:buChar char="q"/>
            </a:pPr>
            <a:r>
              <a:rPr lang="en-US" dirty="0"/>
              <a:t>Initial Meter Read</a:t>
            </a:r>
          </a:p>
          <a:p>
            <a:endParaRPr lang="en-US" dirty="0"/>
          </a:p>
          <a:p>
            <a:endParaRPr lang="en-US" dirty="0"/>
          </a:p>
        </p:txBody>
      </p:sp>
      <p:sp>
        <p:nvSpPr>
          <p:cNvPr id="6" name="TextBox 5">
            <a:extLst>
              <a:ext uri="{FF2B5EF4-FFF2-40B4-BE49-F238E27FC236}">
                <a16:creationId xmlns:a16="http://schemas.microsoft.com/office/drawing/2014/main" xmlns="" id="{86F70F97-0795-4939-A9C1-2C97D38A3815}"/>
              </a:ext>
            </a:extLst>
          </p:cNvPr>
          <p:cNvSpPr txBox="1"/>
          <p:nvPr/>
        </p:nvSpPr>
        <p:spPr>
          <a:xfrm>
            <a:off x="6769395" y="3409436"/>
            <a:ext cx="1752600" cy="1200329"/>
          </a:xfrm>
          <a:prstGeom prst="rect">
            <a:avLst/>
          </a:prstGeom>
          <a:noFill/>
        </p:spPr>
        <p:txBody>
          <a:bodyPr wrap="square" rtlCol="0">
            <a:spAutoFit/>
          </a:bodyPr>
          <a:lstStyle/>
          <a:p>
            <a:pPr marL="285750" indent="-285750">
              <a:buFont typeface="Wingdings" panose="05000000000000000000" pitchFamily="2" charset="2"/>
              <a:buChar char="q"/>
            </a:pPr>
            <a:r>
              <a:rPr lang="en-US" dirty="0"/>
              <a:t>ERCOT</a:t>
            </a:r>
          </a:p>
          <a:p>
            <a:pPr marL="285750" indent="-285750">
              <a:buFont typeface="Wingdings" panose="05000000000000000000" pitchFamily="2" charset="2"/>
              <a:buChar char="q"/>
            </a:pPr>
            <a:r>
              <a:rPr lang="en-US" dirty="0"/>
              <a:t>CR/REP A</a:t>
            </a:r>
          </a:p>
          <a:p>
            <a:pPr marL="285750" indent="-285750">
              <a:buFont typeface="Wingdings" panose="05000000000000000000" pitchFamily="2" charset="2"/>
              <a:buChar char="q"/>
            </a:pPr>
            <a:r>
              <a:rPr lang="en-US" dirty="0"/>
              <a:t>TDSP</a:t>
            </a:r>
          </a:p>
          <a:p>
            <a:pPr marL="285750" indent="-285750">
              <a:buFont typeface="Wingdings" panose="05000000000000000000" pitchFamily="2" charset="2"/>
              <a:buChar char="q"/>
            </a:pPr>
            <a:r>
              <a:rPr lang="en-US" dirty="0"/>
              <a:t>CR/REP B</a:t>
            </a:r>
          </a:p>
        </p:txBody>
      </p:sp>
    </p:spTree>
    <p:extLst>
      <p:ext uri="{BB962C8B-B14F-4D97-AF65-F5344CB8AC3E}">
        <p14:creationId xmlns:p14="http://schemas.microsoft.com/office/powerpoint/2010/main" val="17046692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Exercise #7 – FINAL EXAM - </a:t>
            </a:r>
            <a:r>
              <a:rPr lang="en-US" i="1" dirty="0" smtClean="0"/>
              <a:t>continued</a:t>
            </a:r>
            <a:endParaRPr lang="en-US" dirty="0"/>
          </a:p>
        </p:txBody>
      </p:sp>
      <p:sp>
        <p:nvSpPr>
          <p:cNvPr id="2" name="Content Placeholder 1">
            <a:extLst>
              <a:ext uri="{FF2B5EF4-FFF2-40B4-BE49-F238E27FC236}">
                <a16:creationId xmlns:a16="http://schemas.microsoft.com/office/drawing/2014/main" xmlns="" id="{1EFB95EA-9ECE-4124-B2E2-EA630B9863E8}"/>
              </a:ext>
            </a:extLst>
          </p:cNvPr>
          <p:cNvSpPr>
            <a:spLocks noGrp="1"/>
          </p:cNvSpPr>
          <p:nvPr>
            <p:ph sz="quarter" idx="4294967295"/>
          </p:nvPr>
        </p:nvSpPr>
        <p:spPr>
          <a:xfrm>
            <a:off x="457200" y="1676400"/>
            <a:ext cx="8535987" cy="5578475"/>
          </a:xfrm>
        </p:spPr>
        <p:txBody>
          <a:bodyPr/>
          <a:lstStyle/>
          <a:p>
            <a:pPr marL="0" indent="0">
              <a:buNone/>
            </a:pPr>
            <a:r>
              <a:rPr lang="en-US" dirty="0"/>
              <a:t>From the transaction flow, who is the REP of Record?</a:t>
            </a:r>
          </a:p>
          <a:p>
            <a:pPr marL="0" indent="0">
              <a:buNone/>
            </a:pPr>
            <a:r>
              <a:rPr lang="en-US" dirty="0"/>
              <a:t>_________________________________________________</a:t>
            </a:r>
          </a:p>
          <a:p>
            <a:pPr marL="0" indent="0">
              <a:buNone/>
            </a:pPr>
            <a:endParaRPr lang="en-US" dirty="0"/>
          </a:p>
          <a:p>
            <a:pPr marL="0" indent="0">
              <a:buNone/>
            </a:pPr>
            <a:r>
              <a:rPr lang="en-US" dirty="0"/>
              <a:t>What is the situation described?</a:t>
            </a:r>
          </a:p>
          <a:p>
            <a:pPr marL="0" indent="0">
              <a:buNone/>
            </a:pPr>
            <a:r>
              <a:rPr lang="en-US" dirty="0"/>
              <a:t>_________________________________________________</a:t>
            </a:r>
          </a:p>
        </p:txBody>
      </p:sp>
    </p:spTree>
    <p:extLst>
      <p:ext uri="{BB962C8B-B14F-4D97-AF65-F5344CB8AC3E}">
        <p14:creationId xmlns:p14="http://schemas.microsoft.com/office/powerpoint/2010/main" val="241720912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8783936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Change Management</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47831483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Issues </a:t>
            </a:r>
            <a:r>
              <a:rPr lang="en-US" dirty="0" smtClean="0"/>
              <a:t>Process</a:t>
            </a:r>
            <a:endParaRPr lang="en-US" dirty="0"/>
          </a:p>
        </p:txBody>
      </p:sp>
      <p:sp>
        <p:nvSpPr>
          <p:cNvPr id="3" name="Content Placeholder 2"/>
          <p:cNvSpPr>
            <a:spLocks noGrp="1"/>
          </p:cNvSpPr>
          <p:nvPr>
            <p:ph sz="quarter" idx="4294967295"/>
          </p:nvPr>
        </p:nvSpPr>
        <p:spPr>
          <a:xfrm>
            <a:off x="240182" y="1676400"/>
            <a:ext cx="8623300" cy="5867400"/>
          </a:xfrm>
        </p:spPr>
        <p:txBody>
          <a:bodyPr/>
          <a:lstStyle/>
          <a:p>
            <a:pPr marL="0" indent="0">
              <a:buNone/>
            </a:pPr>
            <a:r>
              <a:rPr lang="en-US" dirty="0"/>
              <a:t>This process provides Market Participants with a formal way to communicate transactional or market processing issues that should be reviewed and discussed by the Texas SET Working Group for a recommendation and/or resolution.  </a:t>
            </a:r>
          </a:p>
          <a:p>
            <a:pPr marL="0" indent="0">
              <a:buNone/>
            </a:pPr>
            <a:r>
              <a:rPr lang="en-US" dirty="0"/>
              <a:t>Issues brought forth through this process may be used by the Texas SET Working Group representatives to develop a Change Control(s) that may be implemented with a future TX SET version.  </a:t>
            </a:r>
          </a:p>
          <a:p>
            <a:pPr marL="0" indent="0">
              <a:buNone/>
            </a:pPr>
            <a:r>
              <a:rPr lang="en-US" dirty="0"/>
              <a:t>Market Participants submitting issues to be considered by the Texas SET Working Group should use the Texas SET Issue Form at this link:</a:t>
            </a:r>
          </a:p>
          <a:p>
            <a:pPr marL="0" indent="0" hangingPunct="0">
              <a:buNone/>
            </a:pPr>
            <a:r>
              <a:rPr lang="en-US" sz="2000" i="1" dirty="0">
                <a:hlinkClick r:id="rId2"/>
              </a:rPr>
              <a:t>Texas SET Issue Form</a:t>
            </a:r>
            <a:r>
              <a:rPr lang="en-US" sz="2000" i="1" dirty="0"/>
              <a:t> </a:t>
            </a:r>
            <a:br>
              <a:rPr lang="en-US" sz="2000" i="1" dirty="0"/>
            </a:br>
            <a:r>
              <a:rPr lang="en-US" sz="1600" i="1" dirty="0">
                <a:effectLst>
                  <a:outerShdw blurRad="50800" dist="38100" algn="tr" rotWithShape="0">
                    <a:prstClr val="black">
                      <a:alpha val="40000"/>
                    </a:prstClr>
                  </a:outerShdw>
                </a:effectLst>
              </a:rPr>
              <a:t>Completed form should be sent to this email address:  </a:t>
            </a:r>
            <a:r>
              <a:rPr lang="en-US" sz="1800" u="sng" dirty="0">
                <a:hlinkClick r:id="rId3"/>
              </a:rPr>
              <a:t>txsetchangecontrol@ercot.com</a:t>
            </a:r>
            <a:r>
              <a:rPr lang="en-US" sz="2000" i="1" dirty="0"/>
              <a:t/>
            </a:r>
            <a:br>
              <a:rPr lang="en-US" sz="2000" i="1" dirty="0"/>
            </a:br>
            <a:endParaRPr lang="en-US" sz="2000" i="1" dirty="0"/>
          </a:p>
          <a:p>
            <a:pPr marL="0" indent="0" hangingPunct="0">
              <a:buNone/>
            </a:pPr>
            <a:endParaRPr lang="en-US" sz="1700" dirty="0">
              <a:hlinkClick r:id="rId4"/>
            </a:endParaRPr>
          </a:p>
          <a:p>
            <a:pPr algn="ctr" hangingPunct="0"/>
            <a:endParaRPr lang="en-US" sz="1700" dirty="0"/>
          </a:p>
        </p:txBody>
      </p:sp>
    </p:spTree>
    <p:extLst>
      <p:ext uri="{BB962C8B-B14F-4D97-AF65-F5344CB8AC3E}">
        <p14:creationId xmlns:p14="http://schemas.microsoft.com/office/powerpoint/2010/main" val="371076375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Change Control Request Process  </a:t>
            </a:r>
          </a:p>
        </p:txBody>
      </p:sp>
      <p:sp>
        <p:nvSpPr>
          <p:cNvPr id="3" name="Content Placeholder 2"/>
          <p:cNvSpPr>
            <a:spLocks noGrp="1"/>
          </p:cNvSpPr>
          <p:nvPr>
            <p:ph sz="quarter" idx="4294967295"/>
          </p:nvPr>
        </p:nvSpPr>
        <p:spPr>
          <a:xfrm>
            <a:off x="228600" y="1447800"/>
            <a:ext cx="8547100" cy="6019800"/>
          </a:xfrm>
        </p:spPr>
        <p:txBody>
          <a:bodyPr>
            <a:normAutofit fontScale="92500" lnSpcReduction="10000"/>
          </a:bodyPr>
          <a:lstStyle/>
          <a:p>
            <a:pPr marL="0" indent="0">
              <a:buNone/>
            </a:pPr>
            <a:r>
              <a:rPr lang="en-US" sz="2000" dirty="0"/>
              <a:t>Texas Standard Electronic Transactions (TX SETs) will be expanded and modified on an ongoing basis to accommodate market changes and regulatory requirements.  </a:t>
            </a:r>
          </a:p>
          <a:p>
            <a:pPr marL="0" indent="0">
              <a:buNone/>
            </a:pPr>
            <a:r>
              <a:rPr lang="en-US" sz="2000" dirty="0"/>
              <a:t>The Change Control Request Process allows updates or modifications to the production version of the TX SET to be discussed, reviewed and recommended by TX SET for a future  implementation.  </a:t>
            </a:r>
          </a:p>
          <a:p>
            <a:pPr lvl="1"/>
            <a:r>
              <a:rPr lang="en-US" sz="1800" dirty="0"/>
              <a:t>ERCOT oversees the Change Control request activities.</a:t>
            </a:r>
          </a:p>
          <a:p>
            <a:pPr lvl="1"/>
            <a:r>
              <a:rPr lang="en-US" sz="1800" dirty="0"/>
              <a:t>Change Control requests are reviewed by the Texas SET Working Group.  </a:t>
            </a:r>
          </a:p>
          <a:p>
            <a:pPr lvl="1"/>
            <a:r>
              <a:rPr lang="en-US" sz="1800" dirty="0"/>
              <a:t>All Change Control requests are presented to RMS for consideration with the recommended action(s) from the Texas SET Working Group.  </a:t>
            </a:r>
          </a:p>
          <a:p>
            <a:pPr marL="0" indent="0">
              <a:buNone/>
            </a:pPr>
            <a:r>
              <a:rPr lang="en-US" sz="1800" dirty="0"/>
              <a:t>RMS approved Change Control requests will be slated for a future TX SET version release based upon the Texas SET Working Group’s recommendation to RMS</a:t>
            </a:r>
            <a:r>
              <a:rPr lang="en-US" dirty="0"/>
              <a:t>.  </a:t>
            </a:r>
          </a:p>
          <a:p>
            <a:pPr hangingPunct="0"/>
            <a:r>
              <a:rPr lang="en-US" sz="1600" dirty="0">
                <a:hlinkClick r:id="rId2"/>
              </a:rPr>
              <a:t>Texas SET Change Controls</a:t>
            </a:r>
            <a:endParaRPr lang="en-US" sz="1600" dirty="0"/>
          </a:p>
          <a:p>
            <a:pPr hangingPunct="0"/>
            <a:r>
              <a:rPr lang="en-US" sz="1600" u="sng" dirty="0">
                <a:hlinkClick r:id="rId3"/>
              </a:rPr>
              <a:t>Texas SET Implementation Guide Change Control Process</a:t>
            </a:r>
            <a:r>
              <a:rPr lang="en-US" sz="1600" u="sng" dirty="0"/>
              <a:t>                                                       </a:t>
            </a:r>
          </a:p>
          <a:p>
            <a:pPr marL="0" indent="0" hangingPunct="0">
              <a:buNone/>
            </a:pPr>
            <a:endParaRPr lang="en-US" sz="1800" u="sng" dirty="0"/>
          </a:p>
          <a:p>
            <a:pPr marL="0" indent="0" hangingPunct="0">
              <a:buNone/>
            </a:pPr>
            <a:endParaRPr lang="en-US" sz="1800" u="sng" dirty="0"/>
          </a:p>
          <a:p>
            <a:pPr marL="0" indent="0" hangingPunct="0">
              <a:buNone/>
            </a:pPr>
            <a:endParaRPr lang="en-US" sz="1800" u="sng" dirty="0"/>
          </a:p>
          <a:p>
            <a:pPr marL="0" indent="0" hangingPunct="0">
              <a:buNone/>
            </a:pPr>
            <a:r>
              <a:rPr lang="en-US" sz="1800" dirty="0"/>
              <a:t> </a:t>
            </a:r>
          </a:p>
          <a:p>
            <a:pPr marL="0" indent="0" hangingPunct="0">
              <a:buNone/>
            </a:pPr>
            <a:endParaRPr lang="en-US" sz="1800" dirty="0">
              <a:hlinkClick r:id="rId4"/>
            </a:endParaRPr>
          </a:p>
          <a:p>
            <a:pPr marL="0" indent="0" hangingPunct="0">
              <a:buNone/>
            </a:pPr>
            <a:endParaRPr lang="en-US" sz="1700" dirty="0">
              <a:hlinkClick r:id="rId4"/>
            </a:endParaRPr>
          </a:p>
          <a:p>
            <a:pPr algn="ctr" hangingPunct="0"/>
            <a:endParaRPr lang="en-US" sz="1700" dirty="0"/>
          </a:p>
        </p:txBody>
      </p:sp>
    </p:spTree>
    <p:extLst>
      <p:ext uri="{BB962C8B-B14F-4D97-AF65-F5344CB8AC3E}">
        <p14:creationId xmlns:p14="http://schemas.microsoft.com/office/powerpoint/2010/main" val="27912554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normAutofit/>
          </a:bodyPr>
          <a:lstStyle/>
          <a:p>
            <a:r>
              <a:rPr lang="en-US" dirty="0"/>
              <a:t>What is the Texas SET Working Group?  </a:t>
            </a:r>
            <a:endParaRPr lang="en-US" dirty="0"/>
          </a:p>
        </p:txBody>
      </p:sp>
      <p:sp>
        <p:nvSpPr>
          <p:cNvPr id="6" name="TextBox 5"/>
          <p:cNvSpPr txBox="1"/>
          <p:nvPr/>
        </p:nvSpPr>
        <p:spPr>
          <a:xfrm>
            <a:off x="533400" y="989885"/>
            <a:ext cx="3581400" cy="4401205"/>
          </a:xfrm>
          <a:prstGeom prst="rect">
            <a:avLst/>
          </a:prstGeom>
          <a:noFill/>
        </p:spPr>
        <p:txBody>
          <a:bodyPr wrap="square" rtlCol="0">
            <a:spAutoFit/>
          </a:bodyPr>
          <a:lstStyle/>
          <a:p>
            <a:r>
              <a:rPr lang="en-US" sz="1400" dirty="0" smtClean="0"/>
              <a:t>TX SET </a:t>
            </a:r>
            <a:r>
              <a:rPr lang="en-US" sz="1400" dirty="0"/>
              <a:t>is an ERCOT Working group comprised of stakeholders participating in the development and maintenance </a:t>
            </a:r>
            <a:r>
              <a:rPr lang="en-US" sz="1400" dirty="0" smtClean="0"/>
              <a:t>of TX </a:t>
            </a:r>
            <a:r>
              <a:rPr lang="en-US" sz="1400" dirty="0"/>
              <a:t>SET EDI transactions </a:t>
            </a:r>
            <a:r>
              <a:rPr lang="en-US" sz="1400" dirty="0" smtClean="0"/>
              <a:t>. </a:t>
            </a:r>
            <a:endParaRPr lang="en-US" sz="1400" dirty="0"/>
          </a:p>
          <a:p>
            <a:endParaRPr lang="en-US" sz="1400" dirty="0" smtClean="0"/>
          </a:p>
          <a:p>
            <a:r>
              <a:rPr lang="en-US" sz="1400" dirty="0"/>
              <a:t>Texas Standard Electronic Transaction (Texas SET) Working Group, reporting to the Retail Market Subcommittee (RMS), analyzes the need for new or modifications to existing electronic transactions, recommends changes to retail market processes, works with the ERCOT Flight Administrator to ensure that testing processes and procedures are defined and administered, maintains the Texas SET Implementation Guides and the Texas Market Test Plan Guide, and collaborates with other working groups and task forces as directed by RMS.</a:t>
            </a:r>
          </a:p>
          <a:p>
            <a:r>
              <a:rPr lang="en-US" sz="1400" dirty="0">
                <a:hlinkClick r:id="rId2"/>
              </a:rPr>
              <a:t>http://</a:t>
            </a:r>
            <a:r>
              <a:rPr lang="en-US" sz="1400" dirty="0" smtClean="0">
                <a:hlinkClick r:id="rId2"/>
              </a:rPr>
              <a:t>www.ercot.com/committee/txset</a:t>
            </a:r>
            <a:r>
              <a:rPr lang="en-US" sz="1400" dirty="0" smtClean="0"/>
              <a:t> </a:t>
            </a:r>
            <a:endParaRPr lang="en-US" sz="1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0" y="838200"/>
            <a:ext cx="4611053" cy="536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757449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is </a:t>
            </a:r>
            <a:r>
              <a:rPr lang="en-US" dirty="0" err="1"/>
              <a:t>Tx</a:t>
            </a:r>
            <a:r>
              <a:rPr lang="en-US" dirty="0"/>
              <a:t> SET Working Group?  </a:t>
            </a:r>
          </a:p>
        </p:txBody>
      </p:sp>
      <p:sp>
        <p:nvSpPr>
          <p:cNvPr id="5" name="TextBox 4"/>
          <p:cNvSpPr txBox="1"/>
          <p:nvPr/>
        </p:nvSpPr>
        <p:spPr>
          <a:xfrm>
            <a:off x="533400" y="989885"/>
            <a:ext cx="3947160" cy="1477328"/>
          </a:xfrm>
          <a:prstGeom prst="rect">
            <a:avLst/>
          </a:prstGeom>
          <a:noFill/>
        </p:spPr>
        <p:txBody>
          <a:bodyPr wrap="square" rtlCol="0">
            <a:spAutoFit/>
          </a:bodyPr>
          <a:lstStyle/>
          <a:p>
            <a:r>
              <a:rPr lang="en-US" dirty="0"/>
              <a:t>Change Controls</a:t>
            </a:r>
          </a:p>
          <a:p>
            <a:endParaRPr lang="en-US" dirty="0" smtClean="0"/>
          </a:p>
          <a:p>
            <a:endParaRPr lang="en-US" dirty="0"/>
          </a:p>
          <a:p>
            <a:r>
              <a:rPr lang="en-US" dirty="0">
                <a:hlinkClick r:id="rId2"/>
              </a:rPr>
              <a:t>http://</a:t>
            </a:r>
            <a:r>
              <a:rPr lang="en-US" dirty="0" smtClean="0">
                <a:hlinkClick r:id="rId2"/>
              </a:rPr>
              <a:t>www.ercot.com/mktrules/issues/txsetcc</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427" y="609600"/>
            <a:ext cx="466344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02238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is </a:t>
            </a:r>
            <a:r>
              <a:rPr lang="en-US" dirty="0" err="1"/>
              <a:t>Tx</a:t>
            </a:r>
            <a:r>
              <a:rPr lang="en-US" dirty="0"/>
              <a:t> SET Working Group?  </a:t>
            </a:r>
          </a:p>
        </p:txBody>
      </p:sp>
      <p:sp>
        <p:nvSpPr>
          <p:cNvPr id="5" name="TextBox 4"/>
          <p:cNvSpPr txBox="1"/>
          <p:nvPr/>
        </p:nvSpPr>
        <p:spPr>
          <a:xfrm>
            <a:off x="533400" y="989885"/>
            <a:ext cx="3947160" cy="2031325"/>
          </a:xfrm>
          <a:prstGeom prst="rect">
            <a:avLst/>
          </a:prstGeom>
          <a:noFill/>
        </p:spPr>
        <p:txBody>
          <a:bodyPr wrap="square" rtlCol="0">
            <a:spAutoFit/>
          </a:bodyPr>
          <a:lstStyle/>
          <a:p>
            <a:r>
              <a:rPr lang="en-US" dirty="0" smtClean="0"/>
              <a:t>Other Information</a:t>
            </a:r>
          </a:p>
          <a:p>
            <a:r>
              <a:rPr lang="en-US" dirty="0"/>
              <a:t>	</a:t>
            </a:r>
            <a:r>
              <a:rPr lang="en-US" dirty="0" smtClean="0"/>
              <a:t>Texas SET Swimlanes</a:t>
            </a:r>
          </a:p>
          <a:p>
            <a:r>
              <a:rPr lang="en-US" dirty="0"/>
              <a:t>	</a:t>
            </a:r>
            <a:r>
              <a:rPr lang="en-US" dirty="0" smtClean="0"/>
              <a:t>Texas SET Issues</a:t>
            </a:r>
          </a:p>
          <a:p>
            <a:pPr lvl="1"/>
            <a:r>
              <a:rPr lang="en-US" dirty="0"/>
              <a:t>	</a:t>
            </a:r>
            <a:r>
              <a:rPr lang="en-US" dirty="0" smtClean="0"/>
              <a:t>Current Texas SET IGs </a:t>
            </a:r>
          </a:p>
          <a:p>
            <a:pPr lvl="1"/>
            <a:r>
              <a:rPr lang="en-US" dirty="0"/>
              <a:t>	</a:t>
            </a:r>
          </a:p>
          <a:p>
            <a:r>
              <a:rPr lang="en-US" dirty="0">
                <a:hlinkClick r:id="rId2"/>
              </a:rPr>
              <a:t>http://</a:t>
            </a:r>
            <a:r>
              <a:rPr lang="en-US" dirty="0" smtClean="0">
                <a:hlinkClick r:id="rId2"/>
              </a:rPr>
              <a:t>www.ercot.com/mktrules/guides/txset</a:t>
            </a:r>
            <a:r>
              <a:rPr lang="en-US" dirty="0" smtClean="0"/>
              <a:t> </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57200"/>
            <a:ext cx="4716463" cy="631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21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284732"/>
            <a:ext cx="7848600" cy="5049266"/>
          </a:xfrm>
          <a:prstGeom prst="rect">
            <a:avLst/>
          </a:prstGeom>
        </p:spPr>
      </p:pic>
      <p:sp>
        <p:nvSpPr>
          <p:cNvPr id="7" name="Rectangle 6">
            <a:extLst>
              <a:ext uri="{FF2B5EF4-FFF2-40B4-BE49-F238E27FC236}">
                <a16:creationId xmlns:lc="http://schemas.openxmlformats.org/drawingml/2006/lockedCanvas" xmlns:a16="http://schemas.microsoft.com/office/drawing/2014/main" xmlns="" id="{8392568E-FB67-4EE7-B9C5-6CF0D0940D2B}"/>
              </a:ext>
            </a:extLst>
          </p:cNvPr>
          <p:cNvSpPr/>
          <p:nvPr/>
        </p:nvSpPr>
        <p:spPr>
          <a:xfrm>
            <a:off x="685800" y="3048000"/>
            <a:ext cx="1459564" cy="26956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a:extLst>
              <a:ext uri="{FF2B5EF4-FFF2-40B4-BE49-F238E27FC236}">
                <a16:creationId xmlns:lc="http://schemas.openxmlformats.org/drawingml/2006/lockedCanvas" xmlns:a16="http://schemas.microsoft.com/office/drawing/2014/main" xmlns="" id="{99ED29EA-A418-465C-AE43-6E97D90A3A23}"/>
              </a:ext>
            </a:extLst>
          </p:cNvPr>
          <p:cNvSpPr/>
          <p:nvPr/>
        </p:nvSpPr>
        <p:spPr>
          <a:xfrm>
            <a:off x="2365208" y="3715695"/>
            <a:ext cx="4337384" cy="40460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a:extLst>
              <a:ext uri="{FF2B5EF4-FFF2-40B4-BE49-F238E27FC236}">
                <a16:creationId xmlns:lc="http://schemas.openxmlformats.org/drawingml/2006/lockedCanvas" xmlns:a16="http://schemas.microsoft.com/office/drawing/2014/main" xmlns="" id="{35F84C98-0FCE-43A5-834A-80EEDA0106D8}"/>
              </a:ext>
            </a:extLst>
          </p:cNvPr>
          <p:cNvSpPr/>
          <p:nvPr/>
        </p:nvSpPr>
        <p:spPr>
          <a:xfrm>
            <a:off x="4572000" y="2057400"/>
            <a:ext cx="1170405" cy="25381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95061571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6840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What Are ERCOT Protocols</a:t>
            </a:r>
            <a:r>
              <a:rPr lang="en-US" dirty="0" smtClean="0"/>
              <a:t>?</a:t>
            </a:r>
            <a:endParaRPr lang="en-US" dirty="0"/>
          </a:p>
        </p:txBody>
      </p:sp>
      <p:sp>
        <p:nvSpPr>
          <p:cNvPr id="5" name="Content Placeholder 4"/>
          <p:cNvSpPr>
            <a:spLocks noGrp="1"/>
          </p:cNvSpPr>
          <p:nvPr/>
        </p:nvSpPr>
        <p:spPr>
          <a:xfrm>
            <a:off x="219456" y="1049586"/>
            <a:ext cx="8686800" cy="54102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85000"/>
                    <a:lumOff val="15000"/>
                  </a:schemeClr>
                </a:solidFill>
              </a:rPr>
              <a:t>The Electric Reliability Council of Texas (ERCOT) Protocols, created through the collaborative efforts of representatives of all segments of Market Participants, as amended from time to time, that contains the scheduling, operating, planning, reliability, and Settlement (including Customer registration) policies, rules, guidelines, procedures, standards, and criteria of ERCOT. </a:t>
            </a:r>
          </a:p>
          <a:p>
            <a:r>
              <a:rPr lang="en-US" dirty="0">
                <a:solidFill>
                  <a:schemeClr val="tx1">
                    <a:lumMod val="85000"/>
                    <a:lumOff val="15000"/>
                  </a:schemeClr>
                </a:solidFill>
              </a:rPr>
              <a:t>These Protocols outline the procedures and processes used by ERCOT and Market Participants for the orderly functioning of the ERCOT system and nodal market. </a:t>
            </a:r>
          </a:p>
          <a:p>
            <a:r>
              <a:rPr lang="x-none" b="1" dirty="0">
                <a:solidFill>
                  <a:schemeClr val="tx1">
                    <a:lumMod val="85000"/>
                    <a:lumOff val="15000"/>
                  </a:schemeClr>
                </a:solidFill>
              </a:rPr>
              <a:t>Market Participants, the Independent Market Monitor (IMM), and ERCOT </a:t>
            </a:r>
            <a:r>
              <a:rPr lang="x-none" b="1" u="sng" dirty="0">
                <a:solidFill>
                  <a:schemeClr val="tx1">
                    <a:lumMod val="85000"/>
                    <a:lumOff val="15000"/>
                  </a:schemeClr>
                </a:solidFill>
              </a:rPr>
              <a:t>shall</a:t>
            </a:r>
            <a:r>
              <a:rPr lang="x-none" b="1" dirty="0">
                <a:solidFill>
                  <a:schemeClr val="tx1">
                    <a:lumMod val="85000"/>
                    <a:lumOff val="15000"/>
                  </a:schemeClr>
                </a:solidFill>
              </a:rPr>
              <a:t> abide by these Protocols</a:t>
            </a:r>
            <a:r>
              <a:rPr lang="x-none" dirty="0">
                <a:solidFill>
                  <a:schemeClr val="tx1">
                    <a:lumMod val="85000"/>
                    <a:lumOff val="15000"/>
                  </a:schemeClr>
                </a:solidFill>
              </a:rPr>
              <a:t>. </a:t>
            </a:r>
            <a:endParaRPr lang="en-US" dirty="0">
              <a:solidFill>
                <a:schemeClr val="tx1">
                  <a:lumMod val="85000"/>
                  <a:lumOff val="15000"/>
                </a:schemeClr>
              </a:solidFill>
            </a:endParaRPr>
          </a:p>
          <a:p>
            <a:endParaRPr lang="en-US" dirty="0">
              <a:solidFill>
                <a:schemeClr val="tx1">
                  <a:lumMod val="85000"/>
                  <a:lumOff val="15000"/>
                </a:schemeClr>
              </a:solidFill>
            </a:endParaRPr>
          </a:p>
        </p:txBody>
      </p:sp>
    </p:spTree>
    <p:extLst>
      <p:ext uri="{BB962C8B-B14F-4D97-AF65-F5344CB8AC3E}">
        <p14:creationId xmlns:p14="http://schemas.microsoft.com/office/powerpoint/2010/main" val="926885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Protocols</a:t>
            </a:r>
            <a:endParaRPr lang="en-US" dirty="0"/>
          </a:p>
        </p:txBody>
      </p:sp>
      <p:pic>
        <p:nvPicPr>
          <p:cNvPr id="5" name="table"/>
          <p:cNvPicPr>
            <a:picLocks noChangeAspect="1"/>
          </p:cNvPicPr>
          <p:nvPr/>
        </p:nvPicPr>
        <p:blipFill>
          <a:blip r:embed="rId2"/>
          <a:stretch>
            <a:fillRect/>
          </a:stretch>
        </p:blipFill>
        <p:spPr>
          <a:xfrm>
            <a:off x="533400" y="990600"/>
            <a:ext cx="7589284" cy="5169217"/>
          </a:xfrm>
          <a:prstGeom prst="rect">
            <a:avLst/>
          </a:prstGeom>
        </p:spPr>
      </p:pic>
    </p:spTree>
    <p:extLst>
      <p:ext uri="{BB962C8B-B14F-4D97-AF65-F5344CB8AC3E}">
        <p14:creationId xmlns:p14="http://schemas.microsoft.com/office/powerpoint/2010/main" val="153265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normAutofit/>
          </a:bodyPr>
          <a:lstStyle/>
          <a:p>
            <a:r>
              <a:rPr lang="en-US" dirty="0"/>
              <a:t>ERCOT Protocol Section 15 </a:t>
            </a:r>
          </a:p>
        </p:txBody>
      </p:sp>
      <p:sp>
        <p:nvSpPr>
          <p:cNvPr id="5" name="Content Placeholder 4"/>
          <p:cNvSpPr>
            <a:spLocks noGrp="1"/>
          </p:cNvSpPr>
          <p:nvPr/>
        </p:nvSpPr>
        <p:spPr>
          <a:xfrm>
            <a:off x="76200" y="1447800"/>
            <a:ext cx="7924800" cy="4506837"/>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solidFill>
                  <a:schemeClr val="tx1">
                    <a:lumMod val="85000"/>
                    <a:lumOff val="15000"/>
                  </a:schemeClr>
                </a:solidFill>
              </a:rPr>
              <a:t>This section provides Market Participants and ERCOT with the market rules and transactional timing when operating in ERCOT’s Retail Electric Market and providing Customer Choice, for example:   </a:t>
            </a:r>
          </a:p>
          <a:p>
            <a:pPr lvl="1"/>
            <a:r>
              <a:rPr lang="en-US" sz="2000" dirty="0">
                <a:solidFill>
                  <a:schemeClr val="tx1">
                    <a:lumMod val="85000"/>
                    <a:lumOff val="15000"/>
                  </a:schemeClr>
                </a:solidFill>
              </a:rPr>
              <a:t>ERCOT </a:t>
            </a:r>
            <a:r>
              <a:rPr lang="en-US" sz="2000" b="1" u="sng" dirty="0">
                <a:solidFill>
                  <a:schemeClr val="tx1">
                    <a:lumMod val="85000"/>
                    <a:lumOff val="15000"/>
                  </a:schemeClr>
                </a:solidFill>
              </a:rPr>
              <a:t>shall</a:t>
            </a:r>
            <a:r>
              <a:rPr lang="en-US" sz="2000" dirty="0">
                <a:solidFill>
                  <a:schemeClr val="tx1">
                    <a:lumMod val="85000"/>
                    <a:lumOff val="15000"/>
                  </a:schemeClr>
                </a:solidFill>
              </a:rPr>
              <a:t> maintain a registration database of all metered and unmetered Electric Service Identifiers (ESI IDs) in Texas for Customer Choice.</a:t>
            </a:r>
          </a:p>
          <a:p>
            <a:pPr lvl="1"/>
            <a:r>
              <a:rPr lang="en-US" sz="2000" dirty="0">
                <a:solidFill>
                  <a:schemeClr val="tx1">
                    <a:lumMod val="85000"/>
                    <a:lumOff val="15000"/>
                  </a:schemeClr>
                </a:solidFill>
              </a:rPr>
              <a:t> All Customer registration processes will be conducted using the appropriate Texas Standard Electronic Transactions (TX SETs).  Definitions of all TX SET codes referenced in this Section can be found in Section 19, Texas Standard Electronic Transaction. </a:t>
            </a:r>
          </a:p>
          <a:p>
            <a:pPr lvl="1"/>
            <a:r>
              <a:rPr lang="en-US" sz="2000" dirty="0">
                <a:solidFill>
                  <a:schemeClr val="tx1">
                    <a:lumMod val="85000"/>
                    <a:lumOff val="15000"/>
                  </a:schemeClr>
                </a:solidFill>
              </a:rPr>
              <a:t>All CRs with Customers in Texas, whether operating inside the ERCOT Region or not, </a:t>
            </a:r>
            <a:r>
              <a:rPr lang="en-US" sz="2000" b="1" u="sng" dirty="0">
                <a:solidFill>
                  <a:schemeClr val="tx1">
                    <a:lumMod val="85000"/>
                    <a:lumOff val="15000"/>
                  </a:schemeClr>
                </a:solidFill>
              </a:rPr>
              <a:t>shall</a:t>
            </a:r>
            <a:r>
              <a:rPr lang="en-US" sz="2000" dirty="0">
                <a:solidFill>
                  <a:schemeClr val="tx1">
                    <a:lumMod val="85000"/>
                    <a:lumOff val="15000"/>
                  </a:schemeClr>
                </a:solidFill>
              </a:rPr>
              <a:t> be required to register their Customers in accordance with this Section. </a:t>
            </a:r>
          </a:p>
          <a:p>
            <a:pPr lvl="1"/>
            <a:endParaRPr lang="en-US" sz="2000" dirty="0"/>
          </a:p>
          <a:p>
            <a:pPr lvl="1"/>
            <a:endParaRPr lang="en-US" dirty="0"/>
          </a:p>
          <a:p>
            <a:pPr lvl="1"/>
            <a:endParaRPr lang="en-US" dirty="0"/>
          </a:p>
          <a:p>
            <a:pPr lvl="1"/>
            <a:endParaRPr lang="en-US" dirty="0"/>
          </a:p>
        </p:txBody>
      </p:sp>
      <p:sp>
        <p:nvSpPr>
          <p:cNvPr id="6" name="Text Placeholder 2">
            <a:extLst>
              <a:ext uri="{FF2B5EF4-FFF2-40B4-BE49-F238E27FC236}">
                <a16:creationId xmlns:lc="http://schemas.openxmlformats.org/drawingml/2006/lockedCanvas" xmlns:a16="http://schemas.microsoft.com/office/drawing/2014/main" xmlns="" id="{59C7B159-FD2A-42F7-96A2-CDB20783BBFB}"/>
              </a:ext>
            </a:extLst>
          </p:cNvPr>
          <p:cNvSpPr>
            <a:spLocks noGrp="1"/>
          </p:cNvSpPr>
          <p:nvPr/>
        </p:nvSpPr>
        <p:spPr>
          <a:xfrm>
            <a:off x="228600" y="964393"/>
            <a:ext cx="8540496" cy="461665"/>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85000"/>
                    <a:lumOff val="15000"/>
                  </a:schemeClr>
                </a:solidFill>
              </a:rPr>
              <a:t>Customer Registration </a:t>
            </a:r>
          </a:p>
        </p:txBody>
      </p:sp>
    </p:spTree>
    <p:extLst>
      <p:ext uri="{BB962C8B-B14F-4D97-AF65-F5344CB8AC3E}">
        <p14:creationId xmlns:p14="http://schemas.microsoft.com/office/powerpoint/2010/main" val="868557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ERCOT Protocol Section 15</a:t>
            </a:r>
            <a:endParaRPr lang="en-US" dirty="0"/>
          </a:p>
        </p:txBody>
      </p:sp>
      <p:sp>
        <p:nvSpPr>
          <p:cNvPr id="5" name="Content Placeholder 1">
            <a:extLst>
              <a:ext uri="{FF2B5EF4-FFF2-40B4-BE49-F238E27FC236}">
                <a16:creationId xmlns:lc="http://schemas.openxmlformats.org/drawingml/2006/lockedCanvas" xmlns:a16="http://schemas.microsoft.com/office/drawing/2014/main" xmlns="" id="{D891643D-802F-4059-A12D-F0FC1AC3AF93}"/>
              </a:ext>
            </a:extLst>
          </p:cNvPr>
          <p:cNvSpPr>
            <a:spLocks noGrp="1"/>
          </p:cNvSpPr>
          <p:nvPr/>
        </p:nvSpPr>
        <p:spPr>
          <a:xfrm>
            <a:off x="305228" y="899599"/>
            <a:ext cx="8535924" cy="5943600"/>
          </a:xfrm>
          <a:prstGeom prst="rect">
            <a:avLst/>
          </a:prstGeom>
        </p:spPr>
        <p:txBody>
          <a:bodyPr/>
          <a:lstStyle>
            <a:lvl1pPr marL="2286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400" kern="1200">
                <a:solidFill>
                  <a:srgbClr val="5B677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2000" kern="1200">
                <a:solidFill>
                  <a:srgbClr val="5B677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b="1" dirty="0">
                <a:solidFill>
                  <a:schemeClr val="tx1">
                    <a:lumMod val="85000"/>
                    <a:lumOff val="15000"/>
                  </a:schemeClr>
                </a:solidFill>
              </a:rPr>
              <a:t>Section 15.1.1 		</a:t>
            </a:r>
            <a:r>
              <a:rPr lang="en-US" sz="1500" dirty="0">
                <a:solidFill>
                  <a:schemeClr val="tx1">
                    <a:lumMod val="85000"/>
                    <a:lumOff val="15000"/>
                  </a:schemeClr>
                </a:solidFill>
              </a:rPr>
              <a:t>Customer Switch of Competitive Retailer </a:t>
            </a:r>
          </a:p>
          <a:p>
            <a:r>
              <a:rPr lang="en-US" sz="1500" b="1" dirty="0">
                <a:solidFill>
                  <a:schemeClr val="tx1">
                    <a:lumMod val="85000"/>
                    <a:lumOff val="15000"/>
                  </a:schemeClr>
                </a:solidFill>
              </a:rPr>
              <a:t>Section 15.1.2</a:t>
            </a:r>
            <a:r>
              <a:rPr lang="en-US" sz="1500" dirty="0">
                <a:solidFill>
                  <a:schemeClr val="tx1">
                    <a:lumMod val="85000"/>
                    <a:lumOff val="15000"/>
                  </a:schemeClr>
                </a:solidFill>
              </a:rPr>
              <a:t>		Response Transaction from ERCOT</a:t>
            </a:r>
          </a:p>
          <a:p>
            <a:r>
              <a:rPr lang="en-US" sz="1500" b="1" dirty="0">
                <a:solidFill>
                  <a:schemeClr val="tx1">
                    <a:lumMod val="85000"/>
                    <a:lumOff val="15000"/>
                  </a:schemeClr>
                </a:solidFill>
              </a:rPr>
              <a:t>Section 15.1.3</a:t>
            </a:r>
            <a:r>
              <a:rPr lang="en-US" sz="1500" dirty="0">
                <a:solidFill>
                  <a:schemeClr val="tx1">
                    <a:lumMod val="85000"/>
                    <a:lumOff val="15000"/>
                  </a:schemeClr>
                </a:solidFill>
              </a:rPr>
              <a:t>		Transition Process, includes Mass Transition and Acquisition(s)</a:t>
            </a:r>
          </a:p>
          <a:p>
            <a:r>
              <a:rPr lang="en-US" sz="1500" b="1" dirty="0">
                <a:solidFill>
                  <a:schemeClr val="tx1">
                    <a:lumMod val="85000"/>
                    <a:lumOff val="15000"/>
                  </a:schemeClr>
                </a:solidFill>
              </a:rPr>
              <a:t>Section 15.1.4 </a:t>
            </a:r>
            <a:r>
              <a:rPr lang="en-US" sz="1500" dirty="0">
                <a:solidFill>
                  <a:schemeClr val="tx1">
                    <a:lumMod val="85000"/>
                    <a:lumOff val="15000"/>
                  </a:schemeClr>
                </a:solidFill>
              </a:rPr>
              <a:t>		Move-In (No Construction)</a:t>
            </a:r>
          </a:p>
          <a:p>
            <a:r>
              <a:rPr lang="en-US" sz="1500" b="1" dirty="0">
                <a:solidFill>
                  <a:schemeClr val="tx1">
                    <a:lumMod val="85000"/>
                    <a:lumOff val="15000"/>
                  </a:schemeClr>
                </a:solidFill>
              </a:rPr>
              <a:t>Section 15.1.5 </a:t>
            </a:r>
            <a:r>
              <a:rPr lang="en-US" sz="1500" dirty="0">
                <a:solidFill>
                  <a:schemeClr val="tx1">
                    <a:lumMod val="85000"/>
                    <a:lumOff val="15000"/>
                  </a:schemeClr>
                </a:solidFill>
              </a:rPr>
              <a:t>		Service Termination </a:t>
            </a:r>
            <a:r>
              <a:rPr lang="en-US" sz="1500" i="1" dirty="0">
                <a:solidFill>
                  <a:schemeClr val="tx1">
                    <a:lumMod val="85000"/>
                    <a:lumOff val="15000"/>
                  </a:schemeClr>
                </a:solidFill>
              </a:rPr>
              <a:t>aka</a:t>
            </a:r>
            <a:r>
              <a:rPr lang="en-US" sz="1500" dirty="0">
                <a:solidFill>
                  <a:schemeClr val="tx1">
                    <a:lumMod val="85000"/>
                    <a:lumOff val="15000"/>
                  </a:schemeClr>
                </a:solidFill>
              </a:rPr>
              <a:t> “Move-Out”  </a:t>
            </a:r>
          </a:p>
          <a:p>
            <a:r>
              <a:rPr lang="en-US" sz="1500" b="1" dirty="0">
                <a:solidFill>
                  <a:schemeClr val="tx1">
                    <a:lumMod val="85000"/>
                    <a:lumOff val="15000"/>
                  </a:schemeClr>
                </a:solidFill>
              </a:rPr>
              <a:t>Section 15.1.6 	</a:t>
            </a:r>
            <a:r>
              <a:rPr lang="en-US" sz="1500" dirty="0">
                <a:solidFill>
                  <a:schemeClr val="tx1">
                    <a:lumMod val="85000"/>
                    <a:lumOff val="15000"/>
                  </a:schemeClr>
                </a:solidFill>
              </a:rPr>
              <a:t>	Concurrent Processing </a:t>
            </a:r>
            <a:r>
              <a:rPr lang="en-US" sz="1500" i="1" dirty="0">
                <a:solidFill>
                  <a:schemeClr val="tx1">
                    <a:lumMod val="85000"/>
                    <a:lumOff val="15000"/>
                  </a:schemeClr>
                </a:solidFill>
              </a:rPr>
              <a:t>aka</a:t>
            </a:r>
            <a:r>
              <a:rPr lang="en-US" sz="1500" dirty="0">
                <a:solidFill>
                  <a:schemeClr val="tx1">
                    <a:lumMod val="85000"/>
                    <a:lumOff val="15000"/>
                  </a:schemeClr>
                </a:solidFill>
              </a:rPr>
              <a:t> Solution to Staking Logic</a:t>
            </a:r>
          </a:p>
          <a:p>
            <a:r>
              <a:rPr lang="en-US" sz="1500" b="1" dirty="0">
                <a:solidFill>
                  <a:schemeClr val="tx1">
                    <a:lumMod val="85000"/>
                    <a:lumOff val="15000"/>
                  </a:schemeClr>
                </a:solidFill>
              </a:rPr>
              <a:t>Section 15.1.7 </a:t>
            </a:r>
            <a:r>
              <a:rPr lang="en-US" sz="1500" dirty="0">
                <a:solidFill>
                  <a:schemeClr val="tx1">
                    <a:lumMod val="85000"/>
                    <a:lumOff val="15000"/>
                  </a:schemeClr>
                </a:solidFill>
              </a:rPr>
              <a:t>		Move-In or Move-Out Date Change </a:t>
            </a:r>
          </a:p>
          <a:p>
            <a:r>
              <a:rPr lang="en-US" sz="1500" b="1" dirty="0">
                <a:solidFill>
                  <a:schemeClr val="tx1">
                    <a:lumMod val="85000"/>
                    <a:lumOff val="15000"/>
                  </a:schemeClr>
                </a:solidFill>
              </a:rPr>
              <a:t>Section 15.1.8 </a:t>
            </a:r>
            <a:r>
              <a:rPr lang="en-US" sz="1500" dirty="0">
                <a:solidFill>
                  <a:schemeClr val="tx1">
                    <a:lumMod val="85000"/>
                    <a:lumOff val="15000"/>
                  </a:schemeClr>
                </a:solidFill>
              </a:rPr>
              <a:t>		Cancellation of Registration Transaction</a:t>
            </a:r>
          </a:p>
          <a:p>
            <a:r>
              <a:rPr lang="en-US" sz="1500" b="1" dirty="0">
                <a:solidFill>
                  <a:schemeClr val="tx1">
                    <a:lumMod val="85000"/>
                    <a:lumOff val="15000"/>
                  </a:schemeClr>
                </a:solidFill>
              </a:rPr>
              <a:t>Section 15.1.9 </a:t>
            </a:r>
            <a:r>
              <a:rPr lang="en-US" sz="1500" dirty="0">
                <a:solidFill>
                  <a:schemeClr val="tx1">
                    <a:lumMod val="85000"/>
                    <a:lumOff val="15000"/>
                  </a:schemeClr>
                </a:solidFill>
              </a:rPr>
              <a:t>		Continuous Service Agreement (CSA CR) Processing</a:t>
            </a:r>
          </a:p>
          <a:p>
            <a:r>
              <a:rPr lang="en-US" sz="1500" b="1" dirty="0">
                <a:solidFill>
                  <a:schemeClr val="tx1">
                    <a:lumMod val="85000"/>
                    <a:lumOff val="15000"/>
                  </a:schemeClr>
                </a:solidFill>
              </a:rPr>
              <a:t>Section 15.1.10 </a:t>
            </a:r>
            <a:r>
              <a:rPr lang="en-US" sz="1500" dirty="0">
                <a:solidFill>
                  <a:schemeClr val="tx1">
                    <a:lumMod val="85000"/>
                    <a:lumOff val="15000"/>
                  </a:schemeClr>
                </a:solidFill>
              </a:rPr>
              <a:t>		CSA CR Processing in MOU or EC Service Territory </a:t>
            </a:r>
          </a:p>
          <a:p>
            <a:r>
              <a:rPr lang="en-US" sz="1500" b="1" dirty="0">
                <a:solidFill>
                  <a:schemeClr val="tx1">
                    <a:lumMod val="85000"/>
                    <a:lumOff val="15000"/>
                  </a:schemeClr>
                </a:solidFill>
              </a:rPr>
              <a:t>Section 15.2</a:t>
            </a:r>
            <a:r>
              <a:rPr lang="en-US" sz="1500" dirty="0">
                <a:solidFill>
                  <a:schemeClr val="tx1">
                    <a:lumMod val="85000"/>
                    <a:lumOff val="15000"/>
                  </a:schemeClr>
                </a:solidFill>
              </a:rPr>
              <a:t>		Database Queries </a:t>
            </a:r>
          </a:p>
          <a:p>
            <a:r>
              <a:rPr lang="en-US" sz="1500" b="1" dirty="0">
                <a:solidFill>
                  <a:schemeClr val="tx1">
                    <a:lumMod val="85000"/>
                    <a:lumOff val="15000"/>
                  </a:schemeClr>
                </a:solidFill>
              </a:rPr>
              <a:t>Section 15.3</a:t>
            </a:r>
            <a:r>
              <a:rPr lang="en-US" sz="1500" dirty="0">
                <a:solidFill>
                  <a:schemeClr val="tx1">
                    <a:lumMod val="85000"/>
                    <a:lumOff val="15000"/>
                  </a:schemeClr>
                </a:solidFill>
              </a:rPr>
              <a:t>		Monthly Meter Reads </a:t>
            </a:r>
          </a:p>
          <a:p>
            <a:r>
              <a:rPr lang="en-US" sz="1500" b="1" dirty="0">
                <a:solidFill>
                  <a:schemeClr val="tx1">
                    <a:lumMod val="85000"/>
                    <a:lumOff val="15000"/>
                  </a:schemeClr>
                </a:solidFill>
              </a:rPr>
              <a:t>Section 15.4 </a:t>
            </a:r>
            <a:r>
              <a:rPr lang="en-US" sz="1500" dirty="0">
                <a:solidFill>
                  <a:schemeClr val="tx1">
                    <a:lumMod val="85000"/>
                    <a:lumOff val="15000"/>
                  </a:schemeClr>
                </a:solidFill>
              </a:rPr>
              <a:t>		Electric Service Identifier (ESI ID) and ESI ID Formatting </a:t>
            </a:r>
          </a:p>
          <a:p>
            <a:endParaRPr lang="en-US" sz="1600" dirty="0">
              <a:solidFill>
                <a:schemeClr val="tx1">
                  <a:lumMod val="85000"/>
                  <a:lumOff val="15000"/>
                </a:schemeClr>
              </a:solidFill>
            </a:endParaRPr>
          </a:p>
          <a:p>
            <a:endParaRPr lang="en-US" sz="1800" dirty="0"/>
          </a:p>
          <a:p>
            <a:endParaRPr lang="en-US" sz="1800" dirty="0"/>
          </a:p>
          <a:p>
            <a:r>
              <a:rPr lang="en-US" sz="1800" dirty="0"/>
              <a:t>	</a:t>
            </a:r>
          </a:p>
        </p:txBody>
      </p:sp>
    </p:spTree>
    <p:extLst>
      <p:ext uri="{BB962C8B-B14F-4D97-AF65-F5344CB8AC3E}">
        <p14:creationId xmlns:p14="http://schemas.microsoft.com/office/powerpoint/2010/main" val="727534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ERCOT Protocol Section 19 </a:t>
            </a:r>
          </a:p>
        </p:txBody>
      </p:sp>
      <p:sp>
        <p:nvSpPr>
          <p:cNvPr id="5" name="Content Placeholder 4"/>
          <p:cNvSpPr>
            <a:spLocks noGrp="1"/>
          </p:cNvSpPr>
          <p:nvPr>
            <p:ph sz="quarter" idx="4294967295"/>
          </p:nvPr>
        </p:nvSpPr>
        <p:spPr>
          <a:xfrm>
            <a:off x="304800" y="2590800"/>
            <a:ext cx="8686800" cy="4929188"/>
          </a:xfrm>
        </p:spPr>
        <p:txBody>
          <a:bodyPr>
            <a:normAutofit/>
          </a:bodyPr>
          <a:lstStyle/>
          <a:p>
            <a:r>
              <a:rPr lang="en-US" dirty="0"/>
              <a:t>Provides the mechanism that enables and facilitates the retail business processes in the deregulated Texas electric market.  The Texas SET Implementation Guides </a:t>
            </a:r>
            <a:r>
              <a:rPr lang="en-US" b="1" dirty="0">
                <a:solidFill>
                  <a:srgbClr val="0070C0"/>
                </a:solidFill>
              </a:rPr>
              <a:t>shall</a:t>
            </a:r>
            <a:r>
              <a:rPr lang="en-US" dirty="0"/>
              <a:t> serve as the standard for the applicable TX SETs among all Market Participants and ERCOT.</a:t>
            </a:r>
          </a:p>
          <a:p>
            <a:r>
              <a:rPr lang="en-US" dirty="0"/>
              <a:t>This Section shall cover:</a:t>
            </a:r>
          </a:p>
          <a:p>
            <a:pPr lvl="1"/>
            <a:r>
              <a:rPr lang="en-US" sz="2000" dirty="0"/>
              <a:t>Transactions between Transmission and/or Distribution Service Providers (TDSPs) (refers to all TDSPs unless otherwise specified), Competitive Retailers (CRs) and ERCOT;</a:t>
            </a:r>
          </a:p>
          <a:p>
            <a:pPr lvl="1"/>
            <a:r>
              <a:rPr lang="en-US" sz="2000" dirty="0"/>
              <a:t>Technical Advisory Committee (TAC) subcommittee and ERCOT responsibilities; and</a:t>
            </a:r>
          </a:p>
          <a:p>
            <a:pPr lvl="1"/>
            <a:r>
              <a:rPr lang="en-US" sz="2000" dirty="0"/>
              <a:t>Texas SET Change Control process.</a:t>
            </a:r>
          </a:p>
          <a:p>
            <a:pPr lvl="1"/>
            <a:endParaRPr lang="en-US" sz="2000" dirty="0"/>
          </a:p>
          <a:p>
            <a:pPr lvl="1"/>
            <a:endParaRPr lang="en-US" dirty="0"/>
          </a:p>
          <a:p>
            <a:pPr lvl="1"/>
            <a:endParaRPr lang="en-US" dirty="0"/>
          </a:p>
          <a:p>
            <a:pPr lvl="1"/>
            <a:endParaRPr lang="en-US" dirty="0"/>
          </a:p>
        </p:txBody>
      </p:sp>
      <p:sp>
        <p:nvSpPr>
          <p:cNvPr id="3" name="Text Placeholder 2">
            <a:extLst>
              <a:ext uri="{FF2B5EF4-FFF2-40B4-BE49-F238E27FC236}">
                <a16:creationId xmlns="" xmlns:a16="http://schemas.microsoft.com/office/drawing/2014/main" id="{59C7B159-FD2A-42F7-96A2-CDB20783BBFB}"/>
              </a:ext>
            </a:extLst>
          </p:cNvPr>
          <p:cNvSpPr>
            <a:spLocks noGrp="1"/>
          </p:cNvSpPr>
          <p:nvPr>
            <p:ph type="body" sz="quarter" idx="4294967295"/>
          </p:nvPr>
        </p:nvSpPr>
        <p:spPr>
          <a:xfrm>
            <a:off x="304800" y="1676400"/>
            <a:ext cx="8540750" cy="461962"/>
          </a:xfrm>
        </p:spPr>
        <p:txBody>
          <a:bodyPr/>
          <a:lstStyle/>
          <a:p>
            <a:r>
              <a:rPr lang="en-US" dirty="0"/>
              <a:t>Texas Standard Electronic Transactions (TX SETs) </a:t>
            </a:r>
          </a:p>
        </p:txBody>
      </p:sp>
    </p:spTree>
    <p:extLst>
      <p:ext uri="{BB962C8B-B14F-4D97-AF65-F5344CB8AC3E}">
        <p14:creationId xmlns:p14="http://schemas.microsoft.com/office/powerpoint/2010/main" val="2473397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19</a:t>
            </a:r>
            <a:endParaRPr lang="en-US" dirty="0"/>
          </a:p>
        </p:txBody>
      </p:sp>
      <p:sp>
        <p:nvSpPr>
          <p:cNvPr id="2" name="Content Placeholder 1">
            <a:extLst>
              <a:ext uri="{FF2B5EF4-FFF2-40B4-BE49-F238E27FC236}">
                <a16:creationId xmlns="" xmlns:a16="http://schemas.microsoft.com/office/drawing/2014/main" id="{D891643D-802F-4059-A12D-F0FC1AC3AF93}"/>
              </a:ext>
            </a:extLst>
          </p:cNvPr>
          <p:cNvSpPr>
            <a:spLocks noGrp="1"/>
          </p:cNvSpPr>
          <p:nvPr>
            <p:ph sz="quarter" idx="4294967295"/>
          </p:nvPr>
        </p:nvSpPr>
        <p:spPr>
          <a:xfrm>
            <a:off x="381000" y="1295400"/>
            <a:ext cx="8535987" cy="5943600"/>
          </a:xfrm>
        </p:spPr>
        <p:txBody>
          <a:bodyPr>
            <a:normAutofit fontScale="92500" lnSpcReduction="10000"/>
          </a:bodyPr>
          <a:lstStyle/>
          <a:p>
            <a:endParaRPr lang="en-US" sz="1500" b="1" dirty="0"/>
          </a:p>
          <a:p>
            <a:r>
              <a:rPr lang="en-US" sz="1500" b="1" dirty="0"/>
              <a:t>Section 19.1		</a:t>
            </a:r>
            <a:r>
              <a:rPr lang="en-US" sz="1500" dirty="0"/>
              <a:t>Overview</a:t>
            </a:r>
          </a:p>
          <a:p>
            <a:r>
              <a:rPr lang="en-US" sz="1500" b="1" dirty="0"/>
              <a:t>Section 19.2</a:t>
            </a:r>
            <a:r>
              <a:rPr lang="en-US" sz="1500" dirty="0"/>
              <a:t>		Methodology </a:t>
            </a:r>
          </a:p>
          <a:p>
            <a:r>
              <a:rPr lang="en-US" sz="1500" b="1" dirty="0"/>
              <a:t>Section 19.3</a:t>
            </a:r>
            <a:r>
              <a:rPr lang="en-US" sz="1500" dirty="0"/>
              <a:t>		Texas Standard Electronic Transaction Definitions </a:t>
            </a:r>
          </a:p>
          <a:p>
            <a:r>
              <a:rPr lang="en-US" sz="1500" b="1" dirty="0"/>
              <a:t>Section 19.3.1 </a:t>
            </a:r>
            <a:r>
              <a:rPr lang="en-US" sz="1500" dirty="0"/>
              <a:t>		Defined Texas Standard Electronic Transactions </a:t>
            </a:r>
          </a:p>
          <a:p>
            <a:r>
              <a:rPr lang="en-US" sz="1500" b="1" dirty="0"/>
              <a:t>Section 19.4 </a:t>
            </a:r>
            <a:r>
              <a:rPr lang="en-US" sz="1500" dirty="0"/>
              <a:t>		Texas Standard Electronic Transaction Change Control Process  </a:t>
            </a:r>
          </a:p>
          <a:p>
            <a:r>
              <a:rPr lang="en-US" sz="1500" b="1" dirty="0"/>
              <a:t>Section 19.5	</a:t>
            </a:r>
            <a:r>
              <a:rPr lang="en-US" sz="1500" dirty="0"/>
              <a:t>	Texas Standard Electronic Transaction Acceptable Character Set </a:t>
            </a:r>
          </a:p>
          <a:p>
            <a:r>
              <a:rPr lang="en-US" sz="1500" b="1" dirty="0"/>
              <a:t>Section 19.5.1	</a:t>
            </a:r>
            <a:r>
              <a:rPr lang="en-US" sz="1500" dirty="0"/>
              <a:t>	Alphanumeric Field(s) </a:t>
            </a:r>
          </a:p>
          <a:p>
            <a:r>
              <a:rPr lang="en-US" sz="1500" b="1" dirty="0"/>
              <a:t>Section 19.6 </a:t>
            </a:r>
            <a:r>
              <a:rPr lang="en-US" sz="1500" dirty="0"/>
              <a:t>		Texas Standard Electronic Transaction Envelop Standards </a:t>
            </a:r>
          </a:p>
          <a:p>
            <a:r>
              <a:rPr lang="en-US" sz="1500" b="1" dirty="0"/>
              <a:t>Section 19.6.1 </a:t>
            </a:r>
            <a:r>
              <a:rPr lang="en-US" sz="1500" dirty="0"/>
              <a:t>		ERCOT Validation </a:t>
            </a:r>
          </a:p>
          <a:p>
            <a:r>
              <a:rPr lang="en-US" sz="1500" b="1" dirty="0"/>
              <a:t>Section 19.7 </a:t>
            </a:r>
            <a:r>
              <a:rPr lang="en-US" sz="1500" dirty="0"/>
              <a:t>		Advanced Meter Interval Data Format and Submission</a:t>
            </a:r>
          </a:p>
          <a:p>
            <a:r>
              <a:rPr lang="en-US" sz="1500" b="1" dirty="0"/>
              <a:t>Section 19.8</a:t>
            </a:r>
            <a:r>
              <a:rPr lang="en-US" sz="1500" dirty="0"/>
              <a:t>		Retail Market Testing </a:t>
            </a:r>
          </a:p>
          <a:p>
            <a:pPr marL="0" indent="0">
              <a:buNone/>
            </a:pPr>
            <a:endParaRPr lang="en-US" sz="1600" dirty="0"/>
          </a:p>
          <a:p>
            <a:endParaRPr lang="en-US" sz="1800" dirty="0"/>
          </a:p>
          <a:p>
            <a:endParaRPr lang="en-US" sz="1800" dirty="0"/>
          </a:p>
          <a:p>
            <a:r>
              <a:rPr lang="en-US" sz="1800" dirty="0"/>
              <a:t>	</a:t>
            </a:r>
          </a:p>
        </p:txBody>
      </p:sp>
    </p:spTree>
    <p:extLst>
      <p:ext uri="{BB962C8B-B14F-4D97-AF65-F5344CB8AC3E}">
        <p14:creationId xmlns:p14="http://schemas.microsoft.com/office/powerpoint/2010/main" val="2005388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5" name="Content Placeholder 4"/>
          <p:cNvSpPr>
            <a:spLocks noGrp="1"/>
          </p:cNvSpPr>
          <p:nvPr>
            <p:ph sz="quarter" idx="4294967295"/>
          </p:nvPr>
        </p:nvSpPr>
        <p:spPr>
          <a:xfrm>
            <a:off x="457200" y="2362200"/>
            <a:ext cx="4724400" cy="4929188"/>
          </a:xfrm>
        </p:spPr>
        <p:txBody>
          <a:bodyPr/>
          <a:lstStyle/>
          <a:p>
            <a:r>
              <a:rPr lang="en-US" dirty="0"/>
              <a:t>Point to point communications include transactions flowing directly between Competitive Retailers (CRs), and Transmission and/or Distribution Service Providers (TDSPs) and </a:t>
            </a:r>
            <a:r>
              <a:rPr lang="en-US" b="1" i="1" dirty="0">
                <a:solidFill>
                  <a:schemeClr val="accent1"/>
                </a:solidFill>
              </a:rPr>
              <a:t>do not flow through ERCOT</a:t>
            </a:r>
            <a:r>
              <a:rPr lang="en-US" dirty="0"/>
              <a:t>.  These point to point transactions may be Customer requested service orders and CR/TDSP invoicing and remittance advise transactions.   </a:t>
            </a:r>
          </a:p>
          <a:p>
            <a:pPr lvl="1"/>
            <a:endParaRPr lang="en-US" sz="2000" dirty="0"/>
          </a:p>
          <a:p>
            <a:pPr lvl="1"/>
            <a:endParaRPr lang="en-US" dirty="0"/>
          </a:p>
          <a:p>
            <a:pPr lvl="1"/>
            <a:endParaRPr lang="en-US" dirty="0"/>
          </a:p>
          <a:p>
            <a:pPr lvl="1"/>
            <a:endParaRPr lang="en-US" dirty="0"/>
          </a:p>
        </p:txBody>
      </p:sp>
      <p:sp>
        <p:nvSpPr>
          <p:cNvPr id="3" name="Text Placeholder 2">
            <a:extLst>
              <a:ext uri="{FF2B5EF4-FFF2-40B4-BE49-F238E27FC236}">
                <a16:creationId xmlns="" xmlns:a16="http://schemas.microsoft.com/office/drawing/2014/main" id="{59C7B159-FD2A-42F7-96A2-CDB20783BBFB}"/>
              </a:ext>
            </a:extLst>
          </p:cNvPr>
          <p:cNvSpPr>
            <a:spLocks noGrp="1"/>
          </p:cNvSpPr>
          <p:nvPr>
            <p:ph type="body" sz="quarter" idx="4294967295"/>
          </p:nvPr>
        </p:nvSpPr>
        <p:spPr>
          <a:xfrm>
            <a:off x="473050" y="1427568"/>
            <a:ext cx="8540750" cy="461962"/>
          </a:xfrm>
        </p:spPr>
        <p:txBody>
          <a:bodyPr/>
          <a:lstStyle/>
          <a:p>
            <a:r>
              <a:rPr lang="en-US" dirty="0"/>
              <a:t>Retail Point to Point Communications</a:t>
            </a:r>
          </a:p>
        </p:txBody>
      </p:sp>
      <p:sp>
        <p:nvSpPr>
          <p:cNvPr id="2" name="Arrow: Right 1">
            <a:extLst>
              <a:ext uri="{FF2B5EF4-FFF2-40B4-BE49-F238E27FC236}">
                <a16:creationId xmlns="" xmlns:a16="http://schemas.microsoft.com/office/drawing/2014/main" id="{3C6D451A-FBD8-4703-9DA7-52880D35E7A6}"/>
              </a:ext>
            </a:extLst>
          </p:cNvPr>
          <p:cNvSpPr/>
          <p:nvPr/>
        </p:nvSpPr>
        <p:spPr>
          <a:xfrm rot="16200000">
            <a:off x="7216537" y="3078985"/>
            <a:ext cx="1143000" cy="468247"/>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 xmlns:a16="http://schemas.microsoft.com/office/drawing/2014/main" id="{3AF68F99-EA4F-42FF-8B98-16B03DF7BED5}"/>
              </a:ext>
            </a:extLst>
          </p:cNvPr>
          <p:cNvSpPr/>
          <p:nvPr/>
        </p:nvSpPr>
        <p:spPr>
          <a:xfrm rot="5400000">
            <a:off x="6449221" y="3121499"/>
            <a:ext cx="1143000" cy="477843"/>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27652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Protocol Section </a:t>
            </a:r>
            <a:r>
              <a:rPr lang="en-US" dirty="0" smtClean="0"/>
              <a:t>24</a:t>
            </a:r>
            <a:endParaRPr lang="en-US" dirty="0"/>
          </a:p>
        </p:txBody>
      </p:sp>
      <p:sp>
        <p:nvSpPr>
          <p:cNvPr id="2" name="Content Placeholder 1">
            <a:extLst>
              <a:ext uri="{FF2B5EF4-FFF2-40B4-BE49-F238E27FC236}">
                <a16:creationId xmlns="" xmlns:a16="http://schemas.microsoft.com/office/drawing/2014/main" id="{D891643D-802F-4059-A12D-F0FC1AC3AF93}"/>
              </a:ext>
            </a:extLst>
          </p:cNvPr>
          <p:cNvSpPr>
            <a:spLocks noGrp="1"/>
          </p:cNvSpPr>
          <p:nvPr>
            <p:ph sz="quarter" idx="4294967295"/>
          </p:nvPr>
        </p:nvSpPr>
        <p:spPr>
          <a:xfrm>
            <a:off x="248107" y="1143000"/>
            <a:ext cx="8535987" cy="5943600"/>
          </a:xfrm>
        </p:spPr>
        <p:txBody>
          <a:bodyPr>
            <a:normAutofit fontScale="55000" lnSpcReduction="20000"/>
          </a:bodyPr>
          <a:lstStyle/>
          <a:p>
            <a:endParaRPr lang="en-US" sz="1500" b="1" dirty="0"/>
          </a:p>
          <a:p>
            <a:r>
              <a:rPr lang="en-US" sz="3400" b="1" dirty="0"/>
              <a:t>Section 24.1		</a:t>
            </a:r>
            <a:r>
              <a:rPr lang="en-US" sz="3400" dirty="0"/>
              <a:t>Maintenance Service Order Request </a:t>
            </a:r>
          </a:p>
          <a:p>
            <a:r>
              <a:rPr lang="en-US" sz="3400" b="1" dirty="0"/>
              <a:t>Section 24.1.1</a:t>
            </a:r>
            <a:r>
              <a:rPr lang="en-US" sz="3400" dirty="0"/>
              <a:t>		Disconnect/Reconnect </a:t>
            </a:r>
          </a:p>
          <a:p>
            <a:r>
              <a:rPr lang="en-US" sz="3400" b="1" dirty="0"/>
              <a:t>Section 24.1.2</a:t>
            </a:r>
            <a:r>
              <a:rPr lang="en-US" sz="3400" dirty="0"/>
              <a:t>		Suspension of Delivery Service </a:t>
            </a:r>
          </a:p>
          <a:p>
            <a:r>
              <a:rPr lang="en-US" sz="3400" b="1" dirty="0"/>
              <a:t>Section 24.1.3 </a:t>
            </a:r>
            <a:r>
              <a:rPr lang="en-US" sz="3400" dirty="0"/>
              <a:t>		Switch Hold Indicator </a:t>
            </a:r>
          </a:p>
          <a:p>
            <a:r>
              <a:rPr lang="en-US" sz="3400" b="1" dirty="0"/>
              <a:t>Section 24.1.3.1	</a:t>
            </a:r>
            <a:r>
              <a:rPr lang="en-US" sz="3400" dirty="0"/>
              <a:t>	Tampering Switch Hold </a:t>
            </a:r>
          </a:p>
          <a:p>
            <a:r>
              <a:rPr lang="en-US" sz="3400" b="1" dirty="0"/>
              <a:t>Section 24.1.3.2	</a:t>
            </a:r>
            <a:r>
              <a:rPr lang="en-US" sz="3400" dirty="0"/>
              <a:t>	Bill Payment Switch Hold </a:t>
            </a:r>
          </a:p>
          <a:p>
            <a:r>
              <a:rPr lang="en-US" sz="3400" b="1" dirty="0"/>
              <a:t>Section 24.2	</a:t>
            </a:r>
            <a:r>
              <a:rPr lang="en-US" sz="3400" dirty="0"/>
              <a:t>	TDSP to Competitive Retailer Invoice </a:t>
            </a:r>
          </a:p>
          <a:p>
            <a:r>
              <a:rPr lang="en-US" sz="3400" b="1" dirty="0"/>
              <a:t>Section 24.3</a:t>
            </a:r>
            <a:r>
              <a:rPr lang="en-US" sz="3400" dirty="0"/>
              <a:t>		Remittance Advice </a:t>
            </a:r>
          </a:p>
          <a:p>
            <a:r>
              <a:rPr lang="en-US" sz="3400" b="1" dirty="0"/>
              <a:t>Section 24.4</a:t>
            </a:r>
            <a:r>
              <a:rPr lang="en-US" sz="3400" dirty="0"/>
              <a:t>		MOU/EC TDSP to CR Remittance Advice </a:t>
            </a:r>
          </a:p>
          <a:p>
            <a:r>
              <a:rPr lang="en-US" sz="3400" b="1" dirty="0"/>
              <a:t>Section 24.5 </a:t>
            </a:r>
            <a:r>
              <a:rPr lang="en-US" sz="3400" dirty="0"/>
              <a:t>		Maintain Customer Information Request  </a:t>
            </a:r>
          </a:p>
          <a:p>
            <a:r>
              <a:rPr lang="en-US" sz="3400" b="1" dirty="0"/>
              <a:t>Section 24.6</a:t>
            </a:r>
            <a:r>
              <a:rPr lang="en-US" sz="3400" dirty="0"/>
              <a:t>		MOU/EC TDSP to CR Maintain Customer Information Request</a:t>
            </a:r>
          </a:p>
          <a:p>
            <a:pPr marL="0" indent="0">
              <a:buNone/>
            </a:pPr>
            <a:endParaRPr lang="en-US" sz="3400" dirty="0"/>
          </a:p>
          <a:p>
            <a:endParaRPr lang="en-US" sz="1800" dirty="0"/>
          </a:p>
          <a:p>
            <a:endParaRPr lang="en-US" sz="1800" dirty="0"/>
          </a:p>
          <a:p>
            <a:r>
              <a:rPr lang="en-US" sz="1800" dirty="0"/>
              <a:t>	</a:t>
            </a:r>
          </a:p>
        </p:txBody>
      </p:sp>
    </p:spTree>
    <p:extLst>
      <p:ext uri="{BB962C8B-B14F-4D97-AF65-F5344CB8AC3E}">
        <p14:creationId xmlns:p14="http://schemas.microsoft.com/office/powerpoint/2010/main" val="341148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smtClean="0"/>
              <a:t>Administrative Info</a:t>
            </a:r>
            <a:endParaRPr lang="en-US" dirty="0"/>
          </a:p>
        </p:txBody>
      </p:sp>
    </p:spTree>
    <p:extLst>
      <p:ext uri="{BB962C8B-B14F-4D97-AF65-F5344CB8AC3E}">
        <p14:creationId xmlns:p14="http://schemas.microsoft.com/office/powerpoint/2010/main" val="4207062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Hierarchy of </a:t>
            </a:r>
            <a:r>
              <a:rPr lang="en-US" dirty="0" smtClean="0"/>
              <a:t>Rules</a:t>
            </a:r>
            <a:endParaRPr lang="en-US" dirty="0"/>
          </a:p>
        </p:txBody>
      </p:sp>
      <p:sp>
        <p:nvSpPr>
          <p:cNvPr id="8" name="Bent Arrow 7"/>
          <p:cNvSpPr/>
          <p:nvPr/>
        </p:nvSpPr>
        <p:spPr>
          <a:xfrm flipV="1">
            <a:off x="1219200" y="2501768"/>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1" name="Rounded Rectangle 10"/>
          <p:cNvSpPr/>
          <p:nvPr/>
        </p:nvSpPr>
        <p:spPr>
          <a:xfrm>
            <a:off x="2057400" y="2680236"/>
            <a:ext cx="5562600" cy="1494108"/>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76363" algn="ctr"/>
            <a:r>
              <a:rPr lang="en-US" sz="2400" dirty="0">
                <a:solidFill>
                  <a:prstClr val="white"/>
                </a:solidFill>
              </a:rPr>
              <a:t> ERCOT </a:t>
            </a:r>
          </a:p>
          <a:p>
            <a:pPr marL="1376363" algn="ctr"/>
            <a:r>
              <a:rPr lang="en-US" sz="2400" dirty="0">
                <a:solidFill>
                  <a:prstClr val="white"/>
                </a:solidFill>
              </a:rPr>
              <a:t>Market Guides  </a:t>
            </a:r>
          </a:p>
        </p:txBody>
      </p:sp>
      <p:grpSp>
        <p:nvGrpSpPr>
          <p:cNvPr id="15" name="Group 14">
            <a:extLst>
              <a:ext uri="{FF2B5EF4-FFF2-40B4-BE49-F238E27FC236}">
                <a16:creationId xmlns="" xmlns:a16="http://schemas.microsoft.com/office/drawing/2014/main" id="{FFBD530E-D9DA-458D-8A86-1735766EBAA0}"/>
              </a:ext>
            </a:extLst>
          </p:cNvPr>
          <p:cNvGrpSpPr/>
          <p:nvPr/>
        </p:nvGrpSpPr>
        <p:grpSpPr>
          <a:xfrm>
            <a:off x="1143000" y="910418"/>
            <a:ext cx="5562600" cy="1496943"/>
            <a:chOff x="3295144" y="4460182"/>
            <a:chExt cx="5562600" cy="1496943"/>
          </a:xfrm>
        </p:grpSpPr>
        <p:sp>
          <p:nvSpPr>
            <p:cNvPr id="16" name="Rounded Rectangle 5">
              <a:extLst>
                <a:ext uri="{FF2B5EF4-FFF2-40B4-BE49-F238E27FC236}">
                  <a16:creationId xmlns="" xmlns:a16="http://schemas.microsoft.com/office/drawing/2014/main" id="{B9F282B3-11AF-439E-A8C2-2B53D4D70951}"/>
                </a:ext>
              </a:extLst>
            </p:cNvPr>
            <p:cNvSpPr/>
            <p:nvPr/>
          </p:nvSpPr>
          <p:spPr>
            <a:xfrm>
              <a:off x="3295144" y="4460182"/>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ERCOT Protocols </a:t>
              </a:r>
              <a:br>
                <a:rPr lang="en-US" sz="2400" dirty="0">
                  <a:solidFill>
                    <a:prstClr val="white"/>
                  </a:solidFill>
                </a:rPr>
              </a:br>
              <a:endParaRPr lang="en-US" sz="2400" dirty="0">
                <a:solidFill>
                  <a:prstClr val="white"/>
                </a:solidFill>
              </a:endParaRPr>
            </a:p>
          </p:txBody>
        </p:sp>
        <p:pic>
          <p:nvPicPr>
            <p:cNvPr id="17" name="Picture 16">
              <a:extLst>
                <a:ext uri="{FF2B5EF4-FFF2-40B4-BE49-F238E27FC236}">
                  <a16:creationId xmlns="" xmlns:a16="http://schemas.microsoft.com/office/drawing/2014/main" id="{B8FF396F-B21E-46B7-9BE4-AFEACA9255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p:spPr>
        </p:pic>
      </p:grpSp>
      <p:pic>
        <p:nvPicPr>
          <p:cNvPr id="18" name="Picture 17">
            <a:extLst>
              <a:ext uri="{FF2B5EF4-FFF2-40B4-BE49-F238E27FC236}">
                <a16:creationId xmlns="" xmlns:a16="http://schemas.microsoft.com/office/drawing/2014/main" id="{2EE44B71-34F4-42C9-B204-C3782E12A4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3280" y="2970089"/>
            <a:ext cx="1828804" cy="914402"/>
          </a:xfrm>
          <a:prstGeom prst="rect">
            <a:avLst/>
          </a:prstGeom>
        </p:spPr>
      </p:pic>
      <p:grpSp>
        <p:nvGrpSpPr>
          <p:cNvPr id="22" name="Group 21">
            <a:extLst>
              <a:ext uri="{FF2B5EF4-FFF2-40B4-BE49-F238E27FC236}">
                <a16:creationId xmlns="" xmlns:a16="http://schemas.microsoft.com/office/drawing/2014/main" id="{49A01A60-86D5-4E76-B1B3-652DDE9392B6}"/>
              </a:ext>
            </a:extLst>
          </p:cNvPr>
          <p:cNvGrpSpPr/>
          <p:nvPr/>
        </p:nvGrpSpPr>
        <p:grpSpPr>
          <a:xfrm>
            <a:off x="3187682" y="4546940"/>
            <a:ext cx="5562600" cy="1496943"/>
            <a:chOff x="3295144" y="4460182"/>
            <a:chExt cx="5562600" cy="1496943"/>
          </a:xfrm>
        </p:grpSpPr>
        <p:sp>
          <p:nvSpPr>
            <p:cNvPr id="23" name="Rounded Rectangle 5">
              <a:extLst>
                <a:ext uri="{FF2B5EF4-FFF2-40B4-BE49-F238E27FC236}">
                  <a16:creationId xmlns="" xmlns:a16="http://schemas.microsoft.com/office/drawing/2014/main" id="{F89136C1-F46B-413C-AE3A-662D80D8BE8A}"/>
                </a:ext>
              </a:extLst>
            </p:cNvPr>
            <p:cNvSpPr/>
            <p:nvPr/>
          </p:nvSpPr>
          <p:spPr>
            <a:xfrm>
              <a:off x="3295144" y="4460182"/>
              <a:ext cx="5562600" cy="1496943"/>
            </a:xfrm>
            <a:prstGeom prst="roundRect">
              <a:avLst>
                <a:gd name="adj" fmla="val 1366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11375" algn="ctr"/>
              <a:endParaRPr lang="en-US" sz="2400" dirty="0">
                <a:solidFill>
                  <a:prstClr val="white"/>
                </a:solidFill>
              </a:endParaRPr>
            </a:p>
            <a:p>
              <a:pPr marL="2111375" algn="ctr"/>
              <a:r>
                <a:rPr lang="en-US" sz="2400" dirty="0">
                  <a:solidFill>
                    <a:prstClr val="white"/>
                  </a:solidFill>
                </a:rPr>
                <a:t>Other Binding Documents (OBDs)</a:t>
              </a:r>
              <a:br>
                <a:rPr lang="en-US" sz="2400" dirty="0">
                  <a:solidFill>
                    <a:prstClr val="white"/>
                  </a:solidFill>
                </a:rPr>
              </a:br>
              <a:endParaRPr lang="en-US" sz="2400" dirty="0">
                <a:solidFill>
                  <a:prstClr val="white"/>
                </a:solidFill>
              </a:endParaRPr>
            </a:p>
          </p:txBody>
        </p:sp>
        <p:pic>
          <p:nvPicPr>
            <p:cNvPr id="24" name="Picture 23">
              <a:extLst>
                <a:ext uri="{FF2B5EF4-FFF2-40B4-BE49-F238E27FC236}">
                  <a16:creationId xmlns="" xmlns:a16="http://schemas.microsoft.com/office/drawing/2014/main" id="{3BEB7CAB-57EB-4043-B02E-CCEA88F3EF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3800" y="4817083"/>
              <a:ext cx="1828804" cy="914402"/>
            </a:xfrm>
            <a:prstGeom prst="rect">
              <a:avLst/>
            </a:prstGeom>
          </p:spPr>
        </p:pic>
      </p:grpSp>
      <p:sp>
        <p:nvSpPr>
          <p:cNvPr id="13" name="Bent Arrow 7">
            <a:extLst>
              <a:ext uri="{FF2B5EF4-FFF2-40B4-BE49-F238E27FC236}">
                <a16:creationId xmlns="" xmlns:a16="http://schemas.microsoft.com/office/drawing/2014/main" id="{63476846-41B0-425C-81BE-91641F4B65EF}"/>
              </a:ext>
            </a:extLst>
          </p:cNvPr>
          <p:cNvSpPr/>
          <p:nvPr/>
        </p:nvSpPr>
        <p:spPr>
          <a:xfrm flipV="1">
            <a:off x="2408025" y="4325925"/>
            <a:ext cx="728458" cy="1155832"/>
          </a:xfrm>
          <a:prstGeom prst="bentArrow">
            <a:avLst/>
          </a:prstGeom>
          <a:solidFill>
            <a:schemeClr val="accent4"/>
          </a:solid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Tree>
    <p:extLst>
      <p:ext uri="{BB962C8B-B14F-4D97-AF65-F5344CB8AC3E}">
        <p14:creationId xmlns:p14="http://schemas.microsoft.com/office/powerpoint/2010/main" val="39422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afterEffect">
                                  <p:stCondLst>
                                    <p:cond delay="0"/>
                                  </p:stCondLst>
                                  <p:childTnLst>
                                    <p:set>
                                      <p:cBhvr rctx="PPT">
                                        <p:cTn id="6" dur="3600"/>
                                        <p:tgtEl>
                                          <p:spTgt spid="13"/>
                                        </p:tgtEl>
                                        <p:attrNameLst>
                                          <p:attrName>style.opacity</p:attrName>
                                        </p:attrNameLst>
                                      </p:cBhvr>
                                      <p:to>
                                        <p:strVal val="0.25"/>
                                      </p:to>
                                    </p:set>
                                    <p:animEffect filter="image" prLst="opacity: 0.25">
                                      <p:cBhvr rctx="IE">
                                        <p:cTn id="7" dur="3600"/>
                                        <p:tgtEl>
                                          <p:spTgt spid="13"/>
                                        </p:tgtEl>
                                      </p:cBhvr>
                                    </p:animEffect>
                                  </p:childTnLst>
                                </p:cTn>
                              </p:par>
                            </p:childTnLst>
                          </p:cTn>
                        </p:par>
                        <p:par>
                          <p:cTn id="8" fill="hold">
                            <p:stCondLst>
                              <p:cond delay="3600"/>
                            </p:stCondLst>
                            <p:childTnLst>
                              <p:par>
                                <p:cTn id="9" presetID="9" presetClass="emph" presetSubtype="0" grpId="0" nodeType="afterEffect">
                                  <p:stCondLst>
                                    <p:cond delay="0"/>
                                  </p:stCondLst>
                                  <p:childTnLst>
                                    <p:set>
                                      <p:cBhvr rctx="PPT">
                                        <p:cTn id="10" dur="indefinite"/>
                                        <p:tgtEl>
                                          <p:spTgt spid="8"/>
                                        </p:tgtEl>
                                        <p:attrNameLst>
                                          <p:attrName>style.opacity</p:attrName>
                                        </p:attrNameLst>
                                      </p:cBhvr>
                                      <p:to>
                                        <p:strVal val="0.25"/>
                                      </p:to>
                                    </p:set>
                                    <p:animEffect filter="image" prLst="opacity: 0.25">
                                      <p:cBhvr rctx="IE">
                                        <p:cTn id="11"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ERCOT Market </a:t>
            </a:r>
            <a:r>
              <a:rPr lang="en-US" dirty="0" smtClean="0"/>
              <a:t>Guides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762000"/>
            <a:ext cx="8458200" cy="5540121"/>
          </a:xfrm>
          <a:prstGeom prst="rect">
            <a:avLst/>
          </a:prstGeom>
        </p:spPr>
      </p:pic>
      <p:sp>
        <p:nvSpPr>
          <p:cNvPr id="4" name="Rectangle 3"/>
          <p:cNvSpPr/>
          <p:nvPr/>
        </p:nvSpPr>
        <p:spPr>
          <a:xfrm>
            <a:off x="457200" y="2922460"/>
            <a:ext cx="1536192" cy="96374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457200" y="5138928"/>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57200" y="5815584"/>
            <a:ext cx="1536192" cy="28346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DE868ABC-D926-452E-8CE0-1D4052CC0CE1}"/>
              </a:ext>
            </a:extLst>
          </p:cNvPr>
          <p:cNvSpPr/>
          <p:nvPr/>
        </p:nvSpPr>
        <p:spPr>
          <a:xfrm>
            <a:off x="4572000" y="1524000"/>
            <a:ext cx="12954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5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939740863"/>
              </p:ext>
            </p:extLst>
          </p:nvPr>
        </p:nvGraphicFramePr>
        <p:xfrm>
          <a:off x="609600" y="990600"/>
          <a:ext cx="7080470" cy="5595633"/>
        </p:xfrm>
        <a:graphic>
          <a:graphicData uri="http://schemas.openxmlformats.org/drawingml/2006/table">
            <a:tbl>
              <a:tblPr firstRow="1" bandRow="1">
                <a:tableStyleId>{5C22544A-7EE6-4342-B048-85BDC9FD1C3A}</a:tableStyleId>
              </a:tblPr>
              <a:tblGrid>
                <a:gridCol w="3068204">
                  <a:extLst>
                    <a:ext uri="{9D8B030D-6E8A-4147-A177-3AD203B41FA5}">
                      <a16:colId xmlns="" xmlns:a16="http://schemas.microsoft.com/office/drawing/2014/main" val="20000"/>
                    </a:ext>
                  </a:extLst>
                </a:gridCol>
                <a:gridCol w="4012266">
                  <a:extLst>
                    <a:ext uri="{9D8B030D-6E8A-4147-A177-3AD203B41FA5}">
                      <a16:colId xmlns="" xmlns:a16="http://schemas.microsoft.com/office/drawing/2014/main" val="20001"/>
                    </a:ext>
                  </a:extLst>
                </a:gridCol>
              </a:tblGrid>
              <a:tr h="0">
                <a:tc gridSpan="2">
                  <a:txBody>
                    <a:bodyPr/>
                    <a:lstStyle/>
                    <a:p>
                      <a:pPr algn="ctr"/>
                      <a:r>
                        <a:rPr lang="en-US" sz="2400" dirty="0"/>
                        <a:t>Other Binding Documents List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39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File Name and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rPr>
                        <a:t>Web Link To Documentation </a:t>
                      </a:r>
                    </a:p>
                  </a:txBody>
                  <a:tcPr marT="91440" marB="91440" anchor="ctr"/>
                </a:tc>
                <a:tc>
                  <a:txBody>
                    <a:bodyPr/>
                    <a:lstStyle/>
                    <a:p>
                      <a:r>
                        <a:rPr lang="en-US" sz="1600" b="1" dirty="0">
                          <a:solidFill>
                            <a:schemeClr val="tx1"/>
                          </a:solidFill>
                        </a:rPr>
                        <a:t>Description</a:t>
                      </a:r>
                    </a:p>
                  </a:txBody>
                  <a:tcPr marT="91440" marB="91440" anchor="ctr"/>
                </a:tc>
                <a:extLst>
                  <a:ext uri="{0D108BD9-81ED-4DB2-BD59-A6C34878D82A}">
                    <a16:rowId xmlns="" xmlns:a16="http://schemas.microsoft.com/office/drawing/2014/main" val="10001"/>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Commercial Operations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Supplements the ERCOT protocols and describes the process through which ERCOT market data is translated into financial settlements in the ERCOT market.</a:t>
                      </a:r>
                      <a:endParaRPr lang="en-US" sz="1100" b="0" dirty="0">
                        <a:solidFill>
                          <a:schemeClr val="tx1"/>
                        </a:solidFill>
                      </a:endParaRPr>
                    </a:p>
                  </a:txBody>
                  <a:tcPr marT="91440" marB="91440" anchor="ctr"/>
                </a:tc>
                <a:extLst>
                  <a:ext uri="{0D108BD9-81ED-4DB2-BD59-A6C34878D82A}">
                    <a16:rowId xmlns="" xmlns:a16="http://schemas.microsoft.com/office/drawing/2014/main" val="10002"/>
                  </a:ext>
                </a:extLst>
              </a:tr>
              <a:tr h="713549">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Load Profiling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used by market participants and ERCOT, expands upon and details the responsibilities and processes listed in the ERCOT protocols. </a:t>
                      </a:r>
                      <a:endParaRPr lang="en-US" sz="1100" b="0" dirty="0">
                        <a:solidFill>
                          <a:schemeClr val="tx1"/>
                        </a:solidFill>
                      </a:endParaRPr>
                    </a:p>
                  </a:txBody>
                  <a:tcPr marT="91440" marB="91440" anchor="ctr"/>
                </a:tc>
                <a:extLst>
                  <a:ext uri="{0D108BD9-81ED-4DB2-BD59-A6C34878D82A}">
                    <a16:rowId xmlns="" xmlns:a16="http://schemas.microsoft.com/office/drawing/2014/main" val="10003"/>
                  </a:ext>
                </a:extLst>
              </a:tr>
              <a:tr h="634265">
                <a:tc>
                  <a:txBody>
                    <a:bodyPr/>
                    <a:lstStyle/>
                    <a:p>
                      <a:pPr algn="ctr"/>
                      <a:endParaRPr lang="en-US" sz="1100" b="1" i="0" u="none" strike="noStrike" kern="1200" dirty="0">
                        <a:solidFill>
                          <a:schemeClr val="dk1"/>
                        </a:solidFill>
                        <a:effectLst/>
                        <a:latin typeface="+mn-lt"/>
                        <a:ea typeface="+mn-ea"/>
                        <a:cs typeface="+mn-cs"/>
                        <a:hlinkClick r:id=""/>
                      </a:endParaRPr>
                    </a:p>
                    <a:p>
                      <a:pPr algn="ctr"/>
                      <a:r>
                        <a:rPr lang="en-US" sz="1100" b="1" i="0" u="none" strike="noStrike" kern="1200" dirty="0">
                          <a:solidFill>
                            <a:schemeClr val="dk1"/>
                          </a:solidFill>
                          <a:effectLst/>
                          <a:latin typeface="+mn-lt"/>
                          <a:ea typeface="+mn-ea"/>
                          <a:cs typeface="+mn-cs"/>
                          <a:hlinkClick r:id=""/>
                        </a:rPr>
                        <a:t>Retail Market Guide</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A reference document for rules affecting the competitive retail electric market in Texas.</a:t>
                      </a:r>
                      <a:endParaRPr lang="en-US" sz="1100" b="0" dirty="0">
                        <a:solidFill>
                          <a:schemeClr val="tx1"/>
                        </a:solidFill>
                      </a:endParaRPr>
                    </a:p>
                  </a:txBody>
                  <a:tcPr marT="91440" marB="91440" anchor="ctr"/>
                </a:tc>
                <a:extLst>
                  <a:ext uri="{0D108BD9-81ED-4DB2-BD59-A6C34878D82A}">
                    <a16:rowId xmlns="" xmlns:a16="http://schemas.microsoft.com/office/drawing/2014/main" val="10004"/>
                  </a:ext>
                </a:extLst>
              </a:tr>
              <a:tr h="8879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Data Transport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Provides information on secure data transport utilized by the Retail Electric Market and enabled by the North American Energy Standards Board (NAESB) Electronic Delivery Mechanism (EDM), ebXML and digital certificates. </a:t>
                      </a:r>
                      <a:endParaRPr lang="en-US" sz="1100" b="0" u="none" dirty="0">
                        <a:solidFill>
                          <a:schemeClr val="tx1"/>
                        </a:solidFill>
                      </a:endParaRPr>
                    </a:p>
                  </a:txBody>
                  <a:tcPr marT="91440" marB="91440" anchor="ctr"/>
                </a:tc>
                <a:extLst>
                  <a:ext uri="{0D108BD9-81ED-4DB2-BD59-A6C34878D82A}">
                    <a16:rowId xmlns="" xmlns:a16="http://schemas.microsoft.com/office/drawing/2014/main" val="10005"/>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Market Test Plan</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r>
                        <a:rPr lang="en-US" sz="1100" b="0" i="0" kern="1200" dirty="0">
                          <a:solidFill>
                            <a:schemeClr val="dk1"/>
                          </a:solidFill>
                          <a:effectLst/>
                          <a:latin typeface="+mn-lt"/>
                          <a:ea typeface="+mn-ea"/>
                          <a:cs typeface="+mn-cs"/>
                        </a:rPr>
                        <a:t>Defines the market plan for testing retail commercial operations systems and business processes to support the Texas Electric Choice Market. </a:t>
                      </a:r>
                      <a:endParaRPr lang="en-US" sz="1100" b="1" i="1" u="none" dirty="0">
                        <a:solidFill>
                          <a:srgbClr val="FF0000"/>
                        </a:solidFill>
                      </a:endParaRPr>
                    </a:p>
                  </a:txBody>
                  <a:tcPr marT="91440" marB="91440" anchor="ctr"/>
                </a:tc>
                <a:extLst>
                  <a:ext uri="{0D108BD9-81ED-4DB2-BD59-A6C34878D82A}">
                    <a16:rowId xmlns="" xmlns:a16="http://schemas.microsoft.com/office/drawing/2014/main" val="10006"/>
                  </a:ext>
                </a:extLst>
              </a:tr>
              <a:tr h="7135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i="0" u="none" strike="noStrike" kern="1200" dirty="0">
                        <a:solidFill>
                          <a:schemeClr val="dk1"/>
                        </a:solidFill>
                        <a:effectLst/>
                        <a:latin typeface="+mn-lt"/>
                        <a:ea typeface="+mn-ea"/>
                        <a:cs typeface="+mn-cs"/>
                        <a:hlinkClick r:id=""/>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i="0" u="none" strike="noStrike" kern="1200" dirty="0">
                          <a:solidFill>
                            <a:schemeClr val="dk1"/>
                          </a:solidFill>
                          <a:effectLst/>
                          <a:latin typeface="+mn-lt"/>
                          <a:ea typeface="+mn-ea"/>
                          <a:cs typeface="+mn-cs"/>
                          <a:hlinkClick r:id=""/>
                        </a:rPr>
                        <a:t>Texas SET Implementation Guides</a:t>
                      </a:r>
                      <a:r>
                        <a:rPr lang="en-US" sz="1100" b="0" i="0" kern="1200" dirty="0">
                          <a:solidFill>
                            <a:schemeClr val="dk1"/>
                          </a:solidFill>
                          <a:effectLst/>
                          <a:latin typeface="+mn-lt"/>
                          <a:ea typeface="+mn-ea"/>
                          <a:cs typeface="+mn-cs"/>
                        </a:rPr>
                        <a:t> </a:t>
                      </a:r>
                      <a:endParaRPr lang="en-US" sz="1100" b="0" dirty="0">
                        <a:solidFill>
                          <a:schemeClr val="tx1"/>
                        </a:solidFill>
                      </a:endParaRP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Provides details of information contained within the electronic transactions used in the competitive retail electric market in Texas. </a:t>
                      </a:r>
                      <a:endParaRPr lang="en-US" sz="1100" b="0" u="none" dirty="0">
                        <a:solidFill>
                          <a:schemeClr val="tx1"/>
                        </a:solidFill>
                      </a:endParaRPr>
                    </a:p>
                  </a:txBody>
                  <a:tcPr marT="91440" marB="9144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3438541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893862855"/>
              </p:ext>
            </p:extLst>
          </p:nvPr>
        </p:nvGraphicFramePr>
        <p:xfrm>
          <a:off x="1143000" y="1066800"/>
          <a:ext cx="6858000" cy="5636664"/>
        </p:xfrm>
        <a:graphic>
          <a:graphicData uri="http://schemas.openxmlformats.org/drawingml/2006/table">
            <a:tbl>
              <a:tblPr firstRow="1" bandRow="1">
                <a:tableStyleId>{5C22544A-7EE6-4342-B048-85BDC9FD1C3A}</a:tableStyleId>
              </a:tblPr>
              <a:tblGrid>
                <a:gridCol w="1418896">
                  <a:extLst>
                    <a:ext uri="{9D8B030D-6E8A-4147-A177-3AD203B41FA5}">
                      <a16:colId xmlns="" xmlns:a16="http://schemas.microsoft.com/office/drawing/2014/main" val="20000"/>
                    </a:ext>
                  </a:extLst>
                </a:gridCol>
                <a:gridCol w="5439104">
                  <a:extLst>
                    <a:ext uri="{9D8B030D-6E8A-4147-A177-3AD203B41FA5}">
                      <a16:colId xmlns="" xmlns:a16="http://schemas.microsoft.com/office/drawing/2014/main" val="20001"/>
                    </a:ext>
                  </a:extLst>
                </a:gridCol>
              </a:tblGrid>
              <a:tr h="520720">
                <a:tc gridSpan="2">
                  <a:txBody>
                    <a:bodyPr/>
                    <a:lstStyle/>
                    <a:p>
                      <a:pPr algn="ctr"/>
                      <a:r>
                        <a:rPr lang="en-US" sz="2400" dirty="0"/>
                        <a:t>Retail</a:t>
                      </a:r>
                      <a:r>
                        <a:rPr lang="en-US" sz="2400" baseline="0" dirty="0"/>
                        <a:t> Market Guide Overview</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1-2</a:t>
                      </a:r>
                    </a:p>
                  </a:txBody>
                  <a:tcPr marT="91440" marB="91440"/>
                </a:tc>
                <a:tc>
                  <a:txBody>
                    <a:bodyPr/>
                    <a:lstStyle/>
                    <a:p>
                      <a:r>
                        <a:rPr lang="en-US" sz="2000" b="0" dirty="0">
                          <a:solidFill>
                            <a:schemeClr val="tx1"/>
                          </a:solidFill>
                        </a:rPr>
                        <a:t>Purpose;</a:t>
                      </a:r>
                      <a:r>
                        <a:rPr lang="en-US" sz="2000" b="0" baseline="0" dirty="0">
                          <a:solidFill>
                            <a:schemeClr val="tx1"/>
                          </a:solidFill>
                        </a:rPr>
                        <a:t> </a:t>
                      </a:r>
                      <a:r>
                        <a:rPr lang="en-US" sz="2000" b="0" dirty="0">
                          <a:solidFill>
                            <a:schemeClr val="tx1"/>
                          </a:solidFill>
                        </a:rPr>
                        <a:t>Definitions; Acronyms</a:t>
                      </a:r>
                    </a:p>
                  </a:txBody>
                  <a:tcPr marT="91440" marB="91440" anchor="ctr"/>
                </a:tc>
                <a:extLst>
                  <a:ext uri="{0D108BD9-81ED-4DB2-BD59-A6C34878D82A}">
                    <a16:rowId xmlns="" xmlns:a16="http://schemas.microsoft.com/office/drawing/2014/main" val="10002"/>
                  </a:ext>
                </a:extLst>
              </a:tr>
              <a:tr h="462862">
                <a:tc>
                  <a:txBody>
                    <a:bodyPr/>
                    <a:lstStyle/>
                    <a:p>
                      <a:pPr algn="ctr"/>
                      <a:r>
                        <a:rPr lang="en-US" sz="2000" b="0" dirty="0">
                          <a:solidFill>
                            <a:schemeClr val="tx1"/>
                          </a:solidFill>
                        </a:rPr>
                        <a:t>3</a:t>
                      </a:r>
                    </a:p>
                  </a:txBody>
                  <a:tcPr marT="91440" marB="91440"/>
                </a:tc>
                <a:tc>
                  <a:txBody>
                    <a:bodyPr/>
                    <a:lstStyle/>
                    <a:p>
                      <a:r>
                        <a:rPr lang="en-US" sz="2000" b="0" dirty="0">
                          <a:solidFill>
                            <a:schemeClr val="tx1"/>
                          </a:solidFill>
                        </a:rPr>
                        <a:t>Retail Market</a:t>
                      </a:r>
                      <a:r>
                        <a:rPr lang="en-US" sz="2000" b="0" baseline="0" dirty="0">
                          <a:solidFill>
                            <a:schemeClr val="tx1"/>
                          </a:solidFill>
                        </a:rPr>
                        <a:t> Guide Revision Process</a:t>
                      </a:r>
                      <a:endParaRPr lang="en-US" sz="2000" b="0" dirty="0">
                        <a:solidFill>
                          <a:schemeClr val="tx1"/>
                        </a:solidFill>
                      </a:endParaRPr>
                    </a:p>
                  </a:txBody>
                  <a:tcPr marT="91440" marB="91440" anchor="ctr"/>
                </a:tc>
                <a:extLst>
                  <a:ext uri="{0D108BD9-81ED-4DB2-BD59-A6C34878D82A}">
                    <a16:rowId xmlns="" xmlns:a16="http://schemas.microsoft.com/office/drawing/2014/main" val="10003"/>
                  </a:ext>
                </a:extLst>
              </a:tr>
              <a:tr h="462862">
                <a:tc>
                  <a:txBody>
                    <a:bodyPr/>
                    <a:lstStyle/>
                    <a:p>
                      <a:pPr algn="ctr"/>
                      <a:r>
                        <a:rPr lang="en-US" sz="2000" b="0" dirty="0">
                          <a:solidFill>
                            <a:schemeClr val="tx1"/>
                          </a:solidFill>
                        </a:rPr>
                        <a:t>4-5</a:t>
                      </a:r>
                    </a:p>
                  </a:txBody>
                  <a:tcPr marT="91440" marB="91440"/>
                </a:tc>
                <a:tc>
                  <a:txBody>
                    <a:bodyPr/>
                    <a:lstStyle/>
                    <a:p>
                      <a:r>
                        <a:rPr lang="en-US" sz="2000" b="0" dirty="0">
                          <a:solidFill>
                            <a:schemeClr val="tx1"/>
                          </a:solidFill>
                        </a:rPr>
                        <a:t>PUCT &amp; ERCOT</a:t>
                      </a:r>
                    </a:p>
                  </a:txBody>
                  <a:tcPr marT="91440" marB="91440" anchor="ctr"/>
                </a:tc>
                <a:extLst>
                  <a:ext uri="{0D108BD9-81ED-4DB2-BD59-A6C34878D82A}">
                    <a16:rowId xmlns="" xmlns:a16="http://schemas.microsoft.com/office/drawing/2014/main"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6</a:t>
                      </a:r>
                    </a:p>
                  </a:txBody>
                  <a:tcPr marT="91440" marB="91440"/>
                </a:tc>
                <a:tc>
                  <a:txBody>
                    <a:bodyPr/>
                    <a:lstStyle/>
                    <a:p>
                      <a:r>
                        <a:rPr lang="en-US" sz="2000" b="0" u="none" dirty="0">
                          <a:solidFill>
                            <a:schemeClr val="tx1"/>
                          </a:solidFill>
                        </a:rPr>
                        <a:t>RMS Working Groups</a:t>
                      </a:r>
                    </a:p>
                  </a:txBody>
                  <a:tcPr marT="91440" marB="91440" anchor="ctr"/>
                </a:tc>
                <a:extLst>
                  <a:ext uri="{0D108BD9-81ED-4DB2-BD59-A6C34878D82A}">
                    <a16:rowId xmlns="" xmlns:a16="http://schemas.microsoft.com/office/drawing/2014/main"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7</a:t>
                      </a:r>
                    </a:p>
                  </a:txBody>
                  <a:tcPr marT="91440" marB="91440"/>
                </a:tc>
                <a:tc>
                  <a:txBody>
                    <a:bodyPr/>
                    <a:lstStyle/>
                    <a:p>
                      <a:r>
                        <a:rPr lang="en-US" sz="2000" b="1" i="1" u="none" dirty="0">
                          <a:solidFill>
                            <a:srgbClr val="FF0000"/>
                          </a:solidFill>
                        </a:rPr>
                        <a:t>**Market Processes**</a:t>
                      </a:r>
                    </a:p>
                  </a:txBody>
                  <a:tcPr marT="91440" marB="91440" anchor="ctr"/>
                </a:tc>
                <a:extLst>
                  <a:ext uri="{0D108BD9-81ED-4DB2-BD59-A6C34878D82A}">
                    <a16:rowId xmlns="" xmlns:a16="http://schemas.microsoft.com/office/drawing/2014/main"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8</a:t>
                      </a:r>
                    </a:p>
                  </a:txBody>
                  <a:tcPr marT="91440" marB="91440"/>
                </a:tc>
                <a:tc>
                  <a: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sz="2000" dirty="0"/>
                        <a:t>Municipally Owned Utilities </a:t>
                      </a:r>
                      <a:r>
                        <a:rPr lang="en-US" sz="2000" b="0" u="none" dirty="0">
                          <a:solidFill>
                            <a:schemeClr val="tx1"/>
                          </a:solidFill>
                        </a:rPr>
                        <a:t>&amp; Co-ops</a:t>
                      </a:r>
                    </a:p>
                  </a:txBody>
                  <a:tcPr marT="91440" marB="91440" anchor="ctr"/>
                </a:tc>
                <a:extLst>
                  <a:ext uri="{0D108BD9-81ED-4DB2-BD59-A6C34878D82A}">
                    <a16:rowId xmlns="" xmlns:a16="http://schemas.microsoft.com/office/drawing/2014/main"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9</a:t>
                      </a:r>
                    </a:p>
                  </a:txBody>
                  <a:tcPr marT="91440" marB="91440" anchor="ctr"/>
                </a:tc>
                <a:tc>
                  <a:txBody>
                    <a:bodyPr/>
                    <a:lstStyle/>
                    <a:p>
                      <a:r>
                        <a:rPr lang="en-US" sz="2000" b="1" i="1" u="none" dirty="0">
                          <a:solidFill>
                            <a:srgbClr val="FF0000"/>
                          </a:solidFill>
                        </a:rPr>
                        <a:t>**Appendices**</a:t>
                      </a:r>
                    </a:p>
                  </a:txBody>
                  <a:tcPr marT="91440" marB="91440" anchor="ctr"/>
                </a:tc>
                <a:extLst>
                  <a:ext uri="{0D108BD9-81ED-4DB2-BD59-A6C34878D82A}">
                    <a16:rowId xmlns="" xmlns:a16="http://schemas.microsoft.com/office/drawing/2014/main"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10</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u="none" dirty="0">
                          <a:solidFill>
                            <a:schemeClr val="tx1"/>
                          </a:solidFill>
                        </a:rPr>
                        <a:t>Competitive Metering </a:t>
                      </a:r>
                      <a:endParaRPr lang="en-US" sz="2000" b="1" i="1" u="none" dirty="0">
                        <a:solidFill>
                          <a:srgbClr val="FF0000"/>
                        </a:solidFill>
                      </a:endParaRPr>
                    </a:p>
                  </a:txBody>
                  <a:tcPr marT="91440" marB="91440" anchor="ctr"/>
                </a:tc>
                <a:extLst>
                  <a:ext uri="{0D108BD9-81ED-4DB2-BD59-A6C34878D82A}">
                    <a16:rowId xmlns="" xmlns:a16="http://schemas.microsoft.com/office/drawing/2014/main"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11</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u="none" dirty="0">
                          <a:solidFill>
                            <a:srgbClr val="FF0000"/>
                          </a:solidFill>
                        </a:rPr>
                        <a:t>**Solution to Stacking**</a:t>
                      </a: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1545334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54733736"/>
              </p:ext>
            </p:extLst>
          </p:nvPr>
        </p:nvGraphicFramePr>
        <p:xfrm>
          <a:off x="228600" y="1143000"/>
          <a:ext cx="8458200" cy="5462938"/>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52072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a:t>
                      </a:r>
                    </a:p>
                  </a:txBody>
                  <a:tcPr marT="91440" marB="91440"/>
                </a:tc>
                <a:tc>
                  <a:txBody>
                    <a:bodyPr/>
                    <a:lstStyle/>
                    <a:p>
                      <a:r>
                        <a:rPr lang="en-US" sz="1400" b="0" kern="1200" dirty="0">
                          <a:solidFill>
                            <a:schemeClr val="dk1"/>
                          </a:solidFill>
                          <a:effectLst/>
                          <a:latin typeface="+mn-lt"/>
                          <a:ea typeface="+mn-ea"/>
                          <a:cs typeface="+mn-cs"/>
                        </a:rPr>
                        <a:t>Overview and Assumptions</a:t>
                      </a:r>
                    </a:p>
                  </a:txBody>
                  <a:tcPr marT="91440" marB="91440" anchor="ctr"/>
                </a:tc>
                <a:extLst>
                  <a:ext uri="{0D108BD9-81ED-4DB2-BD59-A6C34878D82A}">
                    <a16:rowId xmlns="" xmlns:a16="http://schemas.microsoft.com/office/drawing/2014/main" val="10002"/>
                  </a:ext>
                </a:extLst>
              </a:tr>
              <a:tr h="462862">
                <a:tc>
                  <a:txBody>
                    <a:bodyPr/>
                    <a:lstStyle/>
                    <a:p>
                      <a:pPr algn="ctr"/>
                      <a:r>
                        <a:rPr lang="en-US" sz="1400" b="1" dirty="0">
                          <a:solidFill>
                            <a:schemeClr val="tx1"/>
                          </a:solidFill>
                        </a:rPr>
                        <a:t>7.2</a:t>
                      </a:r>
                    </a:p>
                  </a:txBody>
                  <a:tcPr marT="91440" marB="91440"/>
                </a:tc>
                <a:tc>
                  <a:txBody>
                    <a:bodyPr/>
                    <a:lstStyle/>
                    <a:p>
                      <a:r>
                        <a:rPr lang="en-US" sz="1400" b="0" kern="1200" dirty="0">
                          <a:solidFill>
                            <a:schemeClr val="dk1"/>
                          </a:solidFill>
                          <a:effectLst/>
                          <a:latin typeface="+mn-lt"/>
                          <a:ea typeface="+mn-ea"/>
                          <a:cs typeface="+mn-cs"/>
                        </a:rPr>
                        <a:t>Market Synchronization</a:t>
                      </a:r>
                    </a:p>
                  </a:txBody>
                  <a:tcPr marT="91440" marB="91440" anchor="ctr"/>
                </a:tc>
                <a:extLst>
                  <a:ext uri="{0D108BD9-81ED-4DB2-BD59-A6C34878D82A}">
                    <a16:rowId xmlns="" xmlns:a16="http://schemas.microsoft.com/office/drawing/2014/main" val="10003"/>
                  </a:ext>
                </a:extLst>
              </a:tr>
              <a:tr h="462862">
                <a:tc>
                  <a:txBody>
                    <a:bodyPr/>
                    <a:lstStyle/>
                    <a:p>
                      <a:pPr algn="ctr"/>
                      <a:r>
                        <a:rPr lang="en-US" sz="1400" b="1" dirty="0">
                          <a:solidFill>
                            <a:schemeClr val="tx1"/>
                          </a:solidFill>
                        </a:rPr>
                        <a:t>7.3</a:t>
                      </a:r>
                    </a:p>
                  </a:txBody>
                  <a:tcPr marT="91440" marB="91440"/>
                </a:tc>
                <a:tc>
                  <a:txBody>
                    <a:bodyPr/>
                    <a:lstStyle/>
                    <a:p>
                      <a:r>
                        <a:rPr lang="en-US" sz="1400" b="1" i="1" dirty="0">
                          <a:solidFill>
                            <a:srgbClr val="FF0000"/>
                          </a:solidFill>
                        </a:rPr>
                        <a:t>**Inadvertent Gain Process**</a:t>
                      </a:r>
                    </a:p>
                  </a:txBody>
                  <a:tcPr marT="91440" marB="91440" anchor="ctr"/>
                </a:tc>
                <a:extLst>
                  <a:ext uri="{0D108BD9-81ED-4DB2-BD59-A6C34878D82A}">
                    <a16:rowId xmlns="" xmlns:a16="http://schemas.microsoft.com/office/drawing/2014/main" val="10004"/>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7.4</a:t>
                      </a:r>
                    </a:p>
                  </a:txBody>
                  <a:tcPr marT="91440" marB="91440"/>
                </a:tc>
                <a:tc>
                  <a:txBody>
                    <a:bodyPr/>
                    <a:lstStyle/>
                    <a:p>
                      <a:r>
                        <a:rPr lang="en-US" sz="1400" b="1" i="1" kern="1200" dirty="0">
                          <a:solidFill>
                            <a:srgbClr val="FF0000"/>
                          </a:solidFill>
                          <a:effectLst/>
                          <a:latin typeface="+mn-lt"/>
                          <a:ea typeface="+mn-ea"/>
                          <a:cs typeface="+mn-cs"/>
                        </a:rPr>
                        <a:t>**Safety-Nets**</a:t>
                      </a:r>
                      <a:endParaRPr lang="en-US" sz="1400" b="1" i="1" u="none" dirty="0">
                        <a:solidFill>
                          <a:srgbClr val="FF0000"/>
                        </a:solidFill>
                      </a:endParaRPr>
                    </a:p>
                  </a:txBody>
                  <a:tcPr marT="91440" marB="91440" anchor="ctr"/>
                </a:tc>
                <a:extLst>
                  <a:ext uri="{0D108BD9-81ED-4DB2-BD59-A6C34878D82A}">
                    <a16:rowId xmlns="" xmlns:a16="http://schemas.microsoft.com/office/drawing/2014/main" val="10005"/>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7.5</a:t>
                      </a:r>
                    </a:p>
                  </a:txBody>
                  <a:tcPr marT="91440" marB="91440"/>
                </a:tc>
                <a:tc>
                  <a:txBody>
                    <a:bodyPr/>
                    <a:lstStyle/>
                    <a:p>
                      <a:r>
                        <a:rPr lang="en-US" sz="1400" b="1" i="1" u="none" dirty="0">
                          <a:solidFill>
                            <a:srgbClr val="FF0000"/>
                          </a:solidFill>
                        </a:rPr>
                        <a:t>**Standard Historical Usage Request**</a:t>
                      </a:r>
                    </a:p>
                  </a:txBody>
                  <a:tcPr marT="91440" marB="91440" anchor="ctr"/>
                </a:tc>
                <a:extLst>
                  <a:ext uri="{0D108BD9-81ED-4DB2-BD59-A6C34878D82A}">
                    <a16:rowId xmlns="" xmlns:a16="http://schemas.microsoft.com/office/drawing/2014/main" val="10006"/>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u="none" dirty="0">
                          <a:solidFill>
                            <a:srgbClr val="FF0000"/>
                          </a:solidFill>
                        </a:rPr>
                        <a:t>**Disconnect and Reconnect for Non-Payment Process**</a:t>
                      </a:r>
                    </a:p>
                  </a:txBody>
                  <a:tcPr marT="91440" marB="91440" anchor="ctr"/>
                </a:tc>
                <a:extLst>
                  <a:ext uri="{0D108BD9-81ED-4DB2-BD59-A6C34878D82A}">
                    <a16:rowId xmlns="" xmlns:a16="http://schemas.microsoft.com/office/drawing/2014/main" val="10007"/>
                  </a:ext>
                </a:extLst>
              </a:tr>
              <a:tr h="4628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7.7</a:t>
                      </a:r>
                    </a:p>
                  </a:txBody>
                  <a:tcPr marT="91440" marB="91440" anchor="ctr"/>
                </a:tc>
                <a:tc>
                  <a:txBody>
                    <a:bodyPr/>
                    <a:lstStyle/>
                    <a:p>
                      <a:r>
                        <a:rPr lang="en-US" sz="1400" b="1" i="1" u="none" dirty="0">
                          <a:solidFill>
                            <a:srgbClr val="FF0000"/>
                          </a:solidFill>
                        </a:rPr>
                        <a:t>**Transaction Timing Matrix**</a:t>
                      </a:r>
                    </a:p>
                  </a:txBody>
                  <a:tcPr marT="91440" marB="91440" anchor="ctr"/>
                </a:tc>
                <a:extLst>
                  <a:ext uri="{0D108BD9-81ED-4DB2-BD59-A6C34878D82A}">
                    <a16:rowId xmlns="" xmlns:a16="http://schemas.microsoft.com/office/drawing/2014/main" val="10008"/>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Formal Invoice Dispute Process for Competitive Retailers and TDSPs </a:t>
                      </a:r>
                      <a:endParaRPr lang="en-US" sz="1400" b="1" i="1" u="none" dirty="0">
                        <a:solidFill>
                          <a:srgbClr val="FF0000"/>
                        </a:solidFill>
                      </a:endParaRPr>
                    </a:p>
                  </a:txBody>
                  <a:tcPr marT="91440" marB="91440" anchor="ctr"/>
                </a:tc>
                <a:extLst>
                  <a:ext uri="{0D108BD9-81ED-4DB2-BD59-A6C34878D82A}">
                    <a16:rowId xmlns="" xmlns:a16="http://schemas.microsoft.com/office/drawing/2014/main" val="1157781793"/>
                  </a:ext>
                </a:extLst>
              </a:tr>
              <a:tr h="5932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7.9</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schemeClr val="tx1"/>
                          </a:solidFill>
                        </a:rPr>
                        <a:t>No Retail Electric Provider of Record or Left in Hot </a:t>
                      </a:r>
                      <a:endParaRPr lang="en-US" sz="14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21738666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2573828"/>
              </p:ext>
            </p:extLst>
          </p:nvPr>
        </p:nvGraphicFramePr>
        <p:xfrm>
          <a:off x="457200" y="1219200"/>
          <a:ext cx="8458200" cy="5529217"/>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243840">
                <a:tc gridSpan="2">
                  <a:txBody>
                    <a:bodyPr/>
                    <a:lstStyle/>
                    <a:p>
                      <a:pPr algn="ctr"/>
                      <a:r>
                        <a:rPr lang="en-US" sz="2400" dirty="0"/>
                        <a:t>Section 7- Market Processes</a:t>
                      </a:r>
                      <a:r>
                        <a:rPr lang="en-US" sz="2400" baseline="0" dirty="0"/>
                        <a:t> Overview</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4114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7.10</a:t>
                      </a:r>
                    </a:p>
                  </a:txBody>
                  <a:tcPr marT="91440" marB="91440"/>
                </a:tc>
                <a:tc>
                  <a:txBody>
                    <a:bodyPr/>
                    <a:lstStyle/>
                    <a:p>
                      <a:r>
                        <a:rPr lang="en-US" sz="1400" b="0" kern="1200" dirty="0">
                          <a:solidFill>
                            <a:schemeClr val="dk1"/>
                          </a:solidFill>
                          <a:effectLst/>
                          <a:latin typeface="+mn-lt"/>
                          <a:ea typeface="+mn-ea"/>
                          <a:cs typeface="+mn-cs"/>
                        </a:rPr>
                        <a:t>Emergency Operating Procedures for Extended Unplanned System Outages </a:t>
                      </a:r>
                    </a:p>
                  </a:txBody>
                  <a:tcPr marT="91440" marB="91440" anchor="ctr"/>
                </a:tc>
                <a:extLst>
                  <a:ext uri="{0D108BD9-81ED-4DB2-BD59-A6C34878D82A}">
                    <a16:rowId xmlns="" xmlns:a16="http://schemas.microsoft.com/office/drawing/2014/main" val="10002"/>
                  </a:ext>
                </a:extLst>
              </a:tr>
              <a:tr h="429623">
                <a:tc>
                  <a:txBody>
                    <a:bodyPr/>
                    <a:lstStyle/>
                    <a:p>
                      <a:pPr algn="ctr"/>
                      <a:r>
                        <a:rPr lang="en-US" sz="1400" b="1" dirty="0">
                          <a:solidFill>
                            <a:schemeClr val="tx1"/>
                          </a:solidFill>
                        </a:rPr>
                        <a:t>7.11</a:t>
                      </a:r>
                    </a:p>
                  </a:txBody>
                  <a:tcPr marT="91440" marB="91440"/>
                </a:tc>
                <a:tc>
                  <a:txBody>
                    <a:bodyPr/>
                    <a:lstStyle/>
                    <a:p>
                      <a:r>
                        <a:rPr lang="en-US" sz="1400" b="0" kern="1200" dirty="0">
                          <a:solidFill>
                            <a:schemeClr val="dk1"/>
                          </a:solidFill>
                          <a:effectLst/>
                          <a:latin typeface="+mn-lt"/>
                          <a:ea typeface="+mn-ea"/>
                          <a:cs typeface="+mn-cs"/>
                        </a:rPr>
                        <a:t>Transition Process</a:t>
                      </a:r>
                    </a:p>
                  </a:txBody>
                  <a:tcPr marT="91440" marB="91440" anchor="ctr"/>
                </a:tc>
                <a:extLst>
                  <a:ext uri="{0D108BD9-81ED-4DB2-BD59-A6C34878D82A}">
                    <a16:rowId xmlns="" xmlns:a16="http://schemas.microsoft.com/office/drawing/2014/main" val="10003"/>
                  </a:ext>
                </a:extLst>
              </a:tr>
              <a:tr h="429623">
                <a:tc>
                  <a:txBody>
                    <a:bodyPr/>
                    <a:lstStyle/>
                    <a:p>
                      <a:pPr algn="ctr"/>
                      <a:r>
                        <a:rPr lang="en-US" sz="1400" b="1" dirty="0">
                          <a:solidFill>
                            <a:schemeClr val="tx1"/>
                          </a:solidFill>
                        </a:rPr>
                        <a:t>7.12</a:t>
                      </a:r>
                    </a:p>
                  </a:txBody>
                  <a:tcPr marT="91440" marB="91440"/>
                </a:tc>
                <a:tc>
                  <a:txBody>
                    <a:bodyPr/>
                    <a:lstStyle/>
                    <a:p>
                      <a:r>
                        <a:rPr lang="en-US" sz="1400" b="0" kern="1200" dirty="0">
                          <a:solidFill>
                            <a:schemeClr val="dk1"/>
                          </a:solidFill>
                          <a:effectLst/>
                          <a:latin typeface="+mn-lt"/>
                          <a:ea typeface="+mn-ea"/>
                          <a:cs typeface="+mn-cs"/>
                        </a:rPr>
                        <a:t>Estimated Meter Readings </a:t>
                      </a:r>
                    </a:p>
                  </a:txBody>
                  <a:tcPr marT="91440" marB="91440" anchor="ctr"/>
                </a:tc>
                <a:extLst>
                  <a:ext uri="{0D108BD9-81ED-4DB2-BD59-A6C34878D82A}">
                    <a16:rowId xmlns="" xmlns:a16="http://schemas.microsoft.com/office/drawing/2014/main" val="10004"/>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7.13</a:t>
                      </a:r>
                    </a:p>
                  </a:txBody>
                  <a:tcPr marT="91440" marB="91440"/>
                </a:tc>
                <a:tc>
                  <a:txBody>
                    <a:bodyPr/>
                    <a:lstStyle/>
                    <a:p>
                      <a:r>
                        <a:rPr lang="en-US" sz="1400" b="0" kern="1200" dirty="0">
                          <a:solidFill>
                            <a:schemeClr val="dk1"/>
                          </a:solidFill>
                          <a:effectLst/>
                          <a:latin typeface="+mn-lt"/>
                          <a:ea typeface="+mn-ea"/>
                          <a:cs typeface="+mn-cs"/>
                        </a:rPr>
                        <a:t>Interval Data Recorder Meter Removal and Installation Process</a:t>
                      </a:r>
                    </a:p>
                  </a:txBody>
                  <a:tcPr marT="91440" marB="91440" anchor="ctr"/>
                </a:tc>
                <a:extLst>
                  <a:ext uri="{0D108BD9-81ED-4DB2-BD59-A6C34878D82A}">
                    <a16:rowId xmlns="" xmlns:a16="http://schemas.microsoft.com/office/drawing/2014/main" val="10005"/>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7.14</a:t>
                      </a:r>
                    </a:p>
                  </a:txBody>
                  <a:tcPr marT="91440" marB="91440"/>
                </a:tc>
                <a:tc>
                  <a:txBody>
                    <a:bodyPr/>
                    <a:lstStyle/>
                    <a:p>
                      <a:r>
                        <a:rPr lang="en-US" sz="1400" b="0" kern="1200" dirty="0">
                          <a:solidFill>
                            <a:schemeClr val="dk1"/>
                          </a:solidFill>
                          <a:effectLst/>
                          <a:latin typeface="+mn-lt"/>
                          <a:ea typeface="+mn-ea"/>
                          <a:cs typeface="+mn-cs"/>
                        </a:rPr>
                        <a:t>Out-flow Energy from Distributed Generation Facilities </a:t>
                      </a:r>
                    </a:p>
                  </a:txBody>
                  <a:tcPr marT="91440" marB="91440" anchor="ctr"/>
                </a:tc>
                <a:extLst>
                  <a:ext uri="{0D108BD9-81ED-4DB2-BD59-A6C34878D82A}">
                    <a16:rowId xmlns="" xmlns:a16="http://schemas.microsoft.com/office/drawing/2014/main" val="10006"/>
                  </a:ext>
                </a:extLst>
              </a:tr>
              <a:tr h="4296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Advanced Meter Interval Data File Format and Submission </a:t>
                      </a:r>
                      <a:endParaRPr lang="en-US" sz="1400" b="1" i="1" u="none" dirty="0">
                        <a:solidFill>
                          <a:srgbClr val="FF0000"/>
                        </a:solidFill>
                      </a:endParaRPr>
                    </a:p>
                  </a:txBody>
                  <a:tcPr marT="91440" marB="91440" anchor="ctr"/>
                </a:tc>
                <a:extLst>
                  <a:ext uri="{0D108BD9-81ED-4DB2-BD59-A6C34878D82A}">
                    <a16:rowId xmlns="" xmlns:a16="http://schemas.microsoft.com/office/drawing/2014/main" val="10007"/>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7.16</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Related to Meter Tampering** </a:t>
                      </a:r>
                    </a:p>
                  </a:txBody>
                  <a:tcPr marT="91440" marB="91440" anchor="ctr"/>
                </a:tc>
                <a:extLst>
                  <a:ext uri="{0D108BD9-81ED-4DB2-BD59-A6C34878D82A}">
                    <a16:rowId xmlns="" xmlns:a16="http://schemas.microsoft.com/office/drawing/2014/main" val="10008"/>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nchor="ctr"/>
                </a:tc>
                <a:tc>
                  <a:txBody>
                    <a:bodyPr/>
                    <a:lstStyle/>
                    <a:p>
                      <a:r>
                        <a:rPr lang="en-US" sz="1400" b="1" i="1" kern="1200" dirty="0">
                          <a:solidFill>
                            <a:srgbClr val="FF0000"/>
                          </a:solidFill>
                          <a:effectLst/>
                          <a:latin typeface="+mn-lt"/>
                          <a:ea typeface="+mn-ea"/>
                          <a:cs typeface="+mn-cs"/>
                        </a:rPr>
                        <a:t>**Business Processes and Communications for Switch Holds Related to Deferred Payment**</a:t>
                      </a:r>
                    </a:p>
                  </a:txBody>
                  <a:tcPr marT="91440" marB="91440" anchor="ctr"/>
                </a:tc>
                <a:extLst>
                  <a:ext uri="{0D108BD9-81ED-4DB2-BD59-A6C34878D82A}">
                    <a16:rowId xmlns="" xmlns:a16="http://schemas.microsoft.com/office/drawing/2014/main" val="1157781793"/>
                  </a:ext>
                </a:extLst>
              </a:tr>
              <a:tr h="644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7.18</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effectLst/>
                          <a:latin typeface="+mn-lt"/>
                          <a:ea typeface="+mn-ea"/>
                          <a:cs typeface="+mn-cs"/>
                        </a:rPr>
                        <a:t>Business Process for When a Customer Elects to Receive Non-Standard Metering Services. </a:t>
                      </a:r>
                      <a:endParaRPr lang="en-US" sz="14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3434194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614973011"/>
              </p:ext>
            </p:extLst>
          </p:nvPr>
        </p:nvGraphicFramePr>
        <p:xfrm>
          <a:off x="304800" y="1143000"/>
          <a:ext cx="8382000" cy="5685719"/>
        </p:xfrm>
        <a:graphic>
          <a:graphicData uri="http://schemas.openxmlformats.org/drawingml/2006/table">
            <a:tbl>
              <a:tblPr firstRow="1" bandRow="1">
                <a:tableStyleId>{5C22544A-7EE6-4342-B048-85BDC9FD1C3A}</a:tableStyleId>
              </a:tblPr>
              <a:tblGrid>
                <a:gridCol w="1736811">
                  <a:extLst>
                    <a:ext uri="{9D8B030D-6E8A-4147-A177-3AD203B41FA5}">
                      <a16:colId xmlns="" xmlns:a16="http://schemas.microsoft.com/office/drawing/2014/main" val="20000"/>
                    </a:ext>
                  </a:extLst>
                </a:gridCol>
                <a:gridCol w="6645189">
                  <a:extLst>
                    <a:ext uri="{9D8B030D-6E8A-4147-A177-3AD203B41FA5}">
                      <a16:colId xmlns="" xmlns:a16="http://schemas.microsoft.com/office/drawing/2014/main" val="20001"/>
                    </a:ext>
                  </a:extLst>
                </a:gridCol>
              </a:tblGrid>
              <a:tr h="0">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137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115584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7.3</a:t>
                      </a:r>
                    </a:p>
                  </a:txBody>
                  <a:tcPr marT="91440" marB="91440"/>
                </a:tc>
                <a:tc>
                  <a:txBody>
                    <a:bodyPr/>
                    <a:lstStyle/>
                    <a:p>
                      <a:r>
                        <a:rPr lang="en-US" sz="1200" b="1" i="1" kern="1200" dirty="0">
                          <a:solidFill>
                            <a:schemeClr val="dk1"/>
                          </a:solidFill>
                          <a:effectLst/>
                          <a:latin typeface="+mn-lt"/>
                          <a:ea typeface="+mn-ea"/>
                          <a:cs typeface="+mn-cs"/>
                        </a:rPr>
                        <a:t>Inadvertent Gain Process</a:t>
                      </a:r>
                    </a:p>
                    <a:p>
                      <a:r>
                        <a:rPr lang="en-US" sz="1200" kern="1200" dirty="0">
                          <a:solidFill>
                            <a:schemeClr val="dk1"/>
                          </a:solidFill>
                          <a:effectLst/>
                          <a:latin typeface="+mn-lt"/>
                          <a:ea typeface="+mn-ea"/>
                          <a:cs typeface="+mn-cs"/>
                        </a:rPr>
                        <a:t>This Section provides guidelines for ensuring that inadvertently gained Electric Service Identifiers (ESI IDs) are returned to the losing Competitive Retailer (CR) in a quick and efficient manner with minimal inconvenience to the Customer as required by P.U.C. </a:t>
                      </a:r>
                      <a:r>
                        <a:rPr lang="en-US" sz="1200" kern="1200" cap="small" dirty="0">
                          <a:solidFill>
                            <a:schemeClr val="dk1"/>
                          </a:solidFill>
                          <a:effectLst/>
                          <a:latin typeface="+mn-lt"/>
                          <a:ea typeface="+mn-ea"/>
                          <a:cs typeface="+mn-cs"/>
                        </a:rPr>
                        <a:t>Subst</a:t>
                      </a:r>
                      <a:r>
                        <a:rPr lang="en-US" sz="1200" kern="1200" dirty="0">
                          <a:solidFill>
                            <a:schemeClr val="dk1"/>
                          </a:solidFill>
                          <a:effectLst/>
                          <a:latin typeface="+mn-lt"/>
                          <a:ea typeface="+mn-ea"/>
                          <a:cs typeface="+mn-cs"/>
                        </a:rPr>
                        <a:t>. R. 25.495, Unauthorized Change of Retail Electric Provider</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7.4</a:t>
                      </a:r>
                    </a:p>
                  </a:txBody>
                  <a:tcPr marT="91440" marB="91440"/>
                </a:tc>
                <a:tc>
                  <a:txBody>
                    <a:bodyPr/>
                    <a:lstStyle/>
                    <a:p>
                      <a:r>
                        <a:rPr lang="en-US" sz="1200" b="1" i="1" kern="1200" dirty="0">
                          <a:solidFill>
                            <a:schemeClr val="dk1"/>
                          </a:solidFill>
                          <a:effectLst/>
                          <a:latin typeface="+mn-lt"/>
                          <a:ea typeface="+mn-ea"/>
                          <a:cs typeface="+mn-cs"/>
                        </a:rPr>
                        <a:t>Safety Nets </a:t>
                      </a:r>
                    </a:p>
                    <a:p>
                      <a:r>
                        <a:rPr lang="en-US" sz="1200" kern="1200" dirty="0">
                          <a:solidFill>
                            <a:schemeClr val="dk1"/>
                          </a:solidFill>
                          <a:effectLst/>
                          <a:latin typeface="+mn-lt"/>
                          <a:ea typeface="+mn-ea"/>
                          <a:cs typeface="+mn-cs"/>
                        </a:rPr>
                        <a:t>This Section provides guidelines for the </a:t>
                      </a:r>
                      <a:r>
                        <a:rPr lang="x-none" sz="1200" kern="1200" dirty="0">
                          <a:solidFill>
                            <a:schemeClr val="dk1"/>
                          </a:solidFill>
                          <a:effectLst/>
                          <a:latin typeface="+mn-lt"/>
                          <a:ea typeface="+mn-ea"/>
                          <a:cs typeface="+mn-cs"/>
                        </a:rPr>
                        <a:t>Safety-Net</a:t>
                      </a:r>
                      <a:r>
                        <a:rPr lang="en-US" sz="1200" kern="1200" dirty="0">
                          <a:solidFill>
                            <a:schemeClr val="dk1"/>
                          </a:solidFill>
                          <a:effectLst/>
                          <a:latin typeface="+mn-lt"/>
                          <a:ea typeface="+mn-ea"/>
                          <a:cs typeface="+mn-cs"/>
                        </a:rPr>
                        <a:t> Processes and </a:t>
                      </a:r>
                      <a:r>
                        <a:rPr lang="x-none" sz="1200" kern="1200" dirty="0">
                          <a:solidFill>
                            <a:schemeClr val="dk1"/>
                          </a:solidFill>
                          <a:effectLst/>
                          <a:latin typeface="+mn-lt"/>
                          <a:ea typeface="+mn-ea"/>
                          <a:cs typeface="+mn-cs"/>
                        </a:rPr>
                        <a:t>explains the steps that Market Participants will follow when processing safety-net Move-In Requests.  This document is not intended to override or in any way contradict P.U.C. S</a:t>
                      </a:r>
                      <a:r>
                        <a:rPr lang="x-none" sz="1200" kern="1200" cap="small" dirty="0">
                          <a:solidFill>
                            <a:schemeClr val="dk1"/>
                          </a:solidFill>
                          <a:effectLst/>
                          <a:latin typeface="+mn-lt"/>
                          <a:ea typeface="+mn-ea"/>
                          <a:cs typeface="+mn-cs"/>
                        </a:rPr>
                        <a:t>ubst</a:t>
                      </a:r>
                      <a:r>
                        <a:rPr lang="x-none" sz="1200" kern="1200" dirty="0">
                          <a:solidFill>
                            <a:schemeClr val="dk1"/>
                          </a:solidFill>
                          <a:effectLst/>
                          <a:latin typeface="+mn-lt"/>
                          <a:ea typeface="+mn-ea"/>
                          <a:cs typeface="+mn-cs"/>
                        </a:rPr>
                        <a:t>. R. 25.487, Obligations Related to Move-In Transactions. </a:t>
                      </a:r>
                      <a:endParaRPr lang="en-US" sz="1200" kern="1200" dirty="0">
                        <a:solidFill>
                          <a:schemeClr val="dk1"/>
                        </a:solidFill>
                        <a:effectLst/>
                        <a:latin typeface="+mn-lt"/>
                        <a:ea typeface="+mn-ea"/>
                        <a:cs typeface="+mn-cs"/>
                      </a:endParaRPr>
                    </a:p>
                    <a:p>
                      <a:endParaRPr lang="en-US" sz="1200" kern="1200" dirty="0">
                        <a:solidFill>
                          <a:schemeClr val="dk1"/>
                        </a:solidFill>
                        <a:effectLst/>
                        <a:latin typeface="+mn-lt"/>
                        <a:ea typeface="+mn-ea"/>
                        <a:cs typeface="+mn-cs"/>
                      </a:endParaRPr>
                    </a:p>
                    <a:p>
                      <a:r>
                        <a:rPr lang="en-US" sz="1200" kern="1200" dirty="0">
                          <a:solidFill>
                            <a:schemeClr val="dk1"/>
                          </a:solidFill>
                          <a:effectLst/>
                          <a:latin typeface="+mn-lt"/>
                          <a:ea typeface="+mn-ea"/>
                          <a:cs typeface="+mn-cs"/>
                        </a:rPr>
                        <a:t>The safety-net process is a manual work-around process used by Market Participants in the Texas retail market when market transactions are delayed or not functional.   </a:t>
                      </a:r>
                    </a:p>
                  </a:txBody>
                  <a:tcPr marT="91440" marB="91440" anchor="ctr"/>
                </a:tc>
                <a:extLst>
                  <a:ext uri="{0D108BD9-81ED-4DB2-BD59-A6C34878D82A}">
                    <a16:rowId xmlns="" xmlns:a16="http://schemas.microsoft.com/office/drawing/2014/main" val="10003"/>
                  </a:ext>
                </a:extLst>
              </a:tr>
              <a:tr h="1733764">
                <a:tc>
                  <a:txBody>
                    <a:bodyPr/>
                    <a:lstStyle/>
                    <a:p>
                      <a:pPr algn="ctr"/>
                      <a:endParaRPr lang="en-US" sz="1400" b="1" dirty="0">
                        <a:solidFill>
                          <a:schemeClr val="tx1"/>
                        </a:solidFill>
                      </a:endParaRPr>
                    </a:p>
                    <a:p>
                      <a:pPr algn="ctr"/>
                      <a:endParaRPr lang="en-US" sz="1400" b="1" dirty="0">
                        <a:solidFill>
                          <a:schemeClr val="tx1"/>
                        </a:solidFill>
                      </a:endParaRPr>
                    </a:p>
                    <a:p>
                      <a:pPr algn="ctr"/>
                      <a:r>
                        <a:rPr lang="en-US" sz="1400" b="1" dirty="0">
                          <a:solidFill>
                            <a:schemeClr val="tx1"/>
                          </a:solidFill>
                        </a:rPr>
                        <a:t>7.5</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dk1"/>
                          </a:solidFill>
                          <a:effectLst/>
                          <a:latin typeface="+mn-lt"/>
                          <a:ea typeface="+mn-ea"/>
                          <a:cs typeface="+mn-cs"/>
                        </a:rPr>
                        <a:t>Standard Historical Usage Request</a:t>
                      </a:r>
                    </a:p>
                    <a:p>
                      <a:r>
                        <a:rPr lang="en-US" sz="1200" kern="1200" dirty="0">
                          <a:solidFill>
                            <a:schemeClr val="dk1"/>
                          </a:solidFill>
                          <a:effectLst/>
                          <a:latin typeface="+mn-lt"/>
                          <a:ea typeface="+mn-ea"/>
                          <a:cs typeface="+mn-cs"/>
                        </a:rPr>
                        <a:t>This Section provides guidelines for a </a:t>
                      </a:r>
                      <a:r>
                        <a:rPr lang="x-none" sz="1200" kern="1200" dirty="0">
                          <a:solidFill>
                            <a:schemeClr val="dk1"/>
                          </a:solidFill>
                          <a:effectLst/>
                          <a:latin typeface="+mn-lt"/>
                          <a:ea typeface="+mn-ea"/>
                          <a:cs typeface="+mn-cs"/>
                        </a:rPr>
                        <a:t>Customer’s authorization</a:t>
                      </a:r>
                      <a:r>
                        <a:rPr lang="en-US" sz="1200" kern="1200" dirty="0">
                          <a:solidFill>
                            <a:schemeClr val="dk1"/>
                          </a:solidFill>
                          <a:effectLst/>
                          <a:latin typeface="+mn-lt"/>
                          <a:ea typeface="+mn-ea"/>
                          <a:cs typeface="+mn-cs"/>
                        </a:rPr>
                        <a:t> to</a:t>
                      </a:r>
                      <a:r>
                        <a:rPr lang="x-none" sz="1200" kern="1200" dirty="0">
                          <a:solidFill>
                            <a:schemeClr val="dk1"/>
                          </a:solidFill>
                          <a:effectLst/>
                          <a:latin typeface="+mn-lt"/>
                          <a:ea typeface="+mn-ea"/>
                          <a:cs typeface="+mn-cs"/>
                        </a:rPr>
                        <a:t> Competitive Retailer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(CR</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s</a:t>
                      </a:r>
                      <a:r>
                        <a:rPr lang="en-US" sz="1200" kern="1200" dirty="0">
                          <a:solidFill>
                            <a:schemeClr val="dk1"/>
                          </a:solidFill>
                          <a:effectLst/>
                          <a:latin typeface="+mn-lt"/>
                          <a:ea typeface="+mn-ea"/>
                          <a:cs typeface="+mn-cs"/>
                        </a:rPr>
                        <a:t>)</a:t>
                      </a:r>
                      <a:r>
                        <a:rPr lang="x-none" sz="1200"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that may </a:t>
                      </a:r>
                      <a:r>
                        <a:rPr lang="x-none" sz="1200" kern="1200" dirty="0">
                          <a:solidFill>
                            <a:schemeClr val="dk1"/>
                          </a:solidFill>
                          <a:effectLst/>
                          <a:latin typeface="+mn-lt"/>
                          <a:ea typeface="+mn-ea"/>
                          <a:cs typeface="+mn-cs"/>
                        </a:rPr>
                        <a:t>request the Customer’s historical data when they are not the Retail Electric Provider (REP) of record.  This data includes the most recent 12 months of usage and is provided by the Transmission and/or Distribution Service Provider (TDSP) to the requesting CR.  In order to provide the data to the CR, the TDSP must have written authorization (includes electronic authorization) from the Customer to allow the TDSP to provide the proprietary information.  </a:t>
                      </a:r>
                      <a:endParaRPr lang="en-US" sz="120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070891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1189191428"/>
              </p:ext>
            </p:extLst>
          </p:nvPr>
        </p:nvGraphicFramePr>
        <p:xfrm>
          <a:off x="381000" y="1066800"/>
          <a:ext cx="8458200" cy="564274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320041">
                <a:tc gridSpan="2">
                  <a:txBody>
                    <a:bodyPr/>
                    <a:lstStyle/>
                    <a:p>
                      <a:pPr algn="ctr"/>
                      <a:r>
                        <a:rPr lang="en-US" sz="2400" dirty="0"/>
                        <a:t>Section 7- Market Processes</a:t>
                      </a:r>
                      <a:r>
                        <a:rPr lang="en-US" sz="2400" baseline="0" dirty="0"/>
                        <a:t> 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488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7033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7.6</a:t>
                      </a:r>
                    </a:p>
                  </a:txBody>
                  <a:tcPr marT="91440" marB="91440"/>
                </a:tc>
                <a:tc>
                  <a:txBody>
                    <a:bodyPr/>
                    <a:lstStyle/>
                    <a:p>
                      <a:r>
                        <a:rPr lang="en-US" sz="1400" b="1" i="1" kern="1200" dirty="0">
                          <a:solidFill>
                            <a:schemeClr val="dk1"/>
                          </a:solidFill>
                          <a:effectLst/>
                          <a:latin typeface="+mn-lt"/>
                          <a:ea typeface="+mn-ea"/>
                          <a:cs typeface="+mn-cs"/>
                        </a:rPr>
                        <a:t>Disconnect and Reconnect for Non-Pay </a:t>
                      </a:r>
                    </a:p>
                    <a:p>
                      <a:r>
                        <a:rPr lang="en-US" sz="1200" kern="1200" dirty="0">
                          <a:solidFill>
                            <a:schemeClr val="dk1"/>
                          </a:solidFill>
                          <a:effectLst/>
                          <a:latin typeface="+mn-lt"/>
                          <a:ea typeface="+mn-ea"/>
                          <a:cs typeface="+mn-cs"/>
                        </a:rPr>
                        <a:t>The Disconnect for Non-Pay (DNP) and Reconnect for Non-Pay (RNP) process provides Market Participants with market approved guidelines to support disconnect and reconnect transactions and business processes as allowed or prescribed by P.U.C. SUBST. R. 25.483, Disconnection of Service.</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037988">
                <a:tc>
                  <a:txBody>
                    <a:bodyPr/>
                    <a:lstStyle/>
                    <a:p>
                      <a:pPr algn="ctr"/>
                      <a:endParaRPr lang="en-US" sz="1400" b="1" dirty="0">
                        <a:solidFill>
                          <a:schemeClr val="tx1"/>
                        </a:solidFill>
                      </a:endParaRPr>
                    </a:p>
                    <a:p>
                      <a:pPr algn="ctr"/>
                      <a:r>
                        <a:rPr lang="en-US" sz="1400" b="1" dirty="0">
                          <a:solidFill>
                            <a:schemeClr val="tx1"/>
                          </a:solidFill>
                        </a:rPr>
                        <a:t>7.7</a:t>
                      </a:r>
                    </a:p>
                  </a:txBody>
                  <a:tcPr marT="91440" marB="91440"/>
                </a:tc>
                <a:tc>
                  <a:txBody>
                    <a:bodyPr/>
                    <a:lstStyle/>
                    <a:p>
                      <a:r>
                        <a:rPr lang="en-US" sz="1400" b="1" i="1" kern="1200" dirty="0">
                          <a:solidFill>
                            <a:schemeClr val="dk1"/>
                          </a:solidFill>
                          <a:effectLst/>
                          <a:latin typeface="+mn-lt"/>
                          <a:ea typeface="+mn-ea"/>
                          <a:cs typeface="+mn-cs"/>
                        </a:rPr>
                        <a:t>Transaction Timing Matrix </a:t>
                      </a:r>
                    </a:p>
                    <a:p>
                      <a:r>
                        <a:rPr lang="en-US" sz="1200" kern="1200" dirty="0">
                          <a:solidFill>
                            <a:schemeClr val="dk1"/>
                          </a:solidFill>
                          <a:effectLst/>
                          <a:latin typeface="+mn-lt"/>
                          <a:ea typeface="+mn-ea"/>
                          <a:cs typeface="+mn-cs"/>
                        </a:rPr>
                        <a:t>The Transaction Timing Matrix, is an abbreviated version of Protocol Section 15, Customer Registration, used to assist Market Participants in identifying the flow and timing of transactions between Market Participants and ERCOT. </a:t>
                      </a:r>
                    </a:p>
                  </a:txBody>
                  <a:tcPr marT="91440" marB="91440" anchor="ctr"/>
                </a:tc>
                <a:extLst>
                  <a:ext uri="{0D108BD9-81ED-4DB2-BD59-A6C34878D82A}">
                    <a16:rowId xmlns="" xmlns:a16="http://schemas.microsoft.com/office/drawing/2014/main" val="10003"/>
                  </a:ext>
                </a:extLst>
              </a:tr>
              <a:tr h="1206310">
                <a:tc>
                  <a:txBody>
                    <a:bodyPr/>
                    <a:lstStyle/>
                    <a:p>
                      <a:pPr algn="ctr"/>
                      <a:endParaRPr lang="en-US" sz="1400" b="1" dirty="0">
                        <a:solidFill>
                          <a:schemeClr val="tx1"/>
                        </a:solidFill>
                      </a:endParaRPr>
                    </a:p>
                    <a:p>
                      <a:pPr algn="ctr"/>
                      <a:r>
                        <a:rPr lang="en-US" sz="1400" b="1" dirty="0">
                          <a:solidFill>
                            <a:schemeClr val="tx1"/>
                          </a:solidFill>
                        </a:rPr>
                        <a:t>7.16</a:t>
                      </a:r>
                    </a:p>
                  </a:txBody>
                  <a:tcPr marT="91440" marB="91440"/>
                </a:tc>
                <a:tc>
                  <a:txBody>
                    <a:bodyPr/>
                    <a:lstStyle/>
                    <a:p>
                      <a:r>
                        <a:rPr lang="en-US" sz="1400" b="1" i="1" kern="1200" dirty="0">
                          <a:solidFill>
                            <a:schemeClr val="dk1"/>
                          </a:solidFill>
                          <a:effectLst/>
                          <a:latin typeface="+mn-lt"/>
                          <a:ea typeface="+mn-ea"/>
                          <a:cs typeface="+mn-cs"/>
                        </a:rPr>
                        <a:t>Business Processes and Communications Related to Meter Tampering</a:t>
                      </a:r>
                    </a:p>
                    <a:p>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25.126, Adjustments Due to Non-Compliant Meters and Meter Tampering in Areas Where Customer Choice Has Been Introduced. </a:t>
                      </a:r>
                    </a:p>
                  </a:txBody>
                  <a:tcPr marT="91440" marB="91440" anchor="ctr"/>
                </a:tc>
                <a:extLst>
                  <a:ext uri="{0D108BD9-81ED-4DB2-BD59-A6C34878D82A}">
                    <a16:rowId xmlns="" xmlns:a16="http://schemas.microsoft.com/office/drawing/2014/main" val="10004"/>
                  </a:ext>
                </a:extLst>
              </a:tr>
              <a:tr h="12343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7.17</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kern="1200" dirty="0">
                          <a:solidFill>
                            <a:schemeClr val="dk1"/>
                          </a:solidFill>
                          <a:effectLst/>
                          <a:latin typeface="+mn-lt"/>
                          <a:ea typeface="+mn-ea"/>
                          <a:cs typeface="+mn-cs"/>
                        </a:rPr>
                        <a:t>Business Processes and Communications for Switch Holds Related to Deferred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This Section provides Market Participants with market approved guidelines to support the business processes as allowed or prescribed in P.U.C. Subst. R. 25.480, Bill Payment and Adjustments. </a:t>
                      </a:r>
                      <a:endParaRPr lang="en-US" sz="1200" b="1" i="1" u="none" dirty="0">
                        <a:solidFill>
                          <a:srgbClr val="FF0000"/>
                        </a:solidFill>
                      </a:endParaRPr>
                    </a:p>
                  </a:txBody>
                  <a:tcPr marT="91440" marB="9144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984717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4291422438"/>
              </p:ext>
            </p:extLst>
          </p:nvPr>
        </p:nvGraphicFramePr>
        <p:xfrm>
          <a:off x="232867" y="1066800"/>
          <a:ext cx="8458200" cy="5492132"/>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489702">
                <a:tc gridSpan="2">
                  <a:txBody>
                    <a:bodyPr/>
                    <a:lstStyle/>
                    <a:p>
                      <a:pPr algn="ctr"/>
                      <a:r>
                        <a:rPr lang="en-US" sz="2400" dirty="0"/>
                        <a:t>Section 9- Appendices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35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Appendix</a:t>
                      </a:r>
                    </a:p>
                  </a:txBody>
                  <a:tcPr marT="91440" marB="91440" anchor="ctr"/>
                </a:tc>
                <a:tc>
                  <a:txBody>
                    <a:bodyPr/>
                    <a:lstStyle/>
                    <a:p>
                      <a:r>
                        <a:rPr lang="en-US" sz="2000" b="0" dirty="0">
                          <a:solidFill>
                            <a:schemeClr val="tx1"/>
                          </a:solidFill>
                        </a:rPr>
                        <a:t>File Name and Web Link to Documentation </a:t>
                      </a:r>
                    </a:p>
                  </a:txBody>
                  <a:tcPr marT="91440" marB="91440" anchor="ctr"/>
                </a:tc>
                <a:extLst>
                  <a:ext uri="{0D108BD9-81ED-4DB2-BD59-A6C34878D82A}">
                    <a16:rowId xmlns="" xmlns:a16="http://schemas.microsoft.com/office/drawing/2014/main" val="10001"/>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A2</a:t>
                      </a:r>
                    </a:p>
                  </a:txBody>
                  <a:tcPr marT="91440" marB="91440"/>
                </a:tc>
                <a:tc>
                  <a:txBody>
                    <a:bodyPr/>
                    <a:lstStyle/>
                    <a:p>
                      <a:r>
                        <a:rPr lang="en-US" sz="1200" b="1" i="0" u="none" strike="noStrike" kern="1200" dirty="0">
                          <a:solidFill>
                            <a:schemeClr val="dk1"/>
                          </a:solidFill>
                          <a:effectLst/>
                          <a:latin typeface="+mn-lt"/>
                          <a:ea typeface="+mn-ea"/>
                          <a:cs typeface="+mn-cs"/>
                          <a:hlinkClick r:id="rId2"/>
                        </a:rPr>
                        <a:t>Section 9 Appendix A2: Transmission and/or Distribution Service Provider Move-in Safety Net Response</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544113">
                <a:tc>
                  <a:txBody>
                    <a:bodyPr/>
                    <a:lstStyle/>
                    <a:p>
                      <a:pPr algn="ctr"/>
                      <a:r>
                        <a:rPr lang="en-US" sz="1200" b="1" dirty="0">
                          <a:solidFill>
                            <a:schemeClr val="tx1"/>
                          </a:solidFill>
                        </a:rPr>
                        <a:t>B1</a:t>
                      </a:r>
                    </a:p>
                  </a:txBody>
                  <a:tcPr marT="91440" marB="91440"/>
                </a:tc>
                <a:tc>
                  <a:txBody>
                    <a:bodyPr/>
                    <a:lstStyle/>
                    <a:p>
                      <a:r>
                        <a:rPr lang="en-US" sz="1200" b="1" i="0" u="sng" kern="1200" dirty="0">
                          <a:solidFill>
                            <a:schemeClr val="dk1"/>
                          </a:solidFill>
                          <a:effectLst/>
                          <a:latin typeface="+mn-lt"/>
                          <a:ea typeface="+mn-ea"/>
                          <a:cs typeface="+mn-cs"/>
                          <a:hlinkClick r:id="rId3"/>
                        </a:rPr>
                        <a:t>Section 9 Appendix B1: Letter of Authorization for the Request of Historical Usage Information Form (English)</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544113">
                <a:tc>
                  <a:txBody>
                    <a:bodyPr/>
                    <a:lstStyle/>
                    <a:p>
                      <a:pPr algn="ctr"/>
                      <a:r>
                        <a:rPr lang="en-US" sz="1200" b="1" dirty="0">
                          <a:solidFill>
                            <a:schemeClr val="tx1"/>
                          </a:solidFill>
                        </a:rPr>
                        <a:t>B3</a:t>
                      </a:r>
                    </a:p>
                  </a:txBody>
                  <a:tcPr marT="91440" marB="91440"/>
                </a:tc>
                <a:tc>
                  <a:txBody>
                    <a:bodyPr/>
                    <a:lstStyle/>
                    <a:p>
                      <a:r>
                        <a:rPr lang="en-US" sz="1200" b="1" i="0" u="sng" kern="1200" dirty="0">
                          <a:solidFill>
                            <a:schemeClr val="dk1"/>
                          </a:solidFill>
                          <a:effectLst/>
                          <a:latin typeface="+mn-lt"/>
                          <a:ea typeface="+mn-ea"/>
                          <a:cs typeface="+mn-cs"/>
                          <a:hlinkClick r:id="rId4"/>
                        </a:rPr>
                        <a:t>Section 9 Appendix B3: Requesting Historical Usage from Multiple Transmission and/or Distribution Service Providers</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B4</a:t>
                      </a:r>
                    </a:p>
                  </a:txBody>
                  <a:tcPr marT="91440" marB="91440"/>
                </a:tc>
                <a:tc>
                  <a:txBody>
                    <a:bodyPr/>
                    <a:lstStyle/>
                    <a:p>
                      <a:r>
                        <a:rPr lang="en-US" sz="1200" b="1" i="0" u="none" strike="noStrike" kern="1200" dirty="0">
                          <a:solidFill>
                            <a:schemeClr val="dk1"/>
                          </a:solidFill>
                          <a:effectLst/>
                          <a:latin typeface="+mn-lt"/>
                          <a:ea typeface="+mn-ea"/>
                          <a:cs typeface="+mn-cs"/>
                          <a:hlinkClick r:id="rId5"/>
                        </a:rPr>
                        <a:t>Section 9 Appendix B4: Transmission and/or Distribution Service Provider Response to Request for Historical Usage</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C2</a:t>
                      </a:r>
                    </a:p>
                  </a:txBody>
                  <a:tcPr marT="91440" marB="91440"/>
                </a:tc>
                <a:tc>
                  <a:txBody>
                    <a:bodyPr/>
                    <a:lstStyle/>
                    <a:p>
                      <a:r>
                        <a:rPr lang="en-US" sz="1200" b="1" i="0" u="sng" kern="1200" dirty="0">
                          <a:solidFill>
                            <a:schemeClr val="dk1"/>
                          </a:solidFill>
                          <a:effectLst/>
                          <a:latin typeface="+mn-lt"/>
                          <a:ea typeface="+mn-ea"/>
                          <a:cs typeface="+mn-cs"/>
                          <a:hlinkClick r:id="rId6"/>
                        </a:rPr>
                        <a:t>Section 9 Appendix C2: Emergency Reconnect Request Data Requirements</a:t>
                      </a:r>
                      <a:r>
                        <a:rPr lang="en-US" sz="1200" b="0" i="0" kern="1200" dirty="0">
                          <a:solidFill>
                            <a:schemeClr val="dk1"/>
                          </a:solidFill>
                          <a:effectLst/>
                          <a:latin typeface="+mn-lt"/>
                          <a:ea typeface="+mn-ea"/>
                          <a:cs typeface="+mn-cs"/>
                        </a:rPr>
                        <a:t> </a:t>
                      </a:r>
                      <a:endParaRPr lang="en-US" sz="12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r h="3536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D1</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dirty="0">
                          <a:solidFill>
                            <a:schemeClr val="dk1"/>
                          </a:solidFill>
                          <a:effectLst/>
                          <a:latin typeface="+mn-lt"/>
                          <a:ea typeface="+mn-ea"/>
                          <a:cs typeface="+mn-cs"/>
                          <a:hlinkClick r:id="rId7"/>
                        </a:rPr>
                        <a:t>Section 9 Appendix D1: Transaction Timing Matrix</a:t>
                      </a:r>
                      <a:r>
                        <a:rPr lang="fr-FR"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 xmlns:a16="http://schemas.microsoft.com/office/drawing/2014/main" val="10007"/>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D3</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8"/>
                        </a:rPr>
                        <a:t>Section 9 Appendix D3: TDSP’s Discretionary Service Timelines Matrix</a:t>
                      </a:r>
                      <a:r>
                        <a:rPr lang="en-US" sz="1200" b="0" i="0" kern="1200" dirty="0">
                          <a:solidFill>
                            <a:schemeClr val="dk1"/>
                          </a:solidFill>
                          <a:effectLst/>
                          <a:latin typeface="+mn-lt"/>
                          <a:ea typeface="+mn-ea"/>
                          <a:cs typeface="+mn-cs"/>
                        </a:rPr>
                        <a:t> </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490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F6</a:t>
                      </a:r>
                    </a:p>
                  </a:txBody>
                  <a:tcPr marT="91440" marB="91440" anchor="ctr"/>
                </a:tc>
                <a:tc>
                  <a:txBody>
                    <a:bodyPr/>
                    <a:lstStyle/>
                    <a:p>
                      <a:r>
                        <a:rPr lang="en-US" sz="1200" b="1" i="0" u="none" strike="noStrike" kern="1200" dirty="0">
                          <a:solidFill>
                            <a:schemeClr val="dk1"/>
                          </a:solidFill>
                          <a:effectLst/>
                          <a:latin typeface="+mn-lt"/>
                          <a:ea typeface="+mn-ea"/>
                          <a:cs typeface="+mn-cs"/>
                          <a:hlinkClick r:id="rId9"/>
                        </a:rPr>
                        <a:t>Section 9 Appendix F6: Customer Billing Contact Information</a:t>
                      </a:r>
                      <a:endParaRPr lang="en-US" sz="12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5441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rPr>
                        <a:t>G</a:t>
                      </a: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dk1"/>
                          </a:solidFill>
                          <a:effectLst/>
                          <a:latin typeface="+mn-lt"/>
                          <a:ea typeface="+mn-ea"/>
                          <a:cs typeface="+mn-cs"/>
                          <a:hlinkClick r:id="rId10"/>
                        </a:rPr>
                        <a:t>Section 9 Appendix G: ERCOT Specified File Format for Submission of Interval Data for Advanced Metering Systems</a:t>
                      </a:r>
                      <a:r>
                        <a:rPr lang="en-US" sz="1200" b="0" i="0" kern="1200" dirty="0">
                          <a:solidFill>
                            <a:schemeClr val="dk1"/>
                          </a:solidFill>
                          <a:effectLst/>
                          <a:latin typeface="+mn-lt"/>
                          <a:ea typeface="+mn-ea"/>
                          <a:cs typeface="+mn-cs"/>
                        </a:rPr>
                        <a:t> </a:t>
                      </a:r>
                      <a:endParaRPr lang="en-US" sz="12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2293408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nvPr>
        </p:nvGraphicFramePr>
        <p:xfrm>
          <a:off x="457200" y="609600"/>
          <a:ext cx="8458200" cy="556260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618067">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917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950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Link to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All Sections</a:t>
                      </a:r>
                    </a:p>
                  </a:txBody>
                  <a:tcPr marT="91440" marB="91440"/>
                </a:tc>
                <a:tc>
                  <a:txBody>
                    <a:bodyPr/>
                    <a:lstStyle/>
                    <a:p>
                      <a:r>
                        <a:rPr lang="en-US" sz="1400" b="1" i="0" u="none" strike="noStrike" kern="1200" dirty="0">
                          <a:solidFill>
                            <a:schemeClr val="dk1"/>
                          </a:solidFill>
                          <a:effectLst/>
                          <a:latin typeface="+mn-lt"/>
                          <a:ea typeface="+mn-ea"/>
                          <a:cs typeface="+mn-cs"/>
                          <a:hlinkClick r:id="rId2"/>
                        </a:rPr>
                        <a:t>Section 11: Solution to Stacking</a:t>
                      </a:r>
                      <a:r>
                        <a:rPr lang="en-US" sz="1400" b="0" i="0" kern="1200" dirty="0">
                          <a:solidFill>
                            <a:schemeClr val="dk1"/>
                          </a:solidFill>
                          <a:effectLst/>
                          <a:latin typeface="+mn-lt"/>
                          <a:ea typeface="+mn-ea"/>
                          <a:cs typeface="+mn-cs"/>
                        </a:rPr>
                        <a:t> </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692812853"/>
                  </a:ext>
                </a:extLst>
              </a:tr>
              <a:tr h="14078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11.1</a:t>
                      </a:r>
                    </a:p>
                  </a:txBody>
                  <a:tcPr marT="91440" marB="91440"/>
                </a:tc>
                <a:tc>
                  <a:txBody>
                    <a:bodyPr/>
                    <a:lstStyle/>
                    <a:p>
                      <a:r>
                        <a:rPr lang="en-US" sz="1400" b="1" i="1" kern="1200" dirty="0">
                          <a:solidFill>
                            <a:schemeClr val="dk1"/>
                          </a:solidFill>
                          <a:effectLst/>
                          <a:latin typeface="+mn-lt"/>
                          <a:ea typeface="+mn-ea"/>
                          <a:cs typeface="+mn-cs"/>
                        </a:rPr>
                        <a:t>Overview of Solution to Stacking </a:t>
                      </a:r>
                    </a:p>
                    <a:p>
                      <a:r>
                        <a:rPr lang="en-US" sz="1400" kern="1200" dirty="0">
                          <a:solidFill>
                            <a:schemeClr val="dk1"/>
                          </a:solidFill>
                          <a:effectLst/>
                          <a:latin typeface="+mn-lt"/>
                          <a:ea typeface="+mn-ea"/>
                          <a:cs typeface="+mn-cs"/>
                        </a:rPr>
                        <a:t>This Section 11, Solution to Stacking, provides the processes and guidelines for Market Participants operating in the Texas retail market to handle multiple non-sequential Texas Standard Electronic Transactions (TX SETs) on a single Electric Service Identifier (ESI ID).</a:t>
                      </a:r>
                      <a:endParaRPr lang="en-US" sz="14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167459">
                <a:tc>
                  <a:txBody>
                    <a:bodyPr/>
                    <a:lstStyle/>
                    <a:p>
                      <a:pPr algn="ctr"/>
                      <a:endParaRPr lang="en-US" sz="1400" b="1" dirty="0">
                        <a:solidFill>
                          <a:schemeClr val="tx1"/>
                        </a:solidFill>
                      </a:endParaRPr>
                    </a:p>
                    <a:p>
                      <a:pPr algn="ctr"/>
                      <a:r>
                        <a:rPr lang="en-US" sz="1400" b="1" dirty="0">
                          <a:solidFill>
                            <a:schemeClr val="tx1"/>
                          </a:solidFill>
                        </a:rPr>
                        <a:t>11.2</a:t>
                      </a:r>
                    </a:p>
                  </a:txBody>
                  <a:tcPr marT="91440" marB="91440"/>
                </a:tc>
                <a:tc>
                  <a:txBody>
                    <a:bodyPr/>
                    <a:lstStyle/>
                    <a:p>
                      <a:r>
                        <a:rPr lang="en-US" sz="1400" b="1" i="1" kern="1200" dirty="0">
                          <a:solidFill>
                            <a:schemeClr val="dk1"/>
                          </a:solidFill>
                          <a:effectLst/>
                          <a:latin typeface="+mn-lt"/>
                          <a:ea typeface="+mn-ea"/>
                          <a:cs typeface="+mn-cs"/>
                        </a:rPr>
                        <a:t>ERCOT Operating Rules</a:t>
                      </a:r>
                      <a:r>
                        <a:rPr lang="en-US" sz="1400" b="1" kern="1200" dirty="0">
                          <a:solidFill>
                            <a:schemeClr val="dk1"/>
                          </a:solidFill>
                          <a:effectLst/>
                          <a:latin typeface="+mn-lt"/>
                          <a:ea typeface="+mn-ea"/>
                          <a:cs typeface="+mn-cs"/>
                        </a:rPr>
                        <a:t> </a:t>
                      </a:r>
                    </a:p>
                    <a:p>
                      <a:r>
                        <a:rPr lang="en-US" sz="1400" kern="1200" dirty="0">
                          <a:solidFill>
                            <a:schemeClr val="dk1"/>
                          </a:solidFill>
                          <a:effectLst/>
                          <a:latin typeface="+mn-lt"/>
                          <a:ea typeface="+mn-ea"/>
                          <a:cs typeface="+mn-cs"/>
                        </a:rPr>
                        <a:t>The ERCOT Operating Rules describe the process and guidelines utilized by ERCOT to process multiple, non-sequential transactions concurrently on a single Electric Service Identifier (ESI ID).</a:t>
                      </a:r>
                    </a:p>
                  </a:txBody>
                  <a:tcPr marT="91440" marB="91440" anchor="ctr"/>
                </a:tc>
                <a:extLst>
                  <a:ext uri="{0D108BD9-81ED-4DB2-BD59-A6C34878D82A}">
                    <a16:rowId xmlns="" xmlns:a16="http://schemas.microsoft.com/office/drawing/2014/main" val="10003"/>
                  </a:ext>
                </a:extLst>
              </a:tr>
              <a:tr h="927100">
                <a:tc>
                  <a:txBody>
                    <a:bodyPr/>
                    <a:lstStyle/>
                    <a:p>
                      <a:pPr algn="ctr"/>
                      <a:endParaRPr lang="en-US" sz="1400" b="1" dirty="0">
                        <a:solidFill>
                          <a:schemeClr val="tx1"/>
                        </a:solidFill>
                      </a:endParaRPr>
                    </a:p>
                    <a:p>
                      <a:pPr algn="ctr"/>
                      <a:r>
                        <a:rPr lang="en-US" sz="1400" b="1" dirty="0">
                          <a:solidFill>
                            <a:schemeClr val="tx1"/>
                          </a:solidFill>
                        </a:rPr>
                        <a:t>11.2.2</a:t>
                      </a:r>
                    </a:p>
                  </a:txBody>
                  <a:tcPr marT="91440" marB="91440"/>
                </a:tc>
                <a:tc>
                  <a:txBody>
                    <a:bodyPr/>
                    <a:lstStyle/>
                    <a:p>
                      <a:r>
                        <a:rPr lang="en-US" sz="1400" b="1" i="1" kern="1200" dirty="0">
                          <a:solidFill>
                            <a:schemeClr val="dk1"/>
                          </a:solidFill>
                          <a:effectLst/>
                          <a:latin typeface="+mn-lt"/>
                          <a:ea typeface="+mn-ea"/>
                          <a:cs typeface="+mn-cs"/>
                        </a:rPr>
                        <a:t>Cancellation Rules</a:t>
                      </a:r>
                    </a:p>
                    <a:p>
                      <a:r>
                        <a:rPr lang="en-US" sz="1400" kern="1200" dirty="0">
                          <a:solidFill>
                            <a:schemeClr val="dk1"/>
                          </a:solidFill>
                          <a:effectLst/>
                          <a:latin typeface="+mn-lt"/>
                          <a:ea typeface="+mn-ea"/>
                          <a:cs typeface="+mn-cs"/>
                        </a:rPr>
                        <a:t>These rules detail the circumstances under which ERCOT will cancel existing orders.</a:t>
                      </a:r>
                    </a:p>
                  </a:txBody>
                  <a:tcPr marT="91440" marB="91440" anchor="ctr"/>
                </a:tc>
                <a:extLst>
                  <a:ext uri="{0D108BD9-81ED-4DB2-BD59-A6C34878D82A}">
                    <a16:rowId xmlns="" xmlns:a16="http://schemas.microsoft.com/office/drawing/2014/main" val="3702119861"/>
                  </a:ext>
                </a:extLst>
              </a:tr>
            </a:tbl>
          </a:graphicData>
        </a:graphic>
      </p:graphicFrame>
    </p:spTree>
    <p:extLst>
      <p:ext uri="{BB962C8B-B14F-4D97-AF65-F5344CB8AC3E}">
        <p14:creationId xmlns:p14="http://schemas.microsoft.com/office/powerpoint/2010/main" val="2448667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1: Introduction</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24116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ERCOT Retail Market </a:t>
            </a:r>
            <a:r>
              <a:rPr lang="en-US" dirty="0" smtClean="0"/>
              <a:t>Guide</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2992119298"/>
              </p:ext>
            </p:extLst>
          </p:nvPr>
        </p:nvGraphicFramePr>
        <p:xfrm>
          <a:off x="304800" y="990600"/>
          <a:ext cx="8458200" cy="5604190"/>
        </p:xfrm>
        <a:graphic>
          <a:graphicData uri="http://schemas.openxmlformats.org/drawingml/2006/table">
            <a:tbl>
              <a:tblPr firstRow="1" bandRow="1">
                <a:tableStyleId>{5C22544A-7EE6-4342-B048-85BDC9FD1C3A}</a:tableStyleId>
              </a:tblPr>
              <a:tblGrid>
                <a:gridCol w="1752600">
                  <a:extLst>
                    <a:ext uri="{9D8B030D-6E8A-4147-A177-3AD203B41FA5}">
                      <a16:colId xmlns="" xmlns:a16="http://schemas.microsoft.com/office/drawing/2014/main" val="20000"/>
                    </a:ext>
                  </a:extLst>
                </a:gridCol>
                <a:gridCol w="6705600">
                  <a:extLst>
                    <a:ext uri="{9D8B030D-6E8A-4147-A177-3AD203B41FA5}">
                      <a16:colId xmlns="" xmlns:a16="http://schemas.microsoft.com/office/drawing/2014/main" val="20001"/>
                    </a:ext>
                  </a:extLst>
                </a:gridCol>
              </a:tblGrid>
              <a:tr h="642145">
                <a:tc gridSpan="2">
                  <a:txBody>
                    <a:bodyPr/>
                    <a:lstStyle/>
                    <a:p>
                      <a:pPr algn="ctr"/>
                      <a:r>
                        <a:rPr lang="en-US" sz="2400" dirty="0"/>
                        <a:t>Section 11- Solution to Stacking </a:t>
                      </a:r>
                      <a:r>
                        <a:rPr lang="en-US" sz="2400" baseline="0" dirty="0"/>
                        <a:t>Highlights</a:t>
                      </a:r>
                      <a:endParaRPr lang="en-US" sz="2400" dirty="0"/>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5108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Sections</a:t>
                      </a:r>
                    </a:p>
                  </a:txBody>
                  <a:tcPr marT="91440" marB="91440" anchor="ctr"/>
                </a:tc>
                <a:tc>
                  <a:txBody>
                    <a:bodyPr/>
                    <a:lstStyle/>
                    <a:p>
                      <a:r>
                        <a:rPr lang="en-US" sz="2000" b="0" dirty="0">
                          <a:solidFill>
                            <a:schemeClr val="tx1"/>
                          </a:solidFill>
                        </a:rPr>
                        <a:t>Description</a:t>
                      </a:r>
                    </a:p>
                  </a:txBody>
                  <a:tcPr marT="91440" marB="91440" anchor="ctr"/>
                </a:tc>
                <a:extLst>
                  <a:ext uri="{0D108BD9-81ED-4DB2-BD59-A6C34878D82A}">
                    <a16:rowId xmlns="" xmlns:a16="http://schemas.microsoft.com/office/drawing/2014/main" val="10001"/>
                  </a:ext>
                </a:extLst>
              </a:tr>
              <a:tr h="987480">
                <a:tc>
                  <a:txBody>
                    <a:bodyPr/>
                    <a:lstStyle/>
                    <a:p>
                      <a:pPr algn="ctr"/>
                      <a:endParaRPr lang="en-US" sz="1400" b="1" dirty="0">
                        <a:solidFill>
                          <a:schemeClr val="tx1"/>
                        </a:solidFill>
                      </a:endParaRPr>
                    </a:p>
                    <a:p>
                      <a:pPr algn="ctr"/>
                      <a:r>
                        <a:rPr lang="en-US" sz="1400" b="1" dirty="0">
                          <a:solidFill>
                            <a:schemeClr val="tx1"/>
                          </a:solidFill>
                        </a:rPr>
                        <a:t>11.2.3</a:t>
                      </a:r>
                    </a:p>
                  </a:txBody>
                  <a:tcPr marT="91440" marB="91440"/>
                </a:tc>
                <a:tc>
                  <a:txBody>
                    <a:bodyPr/>
                    <a:lstStyle/>
                    <a:p>
                      <a:r>
                        <a:rPr lang="en-US" sz="1400" b="1" i="1" kern="1200" dirty="0">
                          <a:solidFill>
                            <a:schemeClr val="dk1"/>
                          </a:solidFill>
                          <a:effectLst/>
                          <a:latin typeface="+mn-lt"/>
                          <a:ea typeface="+mn-ea"/>
                          <a:cs typeface="+mn-cs"/>
                        </a:rPr>
                        <a:t>Concurrent Processing Rules </a:t>
                      </a:r>
                    </a:p>
                    <a:p>
                      <a:r>
                        <a:rPr lang="en-US" sz="1400" kern="1200" dirty="0">
                          <a:solidFill>
                            <a:schemeClr val="dk1"/>
                          </a:solidFill>
                          <a:effectLst/>
                          <a:latin typeface="+mn-lt"/>
                          <a:ea typeface="+mn-ea"/>
                          <a:cs typeface="+mn-cs"/>
                        </a:rPr>
                        <a:t>The concurrent processing rules detail the circumstances in which transactions are allowed to complete after being processed concurrently. </a:t>
                      </a:r>
                    </a:p>
                  </a:txBody>
                  <a:tcPr marT="91440" marB="91440" anchor="ctr"/>
                </a:tc>
                <a:extLst>
                  <a:ext uri="{0D108BD9-81ED-4DB2-BD59-A6C34878D82A}">
                    <a16:rowId xmlns="" xmlns:a16="http://schemas.microsoft.com/office/drawing/2014/main" val="1805868379"/>
                  </a:ext>
                </a:extLst>
              </a:tr>
              <a:tr h="1070242">
                <a:tc>
                  <a:txBody>
                    <a:bodyPr/>
                    <a:lstStyle/>
                    <a:p>
                      <a:pPr algn="ctr"/>
                      <a:endParaRPr lang="en-US" sz="1400" b="1" dirty="0">
                        <a:solidFill>
                          <a:schemeClr val="tx1"/>
                        </a:solidFill>
                      </a:endParaRPr>
                    </a:p>
                    <a:p>
                      <a:pPr algn="ctr"/>
                      <a:r>
                        <a:rPr lang="en-US" sz="1400" b="1" dirty="0">
                          <a:solidFill>
                            <a:schemeClr val="tx1"/>
                          </a:solidFill>
                        </a:rPr>
                        <a:t>11.2.4</a:t>
                      </a:r>
                    </a:p>
                  </a:txBody>
                  <a:tcPr marT="91440" marB="91440"/>
                </a:tc>
                <a:tc>
                  <a:txBody>
                    <a:bodyPr/>
                    <a:lstStyle/>
                    <a:p>
                      <a:r>
                        <a:rPr lang="en-US" sz="1400" b="1" i="1" kern="1200" dirty="0">
                          <a:solidFill>
                            <a:schemeClr val="dk1"/>
                          </a:solidFill>
                          <a:effectLst/>
                          <a:latin typeface="+mn-lt"/>
                          <a:ea typeface="+mn-ea"/>
                          <a:cs typeface="+mn-cs"/>
                        </a:rPr>
                        <a:t>Pending Transaction Rules </a:t>
                      </a:r>
                    </a:p>
                    <a:p>
                      <a:r>
                        <a:rPr lang="en-US" sz="1400" kern="1200" dirty="0">
                          <a:solidFill>
                            <a:schemeClr val="dk1"/>
                          </a:solidFill>
                          <a:effectLst/>
                          <a:latin typeface="+mn-lt"/>
                          <a:ea typeface="+mn-ea"/>
                          <a:cs typeface="+mn-cs"/>
                        </a:rPr>
                        <a:t>These rules detail the methods used for Pending REP Notification Transactions.  These rules were developed to ensure that these transactions are sent only when the appropriate recipient can be positively identified.</a:t>
                      </a:r>
                    </a:p>
                  </a:txBody>
                  <a:tcPr marT="91440" marB="91440" anchor="ctr"/>
                </a:tc>
                <a:extLst>
                  <a:ext uri="{0D108BD9-81ED-4DB2-BD59-A6C34878D82A}">
                    <a16:rowId xmlns="" xmlns:a16="http://schemas.microsoft.com/office/drawing/2014/main" val="1465696979"/>
                  </a:ext>
                </a:extLst>
              </a:tr>
              <a:tr h="10564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11.3</a:t>
                      </a:r>
                    </a:p>
                  </a:txBody>
                  <a:tcPr marT="91440" marB="91440"/>
                </a:tc>
                <a:tc>
                  <a:txBody>
                    <a:bodyPr/>
                    <a:lstStyle/>
                    <a:p>
                      <a:r>
                        <a:rPr lang="en-US" sz="1400" b="1" i="1" kern="1200" dirty="0">
                          <a:solidFill>
                            <a:schemeClr val="dk1"/>
                          </a:solidFill>
                          <a:effectLst/>
                          <a:latin typeface="+mn-lt"/>
                          <a:ea typeface="+mn-ea"/>
                          <a:cs typeface="+mn-cs"/>
                        </a:rPr>
                        <a:t>Transmission and/or Distribution Service Provider Operating Rules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The business rules Transmission and/or Distribution Service Providers (TDSPs) will follow in order to process multiple, non-sequential transactions concurrently on a single Electric Service Identifier (ESI ID).</a:t>
                      </a:r>
                    </a:p>
                    <a:p>
                      <a:endParaRPr lang="en-US" sz="14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143784">
                <a:tc>
                  <a:txBody>
                    <a:bodyPr/>
                    <a:lstStyle/>
                    <a:p>
                      <a:pPr algn="ctr"/>
                      <a:endParaRPr lang="en-US" sz="1400" b="1" dirty="0">
                        <a:solidFill>
                          <a:schemeClr val="tx1"/>
                        </a:solidFill>
                      </a:endParaRPr>
                    </a:p>
                    <a:p>
                      <a:pPr algn="ctr"/>
                      <a:r>
                        <a:rPr lang="en-US" sz="1400" b="1" dirty="0">
                          <a:solidFill>
                            <a:schemeClr val="tx1"/>
                          </a:solidFill>
                        </a:rPr>
                        <a:t>11.4</a:t>
                      </a:r>
                    </a:p>
                  </a:txBody>
                  <a:tcPr marT="91440" marB="91440"/>
                </a:tc>
                <a:tc>
                  <a:txBody>
                    <a:bodyPr/>
                    <a:lstStyle/>
                    <a:p>
                      <a:r>
                        <a:rPr lang="en-US" sz="1400" b="1" i="1" kern="1200" dirty="0">
                          <a:solidFill>
                            <a:schemeClr val="dk1"/>
                          </a:solidFill>
                          <a:effectLst/>
                          <a:latin typeface="+mn-lt"/>
                          <a:ea typeface="+mn-ea"/>
                          <a:cs typeface="+mn-cs"/>
                        </a:rPr>
                        <a:t>Retail Electric Provider Operating Rules</a:t>
                      </a:r>
                    </a:p>
                    <a:p>
                      <a:r>
                        <a:rPr lang="en-US" sz="1400" kern="1200" dirty="0">
                          <a:solidFill>
                            <a:schemeClr val="dk1"/>
                          </a:solidFill>
                          <a:effectLst/>
                          <a:latin typeface="+mn-lt"/>
                          <a:ea typeface="+mn-ea"/>
                          <a:cs typeface="+mn-cs"/>
                        </a:rPr>
                        <a:t>Retail Electric Providers (REPs), like the Transmission and/or Distribution Service Providers (TDSPs) and ERCOT, will be required to handle multiple, non-sequential transactions on an Electric Service Identifier (ESI ID).   </a:t>
                      </a:r>
                    </a:p>
                  </a:txBody>
                  <a:tcPr marT="91440" marB="9144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838442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TxSET</a:t>
            </a:r>
            <a:endParaRPr lang="en-US" dirty="0"/>
          </a:p>
        </p:txBody>
      </p:sp>
      <p:sp>
        <p:nvSpPr>
          <p:cNvPr id="3" name="Content Placeholder 2"/>
          <p:cNvSpPr>
            <a:spLocks noGrp="1"/>
          </p:cNvSpPr>
          <p:nvPr>
            <p:ph sz="quarter" idx="4294967295"/>
          </p:nvPr>
        </p:nvSpPr>
        <p:spPr>
          <a:xfrm>
            <a:off x="457200" y="1181100"/>
            <a:ext cx="5499100" cy="5486400"/>
          </a:xfrm>
        </p:spPr>
        <p:txBody>
          <a:bodyPr>
            <a:normAutofit/>
          </a:bodyPr>
          <a:lstStyle/>
          <a:p>
            <a:pPr marL="0" indent="0" hangingPunct="0">
              <a:buNone/>
            </a:pPr>
            <a:r>
              <a:rPr lang="en-US" sz="2200" b="1" dirty="0">
                <a:solidFill>
                  <a:srgbClr val="0070C0"/>
                </a:solidFill>
              </a:rPr>
              <a:t>Texas Standard Electronic Transaction (Texas SET) Working Group:</a:t>
            </a:r>
          </a:p>
          <a:p>
            <a:pPr hangingPunct="0"/>
            <a:r>
              <a:rPr lang="en-US" sz="2000" b="1" dirty="0"/>
              <a:t>R</a:t>
            </a:r>
            <a:r>
              <a:rPr lang="en-US" sz="1700" b="1" dirty="0"/>
              <a:t>eports</a:t>
            </a:r>
            <a:r>
              <a:rPr lang="en-US" sz="1700" dirty="0"/>
              <a:t> to the Retail Market Subcommittee (RMS), </a:t>
            </a:r>
          </a:p>
          <a:p>
            <a:pPr hangingPunct="0"/>
            <a:r>
              <a:rPr lang="en-US" sz="2000" b="1" dirty="0"/>
              <a:t>A</a:t>
            </a:r>
            <a:r>
              <a:rPr lang="en-US" sz="1700" b="1" dirty="0"/>
              <a:t>nalyzes</a:t>
            </a:r>
            <a:r>
              <a:rPr lang="en-US" sz="1700" dirty="0"/>
              <a:t> the need for new or modifications to existing electronic transactions,</a:t>
            </a:r>
          </a:p>
          <a:p>
            <a:pPr hangingPunct="0"/>
            <a:r>
              <a:rPr lang="en-US" sz="2000" b="1" dirty="0"/>
              <a:t>R</a:t>
            </a:r>
            <a:r>
              <a:rPr lang="en-US" sz="1700" b="1" dirty="0"/>
              <a:t>ecommends</a:t>
            </a:r>
            <a:r>
              <a:rPr lang="en-US" sz="1700" dirty="0"/>
              <a:t> changes to retail market processes, </a:t>
            </a:r>
          </a:p>
          <a:p>
            <a:pPr hangingPunct="0"/>
            <a:r>
              <a:rPr lang="en-US" sz="2000" b="1" dirty="0"/>
              <a:t>W</a:t>
            </a:r>
            <a:r>
              <a:rPr lang="en-US" sz="1700" b="1" dirty="0"/>
              <a:t>orks </a:t>
            </a:r>
            <a:r>
              <a:rPr lang="en-US" sz="1700" dirty="0"/>
              <a:t>with the ERCOT Flight Administrator to ensure that testing processes and procedures are defined and administered, </a:t>
            </a:r>
          </a:p>
          <a:p>
            <a:pPr hangingPunct="0"/>
            <a:r>
              <a:rPr lang="en-US" sz="2000" b="1" dirty="0"/>
              <a:t>M</a:t>
            </a:r>
            <a:r>
              <a:rPr lang="en-US" sz="1700" b="1" dirty="0"/>
              <a:t>aintains</a:t>
            </a:r>
            <a:r>
              <a:rPr lang="en-US" sz="1700" dirty="0"/>
              <a:t> the Texas SET Implementation Guides and the Texas Market Test Plan Guide, and </a:t>
            </a:r>
          </a:p>
          <a:p>
            <a:pPr hangingPunct="0"/>
            <a:r>
              <a:rPr lang="en-US" sz="2000" b="1" dirty="0"/>
              <a:t>C</a:t>
            </a:r>
            <a:r>
              <a:rPr lang="en-US" sz="1700" b="1" dirty="0"/>
              <a:t>ollaborates</a:t>
            </a:r>
            <a:r>
              <a:rPr lang="en-US" sz="1700" dirty="0"/>
              <a:t> with other Working Groups and Taskforces as directed by RMS.</a:t>
            </a:r>
          </a:p>
          <a:p>
            <a:pPr hangingPunct="0"/>
            <a:r>
              <a:rPr lang="en-US" sz="1700" dirty="0">
                <a:hlinkClick r:id="rId2"/>
              </a:rPr>
              <a:t>http://ercot.com/committee/txset</a:t>
            </a:r>
            <a:endParaRPr lang="en-US" sz="1700" dirty="0"/>
          </a:p>
          <a:p>
            <a:pPr hangingPunct="0"/>
            <a:endParaRPr lang="en-US" sz="1700" dirty="0"/>
          </a:p>
        </p:txBody>
      </p:sp>
      <p:grpSp>
        <p:nvGrpSpPr>
          <p:cNvPr id="6" name="Group 5"/>
          <p:cNvGrpSpPr/>
          <p:nvPr/>
        </p:nvGrpSpPr>
        <p:grpSpPr>
          <a:xfrm>
            <a:off x="6096000" y="2514601"/>
            <a:ext cx="2903470" cy="3124200"/>
            <a:chOff x="5562600" y="3586552"/>
            <a:chExt cx="3208270" cy="291297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657600"/>
              <a:ext cx="3208270" cy="2841929"/>
            </a:xfrm>
            <a:prstGeom prst="rect">
              <a:avLst/>
            </a:prstGeom>
          </p:spPr>
        </p:pic>
        <p:sp>
          <p:nvSpPr>
            <p:cNvPr id="8" name="TextBox 7"/>
            <p:cNvSpPr txBox="1"/>
            <p:nvPr/>
          </p:nvSpPr>
          <p:spPr>
            <a:xfrm>
              <a:off x="7667583" y="3586552"/>
              <a:ext cx="1066974" cy="573936"/>
            </a:xfrm>
            <a:prstGeom prst="rect">
              <a:avLst/>
            </a:prstGeom>
            <a:noFill/>
            <a:scene3d>
              <a:camera prst="isometricOffAxis1Right">
                <a:rot lat="1080001" lon="20039996" rev="21179996"/>
              </a:camera>
              <a:lightRig rig="threePt" dir="t"/>
            </a:scene3d>
          </p:spPr>
          <p:txBody>
            <a:bodyPr wrap="square" rtlCol="0">
              <a:spAutoFit/>
            </a:bodyPr>
            <a:lstStyle/>
            <a:p>
              <a:endParaRPr lang="en-US" sz="900" b="1" dirty="0">
                <a:solidFill>
                  <a:prstClr val="black"/>
                </a:solidFill>
                <a:latin typeface="Arial" panose="020B0604020202020204"/>
              </a:endParaRPr>
            </a:p>
            <a:p>
              <a:pPr algn="ctr"/>
              <a:r>
                <a:rPr lang="en-US" sz="900" dirty="0">
                  <a:solidFill>
                    <a:prstClr val="black"/>
                  </a:solidFill>
                  <a:latin typeface="Arial" panose="020B0604020202020204" pitchFamily="34" charset="0"/>
                  <a:cs typeface="Arial" panose="020B0604020202020204" pitchFamily="34" charset="0"/>
                </a:rPr>
                <a:t>Review &amp; Recommend RMGRR153 &amp; 2019 Test Flight</a:t>
              </a:r>
            </a:p>
          </p:txBody>
        </p:sp>
      </p:grpSp>
    </p:spTree>
    <p:extLst>
      <p:ext uri="{BB962C8B-B14F-4D97-AF65-F5344CB8AC3E}">
        <p14:creationId xmlns:p14="http://schemas.microsoft.com/office/powerpoint/2010/main" val="42156217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a:t>
            </a:r>
            <a:r>
              <a:rPr lang="en-US" dirty="0" smtClean="0"/>
              <a:t>)</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09" y="1143000"/>
            <a:ext cx="8461248" cy="5653532"/>
          </a:xfrm>
          <a:prstGeom prst="rect">
            <a:avLst/>
          </a:prstGeom>
        </p:spPr>
      </p:pic>
      <p:sp>
        <p:nvSpPr>
          <p:cNvPr id="6" name="Rectangle 5">
            <a:extLst>
              <a:ext uri="{FF2B5EF4-FFF2-40B4-BE49-F238E27FC236}">
                <a16:creationId xmlns="" xmlns:a16="http://schemas.microsoft.com/office/drawing/2014/main" id="{1BC79BA6-23F6-4C0A-81C0-BA481595097D}"/>
              </a:ext>
            </a:extLst>
          </p:cNvPr>
          <p:cNvSpPr/>
          <p:nvPr/>
        </p:nvSpPr>
        <p:spPr>
          <a:xfrm>
            <a:off x="261518" y="6464808"/>
            <a:ext cx="1459992" cy="31953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3655AA8C-8454-43ED-926A-EB2A66FC6925}"/>
              </a:ext>
            </a:extLst>
          </p:cNvPr>
          <p:cNvSpPr/>
          <p:nvPr/>
        </p:nvSpPr>
        <p:spPr>
          <a:xfrm>
            <a:off x="2057400" y="2628900"/>
            <a:ext cx="6400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 xmlns:a16="http://schemas.microsoft.com/office/drawing/2014/main" id="{B9764237-85D0-4ED3-9F90-9944360EAAC8}"/>
              </a:ext>
            </a:extLst>
          </p:cNvPr>
          <p:cNvSpPr/>
          <p:nvPr/>
        </p:nvSpPr>
        <p:spPr>
          <a:xfrm>
            <a:off x="2020214" y="3505200"/>
            <a:ext cx="6400800" cy="8382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9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a:t>
            </a:r>
            <a:r>
              <a:rPr lang="en-US" dirty="0" err="1"/>
              <a:t>Swimlanes</a:t>
            </a:r>
            <a:r>
              <a:rPr lang="en-US" dirty="0"/>
              <a:t> </a:t>
            </a:r>
          </a:p>
        </p:txBody>
      </p:sp>
      <p:sp>
        <p:nvSpPr>
          <p:cNvPr id="3" name="Content Placeholder 2"/>
          <p:cNvSpPr>
            <a:spLocks noGrp="1"/>
          </p:cNvSpPr>
          <p:nvPr>
            <p:ph sz="quarter" idx="4294967295"/>
          </p:nvPr>
        </p:nvSpPr>
        <p:spPr>
          <a:xfrm>
            <a:off x="724916" y="1066800"/>
            <a:ext cx="4356100" cy="5486400"/>
          </a:xfrm>
        </p:spPr>
        <p:txBody>
          <a:bodyPr/>
          <a:lstStyle/>
          <a:p>
            <a:pPr marL="0" indent="0" hangingPunct="0">
              <a:buNone/>
            </a:pPr>
            <a:endParaRPr lang="en-US" sz="2400" dirty="0"/>
          </a:p>
          <a:p>
            <a:pPr marL="0" indent="0" hangingPunct="0">
              <a:buNone/>
            </a:pPr>
            <a:r>
              <a:rPr lang="en-US" sz="2400" dirty="0"/>
              <a:t>Texas Standard Electronic Transaction (SET) swimlanes are reference documents that outline the business process lifecycle for transactions used in the competitive retail electric market in Texas.</a:t>
            </a:r>
          </a:p>
          <a:p>
            <a:pPr marL="0" indent="0" hangingPunct="0">
              <a:buNone/>
            </a:pPr>
            <a:r>
              <a:rPr lang="en-US" sz="1800" dirty="0">
                <a:hlinkClick r:id="rId2"/>
              </a:rPr>
              <a:t>http://ercot.com/mktrules/guides/txset/sw</a:t>
            </a:r>
          </a:p>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9" name="Picture 8">
            <a:extLst>
              <a:ext uri="{FF2B5EF4-FFF2-40B4-BE49-F238E27FC236}">
                <a16:creationId xmlns="" xmlns:a16="http://schemas.microsoft.com/office/drawing/2014/main" id="{0DBB8976-F471-4318-A42C-D5ADF1B36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295400"/>
            <a:ext cx="3581399" cy="4015943"/>
          </a:xfrm>
          <a:prstGeom prst="rect">
            <a:avLst/>
          </a:prstGeom>
        </p:spPr>
      </p:pic>
    </p:spTree>
    <p:extLst>
      <p:ext uri="{BB962C8B-B14F-4D97-AF65-F5344CB8AC3E}">
        <p14:creationId xmlns:p14="http://schemas.microsoft.com/office/powerpoint/2010/main" val="1801586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3445215043"/>
              </p:ext>
            </p:extLst>
          </p:nvPr>
        </p:nvGraphicFramePr>
        <p:xfrm>
          <a:off x="304800" y="1044407"/>
          <a:ext cx="8458200" cy="5801401"/>
        </p:xfrm>
        <a:graphic>
          <a:graphicData uri="http://schemas.openxmlformats.org/drawingml/2006/table">
            <a:tbl>
              <a:tblPr firstRow="1" bandRow="1">
                <a:tableStyleId>{5C22544A-7EE6-4342-B048-85BDC9FD1C3A}</a:tableStyleId>
              </a:tblPr>
              <a:tblGrid>
                <a:gridCol w="4267200">
                  <a:extLst>
                    <a:ext uri="{9D8B030D-6E8A-4147-A177-3AD203B41FA5}">
                      <a16:colId xmlns="" xmlns:a16="http://schemas.microsoft.com/office/drawing/2014/main" val="20000"/>
                    </a:ext>
                  </a:extLst>
                </a:gridCol>
                <a:gridCol w="4191000">
                  <a:extLst>
                    <a:ext uri="{9D8B030D-6E8A-4147-A177-3AD203B41FA5}">
                      <a16:colId xmlns="" xmlns:a16="http://schemas.microsoft.com/office/drawing/2014/main" val="20001"/>
                    </a:ext>
                  </a:extLst>
                </a:gridCol>
              </a:tblGrid>
              <a:tr h="705124">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78227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895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consolidated billing, remittance and dual billing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2"/>
                        </a:rPr>
                        <a:t>Billing Scenarios Version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057686">
                <a:tc>
                  <a:txBody>
                    <a:bodyPr/>
                    <a:lstStyle/>
                    <a:p>
                      <a:pPr algn="l"/>
                      <a:r>
                        <a:rPr lang="en-US" sz="1600" b="0" i="0" kern="1200" dirty="0">
                          <a:solidFill>
                            <a:schemeClr val="dk1"/>
                          </a:solidFill>
                          <a:effectLst/>
                          <a:latin typeface="+mn-lt"/>
                          <a:ea typeface="+mn-ea"/>
                          <a:cs typeface="+mn-cs"/>
                        </a:rPr>
                        <a:t>TX SET flow documentation for beginning and ending continuous service agreements (CSAs)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3"/>
                        </a:rPr>
                        <a:t>Continuous Service Agreement Scenarios February 2017</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783471">
                <a:tc>
                  <a:txBody>
                    <a:bodyPr/>
                    <a:lstStyle/>
                    <a:p>
                      <a:pPr algn="l"/>
                      <a:r>
                        <a:rPr lang="en-US" sz="1600" b="0" i="0" kern="1200" dirty="0">
                          <a:solidFill>
                            <a:schemeClr val="dk1"/>
                          </a:solidFill>
                          <a:effectLst/>
                          <a:latin typeface="+mn-lt"/>
                          <a:ea typeface="+mn-ea"/>
                          <a:cs typeface="+mn-cs"/>
                        </a:rPr>
                        <a:t>TX SET flow documentation for handling Move In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Customer Move In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Move Out changes and problems </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5"/>
                        </a:rPr>
                        <a:t>Customer Move Out Scenarios February 2017</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5"/>
                  </a:ext>
                </a:extLst>
              </a:tr>
              <a:tr h="783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TX SET flow documentation for handling customer switch request</a:t>
                      </a:r>
                    </a:p>
                  </a:txBody>
                  <a:tcPr marT="91440" marB="91440"/>
                </a:tc>
                <a:tc>
                  <a:txBody>
                    <a:bodyPr/>
                    <a:lstStyle/>
                    <a:p>
                      <a:r>
                        <a:rPr lang="en-US" sz="1600" b="1" i="0" u="none" strike="noStrike" kern="1200" dirty="0">
                          <a:solidFill>
                            <a:schemeClr val="dk1"/>
                          </a:solidFill>
                          <a:effectLst/>
                          <a:latin typeface="+mn-lt"/>
                          <a:ea typeface="+mn-ea"/>
                          <a:cs typeface="+mn-cs"/>
                          <a:hlinkClick r:id="rId6"/>
                        </a:rPr>
                        <a:t>Customer Switch Scenarios June 2012</a:t>
                      </a:r>
                      <a:r>
                        <a:rPr lang="en-US" sz="1600" b="0" i="0" kern="1200" dirty="0">
                          <a:solidFill>
                            <a:schemeClr val="dk1"/>
                          </a:solidFill>
                          <a:effectLst/>
                          <a:latin typeface="+mn-lt"/>
                          <a:ea typeface="+mn-ea"/>
                          <a:cs typeface="+mn-cs"/>
                        </a:rPr>
                        <a:t> </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60798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a:t>
            </a:r>
            <a:r>
              <a:rPr lang="en-US" dirty="0" err="1"/>
              <a:t>Swimlanes</a:t>
            </a:r>
            <a:r>
              <a:rPr lang="en-US" dirty="0"/>
              <a:t> </a:t>
            </a:r>
          </a:p>
        </p:txBody>
      </p:sp>
      <p:graphicFrame>
        <p:nvGraphicFramePr>
          <p:cNvPr id="3" name="Content Placeholder 8"/>
          <p:cNvGraphicFramePr>
            <a:graphicFrameLocks/>
          </p:cNvGraphicFramePr>
          <p:nvPr>
            <p:extLst>
              <p:ext uri="{D42A27DB-BD31-4B8C-83A1-F6EECF244321}">
                <p14:modId xmlns:p14="http://schemas.microsoft.com/office/powerpoint/2010/main" val="1956959981"/>
              </p:ext>
            </p:extLst>
          </p:nvPr>
        </p:nvGraphicFramePr>
        <p:xfrm>
          <a:off x="246888" y="1084996"/>
          <a:ext cx="8458200" cy="5772734"/>
        </p:xfrm>
        <a:graphic>
          <a:graphicData uri="http://schemas.openxmlformats.org/drawingml/2006/table">
            <a:tbl>
              <a:tblPr firstRow="1" bandRow="1">
                <a:tableStyleId>{5C22544A-7EE6-4342-B048-85BDC9FD1C3A}</a:tableStyleId>
              </a:tblPr>
              <a:tblGrid>
                <a:gridCol w="3886200">
                  <a:extLst>
                    <a:ext uri="{9D8B030D-6E8A-4147-A177-3AD203B41FA5}">
                      <a16:colId xmlns="" xmlns:a16="http://schemas.microsoft.com/office/drawing/2014/main" val="20000"/>
                    </a:ext>
                  </a:extLst>
                </a:gridCol>
                <a:gridCol w="4572000">
                  <a:extLst>
                    <a:ext uri="{9D8B030D-6E8A-4147-A177-3AD203B41FA5}">
                      <a16:colId xmlns="" xmlns:a16="http://schemas.microsoft.com/office/drawing/2014/main" val="20001"/>
                    </a:ext>
                  </a:extLst>
                </a:gridCol>
              </a:tblGrid>
              <a:tr h="740865">
                <a:tc gridSpan="2">
                  <a:txBody>
                    <a:bodyPr/>
                    <a:lstStyle/>
                    <a:p>
                      <a:pPr algn="ctr"/>
                      <a:r>
                        <a:rPr lang="en-US" sz="2400" dirty="0"/>
                        <a:t>Texas SET Swimlanes Scenarios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658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 TX SET flow documentation for Disconnect and Reconnect for Non-Pay</a:t>
                      </a: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Disconnect Reconnect Non Pay Scenarios February 2017</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10007"/>
                  </a:ext>
                </a:extLst>
              </a:tr>
              <a:tr h="1687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customer dropped by Competitive Retailer (CR), disconnect for non-pay services request and Mass Transition from defaulting CR to Provider of Last Resort (POLR) </a:t>
                      </a:r>
                      <a:endParaRPr lang="en-US" sz="1600" b="1" dirty="0">
                        <a:solidFill>
                          <a:schemeClr val="tx1"/>
                        </a:solidFill>
                      </a:endParaRPr>
                    </a:p>
                  </a:txBody>
                  <a:tcPr marT="91440" marB="91440" anchor="ctr"/>
                </a:tc>
                <a:tc>
                  <a:txBody>
                    <a:bodyPr/>
                    <a:lstStyle/>
                    <a:p>
                      <a:r>
                        <a:rPr lang="fr-FR" sz="1600" b="1" i="0" u="none" strike="noStrike" kern="1200" dirty="0">
                          <a:solidFill>
                            <a:schemeClr val="dk1"/>
                          </a:solidFill>
                          <a:effectLst/>
                          <a:latin typeface="+mn-lt"/>
                          <a:ea typeface="+mn-ea"/>
                          <a:cs typeface="+mn-cs"/>
                          <a:hlinkClick r:id="rId3"/>
                        </a:rPr>
                        <a:t>Mass Transition / Acquisition Scenarios June 2012</a:t>
                      </a:r>
                      <a:r>
                        <a:rPr lang="fr-FR"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0008"/>
                  </a:ext>
                </a:extLst>
              </a:tr>
              <a:tr h="905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for handling Switch Hold add and removal </a:t>
                      </a:r>
                      <a:endParaRPr lang="en-US" sz="1600" b="1" dirty="0">
                        <a:solidFill>
                          <a:schemeClr val="tx1"/>
                        </a:solidFill>
                      </a:endParaRPr>
                    </a:p>
                  </a:txBody>
                  <a:tcPr marT="91440" marB="91440" anchor="ctr"/>
                </a:tc>
                <a:tc>
                  <a:txBody>
                    <a:bodyPr/>
                    <a:lstStyle/>
                    <a:p>
                      <a:r>
                        <a:rPr lang="en-US" sz="1600" b="1" i="0" u="none" strike="noStrike" kern="1200" dirty="0">
                          <a:solidFill>
                            <a:schemeClr val="dk1"/>
                          </a:solidFill>
                          <a:effectLst/>
                          <a:latin typeface="+mn-lt"/>
                          <a:ea typeface="+mn-ea"/>
                          <a:cs typeface="+mn-cs"/>
                          <a:hlinkClick r:id="rId4"/>
                        </a:rPr>
                        <a:t>Switch Hold Scenarios June 2012</a:t>
                      </a:r>
                      <a:r>
                        <a:rPr lang="en-US" sz="1600" b="0" i="0" kern="1200" dirty="0">
                          <a:solidFill>
                            <a:schemeClr val="dk1"/>
                          </a:solidFill>
                          <a:effectLst/>
                          <a:latin typeface="+mn-lt"/>
                          <a:ea typeface="+mn-ea"/>
                          <a:cs typeface="+mn-cs"/>
                        </a:rPr>
                        <a:t> </a:t>
                      </a:r>
                      <a:endParaRPr lang="en-US" sz="1600" b="1" i="1" kern="1200" dirty="0">
                        <a:solidFill>
                          <a:srgbClr val="FF0000"/>
                        </a:solidFill>
                        <a:effectLst/>
                        <a:latin typeface="+mn-lt"/>
                        <a:ea typeface="+mn-ea"/>
                        <a:cs typeface="+mn-cs"/>
                      </a:endParaRPr>
                    </a:p>
                  </a:txBody>
                  <a:tcPr marT="91440" marB="91440" anchor="ctr"/>
                </a:tc>
                <a:extLst>
                  <a:ext uri="{0D108BD9-81ED-4DB2-BD59-A6C34878D82A}">
                    <a16:rowId xmlns="" xmlns:a16="http://schemas.microsoft.com/office/drawing/2014/main" val="1157781793"/>
                  </a:ext>
                </a:extLst>
              </a:tr>
              <a:tr h="823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kern="1200" dirty="0">
                          <a:solidFill>
                            <a:schemeClr val="dk1"/>
                          </a:solidFill>
                          <a:effectLst/>
                          <a:latin typeface="+mn-lt"/>
                          <a:ea typeface="+mn-ea"/>
                          <a:cs typeface="+mn-cs"/>
                        </a:rPr>
                        <a:t>TX SET flow documentation of how to report unplanned outages</a:t>
                      </a:r>
                      <a:endParaRPr lang="en-US" sz="1600" b="1" dirty="0">
                        <a:solidFill>
                          <a:schemeClr val="tx1"/>
                        </a:solidFill>
                      </a:endParaRPr>
                    </a:p>
                  </a:txBody>
                  <a:tcPr marT="91440" marB="9144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5"/>
                        </a:rPr>
                        <a:t>Unplanned Outages Scenarios June 2012</a:t>
                      </a:r>
                      <a:r>
                        <a:rPr lang="en-US" sz="1600" b="0" i="0" kern="1200" dirty="0">
                          <a:solidFill>
                            <a:schemeClr val="dk1"/>
                          </a:solidFill>
                          <a:effectLst/>
                          <a:latin typeface="+mn-lt"/>
                          <a:ea typeface="+mn-ea"/>
                          <a:cs typeface="+mn-cs"/>
                        </a:rPr>
                        <a:t>  </a:t>
                      </a:r>
                      <a:endParaRPr lang="en-US" sz="1600" b="1" i="1" u="none" dirty="0">
                        <a:solidFill>
                          <a:srgbClr val="FF0000"/>
                        </a:solidFill>
                      </a:endParaRPr>
                    </a:p>
                  </a:txBody>
                  <a:tcPr marT="91440" marB="91440" anchor="ctr"/>
                </a:tc>
                <a:extLst>
                  <a:ext uri="{0D108BD9-81ED-4DB2-BD59-A6C34878D82A}">
                    <a16:rowId xmlns="" xmlns:a16="http://schemas.microsoft.com/office/drawing/2014/main" val="2340016548"/>
                  </a:ext>
                </a:extLst>
              </a:tr>
            </a:tbl>
          </a:graphicData>
        </a:graphic>
      </p:graphicFrame>
    </p:spTree>
    <p:extLst>
      <p:ext uri="{BB962C8B-B14F-4D97-AF65-F5344CB8AC3E}">
        <p14:creationId xmlns:p14="http://schemas.microsoft.com/office/powerpoint/2010/main" val="3521821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Texas SET Implementation Guides (IG</a:t>
            </a:r>
            <a:r>
              <a:rPr lang="en-US" dirty="0" smtClean="0"/>
              <a:t>)</a:t>
            </a:r>
            <a:endParaRPr lang="en-US" dirty="0"/>
          </a:p>
        </p:txBody>
      </p:sp>
      <p:sp>
        <p:nvSpPr>
          <p:cNvPr id="3" name="Content Placeholder 2"/>
          <p:cNvSpPr>
            <a:spLocks noGrp="1"/>
          </p:cNvSpPr>
          <p:nvPr>
            <p:ph sz="quarter" idx="4294967295"/>
          </p:nvPr>
        </p:nvSpPr>
        <p:spPr>
          <a:xfrm>
            <a:off x="263957" y="1295400"/>
            <a:ext cx="8623300" cy="5943600"/>
          </a:xfrm>
        </p:spPr>
        <p:txBody>
          <a:bodyPr>
            <a:normAutofit/>
          </a:bodyPr>
          <a:lstStyle/>
          <a:p>
            <a:pPr marL="0" indent="0">
              <a:buNone/>
            </a:pPr>
            <a:r>
              <a:rPr lang="en-US" sz="1800" dirty="0"/>
              <a:t>The Texas Standard Electronic Transaction (SET) Implementation Guides provide details of information contained within the electronic transactions used in the competitive retail electric market in Texas.</a:t>
            </a:r>
          </a:p>
          <a:p>
            <a:r>
              <a:rPr lang="en-US" sz="1800" dirty="0"/>
              <a:t>The current Version 4.0 of the Texas SET Implementation Guides contains updates to retail transactions to support the following:</a:t>
            </a:r>
          </a:p>
          <a:p>
            <a:pPr lvl="1"/>
            <a:r>
              <a:rPr lang="en-US" sz="1200" b="1" dirty="0"/>
              <a:t>PUCT Substantive Rule §25.493 Acquisition and Transfer of Customers from one Retail Electric Provider to Another</a:t>
            </a:r>
          </a:p>
          <a:p>
            <a:pPr lvl="1"/>
            <a:r>
              <a:rPr lang="en-US" sz="1200" b="1" dirty="0"/>
              <a:t>PUCT Substantive Rule §25.480 Bill Payment and Adjustments</a:t>
            </a:r>
          </a:p>
          <a:p>
            <a:pPr lvl="1"/>
            <a:r>
              <a:rPr lang="en-US" sz="1200" b="1" dirty="0"/>
              <a:t>PUCT Substantive Rule §25.483 Disconnection of Service</a:t>
            </a:r>
          </a:p>
          <a:p>
            <a:pPr lvl="1"/>
            <a:r>
              <a:rPr lang="en-US" sz="1200" b="1" dirty="0"/>
              <a:t>PUCT Substantive Rule §25.497 Critical Care Customers</a:t>
            </a:r>
          </a:p>
          <a:p>
            <a:pPr lvl="1"/>
            <a:r>
              <a:rPr lang="en-US" sz="1200" b="1" dirty="0"/>
              <a:t>PUCT Substantive Rule §25.126 Amendments Due to Non-Compliant Meters and Meter Tampering in Areas Where Customer Choice Has Been Introduced</a:t>
            </a:r>
          </a:p>
          <a:p>
            <a:pPr lvl="1"/>
            <a:r>
              <a:rPr lang="en-US" sz="1200" b="1" dirty="0"/>
              <a:t>PUCT PROJECT 34610 Implementation Project Relating to Advanced Metering</a:t>
            </a:r>
          </a:p>
          <a:p>
            <a:pPr lvl="1"/>
            <a:r>
              <a:rPr lang="en-US" sz="1200" b="1" dirty="0"/>
              <a:t>Outstanding Change Controls identified and recommended by the Texas SET Working Group</a:t>
            </a:r>
          </a:p>
          <a:p>
            <a:pPr lvl="1"/>
            <a:r>
              <a:rPr lang="en-US" sz="1200" b="1" dirty="0">
                <a:hlinkClick r:id="rId2"/>
              </a:rPr>
              <a:t>http://ercot.com/mktrules/guides/txset/current</a:t>
            </a:r>
            <a:r>
              <a:rPr lang="en-US" sz="1200" b="1" dirty="0"/>
              <a:t> </a:t>
            </a:r>
          </a:p>
          <a:p>
            <a:endParaRPr lang="en-US" dirty="0"/>
          </a:p>
          <a:p>
            <a:pPr marL="0" indent="0" hangingPunct="0">
              <a:buNone/>
            </a:pPr>
            <a:endParaRPr lang="en-US" sz="1700" dirty="0">
              <a:hlinkClick r:id="rId3"/>
            </a:endParaRPr>
          </a:p>
          <a:p>
            <a:pPr algn="ctr" hangingPunct="0"/>
            <a:endParaRPr lang="en-US" sz="1700" dirty="0"/>
          </a:p>
        </p:txBody>
      </p:sp>
      <p:pic>
        <p:nvPicPr>
          <p:cNvPr id="6" name="Picture 5">
            <a:extLst>
              <a:ext uri="{FF2B5EF4-FFF2-40B4-BE49-F238E27FC236}">
                <a16:creationId xmlns="" xmlns:a16="http://schemas.microsoft.com/office/drawing/2014/main" id="{77C3E1EE-BD8E-4939-86B5-FC2D90E77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6200" y="4648200"/>
            <a:ext cx="1316155" cy="1676399"/>
          </a:xfrm>
          <a:prstGeom prst="rect">
            <a:avLst/>
          </a:prstGeom>
        </p:spPr>
      </p:pic>
    </p:spTree>
    <p:extLst>
      <p:ext uri="{BB962C8B-B14F-4D97-AF65-F5344CB8AC3E}">
        <p14:creationId xmlns:p14="http://schemas.microsoft.com/office/powerpoint/2010/main" val="34277292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834914676"/>
              </p:ext>
            </p:extLst>
          </p:nvPr>
        </p:nvGraphicFramePr>
        <p:xfrm>
          <a:off x="457200" y="1044635"/>
          <a:ext cx="8001000" cy="5974080"/>
        </p:xfrm>
        <a:graphic>
          <a:graphicData uri="http://schemas.openxmlformats.org/drawingml/2006/table">
            <a:tbl>
              <a:tblPr firstRow="1" bandRow="1">
                <a:tableStyleId>{5C22544A-7EE6-4342-B048-85BDC9FD1C3A}</a:tableStyleId>
              </a:tblPr>
              <a:tblGrid>
                <a:gridCol w="3676136">
                  <a:extLst>
                    <a:ext uri="{9D8B030D-6E8A-4147-A177-3AD203B41FA5}">
                      <a16:colId xmlns="" xmlns:a16="http://schemas.microsoft.com/office/drawing/2014/main" val="20000"/>
                    </a:ext>
                  </a:extLst>
                </a:gridCol>
                <a:gridCol w="4324864">
                  <a:extLst>
                    <a:ext uri="{9D8B030D-6E8A-4147-A177-3AD203B41FA5}">
                      <a16:colId xmlns="" xmlns:a16="http://schemas.microsoft.com/office/drawing/2014/main" val="20001"/>
                    </a:ext>
                  </a:extLst>
                </a:gridCol>
              </a:tblGrid>
              <a:tr h="514178">
                <a:tc gridSpan="2">
                  <a:txBody>
                    <a:bodyPr/>
                    <a:lstStyle/>
                    <a:p>
                      <a:pPr algn="ctr"/>
                      <a:r>
                        <a:rPr lang="en-US" sz="2400" dirty="0"/>
                        <a:t>Service Orders, Invoice and Remittance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570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371141">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V4.0 650</a:t>
                      </a:r>
                    </a:p>
                    <a:p>
                      <a:pPr algn="ctr"/>
                      <a:r>
                        <a:rPr lang="en-US" sz="1800" b="0" i="0" kern="1200" dirty="0">
                          <a:solidFill>
                            <a:schemeClr val="dk1"/>
                          </a:solidFill>
                          <a:effectLst/>
                          <a:latin typeface="+mn-lt"/>
                          <a:ea typeface="+mn-ea"/>
                          <a:cs typeface="+mn-cs"/>
                        </a:rPr>
                        <a:t>Service Orders</a:t>
                      </a:r>
                    </a:p>
                    <a:p>
                      <a:pPr algn="ctr"/>
                      <a:r>
                        <a:rPr lang="en-US" sz="1800" b="0" i="0" kern="1200" dirty="0">
                          <a:solidFill>
                            <a:schemeClr val="dk1"/>
                          </a:solidFill>
                          <a:effectLst/>
                          <a:latin typeface="+mn-lt"/>
                          <a:ea typeface="+mn-ea"/>
                          <a:cs typeface="+mn-cs"/>
                        </a:rPr>
                        <a:t>Point to Point </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162 KB)</a:t>
                      </a:r>
                    </a:p>
                    <a:p>
                      <a:endParaRPr lang="en-US" sz="1600" b="0" i="0" u="none" strike="noStrike" kern="1200" dirty="0">
                        <a:solidFill>
                          <a:schemeClr val="dk1"/>
                        </a:solidFill>
                        <a:effectLst/>
                        <a:latin typeface="+mn-lt"/>
                        <a:ea typeface="+mn-ea"/>
                        <a:cs typeface="+mn-cs"/>
                        <a:hlinkClick r:id="rId3"/>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42.8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971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TDSP’s Invoice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a:t>
                      </a:r>
                    </a:p>
                    <a:p>
                      <a:pPr algn="ctr"/>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95.1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(May 18, 2017 – zip – 39.1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SAC04</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19, 2016 – xls – 176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3711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Remittance Advice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Point to Point </a:t>
                      </a:r>
                    </a:p>
                    <a:p>
                      <a:pPr algn="l"/>
                      <a:endParaRPr lang="en-US" sz="20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7"/>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60.1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8"/>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(Sep 22, 2017 – zip – 31.2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5458806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Texas SET Implementation Guides  </a:t>
            </a:r>
          </a:p>
        </p:txBody>
      </p:sp>
      <p:graphicFrame>
        <p:nvGraphicFramePr>
          <p:cNvPr id="3" name="Content Placeholder 8"/>
          <p:cNvGraphicFramePr>
            <a:graphicFrameLocks/>
          </p:cNvGraphicFramePr>
          <p:nvPr>
            <p:extLst>
              <p:ext uri="{D42A27DB-BD31-4B8C-83A1-F6EECF244321}">
                <p14:modId xmlns:p14="http://schemas.microsoft.com/office/powerpoint/2010/main" val="3921534031"/>
              </p:ext>
            </p:extLst>
          </p:nvPr>
        </p:nvGraphicFramePr>
        <p:xfrm>
          <a:off x="381000" y="991185"/>
          <a:ext cx="8153400" cy="5883884"/>
        </p:xfrm>
        <a:graphic>
          <a:graphicData uri="http://schemas.openxmlformats.org/drawingml/2006/table">
            <a:tbl>
              <a:tblPr firstRow="1" bandRow="1">
                <a:tableStyleId>{5C22544A-7EE6-4342-B048-85BDC9FD1C3A}</a:tableStyleId>
              </a:tblPr>
              <a:tblGrid>
                <a:gridCol w="3746155">
                  <a:extLst>
                    <a:ext uri="{9D8B030D-6E8A-4147-A177-3AD203B41FA5}">
                      <a16:colId xmlns="" xmlns:a16="http://schemas.microsoft.com/office/drawing/2014/main" val="20000"/>
                    </a:ext>
                  </a:extLst>
                </a:gridCol>
                <a:gridCol w="4407245">
                  <a:extLst>
                    <a:ext uri="{9D8B030D-6E8A-4147-A177-3AD203B41FA5}">
                      <a16:colId xmlns="" xmlns:a16="http://schemas.microsoft.com/office/drawing/2014/main" val="20001"/>
                    </a:ext>
                  </a:extLst>
                </a:gridCol>
              </a:tblGrid>
              <a:tr h="534644">
                <a:tc gridSpan="2">
                  <a:txBody>
                    <a:bodyPr/>
                    <a:lstStyle/>
                    <a:p>
                      <a:pPr algn="ctr"/>
                      <a:r>
                        <a:rPr lang="en-US" sz="2400" dirty="0"/>
                        <a:t>Enrollments, Rejects and Usage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75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603932">
                <a:tc>
                  <a:txBody>
                    <a:bodyPr/>
                    <a:lstStyle/>
                    <a:p>
                      <a:pPr algn="ctr"/>
                      <a:r>
                        <a:rPr lang="en-US" sz="2000" b="1" i="0" kern="1200" dirty="0">
                          <a:solidFill>
                            <a:schemeClr val="dk1"/>
                          </a:solidFill>
                          <a:effectLst/>
                          <a:latin typeface="+mn-lt"/>
                          <a:ea typeface="+mn-ea"/>
                          <a:cs typeface="+mn-cs"/>
                        </a:rPr>
                        <a:t>Texas SET V4.0 814</a:t>
                      </a:r>
                    </a:p>
                    <a:p>
                      <a:pPr algn="ctr"/>
                      <a:r>
                        <a:rPr lang="en-US" sz="1800" b="0" i="0" kern="1200" dirty="0">
                          <a:solidFill>
                            <a:schemeClr val="dk1"/>
                          </a:solidFill>
                          <a:effectLst/>
                          <a:latin typeface="+mn-lt"/>
                          <a:ea typeface="+mn-ea"/>
                          <a:cs typeface="+mn-cs"/>
                        </a:rPr>
                        <a:t>Enrollments, MVI, MVO, </a:t>
                      </a:r>
                    </a:p>
                    <a:p>
                      <a:pPr algn="ctr"/>
                      <a:r>
                        <a:rPr lang="en-US" sz="1800" b="0" i="0" kern="1200" dirty="0">
                          <a:solidFill>
                            <a:schemeClr val="dk1"/>
                          </a:solidFill>
                          <a:effectLst/>
                          <a:latin typeface="+mn-lt"/>
                          <a:ea typeface="+mn-ea"/>
                          <a:cs typeface="+mn-cs"/>
                        </a:rPr>
                        <a:t>Create/Maintenance/Retire, Maintain Customer Information</a:t>
                      </a:r>
                    </a:p>
                  </a:txBody>
                  <a:tcPr marT="91440" marB="91440"/>
                </a:tc>
                <a:tc>
                  <a:txBody>
                    <a:bodyPr/>
                    <a:lstStyle/>
                    <a:p>
                      <a:r>
                        <a:rPr lang="en-US" sz="1600" b="1" i="0" u="none" strike="noStrike" kern="1200" dirty="0">
                          <a:solidFill>
                            <a:schemeClr val="dk1"/>
                          </a:solidFill>
                          <a:effectLst/>
                          <a:latin typeface="+mn-lt"/>
                          <a:ea typeface="+mn-ea"/>
                          <a:cs typeface="+mn-cs"/>
                          <a:hlinkClick r:id="rId2"/>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 MB)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3"/>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346.7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366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Invoice or Usage Reject Notification</a:t>
                      </a:r>
                      <a:endParaRPr lang="en-US" sz="18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32.4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5"/>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3"/>
                  </a:ext>
                </a:extLst>
              </a:tr>
              <a:tr h="18415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V4.0 867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Monthly and Final Usage,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Historical Usage </a:t>
                      </a:r>
                      <a:endParaRPr lang="en-US" sz="2000" b="1" dirty="0">
                        <a:solidFill>
                          <a:schemeClr val="tx1"/>
                        </a:solidFill>
                      </a:endParaRPr>
                    </a:p>
                  </a:txBody>
                  <a:tcPr marT="91440" marB="91440"/>
                </a:tc>
                <a:tc>
                  <a:txBody>
                    <a:bodyPr/>
                    <a:lstStyle/>
                    <a:p>
                      <a:endParaRPr lang="en-US" sz="1600" b="1" i="0" u="none" strike="noStrike" kern="1200" dirty="0">
                        <a:solidFill>
                          <a:schemeClr val="dk1"/>
                        </a:solidFill>
                        <a:effectLst/>
                        <a:latin typeface="+mn-lt"/>
                        <a:ea typeface="+mn-ea"/>
                        <a:cs typeface="+mn-cs"/>
                        <a:hlinkClick r:id=""/>
                      </a:endParaRPr>
                    </a:p>
                    <a:p>
                      <a:r>
                        <a:rPr lang="en-US" sz="1600" b="1" i="0" u="none" strike="noStrike" kern="1200" dirty="0">
                          <a:solidFill>
                            <a:schemeClr val="dk1"/>
                          </a:solidFill>
                          <a:effectLst/>
                          <a:latin typeface="+mn-lt"/>
                          <a:ea typeface="+mn-ea"/>
                          <a:cs typeface="+mn-cs"/>
                          <a:hlinkClick r:id=""/>
                        </a:rPr>
                        <a:t>Guides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176.3 KB)</a:t>
                      </a:r>
                    </a:p>
                    <a:p>
                      <a:endParaRPr lang="en-US" sz="1600" b="0" i="0" kern="1200" dirty="0">
                        <a:solidFill>
                          <a:schemeClr val="dk1"/>
                        </a:solidFill>
                        <a:effectLst/>
                        <a:latin typeface="+mn-lt"/>
                        <a:ea typeface="+mn-ea"/>
                        <a:cs typeface="+mn-cs"/>
                      </a:endParaRPr>
                    </a:p>
                    <a:p>
                      <a:r>
                        <a:rPr lang="en-US" sz="1600" b="1" i="0" u="none" strike="noStrike" kern="1200" dirty="0">
                          <a:solidFill>
                            <a:schemeClr val="dk1"/>
                          </a:solidFill>
                          <a:effectLst/>
                          <a:latin typeface="+mn-lt"/>
                          <a:ea typeface="+mn-ea"/>
                          <a:cs typeface="+mn-cs"/>
                          <a:hlinkClick r:id="rId6"/>
                        </a:rPr>
                        <a:t>Examples</a:t>
                      </a:r>
                      <a:r>
                        <a:rPr lang="en-US" sz="1600" b="0" i="0" kern="1200" dirty="0">
                          <a:solidFill>
                            <a:schemeClr val="dk1"/>
                          </a:solidFill>
                          <a:effectLst/>
                          <a:latin typeface="+mn-lt"/>
                          <a:ea typeface="+mn-ea"/>
                          <a:cs typeface="+mn-cs"/>
                        </a:rPr>
                        <a:t> </a:t>
                      </a:r>
                      <a:br>
                        <a:rPr lang="en-US" sz="1600" b="0" i="0" kern="1200" dirty="0">
                          <a:solidFill>
                            <a:schemeClr val="dk1"/>
                          </a:solidFill>
                          <a:effectLst/>
                          <a:latin typeface="+mn-lt"/>
                          <a:ea typeface="+mn-ea"/>
                          <a:cs typeface="+mn-cs"/>
                        </a:rPr>
                      </a:br>
                      <a:r>
                        <a:rPr lang="en-US" sz="1600" b="0" i="0" kern="1200" dirty="0">
                          <a:solidFill>
                            <a:schemeClr val="dk1"/>
                          </a:solidFill>
                          <a:effectLst/>
                          <a:latin typeface="+mn-lt"/>
                          <a:ea typeface="+mn-ea"/>
                          <a:cs typeface="+mn-cs"/>
                        </a:rPr>
                        <a:t>(Jun 11, 2012 – zip – 71.6 KB)</a:t>
                      </a:r>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599110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Texas SET Implementation Guides </a:t>
            </a:r>
            <a:r>
              <a:rPr lang="en-US" dirty="0" smtClean="0"/>
              <a:t> </a:t>
            </a:r>
            <a:endParaRPr lang="en-US" dirty="0"/>
          </a:p>
        </p:txBody>
      </p:sp>
      <p:graphicFrame>
        <p:nvGraphicFramePr>
          <p:cNvPr id="3" name="Content Placeholder 8"/>
          <p:cNvGraphicFramePr>
            <a:graphicFrameLocks/>
          </p:cNvGraphicFramePr>
          <p:nvPr>
            <p:extLst>
              <p:ext uri="{D42A27DB-BD31-4B8C-83A1-F6EECF244321}">
                <p14:modId xmlns:p14="http://schemas.microsoft.com/office/powerpoint/2010/main" val="3446411965"/>
              </p:ext>
            </p:extLst>
          </p:nvPr>
        </p:nvGraphicFramePr>
        <p:xfrm>
          <a:off x="304800" y="1447800"/>
          <a:ext cx="8077200" cy="4417824"/>
        </p:xfrm>
        <a:graphic>
          <a:graphicData uri="http://schemas.openxmlformats.org/drawingml/2006/table">
            <a:tbl>
              <a:tblPr firstRow="1" bandRow="1">
                <a:tableStyleId>{5C22544A-7EE6-4342-B048-85BDC9FD1C3A}</a:tableStyleId>
              </a:tblPr>
              <a:tblGrid>
                <a:gridCol w="3711146">
                  <a:extLst>
                    <a:ext uri="{9D8B030D-6E8A-4147-A177-3AD203B41FA5}">
                      <a16:colId xmlns="" xmlns:a16="http://schemas.microsoft.com/office/drawing/2014/main" val="20000"/>
                    </a:ext>
                  </a:extLst>
                </a:gridCol>
                <a:gridCol w="4366054">
                  <a:extLst>
                    <a:ext uri="{9D8B030D-6E8A-4147-A177-3AD203B41FA5}">
                      <a16:colId xmlns="" xmlns:a16="http://schemas.microsoft.com/office/drawing/2014/main" val="20001"/>
                    </a:ext>
                  </a:extLst>
                </a:gridCol>
              </a:tblGrid>
              <a:tr h="905059">
                <a:tc gridSpan="2">
                  <a:txBody>
                    <a:bodyPr/>
                    <a:lstStyle/>
                    <a:p>
                      <a:pPr algn="ctr"/>
                      <a:r>
                        <a:rPr lang="en-US" sz="2400" dirty="0"/>
                        <a:t>Functional Acknowledgement and                                       CR Option 1 Outage Transactions</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482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Transaction and Version</a:t>
                      </a:r>
                    </a:p>
                  </a:txBody>
                  <a:tcPr marT="91440" marB="91440" anchor="ctr"/>
                </a:tc>
                <a:tc>
                  <a:txBody>
                    <a:bodyPr/>
                    <a:lstStyle/>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576935">
                <a:tc>
                  <a:txBody>
                    <a:bodyPr/>
                    <a:lstStyle/>
                    <a:p>
                      <a:pPr algn="ctr"/>
                      <a:endParaRPr lang="en-US" sz="2000" b="1" i="0" kern="1200" dirty="0">
                        <a:solidFill>
                          <a:schemeClr val="dk1"/>
                        </a:solidFill>
                        <a:effectLst/>
                        <a:latin typeface="+mn-lt"/>
                        <a:ea typeface="+mn-ea"/>
                        <a:cs typeface="+mn-cs"/>
                      </a:endParaRPr>
                    </a:p>
                    <a:p>
                      <a:pPr algn="ctr"/>
                      <a:r>
                        <a:rPr lang="en-US" sz="2000" b="1" i="0" kern="1200" dirty="0">
                          <a:solidFill>
                            <a:schemeClr val="dk1"/>
                          </a:solidFill>
                          <a:effectLst/>
                          <a:latin typeface="+mn-lt"/>
                          <a:ea typeface="+mn-ea"/>
                          <a:cs typeface="+mn-cs"/>
                        </a:rPr>
                        <a:t>Texas SET V4.0 997</a:t>
                      </a:r>
                    </a:p>
                    <a:p>
                      <a:pPr algn="ctr"/>
                      <a:r>
                        <a:rPr lang="en-US" sz="1800" b="0" i="0" kern="1200" dirty="0">
                          <a:solidFill>
                            <a:schemeClr val="dk1"/>
                          </a:solidFill>
                          <a:effectLst/>
                          <a:latin typeface="+mn-lt"/>
                          <a:ea typeface="+mn-ea"/>
                          <a:cs typeface="+mn-cs"/>
                        </a:rPr>
                        <a:t>Functional Acknowledgement </a:t>
                      </a:r>
                    </a:p>
                  </a:txBody>
                  <a:tcPr marT="91440" marB="91440"/>
                </a:tc>
                <a:tc>
                  <a:txBody>
                    <a:bodyPr/>
                    <a:lstStyle/>
                    <a:p>
                      <a:r>
                        <a:rPr lang="fr-FR" sz="1800" b="1" i="0" u="none" strike="noStrike" kern="1200" dirty="0">
                          <a:solidFill>
                            <a:schemeClr val="dk1"/>
                          </a:solidFill>
                          <a:effectLst/>
                          <a:latin typeface="+mn-lt"/>
                          <a:ea typeface="+mn-ea"/>
                          <a:cs typeface="+mn-cs"/>
                          <a:hlinkClick r:id="rId2"/>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30.8 KB)</a:t>
                      </a:r>
                    </a:p>
                    <a:p>
                      <a:endParaRPr lang="en-US" sz="1600" b="0"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r h="1438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i="0"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0" kern="1200" dirty="0">
                          <a:solidFill>
                            <a:schemeClr val="dk1"/>
                          </a:solidFill>
                          <a:effectLst/>
                          <a:latin typeface="+mn-lt"/>
                          <a:ea typeface="+mn-ea"/>
                          <a:cs typeface="+mn-cs"/>
                        </a:rPr>
                        <a:t>Texas SET V4.0 T-Series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CR Option 1 Outage Transactions</a:t>
                      </a:r>
                      <a:endParaRPr lang="en-US" sz="1800" b="1" dirty="0">
                        <a:solidFill>
                          <a:schemeClr val="tx1"/>
                        </a:solidFill>
                      </a:endParaRPr>
                    </a:p>
                  </a:txBody>
                  <a:tcPr marT="91440" marB="91440"/>
                </a:tc>
                <a:tc>
                  <a:txBody>
                    <a:bodyPr/>
                    <a:lstStyle/>
                    <a:p>
                      <a:r>
                        <a:rPr lang="fr-FR" sz="1800" b="1" i="0" u="none" strike="noStrike" kern="1200" dirty="0">
                          <a:solidFill>
                            <a:schemeClr val="dk1"/>
                          </a:solidFill>
                          <a:effectLst/>
                          <a:latin typeface="+mn-lt"/>
                          <a:ea typeface="+mn-ea"/>
                          <a:cs typeface="+mn-cs"/>
                          <a:hlinkClick r:id="rId3"/>
                        </a:rPr>
                        <a:t>Guides</a:t>
                      </a:r>
                      <a:r>
                        <a:rPr lang="fr-FR" sz="1800" b="0" i="0" kern="1200" dirty="0">
                          <a:solidFill>
                            <a:schemeClr val="dk1"/>
                          </a:solidFill>
                          <a:effectLst/>
                          <a:latin typeface="+mn-lt"/>
                          <a:ea typeface="+mn-ea"/>
                          <a:cs typeface="+mn-cs"/>
                        </a:rPr>
                        <a:t> </a:t>
                      </a:r>
                      <a:br>
                        <a:rPr lang="fr-FR" sz="1800" b="0" i="0" kern="1200" dirty="0">
                          <a:solidFill>
                            <a:schemeClr val="dk1"/>
                          </a:solidFill>
                          <a:effectLst/>
                          <a:latin typeface="+mn-lt"/>
                          <a:ea typeface="+mn-ea"/>
                          <a:cs typeface="+mn-cs"/>
                        </a:rPr>
                      </a:br>
                      <a:r>
                        <a:rPr lang="fr-FR" sz="1800" b="0" i="0" kern="1200" dirty="0">
                          <a:solidFill>
                            <a:schemeClr val="dk1"/>
                          </a:solidFill>
                          <a:effectLst/>
                          <a:latin typeface="+mn-lt"/>
                          <a:ea typeface="+mn-ea"/>
                          <a:cs typeface="+mn-cs"/>
                        </a:rPr>
                        <a:t>(Jun 11, 2012 – zip – 102.8 KB)</a:t>
                      </a:r>
                    </a:p>
                  </a:txBody>
                  <a:tcPr marT="91440" marB="9144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280260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
        <p:nvSpPr>
          <p:cNvPr id="4" name="Title 3"/>
          <p:cNvSpPr>
            <a:spLocks noGrp="1"/>
          </p:cNvSpPr>
          <p:nvPr>
            <p:ph type="title"/>
          </p:nvPr>
        </p:nvSpPr>
        <p:spPr/>
        <p:txBody>
          <a:bodyPr/>
          <a:lstStyle/>
          <a:p>
            <a:r>
              <a:rPr lang="en-US" dirty="0"/>
              <a:t>What is </a:t>
            </a:r>
            <a:r>
              <a:rPr lang="en-US" dirty="0" err="1"/>
              <a:t>TxSET</a:t>
            </a:r>
            <a:r>
              <a:rPr lang="en-US" dirty="0"/>
              <a:t>?</a:t>
            </a:r>
          </a:p>
        </p:txBody>
      </p:sp>
      <p:sp>
        <p:nvSpPr>
          <p:cNvPr id="5" name="TextBox 4"/>
          <p:cNvSpPr txBox="1"/>
          <p:nvPr/>
        </p:nvSpPr>
        <p:spPr>
          <a:xfrm>
            <a:off x="381000" y="1143000"/>
            <a:ext cx="3962400" cy="3847207"/>
          </a:xfrm>
          <a:prstGeom prst="rect">
            <a:avLst/>
          </a:prstGeom>
          <a:noFill/>
        </p:spPr>
        <p:txBody>
          <a:bodyPr wrap="square" rtlCol="0">
            <a:spAutoFit/>
          </a:bodyPr>
          <a:lstStyle/>
          <a:p>
            <a:r>
              <a:rPr lang="en-US" b="1" dirty="0"/>
              <a:t>TX SET TRANSACTIONS</a:t>
            </a:r>
          </a:p>
          <a:p>
            <a:endParaRPr lang="en-US" dirty="0"/>
          </a:p>
          <a:p>
            <a:r>
              <a:rPr lang="en-US" dirty="0"/>
              <a:t>TX SET (Standard Electronic Transactions) are a set of ANSI EDI transaction guidelines customized  by the TX SET Working Group for the ERCOT Retail Market. </a:t>
            </a:r>
          </a:p>
          <a:p>
            <a:endParaRPr lang="en-US" dirty="0"/>
          </a:p>
          <a:p>
            <a:r>
              <a:rPr lang="en-US" dirty="0"/>
              <a:t>These  standardized transactions support retail processes  as documented in the various ERCOT Market rules. </a:t>
            </a:r>
          </a:p>
          <a:p>
            <a:endParaRPr lang="en-US" sz="1400" dirty="0"/>
          </a:p>
          <a:p>
            <a:r>
              <a:rPr lang="en-US" sz="1400" dirty="0"/>
              <a:t> </a:t>
            </a:r>
            <a:endParaRPr lang="en-US" dirty="0"/>
          </a:p>
        </p:txBody>
      </p:sp>
      <p:sp>
        <p:nvSpPr>
          <p:cNvPr id="6" name="TextBox 5"/>
          <p:cNvSpPr txBox="1"/>
          <p:nvPr/>
        </p:nvSpPr>
        <p:spPr>
          <a:xfrm>
            <a:off x="4648200" y="1149096"/>
            <a:ext cx="3947160" cy="5078313"/>
          </a:xfrm>
          <a:prstGeom prst="rect">
            <a:avLst/>
          </a:prstGeom>
          <a:noFill/>
        </p:spPr>
        <p:txBody>
          <a:bodyPr wrap="square" rtlCol="0">
            <a:spAutoFit/>
          </a:bodyPr>
          <a:lstStyle/>
          <a:p>
            <a:r>
              <a:rPr lang="en-US" b="1" dirty="0"/>
              <a:t>TX SET WORKING GROUP</a:t>
            </a:r>
          </a:p>
          <a:p>
            <a:endParaRPr lang="en-US" dirty="0"/>
          </a:p>
          <a:p>
            <a:r>
              <a:rPr lang="en-US" dirty="0"/>
              <a:t>TX SET is an ERCOT Working group comprised of stakeholders participating in the development and maintenance of TX SET EDI transactions . </a:t>
            </a:r>
          </a:p>
          <a:p>
            <a:endParaRPr lang="en-US" dirty="0"/>
          </a:p>
          <a:p>
            <a:r>
              <a:rPr lang="en-US" dirty="0"/>
              <a:t>The Working Group reports to the Retail Market Subcommittee (RMS) and analyzes the need for new electronic transactions or modifications to existing electronic transactions based upon changes that occur within the retail electric market that affect EDI (electronic data interchange) transaction processing.</a:t>
            </a:r>
          </a:p>
        </p:txBody>
      </p:sp>
    </p:spTree>
    <p:extLst>
      <p:ext uri="{BB962C8B-B14F-4D97-AF65-F5344CB8AC3E}">
        <p14:creationId xmlns:p14="http://schemas.microsoft.com/office/powerpoint/2010/main" val="487802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Load Serving Entities (LSE) </a:t>
            </a:r>
          </a:p>
        </p:txBody>
      </p:sp>
      <p:sp>
        <p:nvSpPr>
          <p:cNvPr id="3" name="Content Placeholder 2"/>
          <p:cNvSpPr>
            <a:spLocks noGrp="1"/>
          </p:cNvSpPr>
          <p:nvPr>
            <p:ph sz="quarter" idx="4294967295"/>
          </p:nvPr>
        </p:nvSpPr>
        <p:spPr>
          <a:xfrm>
            <a:off x="304800" y="1295400"/>
            <a:ext cx="4965700" cy="5486400"/>
          </a:xfrm>
        </p:spPr>
        <p:txBody>
          <a:bodyPr/>
          <a:lstStyle/>
          <a:p>
            <a:r>
              <a:rPr lang="en-US" sz="1800" dirty="0"/>
              <a:t>Load serving entities (LSEs) provide electric service to end-users and wholesale customers. </a:t>
            </a:r>
          </a:p>
          <a:p>
            <a:r>
              <a:rPr lang="en-US" sz="1800" dirty="0"/>
              <a:t>LSEs include the competitive retailers (CRs) that sell electricity at retail in the competitive market. </a:t>
            </a:r>
          </a:p>
          <a:p>
            <a:r>
              <a:rPr lang="en-US" sz="1800" dirty="0"/>
              <a:t>A CR may be (1) a retail electric provider (REP), which contracts with qualified scheduling entities to provide scheduling services for their load customers, or (2) a municipally owned utility or co-operative that opts to offer customer choice (an opt-in entity).</a:t>
            </a:r>
          </a:p>
          <a:p>
            <a:r>
              <a:rPr lang="en-US" sz="1800" dirty="0"/>
              <a:t>LSEs also include non-opt-in entities (NOIEs), which are electric cooperatives and municipally owned utilities that do not operate as CRs and do not plan to offer customer choice.</a:t>
            </a:r>
          </a:p>
          <a:p>
            <a:pPr marL="0" indent="0" hangingPunct="0">
              <a:buNone/>
            </a:pPr>
            <a:endParaRPr lang="en-US" sz="1700" dirty="0">
              <a:hlinkClick r:id=""/>
            </a:endParaRPr>
          </a:p>
          <a:p>
            <a:pPr marL="0" indent="0" hangingPunct="0">
              <a:buNone/>
            </a:pPr>
            <a:endParaRPr lang="en-US" sz="1700" dirty="0">
              <a:hlinkClick r:id=""/>
            </a:endParaRPr>
          </a:p>
          <a:p>
            <a:pPr algn="ctr" hangingPunct="0"/>
            <a:endParaRPr lang="en-US" sz="1700" dirty="0"/>
          </a:p>
        </p:txBody>
      </p:sp>
      <p:pic>
        <p:nvPicPr>
          <p:cNvPr id="1026" name="Picture 2" descr="Load Service Entities (LSE)">
            <a:extLst>
              <a:ext uri="{FF2B5EF4-FFF2-40B4-BE49-F238E27FC236}">
                <a16:creationId xmlns="" xmlns:a16="http://schemas.microsoft.com/office/drawing/2014/main" id="{A63216FF-2E61-464E-80FE-D7E10DCC8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762000"/>
            <a:ext cx="39624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73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 and Qualification/Certification </a:t>
            </a:r>
          </a:p>
        </p:txBody>
      </p:sp>
      <p:sp>
        <p:nvSpPr>
          <p:cNvPr id="3" name="Content Placeholder 2"/>
          <p:cNvSpPr>
            <a:spLocks noGrp="1"/>
          </p:cNvSpPr>
          <p:nvPr>
            <p:ph sz="quarter" idx="4294967295"/>
          </p:nvPr>
        </p:nvSpPr>
        <p:spPr>
          <a:xfrm>
            <a:off x="228600" y="1600200"/>
            <a:ext cx="8394700" cy="5486400"/>
          </a:xfrm>
        </p:spPr>
        <p:txBody>
          <a:bodyPr/>
          <a:lstStyle/>
          <a:p>
            <a:r>
              <a:rPr lang="en-US" b="1" dirty="0"/>
              <a:t>Registration</a:t>
            </a:r>
          </a:p>
          <a:p>
            <a:pPr lvl="1"/>
            <a:r>
              <a:rPr lang="en-US" dirty="0"/>
              <a:t>Register with ERCOT as a CR (a REP or an opt-in entity) or a NOIE with the form below.</a:t>
            </a:r>
          </a:p>
          <a:p>
            <a:r>
              <a:rPr lang="en-US" b="1" dirty="0"/>
              <a:t>Qualification/Certification</a:t>
            </a:r>
          </a:p>
          <a:p>
            <a:pPr lvl="1"/>
            <a:r>
              <a:rPr lang="en-US" dirty="0"/>
              <a:t>CRs must be certified by ERCOT. Please read more about </a:t>
            </a:r>
            <a:r>
              <a:rPr lang="en-US" dirty="0">
                <a:hlinkClick r:id="rId2"/>
              </a:rPr>
              <a:t>Texas Retail Market Testing and the latest test flight</a:t>
            </a:r>
            <a:r>
              <a:rPr lang="en-US" dirty="0"/>
              <a:t>.</a:t>
            </a:r>
          </a:p>
          <a:p>
            <a:pPr lvl="1"/>
            <a:r>
              <a:rPr lang="en-US" dirty="0"/>
              <a:t>REPs must also be certified by the Public Utility Commission of Texas (PUCT). More information on that certification process may be found on the PUCT website at </a:t>
            </a:r>
            <a:r>
              <a:rPr lang="en-US" dirty="0">
                <a:hlinkClick r:id="rId3"/>
              </a:rPr>
              <a:t>Retail Electric Providers Certification and Reporting</a:t>
            </a:r>
            <a:r>
              <a:rPr lang="en-US" dirty="0"/>
              <a:t> </a:t>
            </a:r>
            <a:r>
              <a:rPr lang="en-US" i="1" dirty="0">
                <a:hlinkClick r:id="rId3"/>
              </a:rPr>
              <a:t> </a:t>
            </a:r>
            <a:r>
              <a:rPr lang="en-US" dirty="0"/>
              <a:t>.</a:t>
            </a:r>
          </a:p>
          <a:p>
            <a:pPr marL="457200" lvl="1" indent="0" hangingPunct="0">
              <a:buNone/>
            </a:pPr>
            <a:r>
              <a:rPr lang="en-US" sz="1800" dirty="0">
                <a:hlinkClick r:id="rId4"/>
              </a:rPr>
              <a:t>http://ercot.com/services/rq/lse/index.html</a:t>
            </a:r>
          </a:p>
          <a:p>
            <a:pPr algn="ctr" hangingPunct="0"/>
            <a:endParaRPr lang="en-US" sz="1700" dirty="0"/>
          </a:p>
        </p:txBody>
      </p:sp>
    </p:spTree>
    <p:extLst>
      <p:ext uri="{BB962C8B-B14F-4D97-AF65-F5344CB8AC3E}">
        <p14:creationId xmlns:p14="http://schemas.microsoft.com/office/powerpoint/2010/main" val="41299775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3921265907"/>
              </p:ext>
            </p:extLst>
          </p:nvPr>
        </p:nvGraphicFramePr>
        <p:xfrm>
          <a:off x="228600" y="1447800"/>
          <a:ext cx="8305800" cy="5334001"/>
        </p:xfrm>
        <a:graphic>
          <a:graphicData uri="http://schemas.openxmlformats.org/drawingml/2006/table">
            <a:tbl>
              <a:tblPr firstRow="1" bandRow="1">
                <a:tableStyleId>{5C22544A-7EE6-4342-B048-85BDC9FD1C3A}</a:tableStyleId>
              </a:tblPr>
              <a:tblGrid>
                <a:gridCol w="4876800">
                  <a:extLst>
                    <a:ext uri="{9D8B030D-6E8A-4147-A177-3AD203B41FA5}">
                      <a16:colId xmlns="" xmlns:a16="http://schemas.microsoft.com/office/drawing/2014/main" val="20000"/>
                    </a:ext>
                  </a:extLst>
                </a:gridCol>
                <a:gridCol w="3429000">
                  <a:extLst>
                    <a:ext uri="{9D8B030D-6E8A-4147-A177-3AD203B41FA5}">
                      <a16:colId xmlns="" xmlns:a16="http://schemas.microsoft.com/office/drawing/2014/main" val="20001"/>
                    </a:ext>
                  </a:extLst>
                </a:gridCol>
              </a:tblGrid>
              <a:tr h="789222">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8688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3675924">
                <a:tc>
                  <a:txBody>
                    <a:bodyPr/>
                    <a:lstStyle/>
                    <a:p>
                      <a:pPr lvl="0"/>
                      <a:r>
                        <a:rPr lang="en-US" sz="1600" kern="1200" dirty="0">
                          <a:solidFill>
                            <a:schemeClr val="dk1"/>
                          </a:solidFill>
                          <a:effectLst/>
                          <a:latin typeface="+mn-lt"/>
                          <a:ea typeface="+mn-ea"/>
                          <a:cs typeface="+mn-cs"/>
                        </a:rPr>
                        <a:t>The Texas Market Test Plan (TMTP) applies to Market Participants doing business in the Texas Electric Choice Market. </a:t>
                      </a:r>
                    </a:p>
                    <a:p>
                      <a:pPr lvl="0"/>
                      <a:endParaRPr lang="en-US" sz="1600" kern="1200" dirty="0">
                        <a:solidFill>
                          <a:schemeClr val="dk1"/>
                        </a:solidFill>
                        <a:effectLst/>
                        <a:latin typeface="+mn-lt"/>
                        <a:ea typeface="+mn-ea"/>
                        <a:cs typeface="+mn-cs"/>
                      </a:endParaRPr>
                    </a:p>
                    <a:p>
                      <a:pPr lvl="0"/>
                      <a:r>
                        <a:rPr lang="en-US" sz="1600" kern="1200" dirty="0">
                          <a:solidFill>
                            <a:schemeClr val="dk1"/>
                          </a:solidFill>
                          <a:effectLst/>
                          <a:latin typeface="+mn-lt"/>
                          <a:ea typeface="+mn-ea"/>
                          <a:cs typeface="+mn-cs"/>
                        </a:rPr>
                        <a:t>The purpose of this document is to define the market plan for testing commercial operations systems and business processes to support the Texas Electric Choice Market.  </a:t>
                      </a:r>
                    </a:p>
                    <a:p>
                      <a:pPr lvl="0"/>
                      <a:endParaRPr lang="en-US" sz="1600" kern="1200" dirty="0">
                        <a:solidFill>
                          <a:schemeClr val="dk1"/>
                        </a:solidFill>
                        <a:effectLst/>
                        <a:latin typeface="+mn-lt"/>
                        <a:ea typeface="+mn-ea"/>
                        <a:cs typeface="+mn-cs"/>
                      </a:endParaRPr>
                    </a:p>
                    <a:p>
                      <a:pPr lvl="0"/>
                      <a:r>
                        <a:rPr lang="en-US" sz="1600" kern="1200" dirty="0">
                          <a:solidFill>
                            <a:schemeClr val="dk1"/>
                          </a:solidFill>
                          <a:effectLst/>
                          <a:latin typeface="+mn-lt"/>
                          <a:ea typeface="+mn-ea"/>
                          <a:cs typeface="+mn-cs"/>
                        </a:rPr>
                        <a:t>This document covers all testing requirements and procedures between ERCOT and the Market Participants and Point-to-Point testing between Market Participants.  </a:t>
                      </a:r>
                    </a:p>
                  </a:txBody>
                  <a:tcPr marT="91440" marB="91440"/>
                </a:tc>
                <a:tc>
                  <a:txBody>
                    <a:bodyPr/>
                    <a:lstStyle/>
                    <a:p>
                      <a:r>
                        <a:rPr lang="en-US" sz="2000" b="1" i="0" u="none" strike="noStrike" kern="1200" dirty="0">
                          <a:solidFill>
                            <a:schemeClr val="dk1"/>
                          </a:solidFill>
                          <a:effectLst/>
                          <a:latin typeface="+mn-lt"/>
                          <a:ea typeface="+mn-ea"/>
                          <a:cs typeface="+mn-cs"/>
                          <a:hlinkClick r:id="rId2"/>
                        </a:rPr>
                        <a:t>Texas Market Test Plan (TMTP) 020216</a:t>
                      </a:r>
                      <a:r>
                        <a:rPr lang="en-US" sz="2000" b="1" i="0" kern="1200" dirty="0">
                          <a:solidFill>
                            <a:schemeClr val="dk1"/>
                          </a:solidFill>
                          <a:effectLst/>
                          <a:latin typeface="+mn-lt"/>
                          <a:ea typeface="+mn-ea"/>
                          <a:cs typeface="+mn-cs"/>
                        </a:rPr>
                        <a:t> </a:t>
                      </a:r>
                      <a:endParaRPr lang="en-US" sz="20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8391860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52445086"/>
              </p:ext>
            </p:extLst>
          </p:nvPr>
        </p:nvGraphicFramePr>
        <p:xfrm>
          <a:off x="304800" y="1143000"/>
          <a:ext cx="8305800" cy="5503384"/>
        </p:xfrm>
        <a:graphic>
          <a:graphicData uri="http://schemas.openxmlformats.org/drawingml/2006/table">
            <a:tbl>
              <a:tblPr firstRow="1" bandRow="1">
                <a:tableStyleId>{5C22544A-7EE6-4342-B048-85BDC9FD1C3A}</a:tableStyleId>
              </a:tblPr>
              <a:tblGrid>
                <a:gridCol w="49530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734120">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11332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066800">
                <a:tc>
                  <a:txBody>
                    <a:bodyPr/>
                    <a:lstStyle/>
                    <a:p>
                      <a:pPr algn="l"/>
                      <a:r>
                        <a:rPr lang="en-US" sz="1600" b="0" i="0" kern="1200" dirty="0">
                          <a:solidFill>
                            <a:schemeClr val="dk1"/>
                          </a:solidFill>
                          <a:effectLst/>
                          <a:latin typeface="+mn-lt"/>
                          <a:ea typeface="+mn-ea"/>
                          <a:cs typeface="+mn-cs"/>
                        </a:rPr>
                        <a:t>The ERCOT Retail Testing Website is used by Market Participants to become certified in conducting retail market processes within the ERCOT market.</a:t>
                      </a:r>
                      <a:endParaRPr lang="en-US" sz="1600" b="1" dirty="0">
                        <a:solidFill>
                          <a:schemeClr val="tx1"/>
                        </a:solidFill>
                      </a:endParaRPr>
                    </a:p>
                  </a:txBody>
                  <a:tcPr marT="91440" marB="9144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kern="1200" dirty="0">
                          <a:solidFill>
                            <a:schemeClr val="dk1"/>
                          </a:solidFill>
                          <a:effectLst/>
                          <a:latin typeface="+mn-lt"/>
                          <a:ea typeface="+mn-ea"/>
                          <a:cs typeface="+mn-cs"/>
                          <a:hlinkClick r:id="rId2"/>
                        </a:rPr>
                        <a:t>Texas Retail Testing</a:t>
                      </a:r>
                      <a:endParaRPr lang="en-US" sz="1600" b="1" i="0" kern="1200" dirty="0">
                        <a:solidFill>
                          <a:schemeClr val="dk1"/>
                        </a:solidFill>
                        <a:effectLst/>
                        <a:latin typeface="+mn-lt"/>
                        <a:ea typeface="+mn-ea"/>
                        <a:cs typeface="+mn-cs"/>
                      </a:endParaRPr>
                    </a:p>
                    <a:p>
                      <a:r>
                        <a:rPr lang="en-US" sz="1600" b="1" i="0" kern="1200" dirty="0">
                          <a:solidFill>
                            <a:schemeClr val="dk1"/>
                          </a:solidFill>
                          <a:effectLst/>
                          <a:latin typeface="+mn-lt"/>
                          <a:ea typeface="+mn-ea"/>
                          <a:cs typeface="+mn-cs"/>
                        </a:rPr>
                        <a:t>  </a:t>
                      </a:r>
                    </a:p>
                    <a:p>
                      <a:r>
                        <a:rPr lang="en-US" sz="1600" b="1" kern="1200" dirty="0">
                          <a:solidFill>
                            <a:schemeClr val="dk1"/>
                          </a:solidFill>
                          <a:effectLst/>
                          <a:latin typeface="+mn-lt"/>
                          <a:ea typeface="+mn-ea"/>
                          <a:cs typeface="+mn-cs"/>
                          <a:hlinkClick r:id="rId3"/>
                        </a:rPr>
                        <a:t>https://etod.ercot.com/</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838200">
                <a:tc>
                  <a:txBody>
                    <a:bodyPr/>
                    <a:lstStyle/>
                    <a:p>
                      <a:r>
                        <a:rPr lang="en-US" sz="1600" b="0" dirty="0">
                          <a:effectLst/>
                          <a:latin typeface="Arial" panose="020B0604020202020204" pitchFamily="34" charset="0"/>
                        </a:rPr>
                        <a:t>Retail Market Testing Orientation Weblink</a:t>
                      </a:r>
                    </a:p>
                  </a:txBody>
                  <a:tcPr marL="76200" marR="0" marT="22860" marB="22860" anchor="ctr"/>
                </a:tc>
                <a:tc>
                  <a:txBody>
                    <a:bodyPr/>
                    <a:lstStyle/>
                    <a:p>
                      <a:r>
                        <a:rPr lang="en-US" sz="1600" b="1" i="0" u="sng" kern="1200" dirty="0">
                          <a:solidFill>
                            <a:schemeClr val="dk1"/>
                          </a:solidFill>
                          <a:effectLst/>
                          <a:latin typeface="+mn-lt"/>
                          <a:ea typeface="+mn-ea"/>
                          <a:cs typeface="+mn-cs"/>
                          <a:hlinkClick r:id="rId4"/>
                        </a:rPr>
                        <a:t>Retail Market Testing Orientation</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990600">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Retail Market Test Environment User Guide </a:t>
                      </a:r>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5"/>
                        </a:rPr>
                        <a:t>Retail Market Test Environment User Guide</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740373">
                <a:tc>
                  <a:txBody>
                    <a:bodyPr/>
                    <a:lstStyle/>
                    <a:p>
                      <a:pPr algn="l"/>
                      <a:r>
                        <a:rPr lang="en-US" sz="1600" b="0" dirty="0">
                          <a:solidFill>
                            <a:schemeClr val="tx1"/>
                          </a:solidFill>
                        </a:rPr>
                        <a:t>Retail Market Testing Environment ESI IDs </a:t>
                      </a:r>
                    </a:p>
                  </a:txBody>
                  <a:tcPr marT="91440" marB="91440"/>
                </a:tc>
                <a:tc>
                  <a:txBody>
                    <a:bodyPr/>
                    <a:lstStyle/>
                    <a:p>
                      <a:r>
                        <a:rPr lang="en-US" sz="1600" b="1" i="0" u="sng" kern="1200" dirty="0">
                          <a:solidFill>
                            <a:schemeClr val="dk1"/>
                          </a:solidFill>
                          <a:effectLst/>
                          <a:latin typeface="+mn-lt"/>
                          <a:ea typeface="+mn-ea"/>
                          <a:cs typeface="+mn-cs"/>
                          <a:hlinkClick r:id="rId6"/>
                        </a:rPr>
                        <a:t>Retail Market Testing Environment ESI IDs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53480854"/>
                  </a:ext>
                </a:extLst>
              </a:tr>
            </a:tbl>
          </a:graphicData>
        </a:graphic>
      </p:graphicFrame>
    </p:spTree>
    <p:extLst>
      <p:ext uri="{BB962C8B-B14F-4D97-AF65-F5344CB8AC3E}">
        <p14:creationId xmlns:p14="http://schemas.microsoft.com/office/powerpoint/2010/main" val="41302664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1568273666"/>
              </p:ext>
            </p:extLst>
          </p:nvPr>
        </p:nvGraphicFramePr>
        <p:xfrm>
          <a:off x="255422" y="1219200"/>
          <a:ext cx="8305800" cy="5495068"/>
        </p:xfrm>
        <a:graphic>
          <a:graphicData uri="http://schemas.openxmlformats.org/drawingml/2006/table">
            <a:tbl>
              <a:tblPr firstRow="1" bandRow="1">
                <a:tableStyleId>{5C22544A-7EE6-4342-B048-85BDC9FD1C3A}</a:tableStyleId>
              </a:tblPr>
              <a:tblGrid>
                <a:gridCol w="49530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387571">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1155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431486">
                <a:tc>
                  <a:txBody>
                    <a:bodyPr/>
                    <a:lstStyle/>
                    <a:p>
                      <a:r>
                        <a:rPr lang="en-US" sz="1600" b="0" dirty="0">
                          <a:effectLst/>
                          <a:latin typeface="Arial" panose="020B0604020202020204" pitchFamily="34" charset="0"/>
                        </a:rPr>
                        <a:t>Flight status and agenda for conference calls</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2"/>
                        </a:rPr>
                        <a:t>Daily Agenda</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0004"/>
                  </a:ext>
                </a:extLst>
              </a:tr>
              <a:tr h="1079274">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Repository of Market Participants technical and business testing information</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Testing Worksheet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3372732513"/>
                  </a:ext>
                </a:extLst>
              </a:tr>
              <a:tr h="1280535">
                <a:tc>
                  <a:txBody>
                    <a:bodyPr/>
                    <a:lstStyle/>
                    <a:p>
                      <a:pPr algn="l"/>
                      <a:r>
                        <a:rPr lang="en-US" sz="1600" b="0" i="0" kern="1200" dirty="0">
                          <a:solidFill>
                            <a:schemeClr val="dk1"/>
                          </a:solidFill>
                          <a:effectLst/>
                          <a:latin typeface="+mn-lt"/>
                          <a:ea typeface="+mn-ea"/>
                          <a:cs typeface="+mn-cs"/>
                        </a:rPr>
                        <a:t>Mechanism for recording and tracking flight testing progress. Market Participants update the checklist as transactions/tasks are sent and received</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4"/>
                        </a:rPr>
                        <a:t>Checklist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bl>
          </a:graphicData>
        </a:graphic>
      </p:graphicFrame>
      <p:pic>
        <p:nvPicPr>
          <p:cNvPr id="4" name="Picture 3">
            <a:extLst>
              <a:ext uri="{FF2B5EF4-FFF2-40B4-BE49-F238E27FC236}">
                <a16:creationId xmlns="" xmlns:a16="http://schemas.microsoft.com/office/drawing/2014/main" id="{159D95CF-06F9-488E-AE41-23F31F9C9A64}"/>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6798564" y="5105400"/>
            <a:ext cx="1143000" cy="1143000"/>
          </a:xfrm>
          <a:prstGeom prst="rect">
            <a:avLst/>
          </a:prstGeom>
        </p:spPr>
      </p:pic>
    </p:spTree>
    <p:extLst>
      <p:ext uri="{BB962C8B-B14F-4D97-AF65-F5344CB8AC3E}">
        <p14:creationId xmlns:p14="http://schemas.microsoft.com/office/powerpoint/2010/main" val="29547506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Retail Market Testing </a:t>
            </a:r>
          </a:p>
        </p:txBody>
      </p:sp>
      <p:graphicFrame>
        <p:nvGraphicFramePr>
          <p:cNvPr id="3" name="Content Placeholder 8"/>
          <p:cNvGraphicFramePr>
            <a:graphicFrameLocks/>
          </p:cNvGraphicFramePr>
          <p:nvPr>
            <p:extLst>
              <p:ext uri="{D42A27DB-BD31-4B8C-83A1-F6EECF244321}">
                <p14:modId xmlns:p14="http://schemas.microsoft.com/office/powerpoint/2010/main" val="491997872"/>
              </p:ext>
            </p:extLst>
          </p:nvPr>
        </p:nvGraphicFramePr>
        <p:xfrm>
          <a:off x="257861" y="1219200"/>
          <a:ext cx="8305800" cy="5714999"/>
        </p:xfrm>
        <a:graphic>
          <a:graphicData uri="http://schemas.openxmlformats.org/drawingml/2006/table">
            <a:tbl>
              <a:tblPr firstRow="1" bandRow="1">
                <a:tableStyleId>{5C22544A-7EE6-4342-B048-85BDC9FD1C3A}</a:tableStyleId>
              </a:tblPr>
              <a:tblGrid>
                <a:gridCol w="4953000">
                  <a:extLst>
                    <a:ext uri="{9D8B030D-6E8A-4147-A177-3AD203B41FA5}">
                      <a16:colId xmlns="" xmlns:a16="http://schemas.microsoft.com/office/drawing/2014/main" val="20000"/>
                    </a:ext>
                  </a:extLst>
                </a:gridCol>
                <a:gridCol w="3352800">
                  <a:extLst>
                    <a:ext uri="{9D8B030D-6E8A-4147-A177-3AD203B41FA5}">
                      <a16:colId xmlns="" xmlns:a16="http://schemas.microsoft.com/office/drawing/2014/main" val="20001"/>
                    </a:ext>
                  </a:extLst>
                </a:gridCol>
              </a:tblGrid>
              <a:tr h="759194">
                <a:tc gridSpan="2">
                  <a:txBody>
                    <a:bodyPr/>
                    <a:lstStyle/>
                    <a:p>
                      <a:pPr algn="ctr"/>
                      <a:r>
                        <a:rPr lang="en-US" sz="2400" dirty="0"/>
                        <a:t>Key Documents </a:t>
                      </a:r>
                    </a:p>
                  </a:txBody>
                  <a:tcPr marT="91440" marB="91440" anchor="ctr"/>
                </a:tc>
                <a:tc hMerge="1">
                  <a:txBody>
                    <a:bodyPr/>
                    <a:lstStyle/>
                    <a:p>
                      <a:endParaRPr lang="en-US" dirty="0"/>
                    </a:p>
                  </a:txBody>
                  <a:tcPr/>
                </a:tc>
                <a:extLst>
                  <a:ext uri="{0D108BD9-81ED-4DB2-BD59-A6C34878D82A}">
                    <a16:rowId xmlns="" xmlns:a16="http://schemas.microsoft.com/office/drawing/2014/main" val="10000"/>
                  </a:ext>
                </a:extLst>
              </a:tr>
              <a:tr h="10966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Description</a:t>
                      </a:r>
                    </a:p>
                  </a:txBody>
                  <a:tcPr marT="91440" marB="91440" anchor="ctr"/>
                </a:tc>
                <a:tc>
                  <a:txBody>
                    <a:bodyPr/>
                    <a:lstStyle/>
                    <a:p>
                      <a:r>
                        <a:rPr lang="en-US" sz="2000" b="0" dirty="0">
                          <a:solidFill>
                            <a:schemeClr val="tx1"/>
                          </a:solidFill>
                        </a:rPr>
                        <a:t>File Name and  </a:t>
                      </a:r>
                    </a:p>
                    <a:p>
                      <a:r>
                        <a:rPr lang="en-US" sz="2000" b="0" dirty="0">
                          <a:solidFill>
                            <a:schemeClr val="tx1"/>
                          </a:solidFill>
                        </a:rPr>
                        <a:t>Web Link to Documentation </a:t>
                      </a:r>
                    </a:p>
                  </a:txBody>
                  <a:tcPr marT="91440" marB="91440" anchor="ctr"/>
                </a:tc>
                <a:extLst>
                  <a:ext uri="{0D108BD9-81ED-4DB2-BD59-A6C34878D82A}">
                    <a16:rowId xmlns="" xmlns:a16="http://schemas.microsoft.com/office/drawing/2014/main" val="10001"/>
                  </a:ext>
                </a:extLst>
              </a:tr>
              <a:tr h="1602743">
                <a:tc>
                  <a:txBody>
                    <a:bodyPr/>
                    <a:lstStyle/>
                    <a:p>
                      <a:pPr algn="l"/>
                      <a:endParaRPr lang="en-US" sz="1600" b="1" dirty="0">
                        <a:solidFill>
                          <a:schemeClr val="tx1"/>
                        </a:solidFill>
                      </a:endParaRPr>
                    </a:p>
                    <a:p>
                      <a:pPr algn="l"/>
                      <a:r>
                        <a:rPr lang="en-US" sz="1600" b="0" i="0" kern="1200" dirty="0">
                          <a:solidFill>
                            <a:schemeClr val="dk1"/>
                          </a:solidFill>
                          <a:effectLst/>
                          <a:latin typeface="+mn-lt"/>
                          <a:ea typeface="+mn-ea"/>
                          <a:cs typeface="+mn-cs"/>
                        </a:rPr>
                        <a:t>Testing scenarios to be executed during flight tests. Ability to download script workbook</a:t>
                      </a:r>
                    </a:p>
                    <a:p>
                      <a:pPr algn="l"/>
                      <a:endParaRPr lang="en-US" sz="1600" b="1" dirty="0">
                        <a:solidFill>
                          <a:schemeClr val="tx1"/>
                        </a:solidFill>
                      </a:endParaRPr>
                    </a:p>
                  </a:txBody>
                  <a:tcPr marT="91440" marB="91440"/>
                </a:tc>
                <a:tc>
                  <a:txBody>
                    <a:bodyPr/>
                    <a:lstStyle/>
                    <a:p>
                      <a:r>
                        <a:rPr lang="en-US" sz="1600" b="1" i="0" u="sng" kern="1200" dirty="0">
                          <a:solidFill>
                            <a:schemeClr val="dk1"/>
                          </a:solidFill>
                          <a:effectLst/>
                          <a:latin typeface="+mn-lt"/>
                          <a:ea typeface="+mn-ea"/>
                          <a:cs typeface="+mn-cs"/>
                          <a:hlinkClick r:id="rId2"/>
                        </a:rPr>
                        <a:t>Scripts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4241509592"/>
                  </a:ext>
                </a:extLst>
              </a:tr>
              <a:tr h="843505">
                <a:tc>
                  <a:txBody>
                    <a:bodyPr/>
                    <a:lstStyle/>
                    <a:p>
                      <a:pPr algn="l"/>
                      <a:r>
                        <a:rPr lang="en-US" sz="1600" b="0" i="0" kern="1200" dirty="0">
                          <a:solidFill>
                            <a:schemeClr val="dk1"/>
                          </a:solidFill>
                          <a:effectLst/>
                          <a:latin typeface="+mn-lt"/>
                          <a:ea typeface="+mn-ea"/>
                          <a:cs typeface="+mn-cs"/>
                        </a:rPr>
                        <a:t>Document repository</a:t>
                      </a:r>
                      <a:endParaRPr lang="en-US" sz="1600" b="1" dirty="0">
                        <a:solidFill>
                          <a:schemeClr val="tx1"/>
                        </a:solidFill>
                      </a:endParaRPr>
                    </a:p>
                  </a:txBody>
                  <a:tcPr marT="91440" marB="91440"/>
                </a:tc>
                <a:tc>
                  <a:txBody>
                    <a:bodyPr/>
                    <a:lstStyle/>
                    <a:p>
                      <a:r>
                        <a:rPr lang="en-US" sz="1600" b="1" i="0" u="none" strike="noStrike" kern="1200" dirty="0">
                          <a:solidFill>
                            <a:schemeClr val="dk1"/>
                          </a:solidFill>
                          <a:effectLst/>
                          <a:latin typeface="+mn-lt"/>
                          <a:ea typeface="+mn-ea"/>
                          <a:cs typeface="+mn-cs"/>
                          <a:hlinkClick r:id="rId3"/>
                        </a:rPr>
                        <a:t>File Cabinet</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2462836714"/>
                  </a:ext>
                </a:extLst>
              </a:tr>
              <a:tr h="1412944">
                <a:tc>
                  <a:txBody>
                    <a:bodyPr/>
                    <a:lstStyle/>
                    <a:p>
                      <a:endParaRPr lang="en-US" sz="1600" b="0" dirty="0">
                        <a:effectLst/>
                        <a:latin typeface="Arial" panose="020B0604020202020204" pitchFamily="34" charset="0"/>
                      </a:endParaRPr>
                    </a:p>
                    <a:p>
                      <a:r>
                        <a:rPr lang="en-US" sz="1600" b="0" dirty="0">
                          <a:effectLst/>
                          <a:latin typeface="Arial" panose="020B0604020202020204" pitchFamily="34" charset="0"/>
                        </a:rPr>
                        <a:t>Business and technical contact information for all Market Participants that is populated from each respective Testing Worksheet</a:t>
                      </a:r>
                    </a:p>
                  </a:txBody>
                  <a:tcPr marL="76200" marR="0" marT="22860" marB="22860" anchor="ctr"/>
                </a:tc>
                <a:tc>
                  <a:txBody>
                    <a:bodyPr/>
                    <a:lstStyle/>
                    <a:p>
                      <a:r>
                        <a:rPr lang="en-US" sz="1600" b="1" i="0" u="none" strike="noStrike" kern="1200" dirty="0">
                          <a:solidFill>
                            <a:schemeClr val="dk1"/>
                          </a:solidFill>
                          <a:effectLst/>
                          <a:latin typeface="+mn-lt"/>
                          <a:ea typeface="+mn-ea"/>
                          <a:cs typeface="+mn-cs"/>
                          <a:hlinkClick r:id="rId4"/>
                        </a:rPr>
                        <a:t>Contacts</a:t>
                      </a:r>
                      <a:endParaRPr lang="en-US" sz="1600" b="1" kern="1200" dirty="0">
                        <a:solidFill>
                          <a:schemeClr val="dk1"/>
                        </a:solidFill>
                        <a:effectLst/>
                        <a:latin typeface="+mn-lt"/>
                        <a:ea typeface="+mn-ea"/>
                        <a:cs typeface="+mn-cs"/>
                      </a:endParaRPr>
                    </a:p>
                  </a:txBody>
                  <a:tcPr marT="91440" marB="91440" anchor="ctr"/>
                </a:tc>
                <a:extLst>
                  <a:ext uri="{0D108BD9-81ED-4DB2-BD59-A6C34878D82A}">
                    <a16:rowId xmlns="" xmlns:a16="http://schemas.microsoft.com/office/drawing/2014/main" val="1663160341"/>
                  </a:ext>
                </a:extLst>
              </a:tr>
            </a:tbl>
          </a:graphicData>
        </a:graphic>
      </p:graphicFrame>
    </p:spTree>
    <p:extLst>
      <p:ext uri="{BB962C8B-B14F-4D97-AF65-F5344CB8AC3E}">
        <p14:creationId xmlns:p14="http://schemas.microsoft.com/office/powerpoint/2010/main" val="27933769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Transactions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464370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1066800" y="1170492"/>
            <a:ext cx="8540750" cy="492125"/>
          </a:xfrm>
        </p:spPr>
        <p:txBody>
          <a:bodyPr/>
          <a:lstStyle/>
          <a:p>
            <a:r>
              <a:rPr lang="en-US" sz="2600" dirty="0"/>
              <a:t>Many transactions involve ERCOT </a:t>
            </a:r>
          </a:p>
        </p:txBody>
      </p:sp>
      <p:pic>
        <p:nvPicPr>
          <p:cNvPr id="4" name="Content Placeholder 3">
            <a:extLst>
              <a:ext uri="{FF2B5EF4-FFF2-40B4-BE49-F238E27FC236}">
                <a16:creationId xmlns:a16="http://schemas.microsoft.com/office/drawing/2014/main" xmlns="" id="{2552F6FD-AF4A-4124-A93F-766B93E6FFD5}"/>
              </a:ext>
            </a:extLst>
          </p:cNvPr>
          <p:cNvPicPr>
            <a:picLocks noGrp="1" noChangeAspect="1"/>
          </p:cNvPicPr>
          <p:nvPr>
            <p:ph sz="quarter" idx="4294967295"/>
          </p:nvPr>
        </p:nvPicPr>
        <p:blipFill>
          <a:blip r:embed="rId2"/>
          <a:stretch>
            <a:fillRect/>
          </a:stretch>
        </p:blipFill>
        <p:spPr>
          <a:xfrm>
            <a:off x="704850" y="1828800"/>
            <a:ext cx="8439150" cy="3257550"/>
          </a:xfrm>
          <a:prstGeom prst="rect">
            <a:avLst/>
          </a:prstGeom>
        </p:spPr>
      </p:pic>
      <p:sp>
        <p:nvSpPr>
          <p:cNvPr id="2" name="TextBox 1">
            <a:extLst>
              <a:ext uri="{FF2B5EF4-FFF2-40B4-BE49-F238E27FC236}">
                <a16:creationId xmlns:a16="http://schemas.microsoft.com/office/drawing/2014/main" xmlns="" id="{C0808176-D9A9-405E-9D6F-DF6386B998FD}"/>
              </a:ext>
            </a:extLst>
          </p:cNvPr>
          <p:cNvSpPr txBox="1"/>
          <p:nvPr/>
        </p:nvSpPr>
        <p:spPr>
          <a:xfrm>
            <a:off x="762000" y="5410200"/>
            <a:ext cx="7696200" cy="707886"/>
          </a:xfrm>
          <a:prstGeom prst="rect">
            <a:avLst/>
          </a:prstGeom>
          <a:solidFill>
            <a:schemeClr val="bg1">
              <a:lumMod val="95000"/>
            </a:schemeClr>
          </a:solidFill>
          <a:effectLst>
            <a:outerShdw blurRad="63500" sx="102000" sy="102000" algn="ctr"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2000" dirty="0"/>
              <a:t>These transactions flow through the ERCOT clearinghouse as the registration agent. </a:t>
            </a:r>
          </a:p>
        </p:txBody>
      </p:sp>
    </p:spTree>
    <p:extLst>
      <p:ext uri="{BB962C8B-B14F-4D97-AF65-F5344CB8AC3E}">
        <p14:creationId xmlns:p14="http://schemas.microsoft.com/office/powerpoint/2010/main" val="17522734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723900" y="956864"/>
            <a:ext cx="8540750" cy="492125"/>
          </a:xfrm>
        </p:spPr>
        <p:txBody>
          <a:bodyPr/>
          <a:lstStyle/>
          <a:p>
            <a:r>
              <a:rPr lang="en-US" sz="2600" dirty="0"/>
              <a:t>Some transactions do not involve ERCOT</a:t>
            </a:r>
          </a:p>
        </p:txBody>
      </p:sp>
      <p:pic>
        <p:nvPicPr>
          <p:cNvPr id="3" name="Content Placeholder 2">
            <a:extLst>
              <a:ext uri="{FF2B5EF4-FFF2-40B4-BE49-F238E27FC236}">
                <a16:creationId xmlns:a16="http://schemas.microsoft.com/office/drawing/2014/main" xmlns="" id="{2B004CFE-749F-47CC-8100-E1A0615F78F4}"/>
              </a:ext>
            </a:extLst>
          </p:cNvPr>
          <p:cNvPicPr>
            <a:picLocks noGrp="1" noChangeAspect="1"/>
          </p:cNvPicPr>
          <p:nvPr>
            <p:ph sz="quarter" idx="4294967295"/>
          </p:nvPr>
        </p:nvPicPr>
        <p:blipFill>
          <a:blip r:embed="rId2"/>
          <a:stretch>
            <a:fillRect/>
          </a:stretch>
        </p:blipFill>
        <p:spPr>
          <a:xfrm>
            <a:off x="723900" y="1425575"/>
            <a:ext cx="8420100" cy="3560763"/>
          </a:xfrm>
          <a:prstGeom prst="rect">
            <a:avLst/>
          </a:prstGeom>
        </p:spPr>
      </p:pic>
      <p:pic>
        <p:nvPicPr>
          <p:cNvPr id="6" name="Picture 5">
            <a:extLst>
              <a:ext uri="{FF2B5EF4-FFF2-40B4-BE49-F238E27FC236}">
                <a16:creationId xmlns:a16="http://schemas.microsoft.com/office/drawing/2014/main" xmlns="" id="{77963C4C-25B3-438D-ACAB-9EABD5B1A95B}"/>
              </a:ext>
            </a:extLst>
          </p:cNvPr>
          <p:cNvPicPr>
            <a:picLocks noChangeAspect="1"/>
          </p:cNvPicPr>
          <p:nvPr/>
        </p:nvPicPr>
        <p:blipFill>
          <a:blip r:embed="rId3"/>
          <a:stretch>
            <a:fillRect/>
          </a:stretch>
        </p:blipFill>
        <p:spPr>
          <a:xfrm>
            <a:off x="1295400" y="5208986"/>
            <a:ext cx="6688836" cy="1191814"/>
          </a:xfrm>
          <a:prstGeom prst="rect">
            <a:avLst/>
          </a:prstGeom>
        </p:spPr>
      </p:pic>
    </p:spTree>
    <p:extLst>
      <p:ext uri="{BB962C8B-B14F-4D97-AF65-F5344CB8AC3E}">
        <p14:creationId xmlns:p14="http://schemas.microsoft.com/office/powerpoint/2010/main" val="16815709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Texas Standard Electronic Transactions (TX SET) – </a:t>
            </a:r>
            <a:r>
              <a:rPr lang="en-US" i="1" dirty="0"/>
              <a:t>Interactive</a:t>
            </a:r>
            <a:r>
              <a:rPr lang="en-US" dirty="0"/>
              <a:t> </a:t>
            </a:r>
          </a:p>
        </p:txBody>
      </p:sp>
      <p:sp>
        <p:nvSpPr>
          <p:cNvPr id="9" name="Text Placeholder 8"/>
          <p:cNvSpPr>
            <a:spLocks noGrp="1"/>
          </p:cNvSpPr>
          <p:nvPr>
            <p:ph type="body" sz="quarter" idx="4294967295"/>
          </p:nvPr>
        </p:nvSpPr>
        <p:spPr>
          <a:xfrm>
            <a:off x="603250" y="1108727"/>
            <a:ext cx="8540750" cy="492125"/>
          </a:xfrm>
        </p:spPr>
        <p:txBody>
          <a:bodyPr/>
          <a:lstStyle/>
          <a:p>
            <a:r>
              <a:rPr lang="en-US" sz="2600" dirty="0"/>
              <a:t>Overview of transaction flow</a:t>
            </a:r>
          </a:p>
        </p:txBody>
      </p:sp>
      <p:pic>
        <p:nvPicPr>
          <p:cNvPr id="4" name="Picture 3">
            <a:extLst>
              <a:ext uri="{FF2B5EF4-FFF2-40B4-BE49-F238E27FC236}">
                <a16:creationId xmlns:a16="http://schemas.microsoft.com/office/drawing/2014/main" xmlns="" id="{1F1DD3C8-8E24-454D-A28B-F6C9FFFAD4F2}"/>
              </a:ext>
            </a:extLst>
          </p:cNvPr>
          <p:cNvPicPr>
            <a:picLocks noChangeAspect="1"/>
          </p:cNvPicPr>
          <p:nvPr/>
        </p:nvPicPr>
        <p:blipFill>
          <a:blip r:embed="rId2"/>
          <a:stretch>
            <a:fillRect/>
          </a:stretch>
        </p:blipFill>
        <p:spPr>
          <a:xfrm>
            <a:off x="700723" y="1828800"/>
            <a:ext cx="7071677" cy="4567237"/>
          </a:xfrm>
          <a:prstGeom prst="rect">
            <a:avLst/>
          </a:prstGeom>
        </p:spPr>
      </p:pic>
    </p:spTree>
    <p:extLst>
      <p:ext uri="{BB962C8B-B14F-4D97-AF65-F5344CB8AC3E}">
        <p14:creationId xmlns:p14="http://schemas.microsoft.com/office/powerpoint/2010/main" val="921595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a:t>
            </a:r>
            <a:r>
              <a:rPr lang="en-US" dirty="0" err="1"/>
              <a:t>TxSET</a:t>
            </a:r>
            <a:r>
              <a:rPr lang="en-US" dirty="0"/>
              <a:t> transactions?</a:t>
            </a:r>
          </a:p>
        </p:txBody>
      </p:sp>
      <p:sp>
        <p:nvSpPr>
          <p:cNvPr id="3" name="Rectangle 2"/>
          <p:cNvSpPr/>
          <p:nvPr/>
        </p:nvSpPr>
        <p:spPr>
          <a:xfrm>
            <a:off x="304800" y="1524000"/>
            <a:ext cx="7467600" cy="3416320"/>
          </a:xfrm>
          <a:prstGeom prst="rect">
            <a:avLst/>
          </a:prstGeom>
        </p:spPr>
        <p:txBody>
          <a:bodyPr wrap="square">
            <a:spAutoFit/>
          </a:bodyPr>
          <a:lstStyle/>
          <a:p>
            <a:pPr lvl="0"/>
            <a:r>
              <a:rPr lang="en-US" b="1" dirty="0"/>
              <a:t>Why do we have it?</a:t>
            </a:r>
            <a:endParaRPr lang="en-US" dirty="0"/>
          </a:p>
          <a:p>
            <a:pPr lvl="1"/>
            <a:r>
              <a:rPr lang="en-US" dirty="0"/>
              <a:t>Can you imagine the volumes of transactions per day?</a:t>
            </a:r>
          </a:p>
          <a:p>
            <a:r>
              <a:rPr lang="en-US" dirty="0"/>
              <a:t> 	Standardization is key!</a:t>
            </a:r>
          </a:p>
          <a:p>
            <a:pPr lvl="1"/>
            <a:endParaRPr lang="en-US" b="1" dirty="0"/>
          </a:p>
          <a:p>
            <a:pPr lvl="1"/>
            <a:r>
              <a:rPr lang="en-US" b="1" dirty="0"/>
              <a:t>What are some of the major benefits?</a:t>
            </a:r>
            <a:endParaRPr lang="en-US" dirty="0"/>
          </a:p>
          <a:p>
            <a:pPr lvl="2"/>
            <a:r>
              <a:rPr lang="en-US" dirty="0"/>
              <a:t>Increased cost savings</a:t>
            </a:r>
          </a:p>
          <a:p>
            <a:pPr lvl="2" fontAlgn="base"/>
            <a:r>
              <a:rPr lang="en-US" dirty="0"/>
              <a:t>Improved accuracy</a:t>
            </a:r>
            <a:endParaRPr lang="en-US" sz="2000" dirty="0"/>
          </a:p>
          <a:p>
            <a:pPr lvl="2" fontAlgn="base"/>
            <a:r>
              <a:rPr lang="en-US" dirty="0"/>
              <a:t>Reduction in errors</a:t>
            </a:r>
            <a:endParaRPr lang="en-US" sz="2000" dirty="0"/>
          </a:p>
          <a:p>
            <a:pPr lvl="2" fontAlgn="base"/>
            <a:r>
              <a:rPr lang="en-US" dirty="0"/>
              <a:t>Improved efficiency </a:t>
            </a:r>
          </a:p>
          <a:p>
            <a:pPr lvl="2" fontAlgn="base"/>
            <a:r>
              <a:rPr lang="en-US" dirty="0"/>
              <a:t>Additional transparency and visibility</a:t>
            </a:r>
          </a:p>
          <a:p>
            <a:pPr lvl="2"/>
            <a:r>
              <a:rPr lang="en-US" dirty="0"/>
              <a:t>Greater security</a:t>
            </a:r>
            <a:endParaRPr lang="en-US" sz="2400" dirty="0"/>
          </a:p>
          <a:p>
            <a:pPr lvl="2"/>
            <a:r>
              <a:rPr lang="en-US" dirty="0"/>
              <a:t>Environment-friendly  </a:t>
            </a:r>
            <a:endParaRPr lang="en-US" sz="2400" dirty="0"/>
          </a:p>
        </p:txBody>
      </p:sp>
      <p:sp>
        <p:nvSpPr>
          <p:cNvPr id="4" name="Date Placeholder 3"/>
          <p:cNvSpPr>
            <a:spLocks noGrp="1"/>
          </p:cNvSpPr>
          <p:nvPr>
            <p:ph type="dt" sz="half" idx="10"/>
          </p:nvPr>
        </p:nvSpPr>
        <p:spPr/>
        <p:txBody>
          <a:bodyPr/>
          <a:lstStyle/>
          <a:p>
            <a:fld id="{9C3FDE45-5280-4686-9075-9451246E6725}" type="datetime1">
              <a:rPr lang="en-US" smtClean="0"/>
              <a:t>6/26/2018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2660048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 Names</a:t>
            </a:r>
            <a:endParaRPr lang="en-US" dirty="0"/>
          </a:p>
        </p:txBody>
      </p:sp>
      <p:sp>
        <p:nvSpPr>
          <p:cNvPr id="9" name="Text Placeholder 8"/>
          <p:cNvSpPr>
            <a:spLocks noGrp="1"/>
          </p:cNvSpPr>
          <p:nvPr>
            <p:ph type="body" sz="quarter" idx="4294967295"/>
          </p:nvPr>
        </p:nvSpPr>
        <p:spPr>
          <a:xfrm>
            <a:off x="533400" y="1041671"/>
            <a:ext cx="8540750" cy="492125"/>
          </a:xfrm>
        </p:spPr>
        <p:txBody>
          <a:bodyPr/>
          <a:lstStyle/>
          <a:p>
            <a:r>
              <a:rPr lang="en-US" sz="2600" dirty="0"/>
              <a:t>TX SET Version 4.0 – Transaction Names Inventory</a:t>
            </a:r>
          </a:p>
        </p:txBody>
      </p:sp>
      <p:graphicFrame>
        <p:nvGraphicFramePr>
          <p:cNvPr id="4" name="Object 3">
            <a:extLst>
              <a:ext uri="{FF2B5EF4-FFF2-40B4-BE49-F238E27FC236}">
                <a16:creationId xmlns:a16="http://schemas.microsoft.com/office/drawing/2014/main" xmlns="" id="{398BA460-094F-46B4-BE1E-B826D94E1A77}"/>
              </a:ext>
            </a:extLst>
          </p:cNvPr>
          <p:cNvGraphicFramePr>
            <a:graphicFrameLocks noChangeAspect="1"/>
          </p:cNvGraphicFramePr>
          <p:nvPr>
            <p:extLst>
              <p:ext uri="{D42A27DB-BD31-4B8C-83A1-F6EECF244321}">
                <p14:modId xmlns:p14="http://schemas.microsoft.com/office/powerpoint/2010/main" val="2914298762"/>
              </p:ext>
            </p:extLst>
          </p:nvPr>
        </p:nvGraphicFramePr>
        <p:xfrm>
          <a:off x="762000" y="1676400"/>
          <a:ext cx="6915150" cy="5104849"/>
        </p:xfrm>
        <a:graphic>
          <a:graphicData uri="http://schemas.openxmlformats.org/presentationml/2006/ole">
            <mc:AlternateContent xmlns:mc="http://schemas.openxmlformats.org/markup-compatibility/2006">
              <mc:Choice xmlns:v="urn:schemas-microsoft-com:vml" Requires="v">
                <p:oleObj spid="_x0000_s1029" name="Worksheet" r:id="rId3" imgW="7886700" imgH="6267338" progId="Excel.Sheet.8">
                  <p:embed/>
                </p:oleObj>
              </mc:Choice>
              <mc:Fallback>
                <p:oleObj name="Worksheet" r:id="rId3" imgW="7886700" imgH="6267338" progId="Excel.Sheet.8">
                  <p:embed/>
                  <p:pic>
                    <p:nvPicPr>
                      <p:cNvPr id="0" name=""/>
                      <p:cNvPicPr/>
                      <p:nvPr/>
                    </p:nvPicPr>
                    <p:blipFill>
                      <a:blip r:embed="rId4"/>
                      <a:stretch>
                        <a:fillRect/>
                      </a:stretch>
                    </p:blipFill>
                    <p:spPr>
                      <a:xfrm>
                        <a:off x="762000" y="1676400"/>
                        <a:ext cx="6915150" cy="5104849"/>
                      </a:xfrm>
                      <a:prstGeom prst="rect">
                        <a:avLst/>
                      </a:prstGeom>
                    </p:spPr>
                  </p:pic>
                </p:oleObj>
              </mc:Fallback>
            </mc:AlternateContent>
          </a:graphicData>
        </a:graphic>
      </p:graphicFrame>
    </p:spTree>
    <p:extLst>
      <p:ext uri="{BB962C8B-B14F-4D97-AF65-F5344CB8AC3E}">
        <p14:creationId xmlns:p14="http://schemas.microsoft.com/office/powerpoint/2010/main" val="2556116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03250" y="1032325"/>
            <a:ext cx="8540750" cy="492125"/>
          </a:xfrm>
        </p:spPr>
        <p:txBody>
          <a:bodyPr/>
          <a:lstStyle/>
          <a:p>
            <a:r>
              <a:rPr lang="en-US" sz="2600" dirty="0"/>
              <a:t>TX SET Version 4.0 – Transaction Names Inventory</a:t>
            </a:r>
          </a:p>
        </p:txBody>
      </p:sp>
      <p:pic>
        <p:nvPicPr>
          <p:cNvPr id="4" name="Picture 3">
            <a:extLst>
              <a:ext uri="{FF2B5EF4-FFF2-40B4-BE49-F238E27FC236}">
                <a16:creationId xmlns:a16="http://schemas.microsoft.com/office/drawing/2014/main" xmlns="" id="{99B53A68-CFEA-4AA9-BA8E-B738514347AA}"/>
              </a:ext>
            </a:extLst>
          </p:cNvPr>
          <p:cNvPicPr>
            <a:picLocks noChangeAspect="1"/>
          </p:cNvPicPr>
          <p:nvPr/>
        </p:nvPicPr>
        <p:blipFill>
          <a:blip r:embed="rId2"/>
          <a:stretch>
            <a:fillRect/>
          </a:stretch>
        </p:blipFill>
        <p:spPr>
          <a:xfrm>
            <a:off x="762000" y="1749147"/>
            <a:ext cx="6594677" cy="4872036"/>
          </a:xfrm>
          <a:prstGeom prst="rect">
            <a:avLst/>
          </a:prstGeom>
        </p:spPr>
      </p:pic>
    </p:spTree>
    <p:extLst>
      <p:ext uri="{BB962C8B-B14F-4D97-AF65-F5344CB8AC3E}">
        <p14:creationId xmlns:p14="http://schemas.microsoft.com/office/powerpoint/2010/main" val="418673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Names</a:t>
            </a:r>
          </a:p>
        </p:txBody>
      </p:sp>
      <p:sp>
        <p:nvSpPr>
          <p:cNvPr id="9" name="Text Placeholder 8"/>
          <p:cNvSpPr>
            <a:spLocks noGrp="1"/>
          </p:cNvSpPr>
          <p:nvPr>
            <p:ph type="body" sz="quarter" idx="4294967295"/>
          </p:nvPr>
        </p:nvSpPr>
        <p:spPr>
          <a:xfrm>
            <a:off x="613004" y="1018414"/>
            <a:ext cx="8540750" cy="492125"/>
          </a:xfrm>
        </p:spPr>
        <p:txBody>
          <a:bodyPr/>
          <a:lstStyle/>
          <a:p>
            <a:r>
              <a:rPr lang="en-US" sz="2600" dirty="0"/>
              <a:t>TX SET Version 4.0 – Transaction Names Inventory</a:t>
            </a:r>
          </a:p>
        </p:txBody>
      </p:sp>
      <p:pic>
        <p:nvPicPr>
          <p:cNvPr id="2" name="Picture 1">
            <a:extLst>
              <a:ext uri="{FF2B5EF4-FFF2-40B4-BE49-F238E27FC236}">
                <a16:creationId xmlns:a16="http://schemas.microsoft.com/office/drawing/2014/main" xmlns="" id="{001E5436-F3AA-4463-8985-0A59F21FD039}"/>
              </a:ext>
            </a:extLst>
          </p:cNvPr>
          <p:cNvPicPr>
            <a:picLocks noChangeAspect="1"/>
          </p:cNvPicPr>
          <p:nvPr/>
        </p:nvPicPr>
        <p:blipFill>
          <a:blip r:embed="rId2"/>
          <a:stretch>
            <a:fillRect/>
          </a:stretch>
        </p:blipFill>
        <p:spPr>
          <a:xfrm>
            <a:off x="990600" y="1672558"/>
            <a:ext cx="6019800" cy="5170202"/>
          </a:xfrm>
          <a:prstGeom prst="rect">
            <a:avLst/>
          </a:prstGeom>
        </p:spPr>
      </p:pic>
    </p:spTree>
    <p:extLst>
      <p:ext uri="{BB962C8B-B14F-4D97-AF65-F5344CB8AC3E}">
        <p14:creationId xmlns:p14="http://schemas.microsoft.com/office/powerpoint/2010/main" val="22252402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1</a:t>
            </a:r>
            <a:endParaRPr lang="en-US" dirty="0"/>
          </a:p>
        </p:txBody>
      </p:sp>
      <p:sp>
        <p:nvSpPr>
          <p:cNvPr id="2" name="Content Placeholder 1">
            <a:extLst>
              <a:ext uri="{FF2B5EF4-FFF2-40B4-BE49-F238E27FC236}">
                <a16:creationId xmlns:a16="http://schemas.microsoft.com/office/drawing/2014/main" xmlns="" id="{D4175C74-29FF-46CF-A2A6-8ACC10A3C04C}"/>
              </a:ext>
            </a:extLst>
          </p:cNvPr>
          <p:cNvSpPr>
            <a:spLocks noGrp="1"/>
          </p:cNvSpPr>
          <p:nvPr>
            <p:ph sz="quarter" idx="4294967295"/>
          </p:nvPr>
        </p:nvSpPr>
        <p:spPr>
          <a:xfrm>
            <a:off x="457200" y="1371600"/>
            <a:ext cx="8535987" cy="5578475"/>
          </a:xfrm>
        </p:spPr>
        <p:txBody>
          <a:bodyPr/>
          <a:lstStyle/>
          <a:p>
            <a:pPr marL="457200" lvl="0" indent="-457200">
              <a:buFont typeface="+mj-lt"/>
              <a:buAutoNum type="arabicPeriod"/>
            </a:pPr>
            <a:r>
              <a:rPr lang="en-US" dirty="0"/>
              <a:t>Which transactions </a:t>
            </a:r>
            <a:r>
              <a:rPr lang="en-US" dirty="0" smtClean="0"/>
              <a:t>are customer initiated </a:t>
            </a:r>
            <a:r>
              <a:rPr lang="en-US" dirty="0"/>
              <a:t>transactions? Select all that apply.</a:t>
            </a:r>
            <a:endParaRPr lang="en-US" sz="2000" dirty="0"/>
          </a:p>
          <a:p>
            <a:pPr lvl="1"/>
            <a:r>
              <a:rPr lang="en-US" dirty="0"/>
              <a:t>814_16 ____________</a:t>
            </a:r>
            <a:endParaRPr lang="en-US" sz="2000" dirty="0"/>
          </a:p>
          <a:p>
            <a:pPr lvl="1"/>
            <a:r>
              <a:rPr lang="en-US" dirty="0"/>
              <a:t>814_01 ____________</a:t>
            </a:r>
            <a:endParaRPr lang="en-US" sz="2000" dirty="0"/>
          </a:p>
          <a:p>
            <a:pPr lvl="1"/>
            <a:r>
              <a:rPr lang="en-US" dirty="0"/>
              <a:t>814_08 ____________</a:t>
            </a:r>
            <a:endParaRPr lang="en-US" sz="2000" dirty="0"/>
          </a:p>
          <a:p>
            <a:pPr lvl="1"/>
            <a:r>
              <a:rPr lang="en-US" dirty="0"/>
              <a:t>814_24 ____________</a:t>
            </a:r>
          </a:p>
          <a:p>
            <a:pPr marL="457200" indent="-457200">
              <a:buFont typeface="+mj-lt"/>
              <a:buAutoNum type="arabicPeriod"/>
            </a:pPr>
            <a:r>
              <a:rPr lang="en-US" dirty="0"/>
              <a:t>Response transactions can only be Rejects (True/False) _____________________</a:t>
            </a:r>
          </a:p>
          <a:p>
            <a:pPr marL="457200" indent="-457200">
              <a:buFont typeface="+mj-lt"/>
              <a:buAutoNum type="arabicPeriod"/>
            </a:pPr>
            <a:r>
              <a:rPr lang="en-US" dirty="0"/>
              <a:t>A point-to-point transaction is sent only to ERCOT. (True/False) ___________________</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24112469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Checkpoint Questions – Exercise #1 – </a:t>
            </a:r>
            <a:r>
              <a:rPr lang="en-US" i="1" dirty="0" smtClean="0"/>
              <a:t>continued</a:t>
            </a:r>
            <a:endParaRPr lang="en-US" dirty="0"/>
          </a:p>
        </p:txBody>
      </p:sp>
      <p:sp>
        <p:nvSpPr>
          <p:cNvPr id="2" name="Content Placeholder 1">
            <a:extLst>
              <a:ext uri="{FF2B5EF4-FFF2-40B4-BE49-F238E27FC236}">
                <a16:creationId xmlns:a16="http://schemas.microsoft.com/office/drawing/2014/main" xmlns="" id="{5ABA7190-8871-4D33-A70E-6020E01830AF}"/>
              </a:ext>
            </a:extLst>
          </p:cNvPr>
          <p:cNvSpPr>
            <a:spLocks noGrp="1"/>
          </p:cNvSpPr>
          <p:nvPr>
            <p:ph sz="quarter" idx="4294967295"/>
          </p:nvPr>
        </p:nvSpPr>
        <p:spPr>
          <a:xfrm>
            <a:off x="457200" y="1524000"/>
            <a:ext cx="8535987" cy="5578475"/>
          </a:xfrm>
        </p:spPr>
        <p:txBody>
          <a:bodyPr>
            <a:normAutofit/>
          </a:bodyPr>
          <a:lstStyle/>
          <a:p>
            <a:pPr marL="457200" lvl="0" indent="-457200">
              <a:buFont typeface="+mj-lt"/>
              <a:buAutoNum type="arabicPeriod" startAt="4"/>
            </a:pPr>
            <a:r>
              <a:rPr lang="en-US" sz="2000" dirty="0"/>
              <a:t>Historical Usage (867_02) is associated to what?  Select only one.</a:t>
            </a:r>
          </a:p>
          <a:p>
            <a:pPr marL="914400" lvl="1" indent="-457200">
              <a:buFont typeface="+mj-lt"/>
              <a:buAutoNum type="alphaLcParenR"/>
            </a:pPr>
            <a:r>
              <a:rPr lang="en-US" sz="2000" dirty="0"/>
              <a:t>Meter	           _____________ </a:t>
            </a:r>
          </a:p>
          <a:p>
            <a:pPr marL="914400" lvl="1" indent="-457200">
              <a:buFont typeface="+mj-lt"/>
              <a:buAutoNum type="alphaLcParenR"/>
            </a:pPr>
            <a:r>
              <a:rPr lang="en-US" sz="2000" dirty="0"/>
              <a:t>Permit             _____________</a:t>
            </a:r>
          </a:p>
          <a:p>
            <a:pPr marL="914400" lvl="1" indent="-457200">
              <a:buFont typeface="+mj-lt"/>
              <a:buAutoNum type="alphaLcParenR"/>
            </a:pPr>
            <a:r>
              <a:rPr lang="en-US" sz="2000" dirty="0"/>
              <a:t>Date Change _____________</a:t>
            </a:r>
          </a:p>
          <a:p>
            <a:pPr marL="914400" lvl="1" indent="-457200">
              <a:buFont typeface="+mj-lt"/>
              <a:buAutoNum type="alphaLcParenR"/>
            </a:pPr>
            <a:r>
              <a:rPr lang="en-US" sz="2000" dirty="0"/>
              <a:t>CSA	            _____________</a:t>
            </a:r>
          </a:p>
          <a:p>
            <a:pPr marL="457200" lvl="0" indent="-457200">
              <a:buFont typeface="+mj-lt"/>
              <a:buAutoNum type="arabicPeriod" startAt="4"/>
            </a:pPr>
            <a:r>
              <a:rPr lang="en-US" sz="2000" dirty="0"/>
              <a:t>What transaction is used to determine the actual start date for a customer? Select only one.</a:t>
            </a:r>
          </a:p>
          <a:p>
            <a:pPr marL="914400" lvl="1" indent="-457200">
              <a:buFont typeface="+mj-lt"/>
              <a:buAutoNum type="alphaLcParenR"/>
            </a:pPr>
            <a:r>
              <a:rPr lang="en-US" sz="2000" dirty="0"/>
              <a:t>814_04 ______________</a:t>
            </a:r>
          </a:p>
          <a:p>
            <a:pPr marL="914400" lvl="1" indent="-457200">
              <a:buFont typeface="+mj-lt"/>
              <a:buAutoNum type="alphaLcParenR"/>
            </a:pPr>
            <a:r>
              <a:rPr lang="en-US" sz="2000" dirty="0"/>
              <a:t>814_16 ______________</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smtClean="0"/>
              <a:t>814_01 </a:t>
            </a:r>
            <a:r>
              <a:rPr lang="en-US" sz="2000" dirty="0"/>
              <a:t>______________</a:t>
            </a:r>
          </a:p>
          <a:p>
            <a:pPr marL="457200" indent="-457200">
              <a:buFont typeface="+mj-lt"/>
              <a:buAutoNum type="arabicPeriod" startAt="3"/>
            </a:pPr>
            <a:endParaRPr lang="en-US" dirty="0"/>
          </a:p>
        </p:txBody>
      </p:sp>
    </p:spTree>
    <p:extLst>
      <p:ext uri="{BB962C8B-B14F-4D97-AF65-F5344CB8AC3E}">
        <p14:creationId xmlns:p14="http://schemas.microsoft.com/office/powerpoint/2010/main" val="42391664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Transaction Process Flow</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592142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Transaction Flows </a:t>
            </a:r>
          </a:p>
        </p:txBody>
      </p:sp>
      <p:sp>
        <p:nvSpPr>
          <p:cNvPr id="9" name="Text Placeholder 8"/>
          <p:cNvSpPr>
            <a:spLocks noGrp="1"/>
          </p:cNvSpPr>
          <p:nvPr>
            <p:ph type="body" sz="quarter" idx="4294967295"/>
          </p:nvPr>
        </p:nvSpPr>
        <p:spPr>
          <a:xfrm>
            <a:off x="457200" y="1066800"/>
            <a:ext cx="8540750" cy="492125"/>
          </a:xfrm>
        </p:spPr>
        <p:txBody>
          <a:bodyPr/>
          <a:lstStyle/>
          <a:p>
            <a:r>
              <a:rPr lang="en-US" sz="2600" dirty="0"/>
              <a:t>Switch </a:t>
            </a:r>
            <a:r>
              <a:rPr lang="en-US" sz="2600" dirty="0" smtClean="0"/>
              <a:t>– Accept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1" name="Bevel 3">
            <a:extLst>
              <a:ext uri="{FF2B5EF4-FFF2-40B4-BE49-F238E27FC236}">
                <a16:creationId xmlns:a16="http://schemas.microsoft.com/office/drawing/2014/main" xmlns="" id="{57A43A3D-85C6-4056-8EBD-62C351BA3DCC}"/>
              </a:ext>
            </a:extLst>
          </p:cNvPr>
          <p:cNvSpPr>
            <a:spLocks noChangeArrowheads="1"/>
          </p:cNvSpPr>
          <p:nvPr/>
        </p:nvSpPr>
        <p:spPr bwMode="auto">
          <a:xfrm>
            <a:off x="637027" y="195262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3" name="Bevel 3">
            <a:extLst>
              <a:ext uri="{FF2B5EF4-FFF2-40B4-BE49-F238E27FC236}">
                <a16:creationId xmlns:a16="http://schemas.microsoft.com/office/drawing/2014/main" xmlns="" id="{9A3BF15A-3C6B-43FC-B818-CC24E8B7ABC6}"/>
              </a:ext>
            </a:extLst>
          </p:cNvPr>
          <p:cNvSpPr>
            <a:spLocks noChangeArrowheads="1"/>
          </p:cNvSpPr>
          <p:nvPr/>
        </p:nvSpPr>
        <p:spPr bwMode="auto">
          <a:xfrm>
            <a:off x="2438400" y="449580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33605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TxSET</a:t>
            </a:r>
            <a:r>
              <a:rPr lang="en-US" dirty="0" smtClean="0"/>
              <a:t> </a:t>
            </a:r>
            <a:r>
              <a:rPr lang="en-US" dirty="0" err="1" smtClean="0"/>
              <a:t>Swimlanes</a:t>
            </a:r>
            <a:endParaRPr lang="en-US" dirty="0"/>
          </a:p>
        </p:txBody>
      </p:sp>
      <p:sp>
        <p:nvSpPr>
          <p:cNvPr id="9" name="Text Placeholder 8"/>
          <p:cNvSpPr>
            <a:spLocks noGrp="1"/>
          </p:cNvSpPr>
          <p:nvPr>
            <p:ph type="body" sz="quarter" idx="4294967295"/>
          </p:nvPr>
        </p:nvSpPr>
        <p:spPr>
          <a:xfrm>
            <a:off x="304672" y="977900"/>
            <a:ext cx="8540750" cy="492125"/>
          </a:xfrm>
        </p:spPr>
        <p:txBody>
          <a:bodyPr/>
          <a:lstStyle/>
          <a:p>
            <a:r>
              <a:rPr lang="en-US" sz="2600" dirty="0"/>
              <a:t>Switch – Reject &amp; Accept</a:t>
            </a:r>
          </a:p>
        </p:txBody>
      </p:sp>
      <p:pic>
        <p:nvPicPr>
          <p:cNvPr id="3" name="Picture 2">
            <a:extLst>
              <a:ext uri="{FF2B5EF4-FFF2-40B4-BE49-F238E27FC236}">
                <a16:creationId xmlns:a16="http://schemas.microsoft.com/office/drawing/2014/main" xmlns="" id="{5ED26394-6563-457E-9D4E-FF397A3E5A8D}"/>
              </a:ext>
            </a:extLst>
          </p:cNvPr>
          <p:cNvPicPr>
            <a:picLocks noChangeAspect="1"/>
          </p:cNvPicPr>
          <p:nvPr/>
        </p:nvPicPr>
        <p:blipFill>
          <a:blip r:embed="rId2"/>
          <a:stretch>
            <a:fillRect/>
          </a:stretch>
        </p:blipFill>
        <p:spPr>
          <a:xfrm>
            <a:off x="381000" y="1604963"/>
            <a:ext cx="7698243" cy="5253037"/>
          </a:xfrm>
          <a:prstGeom prst="rect">
            <a:avLst/>
          </a:prstGeom>
        </p:spPr>
      </p:pic>
    </p:spTree>
    <p:extLst>
      <p:ext uri="{BB962C8B-B14F-4D97-AF65-F5344CB8AC3E}">
        <p14:creationId xmlns:p14="http://schemas.microsoft.com/office/powerpoint/2010/main" val="35678852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3479800"/>
            <a:ext cx="8540750" cy="492125"/>
          </a:xfrm>
        </p:spPr>
        <p:txBody>
          <a:bodyPr/>
          <a:lstStyle/>
          <a:p>
            <a:r>
              <a:rPr lang="en-US" sz="2600" dirty="0"/>
              <a:t>Switch Hold – </a:t>
            </a:r>
            <a:r>
              <a:rPr lang="en-US" sz="2600" dirty="0" smtClean="0"/>
              <a:t>Remove – DPP / Tampering</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E13BB8E0-F20A-4DCE-B71F-E74AA816E91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2" name="Picture 1"/>
          <p:cNvPicPr>
            <a:picLocks noChangeAspect="1"/>
          </p:cNvPicPr>
          <p:nvPr/>
        </p:nvPicPr>
        <p:blipFill>
          <a:blip r:embed="rId4"/>
          <a:stretch>
            <a:fillRect/>
          </a:stretch>
        </p:blipFill>
        <p:spPr>
          <a:xfrm>
            <a:off x="519202" y="4572000"/>
            <a:ext cx="7669433" cy="634039"/>
          </a:xfrm>
          <a:prstGeom prst="rect">
            <a:avLst/>
          </a:prstGeom>
        </p:spPr>
      </p:pic>
      <p:sp>
        <p:nvSpPr>
          <p:cNvPr id="11" name="Text Placeholder 8"/>
          <p:cNvSpPr txBox="1">
            <a:spLocks/>
          </p:cNvSpPr>
          <p:nvPr/>
        </p:nvSpPr>
        <p:spPr>
          <a:xfrm>
            <a:off x="457200" y="883920"/>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Switch Hold – Add – Deferred Payment Plan (DPP)</a:t>
            </a:r>
            <a:endParaRPr lang="en-US" sz="2600" dirty="0"/>
          </a:p>
        </p:txBody>
      </p:sp>
    </p:spTree>
    <p:extLst>
      <p:ext uri="{BB962C8B-B14F-4D97-AF65-F5344CB8AC3E}">
        <p14:creationId xmlns:p14="http://schemas.microsoft.com/office/powerpoint/2010/main" val="8013614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89673"/>
            <a:ext cx="8540750" cy="492125"/>
          </a:xfrm>
        </p:spPr>
        <p:txBody>
          <a:bodyPr/>
          <a:lstStyle/>
          <a:p>
            <a:r>
              <a:rPr lang="en-US" sz="2600" dirty="0"/>
              <a:t>Switch Hold – Add DPP</a:t>
            </a:r>
          </a:p>
        </p:txBody>
      </p:sp>
      <p:pic>
        <p:nvPicPr>
          <p:cNvPr id="2" name="Picture 1">
            <a:extLst>
              <a:ext uri="{FF2B5EF4-FFF2-40B4-BE49-F238E27FC236}">
                <a16:creationId xmlns:a16="http://schemas.microsoft.com/office/drawing/2014/main" xmlns="" id="{E300CA46-7ED5-4482-B8F1-E4F714997C9A}"/>
              </a:ext>
            </a:extLst>
          </p:cNvPr>
          <p:cNvPicPr>
            <a:picLocks noChangeAspect="1"/>
          </p:cNvPicPr>
          <p:nvPr/>
        </p:nvPicPr>
        <p:blipFill>
          <a:blip r:embed="rId2"/>
          <a:stretch>
            <a:fillRect/>
          </a:stretch>
        </p:blipFill>
        <p:spPr>
          <a:xfrm>
            <a:off x="838200" y="1581798"/>
            <a:ext cx="7483853" cy="5253037"/>
          </a:xfrm>
          <a:prstGeom prst="rect">
            <a:avLst/>
          </a:prstGeom>
        </p:spPr>
      </p:pic>
    </p:spTree>
    <p:extLst>
      <p:ext uri="{BB962C8B-B14F-4D97-AF65-F5344CB8AC3E}">
        <p14:creationId xmlns:p14="http://schemas.microsoft.com/office/powerpoint/2010/main" val="18164455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Routing</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648200"/>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456" y="2514600"/>
            <a:ext cx="6667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648199"/>
            <a:ext cx="9429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Right Arrow 6"/>
          <p:cNvSpPr/>
          <p:nvPr/>
        </p:nvSpPr>
        <p:spPr>
          <a:xfrm rot="19569336">
            <a:off x="1799478" y="3915615"/>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Right Arrow 7"/>
          <p:cNvSpPr/>
          <p:nvPr/>
        </p:nvSpPr>
        <p:spPr>
          <a:xfrm rot="2179118">
            <a:off x="4777715" y="3949116"/>
            <a:ext cx="2584577"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2133600" y="5074406"/>
            <a:ext cx="4782296" cy="304800"/>
          </a:xfrm>
          <a:prstGeom prst="leftRightArrow">
            <a:avLst/>
          </a:prstGeom>
          <a:solidFill>
            <a:srgbClr val="00ACC8"/>
          </a:solidFill>
          <a:ln w="158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628441"/>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628441"/>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418" y="4874381"/>
            <a:ext cx="5048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805906" y="3645156"/>
            <a:ext cx="404812" cy="338554"/>
          </a:xfrm>
          <a:prstGeom prst="rect">
            <a:avLst/>
          </a:prstGeom>
          <a:noFill/>
        </p:spPr>
        <p:txBody>
          <a:bodyPr wrap="square" rtlCol="0">
            <a:spAutoFit/>
          </a:bodyPr>
          <a:lstStyle/>
          <a:p>
            <a:r>
              <a:rPr lang="en-US" sz="800" dirty="0"/>
              <a:t>REG TXNs</a:t>
            </a:r>
          </a:p>
        </p:txBody>
      </p:sp>
      <p:sp>
        <p:nvSpPr>
          <p:cNvPr id="14" name="TextBox 13"/>
          <p:cNvSpPr txBox="1"/>
          <p:nvPr/>
        </p:nvSpPr>
        <p:spPr>
          <a:xfrm>
            <a:off x="5930900" y="3642896"/>
            <a:ext cx="404812" cy="338554"/>
          </a:xfrm>
          <a:prstGeom prst="rect">
            <a:avLst/>
          </a:prstGeom>
          <a:noFill/>
        </p:spPr>
        <p:txBody>
          <a:bodyPr wrap="square" rtlCol="0">
            <a:spAutoFit/>
          </a:bodyPr>
          <a:lstStyle/>
          <a:p>
            <a:r>
              <a:rPr lang="en-US" sz="800" dirty="0"/>
              <a:t>REG TXNs</a:t>
            </a:r>
          </a:p>
        </p:txBody>
      </p:sp>
      <p:sp>
        <p:nvSpPr>
          <p:cNvPr id="15" name="TextBox 14"/>
          <p:cNvSpPr txBox="1"/>
          <p:nvPr/>
        </p:nvSpPr>
        <p:spPr>
          <a:xfrm>
            <a:off x="4402774" y="4894602"/>
            <a:ext cx="404812" cy="338554"/>
          </a:xfrm>
          <a:prstGeom prst="rect">
            <a:avLst/>
          </a:prstGeom>
          <a:noFill/>
        </p:spPr>
        <p:txBody>
          <a:bodyPr wrap="square" rtlCol="0">
            <a:spAutoFit/>
          </a:bodyPr>
          <a:lstStyle/>
          <a:p>
            <a:r>
              <a:rPr lang="en-US" sz="800" dirty="0"/>
              <a:t>P2P TXNs</a:t>
            </a:r>
          </a:p>
        </p:txBody>
      </p:sp>
      <p:pic>
        <p:nvPicPr>
          <p:cNvPr id="16"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048" y="1920240"/>
            <a:ext cx="1295399"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33387" y="5591174"/>
            <a:ext cx="2057400" cy="646331"/>
          </a:xfrm>
          <a:prstGeom prst="rect">
            <a:avLst/>
          </a:prstGeom>
          <a:noFill/>
        </p:spPr>
        <p:txBody>
          <a:bodyPr wrap="square" rtlCol="0">
            <a:spAutoFit/>
          </a:bodyPr>
          <a:lstStyle/>
          <a:p>
            <a:pPr algn="ctr"/>
            <a:r>
              <a:rPr lang="en-US" i="1" dirty="0">
                <a:solidFill>
                  <a:srgbClr val="525E67"/>
                </a:solidFill>
              </a:rPr>
              <a:t>REP’s Customer Information System</a:t>
            </a:r>
          </a:p>
        </p:txBody>
      </p:sp>
      <p:sp>
        <p:nvSpPr>
          <p:cNvPr id="18" name="TextBox 17"/>
          <p:cNvSpPr txBox="1"/>
          <p:nvPr/>
        </p:nvSpPr>
        <p:spPr>
          <a:xfrm>
            <a:off x="6605587" y="5629870"/>
            <a:ext cx="2057400" cy="923330"/>
          </a:xfrm>
          <a:prstGeom prst="rect">
            <a:avLst/>
          </a:prstGeom>
          <a:noFill/>
        </p:spPr>
        <p:txBody>
          <a:bodyPr wrap="square" rtlCol="0">
            <a:spAutoFit/>
          </a:bodyPr>
          <a:lstStyle/>
          <a:p>
            <a:pPr algn="ctr"/>
            <a:r>
              <a:rPr lang="en-US" i="1" dirty="0">
                <a:solidFill>
                  <a:srgbClr val="525E67"/>
                </a:solidFill>
              </a:rPr>
              <a:t>TDSP’s Customer Information System</a:t>
            </a:r>
          </a:p>
        </p:txBody>
      </p:sp>
      <p:sp>
        <p:nvSpPr>
          <p:cNvPr id="19" name="TextBox 18"/>
          <p:cNvSpPr txBox="1"/>
          <p:nvPr/>
        </p:nvSpPr>
        <p:spPr>
          <a:xfrm>
            <a:off x="4114800" y="5486400"/>
            <a:ext cx="928910" cy="461665"/>
          </a:xfrm>
          <a:prstGeom prst="rect">
            <a:avLst/>
          </a:prstGeom>
          <a:solidFill>
            <a:schemeClr val="bg1"/>
          </a:solidFill>
          <a:ln>
            <a:solidFill>
              <a:srgbClr val="00ACC8"/>
            </a:solidFill>
          </a:ln>
          <a:effectLst>
            <a:outerShdw blurRad="50800" dist="38100" dir="2700000" algn="tl" rotWithShape="0">
              <a:srgbClr val="00ACC8">
                <a:alpha val="40000"/>
              </a:srgbClr>
            </a:outerShdw>
          </a:effectLst>
        </p:spPr>
        <p:txBody>
          <a:bodyPr wrap="square" rtlCol="0">
            <a:spAutoFit/>
          </a:bodyPr>
          <a:lstStyle>
            <a:defPPr>
              <a:defRPr lang="en-US"/>
            </a:defPPr>
            <a:lvl1pPr algn="ctr">
              <a:defRPr sz="800" i="1">
                <a:solidFill>
                  <a:srgbClr val="525E67"/>
                </a:solidFill>
              </a:defRPr>
            </a:lvl1pPr>
          </a:lstStyle>
          <a:p>
            <a:r>
              <a:rPr lang="en-US" dirty="0"/>
              <a:t>650_01</a:t>
            </a:r>
          </a:p>
          <a:p>
            <a:r>
              <a:rPr lang="en-US" dirty="0"/>
              <a:t>650_02</a:t>
            </a:r>
          </a:p>
          <a:p>
            <a:r>
              <a:rPr lang="en-US" dirty="0"/>
              <a:t>810_02</a:t>
            </a:r>
          </a:p>
        </p:txBody>
      </p:sp>
      <p:sp>
        <p:nvSpPr>
          <p:cNvPr id="20" name="TextBox 19"/>
          <p:cNvSpPr txBox="1"/>
          <p:nvPr/>
        </p:nvSpPr>
        <p:spPr>
          <a:xfrm>
            <a:off x="6451441" y="3221712"/>
            <a:ext cx="928910" cy="830997"/>
          </a:xfrm>
          <a:prstGeom prst="rect">
            <a:avLst/>
          </a:prstGeom>
          <a:solidFill>
            <a:schemeClr val="bg1"/>
          </a:solidFill>
          <a:ln>
            <a:solidFill>
              <a:srgbClr val="00ACC8"/>
            </a:solidFill>
          </a:ln>
          <a:effectLst>
            <a:outerShdw blurRad="50800" dist="38100" dir="2700000" algn="tl" rotWithShape="0">
              <a:srgbClr val="00ACC8">
                <a:alpha val="40000"/>
              </a:srgbClr>
            </a:outerShdw>
          </a:effectLst>
        </p:spPr>
        <p:txBody>
          <a:bodyPr wrap="square" rtlCol="0">
            <a:spAutoFit/>
          </a:bodyPr>
          <a:lstStyle>
            <a:defPPr>
              <a:defRPr lang="en-US"/>
            </a:defPPr>
            <a:lvl1pPr algn="ctr">
              <a:defRPr sz="800" i="1">
                <a:solidFill>
                  <a:srgbClr val="525E67"/>
                </a:solidFill>
              </a:defRPr>
            </a:lvl1pPr>
          </a:lstStyle>
          <a:p>
            <a:r>
              <a:rPr lang="en-US" dirty="0"/>
              <a:t>814_03</a:t>
            </a:r>
          </a:p>
          <a:p>
            <a:r>
              <a:rPr lang="en-US" dirty="0"/>
              <a:t>814_04</a:t>
            </a:r>
          </a:p>
          <a:p>
            <a:r>
              <a:rPr lang="en-US" dirty="0"/>
              <a:t>814_24</a:t>
            </a:r>
          </a:p>
          <a:p>
            <a:r>
              <a:rPr lang="en-US" dirty="0"/>
              <a:t>814_25</a:t>
            </a:r>
          </a:p>
          <a:p>
            <a:r>
              <a:rPr lang="en-US" dirty="0"/>
              <a:t>867_03</a:t>
            </a:r>
          </a:p>
          <a:p>
            <a:r>
              <a:rPr lang="en-US" dirty="0"/>
              <a:t>867_04</a:t>
            </a:r>
          </a:p>
        </p:txBody>
      </p:sp>
      <p:sp>
        <p:nvSpPr>
          <p:cNvPr id="21" name="TextBox 20"/>
          <p:cNvSpPr txBox="1"/>
          <p:nvPr/>
        </p:nvSpPr>
        <p:spPr>
          <a:xfrm>
            <a:off x="1600200" y="3352800"/>
            <a:ext cx="1059180" cy="584775"/>
          </a:xfrm>
          <a:prstGeom prst="rect">
            <a:avLst/>
          </a:prstGeom>
          <a:solidFill>
            <a:schemeClr val="bg1"/>
          </a:solidFill>
          <a:ln>
            <a:solidFill>
              <a:srgbClr val="00ACC8"/>
            </a:solidFill>
          </a:ln>
          <a:effectLst>
            <a:outerShdw blurRad="50800" dist="38100" dir="2700000" algn="tl" rotWithShape="0">
              <a:srgbClr val="00ACC8">
                <a:alpha val="40000"/>
              </a:srgbClr>
            </a:outerShdw>
          </a:effectLst>
        </p:spPr>
        <p:txBody>
          <a:bodyPr wrap="square" rtlCol="0">
            <a:spAutoFit/>
          </a:bodyPr>
          <a:lstStyle/>
          <a:p>
            <a:pPr algn="ctr"/>
            <a:r>
              <a:rPr lang="en-US" sz="800" i="1" dirty="0">
                <a:solidFill>
                  <a:srgbClr val="525E67"/>
                </a:solidFill>
              </a:rPr>
              <a:t>814_01</a:t>
            </a:r>
          </a:p>
          <a:p>
            <a:pPr algn="ctr"/>
            <a:r>
              <a:rPr lang="en-US" sz="800" i="1" dirty="0">
                <a:solidFill>
                  <a:srgbClr val="525E67"/>
                </a:solidFill>
              </a:rPr>
              <a:t>814_02</a:t>
            </a:r>
          </a:p>
          <a:p>
            <a:pPr algn="ctr"/>
            <a:r>
              <a:rPr lang="en-US" sz="800" i="1" dirty="0">
                <a:solidFill>
                  <a:srgbClr val="525E67"/>
                </a:solidFill>
              </a:rPr>
              <a:t>814_16</a:t>
            </a:r>
          </a:p>
          <a:p>
            <a:pPr algn="ctr"/>
            <a:r>
              <a:rPr lang="en-US" sz="800" i="1" dirty="0">
                <a:solidFill>
                  <a:srgbClr val="525E67"/>
                </a:solidFill>
              </a:rPr>
              <a:t>814_17</a:t>
            </a:r>
          </a:p>
        </p:txBody>
      </p:sp>
      <p:sp>
        <p:nvSpPr>
          <p:cNvPr id="22" name="TextBox 21"/>
          <p:cNvSpPr txBox="1"/>
          <p:nvPr/>
        </p:nvSpPr>
        <p:spPr>
          <a:xfrm>
            <a:off x="422811" y="1157223"/>
            <a:ext cx="5912901" cy="923330"/>
          </a:xfrm>
          <a:prstGeom prst="rect">
            <a:avLst/>
          </a:prstGeom>
          <a:noFill/>
        </p:spPr>
        <p:txBody>
          <a:bodyPr wrap="none" rtlCol="0">
            <a:spAutoFit/>
          </a:bodyPr>
          <a:lstStyle/>
          <a:p>
            <a:r>
              <a:rPr lang="en-US" dirty="0"/>
              <a:t>TX SET Transactions could potentially follow two paths. </a:t>
            </a:r>
          </a:p>
          <a:p>
            <a:pPr marL="285750" indent="-285750">
              <a:buFont typeface="Arial" pitchFamily="34" charset="0"/>
              <a:buChar char="•"/>
            </a:pPr>
            <a:r>
              <a:rPr lang="en-US" dirty="0"/>
              <a:t>Point to point (REP – TDSP)</a:t>
            </a:r>
          </a:p>
          <a:p>
            <a:pPr marL="285750" indent="-285750">
              <a:buFont typeface="Arial" pitchFamily="34" charset="0"/>
              <a:buChar char="•"/>
            </a:pPr>
            <a:r>
              <a:rPr lang="en-US" dirty="0"/>
              <a:t>Flow through ERCOT</a:t>
            </a:r>
          </a:p>
        </p:txBody>
      </p:sp>
      <p:sp>
        <p:nvSpPr>
          <p:cNvPr id="23" name="Date Placeholder 22"/>
          <p:cNvSpPr>
            <a:spLocks noGrp="1"/>
          </p:cNvSpPr>
          <p:nvPr>
            <p:ph type="dt" sz="half" idx="10"/>
          </p:nvPr>
        </p:nvSpPr>
        <p:spPr/>
        <p:txBody>
          <a:bodyPr/>
          <a:lstStyle/>
          <a:p>
            <a:fld id="{625370C0-15B3-4252-B40D-906697AF1DE5}" type="datetime1">
              <a:rPr lang="en-US" smtClean="0"/>
              <a:t>6/26/2018</a:t>
            </a:fld>
            <a:endParaRPr lang="en-US" dirty="0"/>
          </a:p>
        </p:txBody>
      </p:sp>
      <p:sp>
        <p:nvSpPr>
          <p:cNvPr id="24" name="Footer Placeholder 2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088444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33400" y="1036638"/>
            <a:ext cx="8540750" cy="492125"/>
          </a:xfrm>
        </p:spPr>
        <p:txBody>
          <a:bodyPr/>
          <a:lstStyle/>
          <a:p>
            <a:r>
              <a:rPr lang="en-US" sz="2600" dirty="0"/>
              <a:t>Switch Hold – Remove - DPPs</a:t>
            </a:r>
          </a:p>
        </p:txBody>
      </p:sp>
      <p:pic>
        <p:nvPicPr>
          <p:cNvPr id="3" name="Picture 2">
            <a:extLst>
              <a:ext uri="{FF2B5EF4-FFF2-40B4-BE49-F238E27FC236}">
                <a16:creationId xmlns:a16="http://schemas.microsoft.com/office/drawing/2014/main" xmlns="" id="{04E30894-BC4C-4DF3-96B9-B4047262F62B}"/>
              </a:ext>
            </a:extLst>
          </p:cNvPr>
          <p:cNvPicPr>
            <a:picLocks noChangeAspect="1"/>
          </p:cNvPicPr>
          <p:nvPr/>
        </p:nvPicPr>
        <p:blipFill>
          <a:blip r:embed="rId2"/>
          <a:stretch>
            <a:fillRect/>
          </a:stretch>
        </p:blipFill>
        <p:spPr>
          <a:xfrm>
            <a:off x="914400" y="1528763"/>
            <a:ext cx="7656336" cy="5329237"/>
          </a:xfrm>
          <a:prstGeom prst="rect">
            <a:avLst/>
          </a:prstGeom>
        </p:spPr>
      </p:pic>
    </p:spTree>
    <p:extLst>
      <p:ext uri="{BB962C8B-B14F-4D97-AF65-F5344CB8AC3E}">
        <p14:creationId xmlns:p14="http://schemas.microsoft.com/office/powerpoint/2010/main" val="807655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603250" y="1153150"/>
            <a:ext cx="8540750" cy="492125"/>
          </a:xfrm>
        </p:spPr>
        <p:txBody>
          <a:bodyPr/>
          <a:lstStyle/>
          <a:p>
            <a:r>
              <a:rPr lang="en-US" sz="2600" dirty="0" smtClean="0"/>
              <a:t>Switch Hold – Add - Tampering</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36EF5D68-0FD1-4668-ACA8-1FBBDDC56908}"/>
              </a:ext>
            </a:extLst>
          </p:cNvPr>
          <p:cNvSpPr>
            <a:spLocks noChangeArrowheads="1"/>
          </p:cNvSpPr>
          <p:nvPr/>
        </p:nvSpPr>
        <p:spPr bwMode="auto">
          <a:xfrm>
            <a:off x="729730" y="199339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10177883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1421" y="1037918"/>
            <a:ext cx="8540750" cy="492125"/>
          </a:xfrm>
        </p:spPr>
        <p:txBody>
          <a:bodyPr/>
          <a:lstStyle/>
          <a:p>
            <a:r>
              <a:rPr lang="en-US" sz="2600" dirty="0"/>
              <a:t>Switch Hold – Add - Tampering</a:t>
            </a:r>
          </a:p>
        </p:txBody>
      </p:sp>
      <p:pic>
        <p:nvPicPr>
          <p:cNvPr id="2" name="Picture 1">
            <a:extLst>
              <a:ext uri="{FF2B5EF4-FFF2-40B4-BE49-F238E27FC236}">
                <a16:creationId xmlns:a16="http://schemas.microsoft.com/office/drawing/2014/main" xmlns="" id="{BA05DDBB-3C75-4092-B178-0D3CEFC7C9F9}"/>
              </a:ext>
            </a:extLst>
          </p:cNvPr>
          <p:cNvPicPr>
            <a:picLocks noChangeAspect="1"/>
          </p:cNvPicPr>
          <p:nvPr/>
        </p:nvPicPr>
        <p:blipFill>
          <a:blip r:embed="rId2"/>
          <a:stretch>
            <a:fillRect/>
          </a:stretch>
        </p:blipFill>
        <p:spPr>
          <a:xfrm>
            <a:off x="990600" y="1610152"/>
            <a:ext cx="7243810" cy="5247848"/>
          </a:xfrm>
          <a:prstGeom prst="rect">
            <a:avLst/>
          </a:prstGeom>
        </p:spPr>
      </p:pic>
    </p:spTree>
    <p:extLst>
      <p:ext uri="{BB962C8B-B14F-4D97-AF65-F5344CB8AC3E}">
        <p14:creationId xmlns:p14="http://schemas.microsoft.com/office/powerpoint/2010/main" val="2063432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20065" y="1175097"/>
            <a:ext cx="8540750" cy="492125"/>
          </a:xfrm>
        </p:spPr>
        <p:txBody>
          <a:bodyPr/>
          <a:lstStyle/>
          <a:p>
            <a:r>
              <a:rPr lang="en-US" sz="2600" dirty="0"/>
              <a:t>Switch w/ Switch Hold</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37EFAADB-B319-4BAB-9C39-042CD28D082A}"/>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9009DF52-02C8-4017-B0C9-E574BCAEEE80}"/>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4051250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Questions – Exercise #</a:t>
            </a:r>
            <a:r>
              <a:rPr lang="en-US" dirty="0" smtClean="0"/>
              <a:t>2</a:t>
            </a:r>
            <a:endParaRPr lang="en-US" dirty="0"/>
          </a:p>
        </p:txBody>
      </p:sp>
      <p:sp>
        <p:nvSpPr>
          <p:cNvPr id="2" name="Content Placeholder 1">
            <a:extLst>
              <a:ext uri="{FF2B5EF4-FFF2-40B4-BE49-F238E27FC236}">
                <a16:creationId xmlns:a16="http://schemas.microsoft.com/office/drawing/2014/main" xmlns="" id="{EA085595-A5E6-4A8B-B074-987206400ABB}"/>
              </a:ext>
            </a:extLst>
          </p:cNvPr>
          <p:cNvSpPr>
            <a:spLocks noGrp="1"/>
          </p:cNvSpPr>
          <p:nvPr>
            <p:ph sz="quarter" idx="4294967295"/>
          </p:nvPr>
        </p:nvSpPr>
        <p:spPr>
          <a:xfrm>
            <a:off x="608013" y="822325"/>
            <a:ext cx="8535987" cy="5578475"/>
          </a:xfrm>
        </p:spPr>
        <p:txBody>
          <a:bodyPr/>
          <a:lstStyle/>
          <a:p>
            <a:pPr marL="457200" lvl="0" indent="-457200">
              <a:buFont typeface="+mj-lt"/>
              <a:buAutoNum type="arabicPeriod" startAt="6"/>
            </a:pPr>
            <a:r>
              <a:rPr lang="en-US" dirty="0"/>
              <a:t>A Customer Loss (814_06) transaction is sent to which entity? Select only one.</a:t>
            </a:r>
            <a:endParaRPr lang="en-US" sz="2000" dirty="0"/>
          </a:p>
          <a:p>
            <a:pPr lvl="1"/>
            <a:r>
              <a:rPr lang="en-US" dirty="0"/>
              <a:t>Current Rep of Record	_______________</a:t>
            </a:r>
            <a:endParaRPr lang="en-US" sz="2000" dirty="0"/>
          </a:p>
          <a:p>
            <a:pPr lvl="1"/>
            <a:r>
              <a:rPr lang="en-US" dirty="0" smtClean="0"/>
              <a:t>TDSP</a:t>
            </a:r>
            <a:r>
              <a:rPr lang="en-US" dirty="0"/>
              <a:t>				</a:t>
            </a:r>
            <a:r>
              <a:rPr lang="en-US" dirty="0" smtClean="0"/>
              <a:t>_______________</a:t>
            </a:r>
          </a:p>
          <a:p>
            <a:pPr lvl="1"/>
            <a:r>
              <a:rPr lang="en-US" dirty="0" smtClean="0"/>
              <a:t>ERCOT				_______________</a:t>
            </a:r>
            <a:endParaRPr lang="en-US" dirty="0"/>
          </a:p>
          <a:p>
            <a:pPr lvl="1"/>
            <a:r>
              <a:rPr lang="en-US" dirty="0" smtClean="0"/>
              <a:t>New CR </a:t>
            </a:r>
            <a:r>
              <a:rPr lang="en-US" dirty="0"/>
              <a:t>			_______________</a:t>
            </a:r>
          </a:p>
          <a:p>
            <a:pPr marL="457200" indent="-457200">
              <a:buFont typeface="+mj-lt"/>
              <a:buAutoNum type="arabicPeriod" startAt="6"/>
            </a:pPr>
            <a:r>
              <a:rPr lang="en-US" dirty="0"/>
              <a:t>The </a:t>
            </a:r>
            <a:r>
              <a:rPr lang="en-US" dirty="0" smtClean="0"/>
              <a:t>814_04 / 814_05 </a:t>
            </a:r>
            <a:r>
              <a:rPr lang="en-US" dirty="0"/>
              <a:t>provides meter details and scheduling. (True/False) _________________</a:t>
            </a:r>
          </a:p>
          <a:p>
            <a:pPr marL="457200" indent="-457200">
              <a:buFont typeface="+mj-lt"/>
              <a:buAutoNum type="arabicPeriod" startAt="6"/>
            </a:pPr>
            <a:r>
              <a:rPr lang="en-US" dirty="0"/>
              <a:t>If a Switch Hold exists on an ESI, a MVO transaction (814_24) will automatically reject  (True/False) ________</a:t>
            </a:r>
          </a:p>
          <a:p>
            <a:pPr marL="457200" indent="-457200">
              <a:buFont typeface="+mj-lt"/>
              <a:buAutoNum type="arabicPeriod" startAt="6"/>
            </a:pPr>
            <a:endParaRPr lang="en-US" dirty="0"/>
          </a:p>
        </p:txBody>
      </p:sp>
    </p:spTree>
    <p:extLst>
      <p:ext uri="{BB962C8B-B14F-4D97-AF65-F5344CB8AC3E}">
        <p14:creationId xmlns:p14="http://schemas.microsoft.com/office/powerpoint/2010/main" val="261031641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49291"/>
            <a:ext cx="8540750" cy="492125"/>
          </a:xfrm>
        </p:spPr>
        <p:txBody>
          <a:bodyPr/>
          <a:lstStyle/>
          <a:p>
            <a:r>
              <a:rPr lang="en-US" sz="2600" dirty="0"/>
              <a:t>Move In </a:t>
            </a:r>
            <a:r>
              <a:rPr lang="en-US" sz="2600" dirty="0" smtClean="0"/>
              <a:t>– Accept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4C30ED63-6E43-4DA7-AB4A-5D0D85A313C6}"/>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B9F988F0-F11A-4524-AE8F-7D6DA731BFAF}"/>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9315228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25805" y="1082558"/>
            <a:ext cx="8540750" cy="492125"/>
          </a:xfrm>
        </p:spPr>
        <p:txBody>
          <a:bodyPr/>
          <a:lstStyle/>
          <a:p>
            <a:r>
              <a:rPr lang="en-US" sz="2600" dirty="0"/>
              <a:t>Move In w/ Accept/Reject</a:t>
            </a:r>
          </a:p>
        </p:txBody>
      </p:sp>
      <p:pic>
        <p:nvPicPr>
          <p:cNvPr id="2" name="Picture 1">
            <a:extLst>
              <a:ext uri="{FF2B5EF4-FFF2-40B4-BE49-F238E27FC236}">
                <a16:creationId xmlns:a16="http://schemas.microsoft.com/office/drawing/2014/main" xmlns="" id="{C0116674-63E5-4693-8C40-F76258725D1B}"/>
              </a:ext>
            </a:extLst>
          </p:cNvPr>
          <p:cNvPicPr>
            <a:picLocks noChangeAspect="1"/>
          </p:cNvPicPr>
          <p:nvPr/>
        </p:nvPicPr>
        <p:blipFill>
          <a:blip r:embed="rId2"/>
          <a:stretch>
            <a:fillRect/>
          </a:stretch>
        </p:blipFill>
        <p:spPr>
          <a:xfrm>
            <a:off x="685800" y="1611698"/>
            <a:ext cx="6766880" cy="5224966"/>
          </a:xfrm>
          <a:prstGeom prst="rect">
            <a:avLst/>
          </a:prstGeom>
        </p:spPr>
      </p:pic>
    </p:spTree>
    <p:extLst>
      <p:ext uri="{BB962C8B-B14F-4D97-AF65-F5344CB8AC3E}">
        <p14:creationId xmlns:p14="http://schemas.microsoft.com/office/powerpoint/2010/main" val="20095522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65455" y="1144414"/>
            <a:ext cx="8540750" cy="492125"/>
          </a:xfrm>
        </p:spPr>
        <p:txBody>
          <a:bodyPr/>
          <a:lstStyle/>
          <a:p>
            <a:r>
              <a:rPr lang="en-US" sz="2600" dirty="0"/>
              <a:t>Move In w/ Permit Required</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9F8B8FE6-46AC-4B58-958C-69D7B3CA98A0}"/>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Tree>
    <p:extLst>
      <p:ext uri="{BB962C8B-B14F-4D97-AF65-F5344CB8AC3E}">
        <p14:creationId xmlns:p14="http://schemas.microsoft.com/office/powerpoint/2010/main" val="29480464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480852" y="1180366"/>
            <a:ext cx="8540750" cy="492125"/>
          </a:xfrm>
        </p:spPr>
        <p:txBody>
          <a:bodyPr/>
          <a:lstStyle/>
          <a:p>
            <a:r>
              <a:rPr lang="en-US" sz="2600" dirty="0"/>
              <a:t>Move In w/ Permit Required</a:t>
            </a:r>
          </a:p>
        </p:txBody>
      </p:sp>
      <p:pic>
        <p:nvPicPr>
          <p:cNvPr id="2" name="Picture 1">
            <a:extLst>
              <a:ext uri="{FF2B5EF4-FFF2-40B4-BE49-F238E27FC236}">
                <a16:creationId xmlns:a16="http://schemas.microsoft.com/office/drawing/2014/main" xmlns="" id="{1F407349-DBA3-4EF1-9DE1-61EFB8F6D199}"/>
              </a:ext>
            </a:extLst>
          </p:cNvPr>
          <p:cNvPicPr>
            <a:picLocks noChangeAspect="1"/>
          </p:cNvPicPr>
          <p:nvPr/>
        </p:nvPicPr>
        <p:blipFill>
          <a:blip r:embed="rId2"/>
          <a:stretch>
            <a:fillRect/>
          </a:stretch>
        </p:blipFill>
        <p:spPr>
          <a:xfrm>
            <a:off x="468660" y="1752600"/>
            <a:ext cx="7063679" cy="4759937"/>
          </a:xfrm>
          <a:prstGeom prst="rect">
            <a:avLst/>
          </a:prstGeom>
        </p:spPr>
      </p:pic>
    </p:spTree>
    <p:extLst>
      <p:ext uri="{BB962C8B-B14F-4D97-AF65-F5344CB8AC3E}">
        <p14:creationId xmlns:p14="http://schemas.microsoft.com/office/powerpoint/2010/main" val="23695474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2904"/>
            <a:ext cx="8540750" cy="492125"/>
          </a:xfrm>
        </p:spPr>
        <p:txBody>
          <a:bodyPr/>
          <a:lstStyle/>
          <a:p>
            <a:r>
              <a:rPr lang="en-US" sz="2600" dirty="0"/>
              <a:t>Move In w/ Date Change </a:t>
            </a:r>
            <a:r>
              <a:rPr lang="en-US" sz="2600" dirty="0" smtClean="0"/>
              <a:t>followed by Cancel</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6D01BD35-3682-4014-91BF-5CF0170ACD99}"/>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37B55F6C-CEDA-46DE-A473-06F05FB6ED6E}"/>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1419689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NAESB Protocol</a:t>
            </a:r>
          </a:p>
        </p:txBody>
      </p:sp>
      <p:sp>
        <p:nvSpPr>
          <p:cNvPr id="3" name="TextBox 2"/>
          <p:cNvSpPr txBox="1"/>
          <p:nvPr/>
        </p:nvSpPr>
        <p:spPr>
          <a:xfrm>
            <a:off x="457200" y="1219200"/>
            <a:ext cx="7848600" cy="4247317"/>
          </a:xfrm>
          <a:prstGeom prst="rect">
            <a:avLst/>
          </a:prstGeom>
          <a:noFill/>
        </p:spPr>
        <p:txBody>
          <a:bodyPr wrap="square" rtlCol="0">
            <a:spAutoFit/>
          </a:bodyPr>
          <a:lstStyle/>
          <a:p>
            <a:endParaRPr lang="en-US" dirty="0"/>
          </a:p>
          <a:p>
            <a:r>
              <a:rPr lang="en-US" dirty="0"/>
              <a:t>TX SET EDI Transactions are securely transmitted through </a:t>
            </a:r>
          </a:p>
          <a:p>
            <a:r>
              <a:rPr lang="en-US" dirty="0"/>
              <a:t>servers from sender to receiver with the NAESB EDM (Electronic Delivery Mechanism) v1.6 Protocol installed on each server. </a:t>
            </a:r>
          </a:p>
          <a:p>
            <a:endParaRPr lang="en-US" dirty="0"/>
          </a:p>
          <a:p>
            <a:r>
              <a:rPr lang="en-US" dirty="0"/>
              <a:t>This is a protocol with specialized technical enhancements modified to fit the ERCOT retail market. </a:t>
            </a:r>
          </a:p>
          <a:p>
            <a:endParaRPr lang="en-US" dirty="0"/>
          </a:p>
          <a:p>
            <a:r>
              <a:rPr lang="en-US" dirty="0"/>
              <a:t>The NAESB EDM v1.6 is a National Standard maintained by the North American Energy Standards Board. </a:t>
            </a:r>
          </a:p>
          <a:p>
            <a:endParaRPr lang="en-US" dirty="0"/>
          </a:p>
          <a:p>
            <a:r>
              <a:rPr lang="en-US" dirty="0"/>
              <a:t>The ERCOT NAESB EDM v1.6 guideline is managed by the ERCOT Working Group TDTMS (Texas Data Transport and </a:t>
            </a:r>
            <a:r>
              <a:rPr lang="en-US" dirty="0" err="1"/>
              <a:t>MarkeTrak</a:t>
            </a:r>
            <a:r>
              <a:rPr lang="en-US" dirty="0"/>
              <a:t> System). </a:t>
            </a:r>
          </a:p>
          <a:p>
            <a:endParaRPr lang="en-US" dirty="0"/>
          </a:p>
          <a:p>
            <a:endParaRPr lang="en-US" dirty="0"/>
          </a:p>
        </p:txBody>
      </p:sp>
      <p:sp>
        <p:nvSpPr>
          <p:cNvPr id="4" name="Date Placeholder 3"/>
          <p:cNvSpPr>
            <a:spLocks noGrp="1"/>
          </p:cNvSpPr>
          <p:nvPr>
            <p:ph type="dt" sz="half" idx="10"/>
          </p:nvPr>
        </p:nvSpPr>
        <p:spPr/>
        <p:txBody>
          <a:bodyPr/>
          <a:lstStyle/>
          <a:p>
            <a:fld id="{E9B61164-DC5B-456C-A2F7-C3E0DE5E5A01}" type="datetime1">
              <a:rPr lang="en-US" smtClean="0"/>
              <a:t>6/26/2018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62765015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020335"/>
            <a:ext cx="8540750" cy="492125"/>
          </a:xfrm>
        </p:spPr>
        <p:txBody>
          <a:bodyPr/>
          <a:lstStyle/>
          <a:p>
            <a:r>
              <a:rPr lang="en-US" sz="2600" dirty="0"/>
              <a:t>Move In w/ Date Change &amp; Cancel</a:t>
            </a:r>
          </a:p>
        </p:txBody>
      </p:sp>
      <p:pic>
        <p:nvPicPr>
          <p:cNvPr id="3" name="Picture 2">
            <a:extLst>
              <a:ext uri="{FF2B5EF4-FFF2-40B4-BE49-F238E27FC236}">
                <a16:creationId xmlns:a16="http://schemas.microsoft.com/office/drawing/2014/main" xmlns="" id="{9263F6F6-5B05-43AE-933E-0F601BBC2405}"/>
              </a:ext>
            </a:extLst>
          </p:cNvPr>
          <p:cNvPicPr>
            <a:picLocks noChangeAspect="1"/>
          </p:cNvPicPr>
          <p:nvPr/>
        </p:nvPicPr>
        <p:blipFill>
          <a:blip r:embed="rId2"/>
          <a:stretch>
            <a:fillRect/>
          </a:stretch>
        </p:blipFill>
        <p:spPr>
          <a:xfrm>
            <a:off x="898655" y="1676400"/>
            <a:ext cx="6781670" cy="5048153"/>
          </a:xfrm>
          <a:prstGeom prst="rect">
            <a:avLst/>
          </a:prstGeom>
        </p:spPr>
      </p:pic>
    </p:spTree>
    <p:extLst>
      <p:ext uri="{BB962C8B-B14F-4D97-AF65-F5344CB8AC3E}">
        <p14:creationId xmlns:p14="http://schemas.microsoft.com/office/powerpoint/2010/main" val="5949260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3</a:t>
            </a:r>
            <a:endParaRPr lang="en-US" dirty="0"/>
          </a:p>
        </p:txBody>
      </p:sp>
      <p:sp>
        <p:nvSpPr>
          <p:cNvPr id="2" name="Content Placeholder 1">
            <a:extLst>
              <a:ext uri="{FF2B5EF4-FFF2-40B4-BE49-F238E27FC236}">
                <a16:creationId xmlns:a16="http://schemas.microsoft.com/office/drawing/2014/main" xmlns="" id="{00CB016E-1FDE-46AE-89E4-23A7ADF92FFD}"/>
              </a:ext>
            </a:extLst>
          </p:cNvPr>
          <p:cNvSpPr>
            <a:spLocks noGrp="1"/>
          </p:cNvSpPr>
          <p:nvPr>
            <p:ph sz="quarter" idx="4294967295"/>
          </p:nvPr>
        </p:nvSpPr>
        <p:spPr>
          <a:xfrm>
            <a:off x="246278" y="1447800"/>
            <a:ext cx="8535988" cy="5578475"/>
          </a:xfrm>
        </p:spPr>
        <p:txBody>
          <a:bodyPr>
            <a:normAutofit/>
          </a:bodyPr>
          <a:lstStyle/>
          <a:p>
            <a:pPr marL="457200" lvl="0" indent="-457200">
              <a:buFont typeface="+mj-lt"/>
              <a:buAutoNum type="arabicPeriod" startAt="9"/>
            </a:pPr>
            <a:r>
              <a:rPr lang="en-US" dirty="0"/>
              <a:t>A date change transaction (814_12) is sent to change the date for which transactions? Select all that apply.</a:t>
            </a:r>
            <a:endParaRPr lang="en-US" sz="2000" dirty="0"/>
          </a:p>
          <a:p>
            <a:pPr marL="914400" lvl="1" indent="-457200">
              <a:buFont typeface="+mj-lt"/>
              <a:buAutoNum type="alphaLcParenR"/>
            </a:pPr>
            <a:r>
              <a:rPr lang="en-US" dirty="0"/>
              <a:t>814_08 __________ d) 867_03F ______________</a:t>
            </a:r>
            <a:endParaRPr lang="en-US" sz="2000" dirty="0"/>
          </a:p>
          <a:p>
            <a:pPr marL="914400" lvl="1" indent="-457200">
              <a:buFont typeface="+mj-lt"/>
              <a:buAutoNum type="alphaLcParenR"/>
            </a:pPr>
            <a:r>
              <a:rPr lang="en-US" dirty="0"/>
              <a:t>814_24 __________ e) 814_05    ______________</a:t>
            </a:r>
            <a:endParaRPr lang="en-US" sz="2000" dirty="0"/>
          </a:p>
          <a:p>
            <a:pPr marL="914400" lvl="1" indent="-457200">
              <a:buFont typeface="+mj-lt"/>
              <a:buAutoNum type="alphaLcParenR"/>
            </a:pPr>
            <a:r>
              <a:rPr lang="en-US" dirty="0"/>
              <a:t>814_18 __________  f) 814_16    ______________</a:t>
            </a:r>
            <a:endParaRPr lang="en-US" sz="2000" dirty="0"/>
          </a:p>
          <a:p>
            <a:pPr marL="457200" lvl="0" indent="-457200">
              <a:buFont typeface="+mj-lt"/>
              <a:buAutoNum type="arabicPeriod" startAt="10"/>
            </a:pPr>
            <a:r>
              <a:rPr lang="en-US" dirty="0"/>
              <a:t>What transaction does the </a:t>
            </a:r>
            <a:r>
              <a:rPr lang="en-US" dirty="0" smtClean="0"/>
              <a:t>TDSP </a:t>
            </a:r>
            <a:r>
              <a:rPr lang="en-US" dirty="0"/>
              <a:t>receive when an 814_01 or 814_16 is initiated?  Select only one.</a:t>
            </a:r>
            <a:endParaRPr lang="en-US" sz="2000" dirty="0"/>
          </a:p>
          <a:p>
            <a:pPr marL="914400" lvl="1" indent="-457200">
              <a:buFont typeface="+mj-lt"/>
              <a:buAutoNum type="alphaLcParenR"/>
            </a:pPr>
            <a:r>
              <a:rPr lang="en-US" dirty="0"/>
              <a:t>867_04 _____________</a:t>
            </a:r>
            <a:endParaRPr lang="en-US" sz="2000" dirty="0"/>
          </a:p>
          <a:p>
            <a:pPr marL="914400" lvl="1" indent="-457200">
              <a:buFont typeface="+mj-lt"/>
              <a:buAutoNum type="alphaLcParenR"/>
            </a:pPr>
            <a:r>
              <a:rPr lang="en-US" dirty="0"/>
              <a:t>814_03 _____________</a:t>
            </a:r>
            <a:endParaRPr lang="en-US" sz="2000" dirty="0"/>
          </a:p>
          <a:p>
            <a:pPr marL="914400" lvl="1" indent="-457200">
              <a:buFont typeface="+mj-lt"/>
              <a:buAutoNum type="alphaLcParenR"/>
            </a:pPr>
            <a:r>
              <a:rPr lang="en-US" dirty="0"/>
              <a:t>867_03 _____________</a:t>
            </a:r>
            <a:endParaRPr lang="en-US" sz="2000" dirty="0"/>
          </a:p>
          <a:p>
            <a:pPr marL="914400" lvl="1" indent="-457200">
              <a:buFont typeface="+mj-lt"/>
              <a:buAutoNum type="alphaLcParenR"/>
            </a:pPr>
            <a:r>
              <a:rPr lang="en-US" dirty="0"/>
              <a:t>814_04 _____________</a:t>
            </a:r>
            <a:endParaRPr lang="en-US" sz="2000" dirty="0"/>
          </a:p>
          <a:p>
            <a:pPr marL="457200" indent="-457200">
              <a:buFont typeface="+mj-lt"/>
              <a:buAutoNum type="arabicPeriod" startAt="9"/>
            </a:pPr>
            <a:endParaRPr lang="en-US" dirty="0"/>
          </a:p>
        </p:txBody>
      </p:sp>
    </p:spTree>
    <p:extLst>
      <p:ext uri="{BB962C8B-B14F-4D97-AF65-F5344CB8AC3E}">
        <p14:creationId xmlns:p14="http://schemas.microsoft.com/office/powerpoint/2010/main" val="422217553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a16="http://schemas.microsoft.com/office/drawing/2014/main" xmlns="" id="{F1459917-1540-4A46-8C9A-F2CCFB3A130D}"/>
              </a:ext>
            </a:extLst>
          </p:cNvPr>
          <p:cNvSpPr>
            <a:spLocks noGrp="1"/>
          </p:cNvSpPr>
          <p:nvPr>
            <p:ph sz="quarter" idx="4294967295"/>
          </p:nvPr>
        </p:nvSpPr>
        <p:spPr>
          <a:xfrm>
            <a:off x="457200" y="1752600"/>
            <a:ext cx="8535987" cy="5578475"/>
          </a:xfrm>
        </p:spPr>
        <p:txBody>
          <a:bodyPr>
            <a:normAutofit/>
          </a:bodyPr>
          <a:lstStyle/>
          <a:p>
            <a:pPr marL="457200" indent="-457200">
              <a:buFont typeface="+mj-lt"/>
              <a:buAutoNum type="arabicPeriod" startAt="11"/>
            </a:pPr>
            <a:r>
              <a:rPr lang="en-US" dirty="0"/>
              <a:t>A Customer Loss (814_06) transaction can “force out” or “switch out” an existing </a:t>
            </a:r>
            <a:r>
              <a:rPr lang="en-US" dirty="0" smtClean="0"/>
              <a:t>customer. </a:t>
            </a:r>
            <a:r>
              <a:rPr lang="en-US" dirty="0"/>
              <a:t>(True/False) ___________________</a:t>
            </a:r>
          </a:p>
          <a:p>
            <a:pPr marL="457200" indent="-457200">
              <a:buFont typeface="+mj-lt"/>
              <a:buAutoNum type="arabicPeriod" startAt="11"/>
            </a:pPr>
            <a:r>
              <a:rPr lang="en-US" dirty="0"/>
              <a:t>If a MVI order is submitted and an 814_28 PR is received, does it cancel the original MVI order? (Yes/No) ____________________</a:t>
            </a:r>
          </a:p>
          <a:p>
            <a:pPr marL="457200" lvl="0" indent="-457200">
              <a:buFont typeface="+mj-lt"/>
              <a:buAutoNum type="arabicPeriod" startAt="13"/>
            </a:pPr>
            <a:r>
              <a:rPr lang="en-US" dirty="0"/>
              <a:t>If a MVI order is submitted and an 814_28 PR is received and then later an 814_08 is received should we receive an 867_04? (Yes/No) ______________________</a:t>
            </a:r>
          </a:p>
          <a:p>
            <a:pPr marL="457200" indent="-457200">
              <a:buFont typeface="+mj-lt"/>
              <a:buAutoNum type="arabicPeriod" startAt="13"/>
            </a:pPr>
            <a:r>
              <a:rPr lang="en-US" dirty="0"/>
              <a:t>Based on the scenario in item 13, should we expect this customer to be with the submitting CR? (Yes/No) ____________________</a:t>
            </a:r>
          </a:p>
          <a:p>
            <a:pPr marL="457200" lvl="0" indent="-457200">
              <a:buFont typeface="+mj-lt"/>
              <a:buAutoNum type="arabicPeriod" startAt="13"/>
            </a:pPr>
            <a:endParaRPr lang="en-US" dirty="0"/>
          </a:p>
          <a:p>
            <a:r>
              <a:rPr lang="en-US" dirty="0"/>
              <a:t> </a:t>
            </a:r>
          </a:p>
          <a:p>
            <a:pPr marL="457200" indent="-457200">
              <a:buFont typeface="+mj-lt"/>
              <a:buAutoNum type="arabicPeriod" startAt="11"/>
            </a:pPr>
            <a:endParaRPr lang="en-US" dirty="0"/>
          </a:p>
        </p:txBody>
      </p:sp>
    </p:spTree>
    <p:extLst>
      <p:ext uri="{BB962C8B-B14F-4D97-AF65-F5344CB8AC3E}">
        <p14:creationId xmlns:p14="http://schemas.microsoft.com/office/powerpoint/2010/main" val="36601781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#3 - </a:t>
            </a:r>
            <a:r>
              <a:rPr lang="en-US" i="1" dirty="0" smtClean="0"/>
              <a:t>continued</a:t>
            </a:r>
            <a:endParaRPr lang="en-US" dirty="0"/>
          </a:p>
        </p:txBody>
      </p:sp>
      <p:sp>
        <p:nvSpPr>
          <p:cNvPr id="2" name="Content Placeholder 1">
            <a:extLst>
              <a:ext uri="{FF2B5EF4-FFF2-40B4-BE49-F238E27FC236}">
                <a16:creationId xmlns:a16="http://schemas.microsoft.com/office/drawing/2014/main" xmlns="" id="{697D69B9-354F-4FEB-A951-8553A0DD90D5}"/>
              </a:ext>
            </a:extLst>
          </p:cNvPr>
          <p:cNvSpPr>
            <a:spLocks noGrp="1"/>
          </p:cNvSpPr>
          <p:nvPr>
            <p:ph sz="quarter" idx="4294967295"/>
          </p:nvPr>
        </p:nvSpPr>
        <p:spPr>
          <a:xfrm>
            <a:off x="457200" y="1676400"/>
            <a:ext cx="8535987" cy="5578475"/>
          </a:xfrm>
        </p:spPr>
        <p:txBody>
          <a:bodyPr/>
          <a:lstStyle/>
          <a:p>
            <a:pPr marL="457200" lvl="0" indent="-457200">
              <a:buFont typeface="+mj-lt"/>
              <a:buAutoNum type="arabicPeriod" startAt="15"/>
            </a:pPr>
            <a:r>
              <a:rPr lang="en-US" dirty="0"/>
              <a:t>Which entity would receive an 814_17 Not First In (NFI) reject after a same day MVI is submitted in the morning by </a:t>
            </a:r>
            <a:r>
              <a:rPr lang="en-US" dirty="0" smtClean="0"/>
              <a:t>CR </a:t>
            </a:r>
            <a:r>
              <a:rPr lang="en-US" dirty="0"/>
              <a:t>“A” and then another same day MVI is submitted in the afternoon by </a:t>
            </a:r>
            <a:r>
              <a:rPr lang="en-US" dirty="0" smtClean="0"/>
              <a:t>CR </a:t>
            </a:r>
            <a:r>
              <a:rPr lang="en-US" dirty="0"/>
              <a:t>“B”?</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CR </a:t>
            </a:r>
            <a:r>
              <a:rPr lang="en-US" dirty="0"/>
              <a:t>A    ______________</a:t>
            </a:r>
            <a:endParaRPr lang="en-US" sz="2000" dirty="0"/>
          </a:p>
          <a:p>
            <a:pPr lvl="1"/>
            <a:r>
              <a:rPr lang="en-US" dirty="0" smtClean="0"/>
              <a:t>CR </a:t>
            </a:r>
            <a:r>
              <a:rPr lang="en-US" dirty="0"/>
              <a:t>B   ______________</a:t>
            </a:r>
          </a:p>
        </p:txBody>
      </p:sp>
    </p:spTree>
    <p:extLst>
      <p:ext uri="{BB962C8B-B14F-4D97-AF65-F5344CB8AC3E}">
        <p14:creationId xmlns:p14="http://schemas.microsoft.com/office/powerpoint/2010/main" val="23512011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57200" y="1161623"/>
            <a:ext cx="8540750" cy="492125"/>
          </a:xfrm>
        </p:spPr>
        <p:txBody>
          <a:bodyPr/>
          <a:lstStyle/>
          <a:p>
            <a:r>
              <a:rPr lang="en-US" sz="2600" dirty="0"/>
              <a:t>Move Out </a:t>
            </a:r>
            <a:r>
              <a:rPr lang="en-US" sz="2600" dirty="0" smtClean="0"/>
              <a:t>– Accept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AE9F1716-ABF5-4D8B-AAD6-5144A6B862B9}"/>
              </a:ext>
            </a:extLst>
          </p:cNvPr>
          <p:cNvSpPr>
            <a:spLocks noChangeArrowheads="1"/>
          </p:cNvSpPr>
          <p:nvPr/>
        </p:nvSpPr>
        <p:spPr bwMode="auto">
          <a:xfrm>
            <a:off x="504825" y="1958975"/>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Tree>
    <p:extLst>
      <p:ext uri="{BB962C8B-B14F-4D97-AF65-F5344CB8AC3E}">
        <p14:creationId xmlns:p14="http://schemas.microsoft.com/office/powerpoint/2010/main" val="30776069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447800"/>
            <a:ext cx="8540750" cy="492125"/>
          </a:xfrm>
        </p:spPr>
        <p:txBody>
          <a:bodyPr/>
          <a:lstStyle/>
          <a:p>
            <a:r>
              <a:rPr lang="en-US" sz="2600" dirty="0"/>
              <a:t>Move Out – Reject &amp; Accept (ERCOT) </a:t>
            </a:r>
          </a:p>
        </p:txBody>
      </p:sp>
      <p:pic>
        <p:nvPicPr>
          <p:cNvPr id="4" name="Picture 3">
            <a:extLst>
              <a:ext uri="{FF2B5EF4-FFF2-40B4-BE49-F238E27FC236}">
                <a16:creationId xmlns:a16="http://schemas.microsoft.com/office/drawing/2014/main" xmlns="" id="{2D7D9AA8-9A13-4571-BCC9-06362568D14B}"/>
              </a:ext>
            </a:extLst>
          </p:cNvPr>
          <p:cNvPicPr>
            <a:picLocks noChangeAspect="1"/>
          </p:cNvPicPr>
          <p:nvPr/>
        </p:nvPicPr>
        <p:blipFill>
          <a:blip r:embed="rId2"/>
          <a:stretch>
            <a:fillRect/>
          </a:stretch>
        </p:blipFill>
        <p:spPr>
          <a:xfrm>
            <a:off x="1287267" y="2362200"/>
            <a:ext cx="6393058" cy="4088052"/>
          </a:xfrm>
          <a:prstGeom prst="rect">
            <a:avLst/>
          </a:prstGeom>
        </p:spPr>
      </p:pic>
    </p:spTree>
    <p:extLst>
      <p:ext uri="{BB962C8B-B14F-4D97-AF65-F5344CB8AC3E}">
        <p14:creationId xmlns:p14="http://schemas.microsoft.com/office/powerpoint/2010/main" val="35641564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Transaction Solution to </a:t>
            </a:r>
            <a:r>
              <a:rPr lang="en-US" dirty="0" smtClean="0"/>
              <a:t>Stacking</a:t>
            </a:r>
            <a:endParaRPr lang="en-US" dirty="0"/>
          </a:p>
        </p:txBody>
      </p:sp>
      <p:sp>
        <p:nvSpPr>
          <p:cNvPr id="9" name="Text Placeholder 8"/>
          <p:cNvSpPr>
            <a:spLocks noGrp="1"/>
          </p:cNvSpPr>
          <p:nvPr>
            <p:ph type="body" sz="quarter" idx="4294967295"/>
          </p:nvPr>
        </p:nvSpPr>
        <p:spPr>
          <a:xfrm>
            <a:off x="381000" y="1235281"/>
            <a:ext cx="8540750" cy="492125"/>
          </a:xfrm>
        </p:spPr>
        <p:txBody>
          <a:bodyPr/>
          <a:lstStyle/>
          <a:p>
            <a:r>
              <a:rPr lang="en-US" sz="2600" dirty="0"/>
              <a:t>MVO Trumps SWI</a:t>
            </a:r>
          </a:p>
        </p:txBody>
      </p:sp>
      <p:sp>
        <p:nvSpPr>
          <p:cNvPr id="2" name="TextBox 1">
            <a:extLst>
              <a:ext uri="{FF2B5EF4-FFF2-40B4-BE49-F238E27FC236}">
                <a16:creationId xmlns:a16="http://schemas.microsoft.com/office/drawing/2014/main" xmlns="" id="{7B94A73E-96DD-4A30-9682-D6E461EA4E1E}"/>
              </a:ext>
            </a:extLst>
          </p:cNvPr>
          <p:cNvSpPr txBox="1"/>
          <p:nvPr/>
        </p:nvSpPr>
        <p:spPr>
          <a:xfrm>
            <a:off x="228600" y="1932775"/>
            <a:ext cx="8383524" cy="646331"/>
          </a:xfrm>
          <a:prstGeom prst="rect">
            <a:avLst/>
          </a:prstGeom>
          <a:solidFill>
            <a:schemeClr val="tx1"/>
          </a:solidFill>
        </p:spPr>
        <p:txBody>
          <a:bodyPr wrap="square" rtlCol="0">
            <a:spAutoFit/>
          </a:bodyPr>
          <a:lstStyle/>
          <a:p>
            <a:pPr algn="ctr"/>
            <a:r>
              <a:rPr lang="en-US" b="1" i="1" dirty="0">
                <a:solidFill>
                  <a:schemeClr val="bg1"/>
                </a:solidFill>
              </a:rPr>
              <a:t>ERCOT will reject a Switch Request if the ESI ID is scheduled to be De-energized at ERCOT on the Requested Date.  </a:t>
            </a:r>
          </a:p>
        </p:txBody>
      </p:sp>
      <p:graphicFrame>
        <p:nvGraphicFramePr>
          <p:cNvPr id="3" name="Diagram 2">
            <a:extLst>
              <a:ext uri="{FF2B5EF4-FFF2-40B4-BE49-F238E27FC236}">
                <a16:creationId xmlns:a16="http://schemas.microsoft.com/office/drawing/2014/main" xmlns="" id="{4F89A021-0967-4AC0-BDDD-E94EF538102F}"/>
              </a:ext>
            </a:extLst>
          </p:cNvPr>
          <p:cNvGraphicFramePr/>
          <p:nvPr>
            <p:extLst>
              <p:ext uri="{D42A27DB-BD31-4B8C-83A1-F6EECF244321}">
                <p14:modId xmlns:p14="http://schemas.microsoft.com/office/powerpoint/2010/main" val="951692108"/>
              </p:ext>
            </p:extLst>
          </p:nvPr>
        </p:nvGraphicFramePr>
        <p:xfrm>
          <a:off x="1603375"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ultiplication Sign 3">
            <a:extLst>
              <a:ext uri="{FF2B5EF4-FFF2-40B4-BE49-F238E27FC236}">
                <a16:creationId xmlns:a16="http://schemas.microsoft.com/office/drawing/2014/main" xmlns="" id="{76FFEA72-3EE3-4585-97DD-3E59FE2FB37D}"/>
              </a:ext>
            </a:extLst>
          </p:cNvPr>
          <p:cNvSpPr/>
          <p:nvPr/>
        </p:nvSpPr>
        <p:spPr>
          <a:xfrm>
            <a:off x="5105400" y="3276600"/>
            <a:ext cx="1600200" cy="25146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7001085-9244-4B9B-8924-DB26BDAFCBFE}"/>
              </a:ext>
            </a:extLst>
          </p:cNvPr>
          <p:cNvSpPr txBox="1"/>
          <p:nvPr/>
        </p:nvSpPr>
        <p:spPr>
          <a:xfrm>
            <a:off x="559613" y="5847834"/>
            <a:ext cx="8153400" cy="36933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b="1" dirty="0" smtClean="0"/>
              <a:t>CR </a:t>
            </a:r>
            <a:r>
              <a:rPr lang="en-US" b="1" dirty="0"/>
              <a:t>B will need to submit a MVI (814_16) in order to enroll their customer.</a:t>
            </a:r>
          </a:p>
        </p:txBody>
      </p:sp>
    </p:spTree>
    <p:extLst>
      <p:ext uri="{BB962C8B-B14F-4D97-AF65-F5344CB8AC3E}">
        <p14:creationId xmlns:p14="http://schemas.microsoft.com/office/powerpoint/2010/main" val="92802030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Transaction Solution to Stacking</a:t>
            </a:r>
          </a:p>
        </p:txBody>
      </p:sp>
      <p:sp>
        <p:nvSpPr>
          <p:cNvPr id="9" name="Text Placeholder 8"/>
          <p:cNvSpPr>
            <a:spLocks noGrp="1"/>
          </p:cNvSpPr>
          <p:nvPr>
            <p:ph type="body" sz="quarter" idx="4294967295"/>
          </p:nvPr>
        </p:nvSpPr>
        <p:spPr>
          <a:xfrm>
            <a:off x="407324" y="1059458"/>
            <a:ext cx="8540750" cy="862012"/>
          </a:xfrm>
        </p:spPr>
        <p:txBody>
          <a:bodyPr/>
          <a:lstStyle/>
          <a:p>
            <a:r>
              <a:rPr lang="en-US" dirty="0"/>
              <a:t>11.4.1	REP Operating Rule 1:</a:t>
            </a:r>
            <a:r>
              <a:rPr lang="en-US" i="1" dirty="0"/>
              <a:t>  </a:t>
            </a:r>
            <a:r>
              <a:rPr lang="en-US" dirty="0"/>
              <a:t>Cancel Move Out</a:t>
            </a:r>
            <a:r>
              <a:rPr lang="en-US" i="1" dirty="0"/>
              <a:t> </a:t>
            </a:r>
            <a:endParaRPr lang="en-US" dirty="0"/>
          </a:p>
          <a:p>
            <a:endParaRPr lang="en-US" sz="2600" dirty="0"/>
          </a:p>
        </p:txBody>
      </p:sp>
      <p:sp>
        <p:nvSpPr>
          <p:cNvPr id="5" name="TextBox 4">
            <a:extLst>
              <a:ext uri="{FF2B5EF4-FFF2-40B4-BE49-F238E27FC236}">
                <a16:creationId xmlns:a16="http://schemas.microsoft.com/office/drawing/2014/main" xmlns="" id="{501295D1-BEB3-4BB4-B03C-501197C87C6A}"/>
              </a:ext>
            </a:extLst>
          </p:cNvPr>
          <p:cNvSpPr txBox="1"/>
          <p:nvPr/>
        </p:nvSpPr>
        <p:spPr>
          <a:xfrm>
            <a:off x="381000" y="5486400"/>
            <a:ext cx="8305800" cy="923330"/>
          </a:xfrm>
          <a:prstGeom prst="rect">
            <a:avLst/>
          </a:prstGeom>
          <a:solidFill>
            <a:schemeClr val="tx1"/>
          </a:solidFill>
        </p:spPr>
        <p:txBody>
          <a:bodyPr wrap="square" rtlCol="0">
            <a:spAutoFit/>
          </a:bodyPr>
          <a:lstStyle/>
          <a:p>
            <a:pPr algn="ctr"/>
            <a:r>
              <a:rPr lang="en-US" i="1" dirty="0">
                <a:solidFill>
                  <a:schemeClr val="bg1"/>
                </a:solidFill>
              </a:rPr>
              <a:t>If Customer A issues a MVI and a future dated MVO, and REP A enrolls Customer B at the same </a:t>
            </a:r>
            <a:r>
              <a:rPr lang="en-US" i="1" dirty="0" smtClean="0">
                <a:solidFill>
                  <a:schemeClr val="bg1"/>
                </a:solidFill>
              </a:rPr>
              <a:t>premise, </a:t>
            </a:r>
            <a:r>
              <a:rPr lang="en-US" i="1" dirty="0">
                <a:solidFill>
                  <a:schemeClr val="bg1"/>
                </a:solidFill>
              </a:rPr>
              <a:t>if the REP A fails to cancel the future dated MVO, the MVO will be executed leaving Customer B in the dark.</a:t>
            </a:r>
          </a:p>
        </p:txBody>
      </p:sp>
      <p:sp>
        <p:nvSpPr>
          <p:cNvPr id="6" name="TextBox 5">
            <a:extLst>
              <a:ext uri="{FF2B5EF4-FFF2-40B4-BE49-F238E27FC236}">
                <a16:creationId xmlns:a16="http://schemas.microsoft.com/office/drawing/2014/main" xmlns="" id="{E1730D03-692E-4FE8-924E-598C2FB437C8}"/>
              </a:ext>
            </a:extLst>
          </p:cNvPr>
          <p:cNvSpPr txBox="1"/>
          <p:nvPr/>
        </p:nvSpPr>
        <p:spPr>
          <a:xfrm>
            <a:off x="381000" y="1599337"/>
            <a:ext cx="8464296" cy="1754326"/>
          </a:xfrm>
          <a:prstGeom prst="rect">
            <a:avLst/>
          </a:prstGeom>
          <a:noFill/>
        </p:spPr>
        <p:txBody>
          <a:bodyPr wrap="square" rtlCol="0">
            <a:spAutoFit/>
          </a:bodyPr>
          <a:lstStyle/>
          <a:p>
            <a:r>
              <a:rPr lang="en-US" dirty="0"/>
              <a:t>	REPs who have a Pending move out and submit a move in (same REP) with an earlier Requested Date are responsible for canceling the Pending move out if that is what the Customer requires (REP manages Customer expectations).  If the REP does not cancel the move out, the move out will be allowed to effectuate.</a:t>
            </a:r>
          </a:p>
          <a:p>
            <a:endParaRPr lang="en-US" dirty="0"/>
          </a:p>
        </p:txBody>
      </p:sp>
      <p:graphicFrame>
        <p:nvGraphicFramePr>
          <p:cNvPr id="2" name="Diagram 1">
            <a:extLst>
              <a:ext uri="{FF2B5EF4-FFF2-40B4-BE49-F238E27FC236}">
                <a16:creationId xmlns:a16="http://schemas.microsoft.com/office/drawing/2014/main" xmlns="" id="{8001406A-43F8-402C-A2A0-5E12BD5AADF8}"/>
              </a:ext>
            </a:extLst>
          </p:cNvPr>
          <p:cNvGraphicFramePr/>
          <p:nvPr>
            <p:extLst/>
          </p:nvPr>
        </p:nvGraphicFramePr>
        <p:xfrm>
          <a:off x="1485900" y="2133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xmlns="" id="{A3496DB9-45F5-44AF-B696-920438647E18}"/>
              </a:ext>
            </a:extLst>
          </p:cNvPr>
          <p:cNvSpPr/>
          <p:nvPr/>
        </p:nvSpPr>
        <p:spPr>
          <a:xfrm>
            <a:off x="6705600" y="2819400"/>
            <a:ext cx="1981200" cy="914400"/>
          </a:xfrm>
          <a:prstGeom prst="wedgeRoundRectCallout">
            <a:avLst>
              <a:gd name="adj1" fmla="val -50887"/>
              <a:gd name="adj2" fmla="val 5901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n>
                  <a:solidFill>
                    <a:srgbClr val="FF0000"/>
                  </a:solidFill>
                </a:ln>
                <a:solidFill>
                  <a:schemeClr val="tx1"/>
                </a:solidFill>
              </a:rPr>
              <a:t>MVO transaction from Customer A has left Customer B in the dark.</a:t>
            </a:r>
          </a:p>
        </p:txBody>
      </p:sp>
    </p:spTree>
    <p:extLst>
      <p:ext uri="{BB962C8B-B14F-4D97-AF65-F5344CB8AC3E}">
        <p14:creationId xmlns:p14="http://schemas.microsoft.com/office/powerpoint/2010/main" val="137604576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23113" y="1175097"/>
            <a:ext cx="8540750" cy="492125"/>
          </a:xfrm>
        </p:spPr>
        <p:txBody>
          <a:bodyPr/>
          <a:lstStyle/>
          <a:p>
            <a:r>
              <a:rPr lang="en-US" sz="2600" dirty="0"/>
              <a:t>Move Out w/ Future dated Switch</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7C2533F6-CD19-493E-991D-8B738E877C43}"/>
              </a:ext>
            </a:extLst>
          </p:cNvPr>
          <p:cNvSpPr>
            <a:spLocks noChangeArrowheads="1"/>
          </p:cNvSpPr>
          <p:nvPr/>
        </p:nvSpPr>
        <p:spPr bwMode="auto">
          <a:xfrm>
            <a:off x="504825" y="1958975"/>
            <a:ext cx="1222375" cy="5905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rPr>
              <a:t>New CR </a:t>
            </a:r>
          </a:p>
        </p:txBody>
      </p:sp>
      <p:sp>
        <p:nvSpPr>
          <p:cNvPr id="11" name="Bevel 3">
            <a:extLst>
              <a:ext uri="{FF2B5EF4-FFF2-40B4-BE49-F238E27FC236}">
                <a16:creationId xmlns:a16="http://schemas.microsoft.com/office/drawing/2014/main" xmlns="" id="{0294F27B-B2FE-4DF2-A979-5498109FD10C}"/>
              </a:ext>
            </a:extLst>
          </p:cNvPr>
          <p:cNvSpPr>
            <a:spLocks noChangeArrowheads="1"/>
          </p:cNvSpPr>
          <p:nvPr/>
        </p:nvSpPr>
        <p:spPr bwMode="auto">
          <a:xfrm>
            <a:off x="2433638" y="4933950"/>
            <a:ext cx="12192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6734640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13728"/>
            <a:ext cx="8540750" cy="492125"/>
          </a:xfrm>
        </p:spPr>
        <p:txBody>
          <a:bodyPr/>
          <a:lstStyle/>
          <a:p>
            <a:r>
              <a:rPr lang="en-US" sz="2600" dirty="0"/>
              <a:t>Move Out w/ Future dated Switch</a:t>
            </a:r>
          </a:p>
        </p:txBody>
      </p:sp>
      <p:pic>
        <p:nvPicPr>
          <p:cNvPr id="2" name="Picture 1">
            <a:extLst>
              <a:ext uri="{FF2B5EF4-FFF2-40B4-BE49-F238E27FC236}">
                <a16:creationId xmlns:a16="http://schemas.microsoft.com/office/drawing/2014/main" xmlns="" id="{818DE80B-48EC-4640-B80A-7BB6FE4231C2}"/>
              </a:ext>
            </a:extLst>
          </p:cNvPr>
          <p:cNvPicPr>
            <a:picLocks noChangeAspect="1"/>
          </p:cNvPicPr>
          <p:nvPr/>
        </p:nvPicPr>
        <p:blipFill>
          <a:blip r:embed="rId2"/>
          <a:stretch>
            <a:fillRect/>
          </a:stretch>
        </p:blipFill>
        <p:spPr>
          <a:xfrm>
            <a:off x="1066800" y="1863186"/>
            <a:ext cx="6351148" cy="4994814"/>
          </a:xfrm>
          <a:prstGeom prst="rect">
            <a:avLst/>
          </a:prstGeom>
        </p:spPr>
      </p:pic>
    </p:spTree>
    <p:extLst>
      <p:ext uri="{BB962C8B-B14F-4D97-AF65-F5344CB8AC3E}">
        <p14:creationId xmlns:p14="http://schemas.microsoft.com/office/powerpoint/2010/main" val="3807613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should </a:t>
            </a:r>
            <a:r>
              <a:rPr lang="en-US" dirty="0" err="1"/>
              <a:t>TxSET</a:t>
            </a:r>
            <a:r>
              <a:rPr lang="en-US" dirty="0"/>
              <a:t> Transactions be used?</a:t>
            </a:r>
          </a:p>
        </p:txBody>
      </p:sp>
      <p:sp>
        <p:nvSpPr>
          <p:cNvPr id="3" name="TextBox 2"/>
          <p:cNvSpPr txBox="1"/>
          <p:nvPr/>
        </p:nvSpPr>
        <p:spPr>
          <a:xfrm>
            <a:off x="304800" y="1295400"/>
            <a:ext cx="8382000" cy="2862322"/>
          </a:xfrm>
          <a:prstGeom prst="rect">
            <a:avLst/>
          </a:prstGeom>
          <a:noFill/>
        </p:spPr>
        <p:txBody>
          <a:bodyPr wrap="square" rtlCol="0">
            <a:spAutoFit/>
          </a:bodyPr>
          <a:lstStyle/>
          <a:p>
            <a:r>
              <a:rPr lang="en-US" dirty="0"/>
              <a:t>TX SET transactions should be used when needing to execute a Retail Market </a:t>
            </a:r>
          </a:p>
          <a:p>
            <a:r>
              <a:rPr lang="en-US" dirty="0"/>
              <a:t>Process supported by TX SET EDI. </a:t>
            </a:r>
          </a:p>
          <a:p>
            <a:endParaRPr lang="en-US" dirty="0"/>
          </a:p>
          <a:p>
            <a:r>
              <a:rPr lang="en-US" dirty="0"/>
              <a:t>In the event a process cannot be supported by TX SET EDI transactions, the </a:t>
            </a:r>
          </a:p>
          <a:p>
            <a:r>
              <a:rPr lang="en-US" dirty="0"/>
              <a:t>Market standard method should be used. Please consult the ERCOT Retail Market Guide. </a:t>
            </a:r>
          </a:p>
          <a:p>
            <a:endParaRPr lang="en-US" dirty="0"/>
          </a:p>
          <a:p>
            <a:r>
              <a:rPr lang="en-US" dirty="0"/>
              <a:t>Some of these processes include:</a:t>
            </a:r>
          </a:p>
          <a:p>
            <a:pPr marL="285750" indent="-285750">
              <a:buFont typeface="Arial" pitchFamily="34" charset="0"/>
              <a:buChar char="•"/>
            </a:pPr>
            <a:r>
              <a:rPr lang="en-US" dirty="0"/>
              <a:t>The Safety Net Spreadsheet</a:t>
            </a:r>
          </a:p>
          <a:p>
            <a:pPr marL="285750" indent="-285750">
              <a:buFont typeface="Arial" pitchFamily="34" charset="0"/>
              <a:buChar char="•"/>
            </a:pPr>
            <a:r>
              <a:rPr lang="en-US" dirty="0" err="1"/>
              <a:t>MarkeTrak</a:t>
            </a:r>
            <a:r>
              <a:rPr lang="en-US" dirty="0"/>
              <a:t>  </a:t>
            </a:r>
          </a:p>
        </p:txBody>
      </p:sp>
      <p:sp>
        <p:nvSpPr>
          <p:cNvPr id="4" name="Date Placeholder 3"/>
          <p:cNvSpPr>
            <a:spLocks noGrp="1"/>
          </p:cNvSpPr>
          <p:nvPr>
            <p:ph type="dt" sz="half" idx="10"/>
          </p:nvPr>
        </p:nvSpPr>
        <p:spPr/>
        <p:txBody>
          <a:bodyPr/>
          <a:lstStyle/>
          <a:p>
            <a:fld id="{5D9663EC-9A78-44B8-8103-DEEFDEE8C2A3}" type="datetime1">
              <a:rPr lang="en-US" smtClean="0"/>
              <a:t>6/26/2018</a:t>
            </a:fld>
            <a:endParaRPr lang="en-US" dirty="0"/>
          </a:p>
        </p:txBody>
      </p:sp>
      <p:sp>
        <p:nvSpPr>
          <p:cNvPr id="5" name="Footer Placeholder 4"/>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73051578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4</a:t>
            </a:r>
            <a:endParaRPr lang="en-US" dirty="0"/>
          </a:p>
        </p:txBody>
      </p:sp>
      <p:sp>
        <p:nvSpPr>
          <p:cNvPr id="2" name="Content Placeholder 1">
            <a:extLst>
              <a:ext uri="{FF2B5EF4-FFF2-40B4-BE49-F238E27FC236}">
                <a16:creationId xmlns:a16="http://schemas.microsoft.com/office/drawing/2014/main" xmlns="" id="{AF299E05-1479-4C3A-B167-4FCD0EE29330}"/>
              </a:ext>
            </a:extLst>
          </p:cNvPr>
          <p:cNvSpPr>
            <a:spLocks noGrp="1"/>
          </p:cNvSpPr>
          <p:nvPr>
            <p:ph sz="quarter" idx="4294967295"/>
          </p:nvPr>
        </p:nvSpPr>
        <p:spPr>
          <a:xfrm>
            <a:off x="533400" y="1676400"/>
            <a:ext cx="8535987" cy="5578475"/>
          </a:xfrm>
        </p:spPr>
        <p:txBody>
          <a:bodyPr/>
          <a:lstStyle/>
          <a:p>
            <a:pPr marL="457200" indent="-457200">
              <a:buFont typeface="+mj-lt"/>
              <a:buAutoNum type="arabicPeriod" startAt="16"/>
            </a:pPr>
            <a:r>
              <a:rPr lang="en-US" dirty="0"/>
              <a:t>If a MVO order is submitted and an 814_28 CU is              received from the </a:t>
            </a:r>
            <a:r>
              <a:rPr lang="en-US" dirty="0" smtClean="0"/>
              <a:t>TDSP, </a:t>
            </a:r>
            <a:r>
              <a:rPr lang="en-US" dirty="0"/>
              <a:t>does the customer receive a final bill? (Yes/No) ____________________</a:t>
            </a:r>
          </a:p>
          <a:p>
            <a:pPr marL="457200" indent="-457200">
              <a:buFont typeface="+mj-lt"/>
              <a:buAutoNum type="arabicPeriod" startAt="16"/>
            </a:pPr>
            <a:r>
              <a:rPr lang="en-US" dirty="0"/>
              <a:t>An 814_16 MVI trumps an 814_24 MVO for the same day when they are from two different </a:t>
            </a:r>
            <a:r>
              <a:rPr lang="en-US" dirty="0" err="1"/>
              <a:t>REPs.</a:t>
            </a:r>
            <a:r>
              <a:rPr lang="en-US" dirty="0"/>
              <a:t>  (True/False)   _______________________________</a:t>
            </a:r>
          </a:p>
          <a:p>
            <a:pPr marL="457200" indent="-457200">
              <a:buFont typeface="+mj-lt"/>
              <a:buAutoNum type="arabicPeriod" startAt="16"/>
            </a:pPr>
            <a:r>
              <a:rPr lang="en-US" dirty="0"/>
              <a:t>An 814_16 MVI trumps an 814_24 MVO for the same day when they are from the same REP.  (True/False)   _______________________________</a:t>
            </a:r>
            <a:endParaRPr lang="en-US" sz="800" dirty="0"/>
          </a:p>
          <a:p>
            <a:pPr marL="457200" indent="-457200">
              <a:buFont typeface="+mj-lt"/>
              <a:buAutoNum type="arabicPeriod" startAt="16"/>
            </a:pPr>
            <a:r>
              <a:rPr lang="en-US" dirty="0"/>
              <a:t>An 814_24 MVO trumps an </a:t>
            </a:r>
            <a:r>
              <a:rPr lang="en-US" dirty="0" smtClean="0"/>
              <a:t>814_01 Switch</a:t>
            </a:r>
            <a:r>
              <a:rPr lang="en-US" dirty="0"/>
              <a:t>. (True/False) ___________________</a:t>
            </a:r>
          </a:p>
          <a:p>
            <a:pPr marL="0" indent="0">
              <a:buNone/>
            </a:pPr>
            <a:endParaRPr lang="en-US" dirty="0"/>
          </a:p>
        </p:txBody>
      </p:sp>
    </p:spTree>
    <p:extLst>
      <p:ext uri="{BB962C8B-B14F-4D97-AF65-F5344CB8AC3E}">
        <p14:creationId xmlns:p14="http://schemas.microsoft.com/office/powerpoint/2010/main" val="9627601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F536CC60-56FE-406E-AF31-0AB89A2A9C5B}"/>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0"/>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5/1, </a:t>
            </a:r>
            <a:r>
              <a:rPr lang="en-US" dirty="0"/>
              <a:t>both with the </a:t>
            </a:r>
            <a:r>
              <a:rPr lang="en-US" dirty="0" smtClean="0"/>
              <a:t>current </a:t>
            </a:r>
            <a:r>
              <a:rPr lang="en-US" dirty="0"/>
              <a:t>REP? Select only one.</a:t>
            </a:r>
          </a:p>
          <a:p>
            <a:pPr lvl="1"/>
            <a:r>
              <a:rPr lang="en-US" dirty="0" smtClean="0"/>
              <a:t>TDSP</a:t>
            </a:r>
            <a:r>
              <a:rPr lang="en-US" dirty="0"/>
              <a:t>	______________</a:t>
            </a:r>
          </a:p>
          <a:p>
            <a:pPr lvl="1"/>
            <a:r>
              <a:rPr lang="en-US" dirty="0"/>
              <a:t>ERCOT ______________</a:t>
            </a:r>
          </a:p>
          <a:p>
            <a:pPr lvl="1"/>
            <a:r>
              <a:rPr lang="en-US" dirty="0" smtClean="0"/>
              <a:t>Current REP  ______________</a:t>
            </a:r>
            <a:endParaRPr lang="en-US" dirty="0"/>
          </a:p>
          <a:p>
            <a:pPr lvl="1"/>
            <a:r>
              <a:rPr lang="en-US" dirty="0"/>
              <a:t>Another REP __________</a:t>
            </a:r>
          </a:p>
        </p:txBody>
      </p:sp>
    </p:spTree>
    <p:extLst>
      <p:ext uri="{BB962C8B-B14F-4D97-AF65-F5344CB8AC3E}">
        <p14:creationId xmlns:p14="http://schemas.microsoft.com/office/powerpoint/2010/main" val="35330692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34CDA951-9506-4EFF-9481-20EDB17E71A4}"/>
              </a:ext>
            </a:extLst>
          </p:cNvPr>
          <p:cNvSpPr>
            <a:spLocks noGrp="1"/>
          </p:cNvSpPr>
          <p:nvPr>
            <p:ph sz="quarter" idx="4294967295"/>
          </p:nvPr>
        </p:nvSpPr>
        <p:spPr>
          <a:xfrm>
            <a:off x="533400" y="1676400"/>
            <a:ext cx="8535987" cy="5578475"/>
          </a:xfrm>
        </p:spPr>
        <p:txBody>
          <a:bodyPr/>
          <a:lstStyle/>
          <a:p>
            <a:pPr marL="457200" lvl="0" indent="-457200">
              <a:buFont typeface="+mj-lt"/>
              <a:buAutoNum type="arabicPeriod" startAt="21"/>
            </a:pPr>
            <a:r>
              <a:rPr lang="en-US" dirty="0"/>
              <a:t>Which entity is responsible for sending an 814_08 cancel when there is a MVO for customer “A” pending for </a:t>
            </a:r>
            <a:r>
              <a:rPr lang="en-US" dirty="0" smtClean="0"/>
              <a:t>5/5 and </a:t>
            </a:r>
            <a:r>
              <a:rPr lang="en-US" dirty="0"/>
              <a:t>a MVI for customer “B” pending for </a:t>
            </a:r>
            <a:r>
              <a:rPr lang="en-US" dirty="0" smtClean="0"/>
              <a:t>5/5 </a:t>
            </a:r>
            <a:r>
              <a:rPr lang="en-US" dirty="0"/>
              <a:t>both with different REPs? Select only one.</a:t>
            </a:r>
            <a:endParaRPr lang="en-US" sz="2000" dirty="0"/>
          </a:p>
          <a:p>
            <a:pPr lvl="1"/>
            <a:r>
              <a:rPr lang="en-US" dirty="0" smtClean="0"/>
              <a:t>TDSP </a:t>
            </a:r>
            <a:r>
              <a:rPr lang="en-US" dirty="0"/>
              <a:t>	______________</a:t>
            </a:r>
            <a:endParaRPr lang="en-US" sz="2000" dirty="0"/>
          </a:p>
          <a:p>
            <a:pPr lvl="1"/>
            <a:r>
              <a:rPr lang="en-US" dirty="0"/>
              <a:t>ERCOT ______________</a:t>
            </a:r>
            <a:endParaRPr lang="en-US" sz="2000" dirty="0"/>
          </a:p>
          <a:p>
            <a:pPr lvl="1"/>
            <a:r>
              <a:rPr lang="en-US" dirty="0" smtClean="0"/>
              <a:t>Current REP ___________</a:t>
            </a:r>
            <a:endParaRPr lang="en-US" sz="2000" dirty="0"/>
          </a:p>
          <a:p>
            <a:pPr lvl="1"/>
            <a:r>
              <a:rPr lang="en-US" dirty="0"/>
              <a:t>Another REP __________</a:t>
            </a:r>
          </a:p>
        </p:txBody>
      </p:sp>
    </p:spTree>
    <p:extLst>
      <p:ext uri="{BB962C8B-B14F-4D97-AF65-F5344CB8AC3E}">
        <p14:creationId xmlns:p14="http://schemas.microsoft.com/office/powerpoint/2010/main" val="244164334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#4 - </a:t>
            </a:r>
            <a:r>
              <a:rPr lang="en-US" i="1" dirty="0" smtClean="0"/>
              <a:t>continued</a:t>
            </a:r>
            <a:endParaRPr lang="en-US" dirty="0"/>
          </a:p>
        </p:txBody>
      </p:sp>
      <p:sp>
        <p:nvSpPr>
          <p:cNvPr id="2" name="Content Placeholder 1">
            <a:extLst>
              <a:ext uri="{FF2B5EF4-FFF2-40B4-BE49-F238E27FC236}">
                <a16:creationId xmlns:a16="http://schemas.microsoft.com/office/drawing/2014/main" xmlns="" id="{22CDBD5C-0073-4D72-94A7-12C3254A74B8}"/>
              </a:ext>
            </a:extLst>
          </p:cNvPr>
          <p:cNvSpPr>
            <a:spLocks noGrp="1"/>
          </p:cNvSpPr>
          <p:nvPr>
            <p:ph sz="quarter" idx="4294967295"/>
          </p:nvPr>
        </p:nvSpPr>
        <p:spPr>
          <a:xfrm>
            <a:off x="381000" y="1600200"/>
            <a:ext cx="8535987" cy="5578475"/>
          </a:xfrm>
        </p:spPr>
        <p:txBody>
          <a:bodyPr/>
          <a:lstStyle/>
          <a:p>
            <a:pPr marL="457200" lvl="0" indent="-457200">
              <a:buFont typeface="+mj-lt"/>
              <a:buAutoNum type="arabicPeriod" startAt="22"/>
            </a:pPr>
            <a:r>
              <a:rPr lang="en-US" dirty="0"/>
              <a:t>What transaction is used to determine the actual end date of a customer? Select only one.</a:t>
            </a:r>
            <a:endParaRPr lang="en-US" sz="2000" dirty="0"/>
          </a:p>
          <a:p>
            <a:pPr lvl="1"/>
            <a:r>
              <a:rPr lang="en-US" dirty="0"/>
              <a:t>814_24    ______________</a:t>
            </a:r>
            <a:endParaRPr lang="en-US" sz="2000" dirty="0"/>
          </a:p>
          <a:p>
            <a:pPr lvl="1"/>
            <a:r>
              <a:rPr lang="en-US" dirty="0"/>
              <a:t>814_01    ______________</a:t>
            </a:r>
            <a:endParaRPr lang="en-US" sz="2000" dirty="0"/>
          </a:p>
          <a:p>
            <a:pPr lvl="1"/>
            <a:r>
              <a:rPr lang="en-US" dirty="0"/>
              <a:t>867_03F ______________</a:t>
            </a:r>
            <a:endParaRPr lang="en-US" sz="2000" dirty="0"/>
          </a:p>
          <a:p>
            <a:pPr lvl="1"/>
            <a:r>
              <a:rPr lang="en-US" dirty="0"/>
              <a:t>814_22    ______________</a:t>
            </a:r>
            <a:endParaRPr lang="en-US" sz="2000" dirty="0"/>
          </a:p>
          <a:p>
            <a:endParaRPr lang="en-US" dirty="0"/>
          </a:p>
        </p:txBody>
      </p:sp>
    </p:spTree>
    <p:extLst>
      <p:ext uri="{BB962C8B-B14F-4D97-AF65-F5344CB8AC3E}">
        <p14:creationId xmlns:p14="http://schemas.microsoft.com/office/powerpoint/2010/main" val="30139324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499948" y="1175097"/>
            <a:ext cx="8540750" cy="492125"/>
          </a:xfrm>
        </p:spPr>
        <p:txBody>
          <a:bodyPr/>
          <a:lstStyle/>
          <a:p>
            <a:r>
              <a:rPr lang="en-US" sz="2600" dirty="0"/>
              <a:t>Continuous Service Agreement (CSA) – Add &amp; Delete</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F9F8ADA6-E088-4417-972F-7CD3A8170E02}"/>
              </a:ext>
            </a:extLst>
          </p:cNvPr>
          <p:cNvSpPr>
            <a:spLocks noChangeArrowheads="1"/>
          </p:cNvSpPr>
          <p:nvPr/>
        </p:nvSpPr>
        <p:spPr bwMode="auto">
          <a:xfrm>
            <a:off x="504825" y="1958975"/>
            <a:ext cx="1301750" cy="81915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CSA CR </a:t>
            </a:r>
          </a:p>
        </p:txBody>
      </p:sp>
      <p:sp>
        <p:nvSpPr>
          <p:cNvPr id="11" name="Bevel 3">
            <a:extLst>
              <a:ext uri="{FF2B5EF4-FFF2-40B4-BE49-F238E27FC236}">
                <a16:creationId xmlns:a16="http://schemas.microsoft.com/office/drawing/2014/main" xmlns="" id="{EF424E5D-4C37-44CA-B183-3E01D8FD024A}"/>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CSA CR</a:t>
            </a:r>
          </a:p>
        </p:txBody>
      </p:sp>
    </p:spTree>
    <p:extLst>
      <p:ext uri="{BB962C8B-B14F-4D97-AF65-F5344CB8AC3E}">
        <p14:creationId xmlns:p14="http://schemas.microsoft.com/office/powerpoint/2010/main" val="37239037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575208" y="1027966"/>
            <a:ext cx="8540750" cy="492125"/>
          </a:xfrm>
        </p:spPr>
        <p:txBody>
          <a:bodyPr/>
          <a:lstStyle/>
          <a:p>
            <a:r>
              <a:rPr lang="en-US" sz="2600" dirty="0"/>
              <a:t>Continuous Service Agreement (CSA) – Add &amp; Delete</a:t>
            </a:r>
          </a:p>
        </p:txBody>
      </p:sp>
      <p:pic>
        <p:nvPicPr>
          <p:cNvPr id="3" name="Picture 2">
            <a:extLst>
              <a:ext uri="{FF2B5EF4-FFF2-40B4-BE49-F238E27FC236}">
                <a16:creationId xmlns:a16="http://schemas.microsoft.com/office/drawing/2014/main" xmlns="" id="{C033028C-8634-4CB5-8EA8-B5A9CDFC1FFB}"/>
              </a:ext>
            </a:extLst>
          </p:cNvPr>
          <p:cNvPicPr>
            <a:picLocks noChangeAspect="1"/>
          </p:cNvPicPr>
          <p:nvPr/>
        </p:nvPicPr>
        <p:blipFill>
          <a:blip r:embed="rId2"/>
          <a:stretch>
            <a:fillRect/>
          </a:stretch>
        </p:blipFill>
        <p:spPr>
          <a:xfrm>
            <a:off x="1600200" y="1600200"/>
            <a:ext cx="5356757" cy="5124352"/>
          </a:xfrm>
          <a:prstGeom prst="rect">
            <a:avLst/>
          </a:prstGeom>
        </p:spPr>
      </p:pic>
    </p:spTree>
    <p:extLst>
      <p:ext uri="{BB962C8B-B14F-4D97-AF65-F5344CB8AC3E}">
        <p14:creationId xmlns:p14="http://schemas.microsoft.com/office/powerpoint/2010/main" val="4689488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504825" y="1207354"/>
            <a:ext cx="8540750" cy="492125"/>
          </a:xfrm>
        </p:spPr>
        <p:txBody>
          <a:bodyPr/>
          <a:lstStyle/>
          <a:p>
            <a:r>
              <a:rPr lang="en-US" sz="2600" dirty="0"/>
              <a:t>Move Out to CSA</a:t>
            </a:r>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8" name="Bevel 3">
            <a:extLst>
              <a:ext uri="{FF2B5EF4-FFF2-40B4-BE49-F238E27FC236}">
                <a16:creationId xmlns:a16="http://schemas.microsoft.com/office/drawing/2014/main" xmlns="" id="{5325A852-1E75-49A5-B030-078135A47388}"/>
              </a:ext>
            </a:extLst>
          </p:cNvPr>
          <p:cNvSpPr>
            <a:spLocks noChangeArrowheads="1"/>
          </p:cNvSpPr>
          <p:nvPr/>
        </p:nvSpPr>
        <p:spPr bwMode="auto">
          <a:xfrm>
            <a:off x="504825" y="2025650"/>
            <a:ext cx="1301750" cy="479425"/>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CSA CR </a:t>
            </a:r>
          </a:p>
        </p:txBody>
      </p:sp>
      <p:sp>
        <p:nvSpPr>
          <p:cNvPr id="11" name="Bevel 3">
            <a:extLst>
              <a:ext uri="{FF2B5EF4-FFF2-40B4-BE49-F238E27FC236}">
                <a16:creationId xmlns:a16="http://schemas.microsoft.com/office/drawing/2014/main" xmlns="" id="{4ECF6E18-4729-4801-9237-874C2AD583C1}"/>
              </a:ext>
            </a:extLst>
          </p:cNvPr>
          <p:cNvSpPr>
            <a:spLocks noChangeArrowheads="1"/>
          </p:cNvSpPr>
          <p:nvPr/>
        </p:nvSpPr>
        <p:spPr bwMode="auto">
          <a:xfrm>
            <a:off x="2433638" y="4933950"/>
            <a:ext cx="1397000" cy="827088"/>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a:t>
            </a:r>
          </a:p>
        </p:txBody>
      </p:sp>
    </p:spTree>
    <p:extLst>
      <p:ext uri="{BB962C8B-B14F-4D97-AF65-F5344CB8AC3E}">
        <p14:creationId xmlns:p14="http://schemas.microsoft.com/office/powerpoint/2010/main" val="37650043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603250" y="1154967"/>
            <a:ext cx="8540750" cy="492125"/>
          </a:xfrm>
        </p:spPr>
        <p:txBody>
          <a:bodyPr/>
          <a:lstStyle/>
          <a:p>
            <a:r>
              <a:rPr lang="en-US" sz="2600" dirty="0"/>
              <a:t>Move Out to CSA</a:t>
            </a:r>
          </a:p>
        </p:txBody>
      </p:sp>
      <p:pic>
        <p:nvPicPr>
          <p:cNvPr id="2" name="Picture 1">
            <a:extLst>
              <a:ext uri="{FF2B5EF4-FFF2-40B4-BE49-F238E27FC236}">
                <a16:creationId xmlns:a16="http://schemas.microsoft.com/office/drawing/2014/main" xmlns="" id="{566D0E30-0C93-472F-B264-F4AC8F9614C0}"/>
              </a:ext>
            </a:extLst>
          </p:cNvPr>
          <p:cNvPicPr>
            <a:picLocks noChangeAspect="1"/>
          </p:cNvPicPr>
          <p:nvPr/>
        </p:nvPicPr>
        <p:blipFill>
          <a:blip r:embed="rId2"/>
          <a:stretch>
            <a:fillRect/>
          </a:stretch>
        </p:blipFill>
        <p:spPr>
          <a:xfrm>
            <a:off x="1188209" y="1727201"/>
            <a:ext cx="6492116" cy="4949095"/>
          </a:xfrm>
          <a:prstGeom prst="rect">
            <a:avLst/>
          </a:prstGeom>
        </p:spPr>
      </p:pic>
    </p:spTree>
    <p:extLst>
      <p:ext uri="{BB962C8B-B14F-4D97-AF65-F5344CB8AC3E}">
        <p14:creationId xmlns:p14="http://schemas.microsoft.com/office/powerpoint/2010/main" val="4179474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5</a:t>
            </a:r>
            <a:endParaRPr lang="en-US" dirty="0"/>
          </a:p>
        </p:txBody>
      </p:sp>
      <p:sp>
        <p:nvSpPr>
          <p:cNvPr id="2" name="Content Placeholder 1">
            <a:extLst>
              <a:ext uri="{FF2B5EF4-FFF2-40B4-BE49-F238E27FC236}">
                <a16:creationId xmlns:a16="http://schemas.microsoft.com/office/drawing/2014/main" xmlns="" id="{A2C61860-5D8A-4BCD-BFF1-F75729E8F052}"/>
              </a:ext>
            </a:extLst>
          </p:cNvPr>
          <p:cNvSpPr>
            <a:spLocks noGrp="1"/>
          </p:cNvSpPr>
          <p:nvPr>
            <p:ph sz="quarter" idx="4294967295"/>
          </p:nvPr>
        </p:nvSpPr>
        <p:spPr>
          <a:xfrm>
            <a:off x="304800" y="1371600"/>
            <a:ext cx="8535988" cy="5578475"/>
          </a:xfrm>
        </p:spPr>
        <p:txBody>
          <a:bodyPr>
            <a:normAutofit/>
          </a:bodyPr>
          <a:lstStyle/>
          <a:p>
            <a:pPr marL="457200" lvl="0" indent="-457200">
              <a:buFont typeface="+mj-lt"/>
              <a:buAutoNum type="arabicPeriod" startAt="23"/>
            </a:pPr>
            <a:r>
              <a:rPr lang="en-US" sz="2000" dirty="0"/>
              <a:t>What does CSA mean? Select only one.</a:t>
            </a:r>
          </a:p>
          <a:p>
            <a:pPr marL="914400" lvl="1" indent="-457200">
              <a:buFont typeface="+mj-lt"/>
              <a:buAutoNum type="alphaLcParenR"/>
            </a:pPr>
            <a:r>
              <a:rPr lang="en-US" sz="2000" dirty="0"/>
              <a:t>Continuous Service Arrangement 	____________</a:t>
            </a:r>
          </a:p>
          <a:p>
            <a:pPr marL="914400" lvl="1" indent="-457200">
              <a:buFont typeface="+mj-lt"/>
              <a:buAutoNum type="alphaLcParenR"/>
            </a:pPr>
            <a:r>
              <a:rPr lang="en-US" sz="2000" dirty="0"/>
              <a:t>Continued Service Arrangement    	____________</a:t>
            </a:r>
          </a:p>
          <a:p>
            <a:pPr marL="914400" lvl="1" indent="-457200">
              <a:buFont typeface="+mj-lt"/>
              <a:buAutoNum type="alphaLcParenR"/>
            </a:pPr>
            <a:r>
              <a:rPr lang="en-US" sz="2000" dirty="0"/>
              <a:t>Continuous Service Agreement      	____________</a:t>
            </a:r>
          </a:p>
          <a:p>
            <a:pPr marL="914400" lvl="1" indent="-457200">
              <a:buFont typeface="+mj-lt"/>
              <a:buAutoNum type="alphaLcParenR"/>
            </a:pPr>
            <a:r>
              <a:rPr lang="en-US" sz="2000" dirty="0"/>
              <a:t>Country Served Agreement             	____________</a:t>
            </a:r>
          </a:p>
          <a:p>
            <a:pPr marL="457200" lvl="0" indent="-457200">
              <a:buFont typeface="+mj-lt"/>
              <a:buAutoNum type="arabicPeriod" startAt="24"/>
            </a:pPr>
            <a:r>
              <a:rPr lang="en-US" sz="2000" dirty="0"/>
              <a:t>When a tenant moves out what transaction places the service back in the apartment’s name, if there is a CSA active at ERCOT?  Select only one.</a:t>
            </a:r>
          </a:p>
          <a:p>
            <a:pPr marL="914400" lvl="1" indent="-457200">
              <a:buFont typeface="+mj-lt"/>
              <a:buAutoNum type="alphaLcParenR"/>
            </a:pPr>
            <a:r>
              <a:rPr lang="en-US" sz="2000" dirty="0"/>
              <a:t>867_04 ______________</a:t>
            </a:r>
          </a:p>
          <a:p>
            <a:pPr marL="914400" lvl="1" indent="-457200">
              <a:buFont typeface="+mj-lt"/>
              <a:buAutoNum type="alphaLcParenR"/>
            </a:pPr>
            <a:r>
              <a:rPr lang="en-US" sz="2000" dirty="0"/>
              <a:t>814_18 _______________</a:t>
            </a:r>
          </a:p>
          <a:p>
            <a:pPr marL="914400" lvl="1" indent="-457200">
              <a:buFont typeface="+mj-lt"/>
              <a:buAutoNum type="alphaLcParenR"/>
            </a:pPr>
            <a:r>
              <a:rPr lang="en-US" sz="2000" dirty="0"/>
              <a:t>814_01 _______________</a:t>
            </a:r>
          </a:p>
          <a:p>
            <a:pPr marL="914400" lvl="1" indent="-457200">
              <a:buFont typeface="+mj-lt"/>
              <a:buAutoNum type="alphaLcParenR"/>
            </a:pPr>
            <a:r>
              <a:rPr lang="en-US" sz="2000" dirty="0"/>
              <a:t>814_22 _______________ </a:t>
            </a:r>
          </a:p>
          <a:p>
            <a:endParaRPr lang="en-US" dirty="0"/>
          </a:p>
        </p:txBody>
      </p:sp>
    </p:spTree>
    <p:extLst>
      <p:ext uri="{BB962C8B-B14F-4D97-AF65-F5344CB8AC3E}">
        <p14:creationId xmlns:p14="http://schemas.microsoft.com/office/powerpoint/2010/main" val="32954543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#5 - </a:t>
            </a:r>
            <a:r>
              <a:rPr lang="en-US" i="1" dirty="0" smtClean="0"/>
              <a:t>continued</a:t>
            </a:r>
            <a:endParaRPr lang="en-US" dirty="0"/>
          </a:p>
        </p:txBody>
      </p:sp>
      <p:sp>
        <p:nvSpPr>
          <p:cNvPr id="2" name="Content Placeholder 1">
            <a:extLst>
              <a:ext uri="{FF2B5EF4-FFF2-40B4-BE49-F238E27FC236}">
                <a16:creationId xmlns:a16="http://schemas.microsoft.com/office/drawing/2014/main" xmlns="" id="{69676EF4-99DC-48AD-A92C-01AB2CB6F463}"/>
              </a:ext>
            </a:extLst>
          </p:cNvPr>
          <p:cNvSpPr>
            <a:spLocks noGrp="1"/>
          </p:cNvSpPr>
          <p:nvPr>
            <p:ph sz="quarter" idx="4294967295"/>
          </p:nvPr>
        </p:nvSpPr>
        <p:spPr>
          <a:xfrm>
            <a:off x="457200" y="1676400"/>
            <a:ext cx="8535987" cy="5578475"/>
          </a:xfrm>
        </p:spPr>
        <p:txBody>
          <a:bodyPr/>
          <a:lstStyle/>
          <a:p>
            <a:pPr marL="457200" lvl="0" indent="-457200">
              <a:buFont typeface="+mj-lt"/>
              <a:buAutoNum type="arabicPeriod" startAt="25"/>
            </a:pPr>
            <a:r>
              <a:rPr lang="en-US" dirty="0"/>
              <a:t>What is the business process called that uses the 814_22 transaction, as it is seen in ERCOT MIS Portal?  Select only one.</a:t>
            </a:r>
            <a:endParaRPr lang="en-US" sz="2000" dirty="0"/>
          </a:p>
          <a:p>
            <a:pPr marL="914400" lvl="1" indent="-457200">
              <a:buFont typeface="+mj-lt"/>
              <a:buAutoNum type="alphaLcParenR"/>
            </a:pPr>
            <a:r>
              <a:rPr lang="en-US" dirty="0"/>
              <a:t>Move-Out 	     _______________</a:t>
            </a:r>
            <a:endParaRPr lang="en-US" sz="2000" dirty="0"/>
          </a:p>
          <a:p>
            <a:pPr marL="914400" lvl="1" indent="-457200">
              <a:buFont typeface="+mj-lt"/>
              <a:buAutoNum type="alphaLcParenR"/>
            </a:pPr>
            <a:r>
              <a:rPr lang="en-US" dirty="0"/>
              <a:t>Move-In    	     _______________</a:t>
            </a:r>
            <a:endParaRPr lang="en-US" sz="2000" dirty="0"/>
          </a:p>
          <a:p>
            <a:pPr marL="914400" lvl="1" indent="-457200">
              <a:buFont typeface="+mj-lt"/>
              <a:buAutoNum type="alphaLcParenR"/>
            </a:pPr>
            <a:r>
              <a:rPr lang="en-US" dirty="0"/>
              <a:t>CSA	    	      _______________</a:t>
            </a:r>
            <a:endParaRPr lang="en-US" sz="2000" dirty="0"/>
          </a:p>
          <a:p>
            <a:pPr marL="914400" lvl="1" indent="-457200">
              <a:buFont typeface="+mj-lt"/>
              <a:buAutoNum type="alphaLcParenR"/>
            </a:pPr>
            <a:r>
              <a:rPr lang="en-US" dirty="0"/>
              <a:t>Move-out to CSA _______________</a:t>
            </a:r>
            <a:endParaRPr lang="en-US" sz="2000" dirty="0"/>
          </a:p>
          <a:p>
            <a:pPr marL="457200" indent="-457200">
              <a:buFont typeface="+mj-lt"/>
              <a:buAutoNum type="arabicPeriod" startAt="25"/>
            </a:pPr>
            <a:endParaRPr lang="en-US" dirty="0"/>
          </a:p>
        </p:txBody>
      </p:sp>
    </p:spTree>
    <p:extLst>
      <p:ext uri="{BB962C8B-B14F-4D97-AF65-F5344CB8AC3E}">
        <p14:creationId xmlns:p14="http://schemas.microsoft.com/office/powerpoint/2010/main" val="810856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 Understanding Retail Market Processes</a:t>
            </a:r>
            <a:endParaRPr lang="en-US" dirty="0"/>
          </a:p>
        </p:txBody>
      </p:sp>
      <p:sp>
        <p:nvSpPr>
          <p:cNvPr id="2" name="Date Placeholder 1"/>
          <p:cNvSpPr>
            <a:spLocks noGrp="1"/>
          </p:cNvSpPr>
          <p:nvPr>
            <p:ph type="dt" sz="half" idx="10"/>
          </p:nvPr>
        </p:nvSpPr>
        <p:spPr/>
        <p:txBody>
          <a:bodyPr/>
          <a:lstStyle/>
          <a:p>
            <a:fld id="{1C754AF2-1BFA-4C00-AE3E-10A5F9275A43}" type="datetime1">
              <a:rPr lang="en-US" smtClean="0"/>
              <a:pPr/>
              <a:t>6/26/2018</a:t>
            </a:fld>
            <a:endParaRPr lang="en-US" dirty="0"/>
          </a:p>
        </p:txBody>
      </p:sp>
      <p:sp>
        <p:nvSpPr>
          <p:cNvPr id="3" name="Footer Placeholder 2"/>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180278401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Transaction Flows </a:t>
            </a:r>
          </a:p>
        </p:txBody>
      </p:sp>
      <p:sp>
        <p:nvSpPr>
          <p:cNvPr id="9" name="Text Placeholder 8"/>
          <p:cNvSpPr>
            <a:spLocks noGrp="1"/>
          </p:cNvSpPr>
          <p:nvPr>
            <p:ph type="body" sz="quarter" idx="4294967295"/>
          </p:nvPr>
        </p:nvSpPr>
        <p:spPr>
          <a:xfrm>
            <a:off x="228600" y="1171941"/>
            <a:ext cx="8540750" cy="493713"/>
          </a:xfrm>
        </p:spPr>
        <p:txBody>
          <a:bodyPr/>
          <a:lstStyle/>
          <a:p>
            <a:r>
              <a:rPr lang="en-US" sz="2600" dirty="0"/>
              <a:t>Disconnect for Non-Pay (DNP</a:t>
            </a:r>
            <a:r>
              <a:rPr lang="en-US" sz="2600" dirty="0" smtClean="0"/>
              <a:t>)</a:t>
            </a:r>
            <a:endParaRPr lang="en-US" sz="2600" dirty="0"/>
          </a:p>
        </p:txBody>
      </p:sp>
      <p:pic>
        <p:nvPicPr>
          <p:cNvPr id="4" name="Picture 3">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992829" y="1981200"/>
            <a:ext cx="1164437" cy="603556"/>
          </a:xfrm>
          <a:prstGeom prst="rect">
            <a:avLst/>
          </a:prstGeom>
        </p:spPr>
      </p:pic>
      <p:pic>
        <p:nvPicPr>
          <p:cNvPr id="5" name="Picture 4">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1993393"/>
            <a:ext cx="1085182" cy="591363"/>
          </a:xfrm>
          <a:prstGeom prst="rect">
            <a:avLst/>
          </a:prstGeom>
        </p:spPr>
      </p:pic>
      <p:sp>
        <p:nvSpPr>
          <p:cNvPr id="12"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586574" y="1961763"/>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pic>
        <p:nvPicPr>
          <p:cNvPr id="13" name="Picture 12">
            <a:extLst>
              <a:ext uri="{FF2B5EF4-FFF2-40B4-BE49-F238E27FC236}">
                <a16:creationId xmlns:a16="http://schemas.microsoft.com/office/drawing/2014/main" xmlns="" id="{F58BF8B3-3739-4251-925C-46A2A9949C3F}"/>
              </a:ext>
            </a:extLst>
          </p:cNvPr>
          <p:cNvPicPr>
            <a:picLocks noChangeAspect="1"/>
          </p:cNvPicPr>
          <p:nvPr/>
        </p:nvPicPr>
        <p:blipFill>
          <a:blip r:embed="rId2"/>
          <a:stretch>
            <a:fillRect/>
          </a:stretch>
        </p:blipFill>
        <p:spPr>
          <a:xfrm>
            <a:off x="3840429" y="4392788"/>
            <a:ext cx="1164437" cy="603556"/>
          </a:xfrm>
          <a:prstGeom prst="rect">
            <a:avLst/>
          </a:prstGeom>
        </p:spPr>
      </p:pic>
      <p:pic>
        <p:nvPicPr>
          <p:cNvPr id="14" name="Picture 13">
            <a:extLst>
              <a:ext uri="{FF2B5EF4-FFF2-40B4-BE49-F238E27FC236}">
                <a16:creationId xmlns:a16="http://schemas.microsoft.com/office/drawing/2014/main" xmlns="" id="{A3C1C779-6D90-4152-AF71-E7FA82E6E6AA}"/>
              </a:ext>
            </a:extLst>
          </p:cNvPr>
          <p:cNvPicPr>
            <a:picLocks noChangeAspect="1"/>
          </p:cNvPicPr>
          <p:nvPr/>
        </p:nvPicPr>
        <p:blipFill>
          <a:blip r:embed="rId3"/>
          <a:stretch>
            <a:fillRect/>
          </a:stretch>
        </p:blipFill>
        <p:spPr>
          <a:xfrm>
            <a:off x="7083451" y="4392788"/>
            <a:ext cx="1085182" cy="591363"/>
          </a:xfrm>
          <a:prstGeom prst="rect">
            <a:avLst/>
          </a:prstGeom>
        </p:spPr>
      </p:pic>
      <p:sp>
        <p:nvSpPr>
          <p:cNvPr id="15" name="Bevel 3">
            <a:extLst>
              <a:ext uri="{FF2B5EF4-FFF2-40B4-BE49-F238E27FC236}">
                <a16:creationId xmlns:a16="http://schemas.microsoft.com/office/drawing/2014/main" xmlns="" id="{163BB607-464B-4FCB-97FB-910C2F0115A1}"/>
              </a:ext>
            </a:extLst>
          </p:cNvPr>
          <p:cNvSpPr>
            <a:spLocks noChangeArrowheads="1"/>
          </p:cNvSpPr>
          <p:nvPr/>
        </p:nvSpPr>
        <p:spPr bwMode="auto">
          <a:xfrm>
            <a:off x="621080" y="4419600"/>
            <a:ext cx="1628775" cy="584200"/>
          </a:xfrm>
          <a:prstGeom prst="bevel">
            <a:avLst>
              <a:gd name="adj" fmla="val 12500"/>
            </a:avLst>
          </a:prstGeom>
          <a:solidFill>
            <a:srgbClr val="003F6E"/>
          </a:solidFill>
          <a:ln w="9525" algn="ctr">
            <a:solidFill>
              <a:srgbClr val="000000"/>
            </a:solidFill>
            <a:round/>
            <a:headEnd/>
            <a:tailEnd/>
          </a:ln>
        </p:spPr>
        <p:txBody>
          <a:bodyPr/>
          <a:lstStyle>
            <a:lvl1pPr>
              <a:spcBef>
                <a:spcPct val="20000"/>
              </a:spcBef>
              <a:buFont typeface="Wingdings" panose="05000000000000000000" pitchFamily="2" charset="2"/>
              <a:buChar char="§"/>
              <a:defRPr sz="2000">
                <a:solidFill>
                  <a:srgbClr val="00000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rgbClr val="000000"/>
                </a:solidFill>
                <a:latin typeface="Arial" panose="020B0604020202020204" pitchFamily="34" charset="0"/>
                <a:cs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Current CR </a:t>
            </a:r>
          </a:p>
        </p:txBody>
      </p:sp>
      <p:sp>
        <p:nvSpPr>
          <p:cNvPr id="16" name="Text Placeholder 8"/>
          <p:cNvSpPr txBox="1">
            <a:spLocks/>
          </p:cNvSpPr>
          <p:nvPr/>
        </p:nvSpPr>
        <p:spPr>
          <a:xfrm>
            <a:off x="152400" y="3470728"/>
            <a:ext cx="8540496" cy="492443"/>
          </a:xfrm>
          <a:prstGeom prst="rect">
            <a:avLst/>
          </a:prstGeom>
        </p:spPr>
        <p:txBody>
          <a:bodyPr tIns="45720" bIns="45720" anchor="t">
            <a:spAutoFit/>
          </a:bodyPr>
          <a:lstStyle>
            <a:lvl1pPr marL="0" indent="0" algn="l" defTabSz="914400" rtl="0" eaLnBrk="1" latinLnBrk="0" hangingPunct="1">
              <a:lnSpc>
                <a:spcPct val="100000"/>
              </a:lnSpc>
              <a:spcBef>
                <a:spcPts val="0"/>
              </a:spcBef>
              <a:buFont typeface="Arial" panose="020B0604020202020204" pitchFamily="34" charset="0"/>
              <a:buNone/>
              <a:defRPr sz="2400" b="1" kern="1200">
                <a:solidFill>
                  <a:srgbClr val="00AEC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smtClean="0"/>
              <a:t>Reconnect after DNP</a:t>
            </a:r>
            <a:endParaRPr lang="en-US" sz="2600" dirty="0"/>
          </a:p>
        </p:txBody>
      </p:sp>
    </p:spTree>
    <p:extLst>
      <p:ext uri="{BB962C8B-B14F-4D97-AF65-F5344CB8AC3E}">
        <p14:creationId xmlns:p14="http://schemas.microsoft.com/office/powerpoint/2010/main" val="273952264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TxSET</a:t>
            </a:r>
            <a:r>
              <a:rPr lang="en-US" dirty="0"/>
              <a:t> </a:t>
            </a:r>
            <a:r>
              <a:rPr lang="en-US" dirty="0" err="1"/>
              <a:t>Swimlanes</a:t>
            </a:r>
            <a:endParaRPr lang="en-US" dirty="0"/>
          </a:p>
        </p:txBody>
      </p:sp>
      <p:sp>
        <p:nvSpPr>
          <p:cNvPr id="9" name="Text Placeholder 8"/>
          <p:cNvSpPr>
            <a:spLocks noGrp="1"/>
          </p:cNvSpPr>
          <p:nvPr>
            <p:ph type="body" sz="quarter" idx="4294967295"/>
          </p:nvPr>
        </p:nvSpPr>
        <p:spPr>
          <a:xfrm>
            <a:off x="990600" y="980565"/>
            <a:ext cx="8540750" cy="1292225"/>
          </a:xfrm>
        </p:spPr>
        <p:txBody>
          <a:bodyPr/>
          <a:lstStyle/>
          <a:p>
            <a:r>
              <a:rPr lang="en-US" sz="2600" dirty="0"/>
              <a:t>Disconnect for Non-Pay (DNP)</a:t>
            </a:r>
          </a:p>
          <a:p>
            <a:r>
              <a:rPr lang="en-US" sz="2600" dirty="0"/>
              <a:t>Reconnect after DNP</a:t>
            </a:r>
          </a:p>
          <a:p>
            <a:endParaRPr lang="en-US" sz="2600" dirty="0"/>
          </a:p>
        </p:txBody>
      </p:sp>
      <p:pic>
        <p:nvPicPr>
          <p:cNvPr id="3" name="Picture 2">
            <a:extLst>
              <a:ext uri="{FF2B5EF4-FFF2-40B4-BE49-F238E27FC236}">
                <a16:creationId xmlns:a16="http://schemas.microsoft.com/office/drawing/2014/main" xmlns="" id="{93F73B4F-FCBE-4E26-B196-95093C389406}"/>
              </a:ext>
            </a:extLst>
          </p:cNvPr>
          <p:cNvPicPr>
            <a:picLocks noChangeAspect="1"/>
          </p:cNvPicPr>
          <p:nvPr/>
        </p:nvPicPr>
        <p:blipFill>
          <a:blip r:embed="rId2"/>
          <a:stretch>
            <a:fillRect/>
          </a:stretch>
        </p:blipFill>
        <p:spPr>
          <a:xfrm>
            <a:off x="152400" y="1828800"/>
            <a:ext cx="5181600" cy="3026584"/>
          </a:xfrm>
          <a:prstGeom prst="rect">
            <a:avLst/>
          </a:prstGeom>
        </p:spPr>
      </p:pic>
      <p:pic>
        <p:nvPicPr>
          <p:cNvPr id="4" name="Picture 3">
            <a:extLst>
              <a:ext uri="{FF2B5EF4-FFF2-40B4-BE49-F238E27FC236}">
                <a16:creationId xmlns:a16="http://schemas.microsoft.com/office/drawing/2014/main" xmlns="" id="{A7009174-956F-4DDE-AD84-FCF595F4421C}"/>
              </a:ext>
            </a:extLst>
          </p:cNvPr>
          <p:cNvPicPr>
            <a:picLocks noChangeAspect="1"/>
          </p:cNvPicPr>
          <p:nvPr/>
        </p:nvPicPr>
        <p:blipFill>
          <a:blip r:embed="rId3"/>
          <a:stretch>
            <a:fillRect/>
          </a:stretch>
        </p:blipFill>
        <p:spPr>
          <a:xfrm>
            <a:off x="4011473" y="4038600"/>
            <a:ext cx="5017674" cy="2766007"/>
          </a:xfrm>
          <a:prstGeom prst="rect">
            <a:avLst/>
          </a:prstGeom>
        </p:spPr>
      </p:pic>
    </p:spTree>
    <p:extLst>
      <p:ext uri="{BB962C8B-B14F-4D97-AF65-F5344CB8AC3E}">
        <p14:creationId xmlns:p14="http://schemas.microsoft.com/office/powerpoint/2010/main" val="2004616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6</a:t>
            </a:r>
            <a:endParaRPr lang="en-US" dirty="0"/>
          </a:p>
        </p:txBody>
      </p:sp>
      <p:sp>
        <p:nvSpPr>
          <p:cNvPr id="2" name="Content Placeholder 1">
            <a:extLst>
              <a:ext uri="{FF2B5EF4-FFF2-40B4-BE49-F238E27FC236}">
                <a16:creationId xmlns:a16="http://schemas.microsoft.com/office/drawing/2014/main" xmlns="" id="{3D107EED-DA94-4450-95AC-E6220D9FB4E7}"/>
              </a:ext>
            </a:extLst>
          </p:cNvPr>
          <p:cNvSpPr>
            <a:spLocks noGrp="1"/>
          </p:cNvSpPr>
          <p:nvPr>
            <p:ph sz="quarter" idx="4294967295"/>
          </p:nvPr>
        </p:nvSpPr>
        <p:spPr>
          <a:xfrm>
            <a:off x="457200" y="1828800"/>
            <a:ext cx="8535987" cy="5578475"/>
          </a:xfrm>
        </p:spPr>
        <p:txBody>
          <a:bodyPr/>
          <a:lstStyle/>
          <a:p>
            <a:pPr marL="457200" lvl="0" indent="-457200">
              <a:buFont typeface="+mj-lt"/>
              <a:buAutoNum type="arabicPeriod" startAt="26"/>
            </a:pPr>
            <a:r>
              <a:rPr lang="en-US" dirty="0"/>
              <a:t>Which transactions are point-to-point? Select all that apply.</a:t>
            </a:r>
            <a:endParaRPr lang="en-US" sz="2000" dirty="0"/>
          </a:p>
          <a:p>
            <a:pPr marL="914400" lvl="1" indent="-457200">
              <a:buFont typeface="+mj-lt"/>
              <a:buAutoNum type="alphaLcParenR"/>
            </a:pPr>
            <a:r>
              <a:rPr lang="en-US" dirty="0"/>
              <a:t>820 ________________</a:t>
            </a:r>
            <a:endParaRPr lang="en-US" sz="2000" dirty="0"/>
          </a:p>
          <a:p>
            <a:pPr marL="914400" lvl="1" indent="-457200">
              <a:buFont typeface="+mj-lt"/>
              <a:buAutoNum type="alphaLcParenR"/>
            </a:pPr>
            <a:r>
              <a:rPr lang="en-US" dirty="0"/>
              <a:t>814 ________________</a:t>
            </a:r>
            <a:endParaRPr lang="en-US" sz="2000" dirty="0"/>
          </a:p>
          <a:p>
            <a:pPr marL="914400" lvl="1" indent="-457200">
              <a:buFont typeface="+mj-lt"/>
              <a:buAutoNum type="alphaLcParenR"/>
            </a:pPr>
            <a:r>
              <a:rPr lang="en-US" dirty="0"/>
              <a:t>650 ________________</a:t>
            </a:r>
            <a:endParaRPr lang="en-US" sz="2000" dirty="0"/>
          </a:p>
          <a:p>
            <a:pPr marL="914400" lvl="1" indent="-457200">
              <a:buFont typeface="+mj-lt"/>
              <a:buAutoNum type="alphaLcParenR"/>
            </a:pPr>
            <a:r>
              <a:rPr lang="en-US" dirty="0"/>
              <a:t>810 ________________</a:t>
            </a:r>
            <a:br>
              <a:rPr lang="en-US" dirty="0"/>
            </a:br>
            <a:endParaRPr lang="en-US" sz="2000" dirty="0"/>
          </a:p>
          <a:p>
            <a:pPr marL="457200" indent="-457200">
              <a:buFont typeface="+mj-lt"/>
              <a:buAutoNum type="arabicPeriod" startAt="26"/>
            </a:pPr>
            <a:endParaRPr lang="en-US" dirty="0"/>
          </a:p>
        </p:txBody>
      </p:sp>
    </p:spTree>
    <p:extLst>
      <p:ext uri="{BB962C8B-B14F-4D97-AF65-F5344CB8AC3E}">
        <p14:creationId xmlns:p14="http://schemas.microsoft.com/office/powerpoint/2010/main" val="278432447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Electronic Data Interface (EDI) Transactions</a:t>
            </a:r>
            <a:br>
              <a:rPr lang="en-US" dirty="0"/>
            </a:br>
            <a:endParaRPr lang="en-US" dirty="0"/>
          </a:p>
        </p:txBody>
      </p:sp>
      <p:sp>
        <p:nvSpPr>
          <p:cNvPr id="9" name="Text Placeholder 8"/>
          <p:cNvSpPr>
            <a:spLocks noGrp="1"/>
          </p:cNvSpPr>
          <p:nvPr>
            <p:ph type="body" sz="quarter" idx="4294967295"/>
          </p:nvPr>
        </p:nvSpPr>
        <p:spPr>
          <a:xfrm>
            <a:off x="381000" y="1447800"/>
            <a:ext cx="8540750" cy="492125"/>
          </a:xfrm>
        </p:spPr>
        <p:txBody>
          <a:bodyPr/>
          <a:lstStyle/>
          <a:p>
            <a:r>
              <a:rPr lang="en-US" sz="2600" dirty="0"/>
              <a:t>Example of an 814_20 EDI transaction</a:t>
            </a:r>
          </a:p>
        </p:txBody>
      </p:sp>
      <p:pic>
        <p:nvPicPr>
          <p:cNvPr id="3" name="Picture 2">
            <a:extLst>
              <a:ext uri="{FF2B5EF4-FFF2-40B4-BE49-F238E27FC236}">
                <a16:creationId xmlns:a16="http://schemas.microsoft.com/office/drawing/2014/main" xmlns="" id="{29572AE7-D204-4A89-B5EE-5C058EB66D23}"/>
              </a:ext>
            </a:extLst>
          </p:cNvPr>
          <p:cNvPicPr>
            <a:picLocks noChangeAspect="1"/>
          </p:cNvPicPr>
          <p:nvPr/>
        </p:nvPicPr>
        <p:blipFill>
          <a:blip r:embed="rId2"/>
          <a:stretch>
            <a:fillRect/>
          </a:stretch>
        </p:blipFill>
        <p:spPr>
          <a:xfrm>
            <a:off x="217018" y="4648200"/>
            <a:ext cx="8504657" cy="1347333"/>
          </a:xfrm>
          <a:prstGeom prst="rect">
            <a:avLst/>
          </a:prstGeom>
        </p:spPr>
      </p:pic>
    </p:spTree>
    <p:extLst>
      <p:ext uri="{BB962C8B-B14F-4D97-AF65-F5344CB8AC3E}">
        <p14:creationId xmlns:p14="http://schemas.microsoft.com/office/powerpoint/2010/main" val="19278019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TX SET Implementation Guides w/ </a:t>
            </a:r>
            <a:r>
              <a:rPr lang="en-US" dirty="0" smtClean="0"/>
              <a:t>Examples</a:t>
            </a:r>
            <a:endParaRPr lang="en-US" dirty="0"/>
          </a:p>
        </p:txBody>
      </p:sp>
      <p:sp>
        <p:nvSpPr>
          <p:cNvPr id="9" name="Text Placeholder 8"/>
          <p:cNvSpPr>
            <a:spLocks noGrp="1"/>
          </p:cNvSpPr>
          <p:nvPr>
            <p:ph type="body" sz="quarter" idx="4294967295"/>
          </p:nvPr>
        </p:nvSpPr>
        <p:spPr>
          <a:xfrm>
            <a:off x="591058" y="1084996"/>
            <a:ext cx="8540750" cy="492125"/>
          </a:xfrm>
        </p:spPr>
        <p:txBody>
          <a:bodyPr/>
          <a:lstStyle/>
          <a:p>
            <a:r>
              <a:rPr lang="en-US" sz="2600" dirty="0"/>
              <a:t>814_20 EDI transaction guide</a:t>
            </a:r>
          </a:p>
        </p:txBody>
      </p:sp>
      <p:pic>
        <p:nvPicPr>
          <p:cNvPr id="3" name="Picture 2">
            <a:extLst>
              <a:ext uri="{FF2B5EF4-FFF2-40B4-BE49-F238E27FC236}">
                <a16:creationId xmlns:a16="http://schemas.microsoft.com/office/drawing/2014/main" xmlns="" id="{98DB92E6-A734-4FE8-A845-A1E860E9B5B3}"/>
              </a:ext>
            </a:extLst>
          </p:cNvPr>
          <p:cNvPicPr>
            <a:picLocks noChangeAspect="1"/>
          </p:cNvPicPr>
          <p:nvPr/>
        </p:nvPicPr>
        <p:blipFill>
          <a:blip r:embed="rId2"/>
          <a:stretch>
            <a:fillRect/>
          </a:stretch>
        </p:blipFill>
        <p:spPr>
          <a:xfrm>
            <a:off x="685800" y="1600200"/>
            <a:ext cx="7391399" cy="5410200"/>
          </a:xfrm>
          <a:prstGeom prst="rect">
            <a:avLst/>
          </a:prstGeom>
        </p:spPr>
      </p:pic>
    </p:spTree>
    <p:extLst>
      <p:ext uri="{BB962C8B-B14F-4D97-AF65-F5344CB8AC3E}">
        <p14:creationId xmlns:p14="http://schemas.microsoft.com/office/powerpoint/2010/main" val="6488989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TX SET Implementation Guides w/ Examples</a:t>
            </a:r>
          </a:p>
        </p:txBody>
      </p:sp>
      <p:sp>
        <p:nvSpPr>
          <p:cNvPr id="9" name="Text Placeholder 8"/>
          <p:cNvSpPr>
            <a:spLocks noGrp="1"/>
          </p:cNvSpPr>
          <p:nvPr>
            <p:ph type="body" sz="quarter" idx="4294967295"/>
          </p:nvPr>
        </p:nvSpPr>
        <p:spPr>
          <a:xfrm>
            <a:off x="381000" y="977900"/>
            <a:ext cx="8540750" cy="492125"/>
          </a:xfrm>
        </p:spPr>
        <p:txBody>
          <a:bodyPr/>
          <a:lstStyle/>
          <a:p>
            <a:r>
              <a:rPr lang="en-US" sz="2600" dirty="0"/>
              <a:t>814_20 EDI transaction example – meter exchange</a:t>
            </a:r>
          </a:p>
        </p:txBody>
      </p:sp>
      <p:pic>
        <p:nvPicPr>
          <p:cNvPr id="2" name="Picture 1">
            <a:extLst>
              <a:ext uri="{FF2B5EF4-FFF2-40B4-BE49-F238E27FC236}">
                <a16:creationId xmlns:a16="http://schemas.microsoft.com/office/drawing/2014/main" xmlns="" id="{01405B10-294D-447F-AD5B-D43DD03C0F22}"/>
              </a:ext>
            </a:extLst>
          </p:cNvPr>
          <p:cNvPicPr>
            <a:picLocks noChangeAspect="1"/>
          </p:cNvPicPr>
          <p:nvPr/>
        </p:nvPicPr>
        <p:blipFill>
          <a:blip r:embed="rId2"/>
          <a:stretch>
            <a:fillRect/>
          </a:stretch>
        </p:blipFill>
        <p:spPr>
          <a:xfrm>
            <a:off x="1066800" y="1449908"/>
            <a:ext cx="6400000" cy="5228770"/>
          </a:xfrm>
          <a:prstGeom prst="rect">
            <a:avLst/>
          </a:prstGeom>
        </p:spPr>
      </p:pic>
    </p:spTree>
    <p:extLst>
      <p:ext uri="{BB962C8B-B14F-4D97-AF65-F5344CB8AC3E}">
        <p14:creationId xmlns:p14="http://schemas.microsoft.com/office/powerpoint/2010/main" val="506076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Checkpoint Exercise #</a:t>
            </a:r>
            <a:r>
              <a:rPr lang="en-US" dirty="0" smtClean="0"/>
              <a:t>7</a:t>
            </a:r>
            <a:endParaRPr lang="en-US" dirty="0"/>
          </a:p>
        </p:txBody>
      </p:sp>
      <p:sp>
        <p:nvSpPr>
          <p:cNvPr id="2" name="Content Placeholder 1">
            <a:extLst>
              <a:ext uri="{FF2B5EF4-FFF2-40B4-BE49-F238E27FC236}">
                <a16:creationId xmlns:a16="http://schemas.microsoft.com/office/drawing/2014/main" xmlns="" id="{3A22B79B-807C-4224-ACF6-31EAE53483E6}"/>
              </a:ext>
            </a:extLst>
          </p:cNvPr>
          <p:cNvSpPr>
            <a:spLocks noGrp="1"/>
          </p:cNvSpPr>
          <p:nvPr>
            <p:ph sz="quarter" idx="4294967295"/>
          </p:nvPr>
        </p:nvSpPr>
        <p:spPr>
          <a:xfrm>
            <a:off x="381000" y="1676400"/>
            <a:ext cx="8535987" cy="5578475"/>
          </a:xfrm>
        </p:spPr>
        <p:txBody>
          <a:bodyPr/>
          <a:lstStyle/>
          <a:p>
            <a:pPr marL="457200" lvl="0" indent="-457200">
              <a:buFont typeface="+mj-lt"/>
              <a:buAutoNum type="arabicPeriod" startAt="27"/>
            </a:pPr>
            <a:r>
              <a:rPr lang="en-US" dirty="0"/>
              <a:t> Which transaction changes the meter and/or meter information? Select only one.</a:t>
            </a:r>
            <a:endParaRPr lang="en-US" sz="2000" dirty="0"/>
          </a:p>
          <a:p>
            <a:pPr marL="914400" lvl="1" indent="-457200">
              <a:buFont typeface="+mj-lt"/>
              <a:buAutoNum type="alphaLcParenR"/>
            </a:pPr>
            <a:r>
              <a:rPr lang="en-US" dirty="0"/>
              <a:t>814_09 _______________</a:t>
            </a:r>
            <a:endParaRPr lang="en-US" sz="2000" dirty="0"/>
          </a:p>
          <a:p>
            <a:pPr marL="914400" lvl="1" indent="-457200">
              <a:buFont typeface="+mj-lt"/>
              <a:buAutoNum type="alphaLcParenR"/>
            </a:pPr>
            <a:r>
              <a:rPr lang="en-US" dirty="0"/>
              <a:t>814_18 _______________</a:t>
            </a:r>
            <a:endParaRPr lang="en-US" sz="2000" dirty="0"/>
          </a:p>
          <a:p>
            <a:pPr marL="914400" lvl="1" indent="-457200">
              <a:buFont typeface="+mj-lt"/>
              <a:buAutoNum type="alphaLcParenR"/>
            </a:pPr>
            <a:r>
              <a:rPr lang="en-US" dirty="0"/>
              <a:t>814_26 _______________</a:t>
            </a:r>
            <a:endParaRPr lang="en-US" sz="2000" dirty="0"/>
          </a:p>
          <a:p>
            <a:pPr marL="914400" lvl="1" indent="-457200">
              <a:buFont typeface="+mj-lt"/>
              <a:buAutoNum type="alphaLcParenR"/>
            </a:pPr>
            <a:r>
              <a:rPr lang="en-US" dirty="0"/>
              <a:t>814_20 _______________</a:t>
            </a:r>
            <a:endParaRPr lang="en-US" sz="2000" dirty="0"/>
          </a:p>
          <a:p>
            <a:pPr marL="457200" indent="-457200">
              <a:buFont typeface="+mj-lt"/>
              <a:buAutoNum type="arabicPeriod" startAt="27"/>
            </a:pPr>
            <a:endParaRPr lang="en-US" dirty="0"/>
          </a:p>
        </p:txBody>
      </p:sp>
    </p:spTree>
    <p:extLst>
      <p:ext uri="{BB962C8B-B14F-4D97-AF65-F5344CB8AC3E}">
        <p14:creationId xmlns:p14="http://schemas.microsoft.com/office/powerpoint/2010/main" val="288815900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519158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MIS Portal</a:t>
            </a:r>
            <a:endParaRPr lang="en-US" dirty="0"/>
          </a:p>
        </p:txBody>
      </p:sp>
      <p:sp>
        <p:nvSpPr>
          <p:cNvPr id="3" name="Date Placeholder 2"/>
          <p:cNvSpPr>
            <a:spLocks noGrp="1"/>
          </p:cNvSpPr>
          <p:nvPr>
            <p:ph type="dt" sz="half" idx="10"/>
          </p:nvPr>
        </p:nvSpPr>
        <p:spPr/>
        <p:txBody>
          <a:bodyPr/>
          <a:lstStyle/>
          <a:p>
            <a:fld id="{DBDCF31E-A22C-441E-BB3F-A34E19B84975}" type="datetime1">
              <a:rPr lang="en-US" smtClean="0"/>
              <a:t>6/26/2018</a:t>
            </a:fld>
            <a:endParaRPr lang="en-US" dirty="0"/>
          </a:p>
        </p:txBody>
      </p:sp>
      <p:sp>
        <p:nvSpPr>
          <p:cNvPr id="4" name="Footer Placeholder 3"/>
          <p:cNvSpPr>
            <a:spLocks noGrp="1"/>
          </p:cNvSpPr>
          <p:nvPr>
            <p:ph type="ftr" sz="quarter" idx="11"/>
          </p:nvPr>
        </p:nvSpPr>
        <p:spPr/>
        <p:txBody>
          <a:bodyPr/>
          <a:lstStyle/>
          <a:p>
            <a:r>
              <a:rPr lang="en-US" smtClean="0"/>
              <a:t>TxSET</a:t>
            </a:r>
            <a:endParaRPr lang="en-US" dirty="0"/>
          </a:p>
        </p:txBody>
      </p:sp>
    </p:spTree>
    <p:extLst>
      <p:ext uri="{BB962C8B-B14F-4D97-AF65-F5344CB8AC3E}">
        <p14:creationId xmlns:p14="http://schemas.microsoft.com/office/powerpoint/2010/main" val="215022354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ERCOT’s Market Information System (MIS</a:t>
            </a:r>
            <a:r>
              <a:rPr lang="en-US" dirty="0" smtClean="0"/>
              <a:t>)</a:t>
            </a:r>
            <a:endParaRPr lang="en-US" dirty="0"/>
          </a:p>
        </p:txBody>
      </p:sp>
      <p:sp>
        <p:nvSpPr>
          <p:cNvPr id="9" name="Text Placeholder 8"/>
          <p:cNvSpPr>
            <a:spLocks noGrp="1"/>
          </p:cNvSpPr>
          <p:nvPr>
            <p:ph type="body" sz="quarter" idx="4294967295"/>
          </p:nvPr>
        </p:nvSpPr>
        <p:spPr>
          <a:xfrm>
            <a:off x="533400" y="1049337"/>
            <a:ext cx="8540750" cy="492125"/>
          </a:xfrm>
        </p:spPr>
        <p:txBody>
          <a:bodyPr/>
          <a:lstStyle/>
          <a:p>
            <a:r>
              <a:rPr lang="en-US" sz="2600" dirty="0"/>
              <a:t>Find ESI ID</a:t>
            </a:r>
          </a:p>
        </p:txBody>
      </p:sp>
      <p:sp>
        <p:nvSpPr>
          <p:cNvPr id="2" name="TextBox 1">
            <a:extLst>
              <a:ext uri="{FF2B5EF4-FFF2-40B4-BE49-F238E27FC236}">
                <a16:creationId xmlns:a16="http://schemas.microsoft.com/office/drawing/2014/main" xmlns="" id="{3EA39628-F6F9-4B0E-A32F-620FDC25E96F}"/>
              </a:ext>
            </a:extLst>
          </p:cNvPr>
          <p:cNvSpPr txBox="1"/>
          <p:nvPr/>
        </p:nvSpPr>
        <p:spPr>
          <a:xfrm>
            <a:off x="562051" y="2133600"/>
            <a:ext cx="7848600" cy="923330"/>
          </a:xfrm>
          <a:prstGeom prst="rect">
            <a:avLst/>
          </a:prstGeom>
          <a:noFill/>
        </p:spPr>
        <p:txBody>
          <a:bodyPr wrap="square" rtlCol="0">
            <a:spAutoFit/>
          </a:bodyPr>
          <a:lstStyle/>
          <a:p>
            <a:r>
              <a:rPr lang="en-US" dirty="0"/>
              <a:t>Point out key attributes-</a:t>
            </a:r>
          </a:p>
          <a:p>
            <a:r>
              <a:rPr lang="en-US" dirty="0"/>
              <a:t>status, premise type, Switch Hold, AMS Indicator, metered flag, MRU, dates</a:t>
            </a:r>
          </a:p>
          <a:p>
            <a:r>
              <a:rPr lang="en-US" dirty="0"/>
              <a:t>Link to “View Transactions” for past 7 months</a:t>
            </a:r>
          </a:p>
        </p:txBody>
      </p:sp>
    </p:spTree>
    <p:extLst>
      <p:ext uri="{BB962C8B-B14F-4D97-AF65-F5344CB8AC3E}">
        <p14:creationId xmlns:p14="http://schemas.microsoft.com/office/powerpoint/2010/main" val="1138002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heme/theme1.xml><?xml version="1.0" encoding="utf-8"?>
<a:theme xmlns:a="http://schemas.openxmlformats.org/drawingml/2006/main" name="Retro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216</TotalTime>
  <Words>4967</Words>
  <Application>Microsoft Office PowerPoint</Application>
  <PresentationFormat>On-screen Show (4:3)</PresentationFormat>
  <Paragraphs>903</Paragraphs>
  <Slides>110</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5" baseType="lpstr">
      <vt:lpstr>Arial</vt:lpstr>
      <vt:lpstr>Calibri</vt:lpstr>
      <vt:lpstr>Wingdings</vt:lpstr>
      <vt:lpstr>Retrospect</vt:lpstr>
      <vt:lpstr>Worksheet</vt:lpstr>
      <vt:lpstr>Texas  Standard  Electronic  Transactions</vt:lpstr>
      <vt:lpstr>Administrative Info</vt:lpstr>
      <vt:lpstr>1: Introduction</vt:lpstr>
      <vt:lpstr>What is TxSET?</vt:lpstr>
      <vt:lpstr>Why do we have TxSET transactions?</vt:lpstr>
      <vt:lpstr>Transaction Routing</vt:lpstr>
      <vt:lpstr>NAESB Protocol</vt:lpstr>
      <vt:lpstr>When should TxSET Transactions be used?</vt:lpstr>
      <vt:lpstr>2: Understanding Retail Market Processes</vt:lpstr>
      <vt:lpstr>Hierarchy of Rules</vt:lpstr>
      <vt:lpstr>ERCOT Protocols</vt:lpstr>
      <vt:lpstr>What Are ERCOT Protocols?</vt:lpstr>
      <vt:lpstr>ERCOT Protocols</vt:lpstr>
      <vt:lpstr>ERCOT Protocol Section 15 </vt:lpstr>
      <vt:lpstr>ERCOT Protocol Section 15</vt:lpstr>
      <vt:lpstr>ERCOT Protocol Section 19 </vt:lpstr>
      <vt:lpstr>ERCOT Protocol Section 19</vt:lpstr>
      <vt:lpstr>ERCOT Protocol Section 24</vt:lpstr>
      <vt:lpstr>ERCOT Protocol Section 24</vt:lpstr>
      <vt:lpstr>Hierarchy of Rules</vt:lpstr>
      <vt:lpstr>ERCOT Market Guides</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ERCOT Retail Market Guide</vt:lpstr>
      <vt:lpstr>TxSET</vt:lpstr>
      <vt:lpstr>Texas Standard Electronic Transactions (TX SET)</vt:lpstr>
      <vt:lpstr>Texas SET Swimlanes </vt:lpstr>
      <vt:lpstr>Texas SET Swimlanes </vt:lpstr>
      <vt:lpstr>Texas SET Swimlanes </vt:lpstr>
      <vt:lpstr>Texas SET Implementation Guides (IG)</vt:lpstr>
      <vt:lpstr>Texas SET Implementation Guides  </vt:lpstr>
      <vt:lpstr>Texas SET Implementation Guides  </vt:lpstr>
      <vt:lpstr>Texas SET Implementation Guides  </vt:lpstr>
      <vt:lpstr>Load Serving Entities (LSE) </vt:lpstr>
      <vt:lpstr>Registration and Qualification/Certification </vt:lpstr>
      <vt:lpstr>Retail Market Testing </vt:lpstr>
      <vt:lpstr>Retail Market Testing </vt:lpstr>
      <vt:lpstr>Retail Market Testing </vt:lpstr>
      <vt:lpstr>Retail Market Testing </vt:lpstr>
      <vt:lpstr>3: Transactions</vt:lpstr>
      <vt:lpstr>Texas Standard Electronic Transactions (TX SET) – Interactive </vt:lpstr>
      <vt:lpstr>Texas Standard Electronic Transactions (TX SET) – Interactive </vt:lpstr>
      <vt:lpstr>Texas Standard Electronic Transactions (TX SET) – Interactive </vt:lpstr>
      <vt:lpstr>Transaction Names</vt:lpstr>
      <vt:lpstr>Transaction Names</vt:lpstr>
      <vt:lpstr>Transaction Names</vt:lpstr>
      <vt:lpstr>Checkpoint Questions – Exercise #1</vt:lpstr>
      <vt:lpstr>Checkpoint Questions – Exercise #1 – continued</vt:lpstr>
      <vt:lpstr>4: Transaction Process Flow</vt:lpstr>
      <vt:lpstr>Transaction Flows </vt:lpstr>
      <vt:lpstr>TxSET Swimlanes</vt:lpstr>
      <vt:lpstr>Transaction Flows </vt:lpstr>
      <vt:lpstr>TxSET Swimlanes</vt:lpstr>
      <vt:lpstr>TxSET Swimlanes</vt:lpstr>
      <vt:lpstr>Transaction Flows </vt:lpstr>
      <vt:lpstr>TxSET Swimlanes</vt:lpstr>
      <vt:lpstr>Transaction Flows </vt:lpstr>
      <vt:lpstr>Checkpoint Questions – Exercise #2</vt:lpstr>
      <vt:lpstr>Transaction Flows </vt:lpstr>
      <vt:lpstr>TxSET Swimlanes</vt:lpstr>
      <vt:lpstr>Transaction Flows </vt:lpstr>
      <vt:lpstr>TxSET Swimlanes</vt:lpstr>
      <vt:lpstr>Transaction Flows </vt:lpstr>
      <vt:lpstr>TxSET Swimlanes</vt:lpstr>
      <vt:lpstr>Checkpoint Exercise #3</vt:lpstr>
      <vt:lpstr>Checkpoint Exercise #3 - continued</vt:lpstr>
      <vt:lpstr>Checkpoint Exercise #3 - continued</vt:lpstr>
      <vt:lpstr>Transaction Flows </vt:lpstr>
      <vt:lpstr>TxSET Swimlanes</vt:lpstr>
      <vt:lpstr>Transaction Solution to Stacking</vt:lpstr>
      <vt:lpstr>Transaction Solution to Stacking</vt:lpstr>
      <vt:lpstr>Transaction Flows </vt:lpstr>
      <vt:lpstr>TxSET Swimlanes</vt:lpstr>
      <vt:lpstr>Checkpoint Exercise #4</vt:lpstr>
      <vt:lpstr>Checkpoint Exercise #4 - continued</vt:lpstr>
      <vt:lpstr>Checkpoint Exercise #4 - continued</vt:lpstr>
      <vt:lpstr>Checkpoint Exercise #4 - continued</vt:lpstr>
      <vt:lpstr>Transaction Flows </vt:lpstr>
      <vt:lpstr>TxSET Swimlanes</vt:lpstr>
      <vt:lpstr>Transaction Flows </vt:lpstr>
      <vt:lpstr>TxSET Swimlanes</vt:lpstr>
      <vt:lpstr>Checkpoint Exercise #5</vt:lpstr>
      <vt:lpstr>Checkpoint Exercise #5 - continued</vt:lpstr>
      <vt:lpstr>Transaction Flows </vt:lpstr>
      <vt:lpstr>TxSET Swimlanes</vt:lpstr>
      <vt:lpstr>Checkpoint Exercise #6</vt:lpstr>
      <vt:lpstr>Electronic Data Interface (EDI) Transactions </vt:lpstr>
      <vt:lpstr>TX SET Implementation Guides w/ Examples</vt:lpstr>
      <vt:lpstr>TX SET Implementation Guides w/ Examples</vt:lpstr>
      <vt:lpstr>Checkpoint Exercise #7</vt:lpstr>
      <vt:lpstr>PowerPoint Presentation</vt:lpstr>
      <vt:lpstr>5: MIS Portal</vt:lpstr>
      <vt:lpstr>ERCOT’s Market Information System (MIS)</vt:lpstr>
      <vt:lpstr>ERCOT’s Market Information System (MIS)</vt:lpstr>
      <vt:lpstr>Checkpoint Exercise #7 – FINAL EXAM</vt:lpstr>
      <vt:lpstr>Checkpoint Exercise #7 – FINAL EXAM - continued</vt:lpstr>
      <vt:lpstr>PowerPoint Presentation</vt:lpstr>
      <vt:lpstr>6: Change Management</vt:lpstr>
      <vt:lpstr>Texas SET Issues Process</vt:lpstr>
      <vt:lpstr>Texas SET Change Control Request Process  </vt:lpstr>
      <vt:lpstr>What is the Texas SET Working Group?  </vt:lpstr>
      <vt:lpstr>What is Tx SET Working Group?  </vt:lpstr>
      <vt:lpstr>What is Tx SET Working Group?  </vt:lpstr>
      <vt:lpstr>PowerPoint Presentation</vt:lpstr>
    </vt:vector>
  </TitlesOfParts>
  <Company>Oncor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Pak, Sam</dc:creator>
  <cp:lastModifiedBy>Deller, Art</cp:lastModifiedBy>
  <cp:revision>20</cp:revision>
  <cp:lastPrinted>2016-03-01T14:32:29Z</cp:lastPrinted>
  <dcterms:created xsi:type="dcterms:W3CDTF">2018-02-28T17:04:58Z</dcterms:created>
  <dcterms:modified xsi:type="dcterms:W3CDTF">2018-06-26T15:16:39Z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Possible Training Idea</vt:lpwstr>
  </property>
  <property fmtid="{D5CDD505-2E9C-101B-9397-08002B2CF9AE}" pid="4" name="ArticulateGUID">
    <vt:lpwstr>C648DACD-074A-4C97-B6CD-3128809AC62E</vt:lpwstr>
  </property>
  <property fmtid="{D5CDD505-2E9C-101B-9397-08002B2CF9AE}" pid="5" name="ArticulateProjectFull">
    <vt:lpwstr>C:\Users\bkettlewell\Documents\Market Education\EMT Template_v05-2016.ppta</vt:lpwstr>
  </property>
</Properties>
</file>