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</p:sldMasterIdLst>
  <p:notesMasterIdLst>
    <p:notesMasterId r:id="rId6"/>
  </p:notesMasterIdLst>
  <p:handoutMasterIdLst>
    <p:handoutMasterId r:id="rId7"/>
  </p:handoutMasterIdLst>
  <p:sldIdLst>
    <p:sldId id="410" r:id="rId5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ott, Kathy D." initials="SKD" lastIdx="0" clrIdx="0">
    <p:extLst>
      <p:ext uri="{19B8F6BF-5375-455C-9EA6-DF929625EA0E}">
        <p15:presenceInfo xmlns:p15="http://schemas.microsoft.com/office/powerpoint/2012/main" userId="S-1-5-21-1929992859-1953816288-324330573-242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901"/>
    <a:srgbClr val="33CC33"/>
    <a:srgbClr val="FF0000"/>
    <a:srgbClr val="008373"/>
    <a:srgbClr val="6600FF"/>
    <a:srgbClr val="005386"/>
    <a:srgbClr val="C4E3E1"/>
    <a:srgbClr val="55BAB7"/>
    <a:srgbClr val="00385E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5" autoAdjust="0"/>
    <p:restoredTop sz="94532" autoAdjust="0"/>
  </p:normalViewPr>
  <p:slideViewPr>
    <p:cSldViewPr>
      <p:cViewPr varScale="1">
        <p:scale>
          <a:sx n="82" d="100"/>
          <a:sy n="82" d="100"/>
        </p:scale>
        <p:origin x="1037" y="13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pPr/>
              <a:t>6/17/2018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90F034-F35F-4EFC-A2B6-9C08265FA899}" type="slidenum">
              <a:rPr lang="en-US" altLang="en-US" smtClean="0">
                <a:latin typeface="Calibri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  <p:sldLayoutId id="2147493457" r:id="rId5"/>
    <p:sldLayoutId id="2147493459" r:id="rId6"/>
    <p:sldLayoutId id="2147493460" r:id="rId7"/>
    <p:sldLayoutId id="2147493461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961930" y="2238445"/>
            <a:ext cx="7357729" cy="106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 flipH="1">
            <a:off x="961930" y="1716053"/>
            <a:ext cx="1" cy="1215760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7701" y="1192833"/>
            <a:ext cx="928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Tuesday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</a:rPr>
              <a:t>Midnight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6083239" y="1802514"/>
            <a:ext cx="40663" cy="2740231"/>
          </a:xfrm>
          <a:prstGeom prst="line">
            <a:avLst/>
          </a:prstGeom>
          <a:ln>
            <a:solidFill>
              <a:schemeClr val="accent4">
                <a:lumMod val="90000"/>
                <a:lumOff val="1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2818697" y="1741501"/>
            <a:ext cx="12406" cy="2429498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flipH="1">
            <a:off x="4439359" y="1734280"/>
            <a:ext cx="12850" cy="1053272"/>
          </a:xfrm>
          <a:prstGeom prst="line">
            <a:avLst/>
          </a:prstGeom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4510" y="1192833"/>
            <a:ext cx="1175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Wednesday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</a:rPr>
              <a:t>Midnight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57520" y="1201510"/>
            <a:ext cx="989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Thursday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</a:rPr>
              <a:t>Midnight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08935" y="1201510"/>
            <a:ext cx="928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Friday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</a:rPr>
              <a:t>Midnight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94699" y="1777760"/>
            <a:ext cx="796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Tuesday</a:t>
            </a:r>
          </a:p>
          <a:p>
            <a:pPr algn="ctr"/>
            <a:r>
              <a:rPr lang="en-US" sz="1200" b="1" dirty="0"/>
              <a:t>May 29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96444" y="1753630"/>
            <a:ext cx="1036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Wednesday</a:t>
            </a:r>
          </a:p>
          <a:p>
            <a:pPr algn="ctr"/>
            <a:r>
              <a:rPr lang="en-US" sz="1200" b="1" dirty="0"/>
              <a:t>May 30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05690" y="1732343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Thursday</a:t>
            </a:r>
          </a:p>
          <a:p>
            <a:pPr algn="ctr"/>
            <a:r>
              <a:rPr lang="en-US" sz="1200" b="1" dirty="0"/>
              <a:t>May 31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72569" y="2315255"/>
            <a:ext cx="1087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Tuesday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Consumption</a:t>
            </a:r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>
          <a:xfrm>
            <a:off x="2244813" y="2510687"/>
            <a:ext cx="573882" cy="0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</p:cNvCxnSpPr>
          <p:nvPr/>
        </p:nvCxnSpPr>
        <p:spPr>
          <a:xfrm flipH="1">
            <a:off x="925393" y="2510687"/>
            <a:ext cx="579001" cy="0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613696" y="4639620"/>
            <a:ext cx="87855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i="1" dirty="0">
                <a:solidFill>
                  <a:srgbClr val="005386"/>
                </a:solidFill>
              </a:rPr>
              <a:t>6/1/18</a:t>
            </a:r>
          </a:p>
          <a:p>
            <a:pPr algn="ctr"/>
            <a:r>
              <a:rPr lang="en-US" sz="1050" b="1" i="1" dirty="0">
                <a:solidFill>
                  <a:srgbClr val="005386"/>
                </a:solidFill>
              </a:rPr>
              <a:t>00:00:00</a:t>
            </a:r>
          </a:p>
          <a:p>
            <a:pPr algn="ctr"/>
            <a:r>
              <a:rPr lang="en-US" sz="1050" b="1" i="1" dirty="0">
                <a:solidFill>
                  <a:srgbClr val="005386"/>
                </a:solidFill>
              </a:rPr>
              <a:t>Midnight</a:t>
            </a:r>
          </a:p>
          <a:p>
            <a:pPr algn="ctr"/>
            <a:r>
              <a:rPr lang="en-US" sz="1050" b="1" i="1" dirty="0">
                <a:solidFill>
                  <a:srgbClr val="005386"/>
                </a:solidFill>
              </a:rPr>
              <a:t>Register Read Completes Drop to POLR for All AMS Meters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085318" y="4639620"/>
            <a:ext cx="106217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867_03 Final and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 867_04 Initial Transactions  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 sent to ERCOT  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Completes Drop to POLR at ERCOT  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93829" y="0"/>
            <a:ext cx="87179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TDSP AMS Data Flow Timeline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Breeze LLC Mass Transition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415C2A7-570B-4AE6-BA7C-2CE281ACAFF3}"/>
              </a:ext>
            </a:extLst>
          </p:cNvPr>
          <p:cNvSpPr txBox="1"/>
          <p:nvPr/>
        </p:nvSpPr>
        <p:spPr>
          <a:xfrm>
            <a:off x="6443040" y="1724730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Friday</a:t>
            </a:r>
          </a:p>
          <a:p>
            <a:pPr algn="ctr"/>
            <a:r>
              <a:rPr lang="en-US" sz="1200" b="1" dirty="0"/>
              <a:t>June 1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9A5E22B-89DD-41AD-8CBA-AAD41BBA8E4D}"/>
              </a:ext>
            </a:extLst>
          </p:cNvPr>
          <p:cNvCxnSpPr>
            <a:cxnSpLocks/>
            <a:endCxn id="72" idx="0"/>
          </p:cNvCxnSpPr>
          <p:nvPr/>
        </p:nvCxnSpPr>
        <p:spPr>
          <a:xfrm>
            <a:off x="7601530" y="1727426"/>
            <a:ext cx="14876" cy="2912194"/>
          </a:xfrm>
          <a:prstGeom prst="line">
            <a:avLst/>
          </a:prstGeom>
          <a:ln>
            <a:solidFill>
              <a:schemeClr val="accent4">
                <a:lumMod val="90000"/>
                <a:lumOff val="1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06355E3-0CC5-4A0F-ADD8-55D8A3430D76}"/>
              </a:ext>
            </a:extLst>
          </p:cNvPr>
          <p:cNvSpPr txBox="1"/>
          <p:nvPr/>
        </p:nvSpPr>
        <p:spPr>
          <a:xfrm>
            <a:off x="6982623" y="1224893"/>
            <a:ext cx="950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Saturday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</a:rPr>
              <a:t>Midnight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2DCE38-21E1-4CC4-B4BE-31186F405867}"/>
              </a:ext>
            </a:extLst>
          </p:cNvPr>
          <p:cNvSpPr txBox="1"/>
          <p:nvPr/>
        </p:nvSpPr>
        <p:spPr>
          <a:xfrm>
            <a:off x="7704904" y="1737866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Saturday </a:t>
            </a:r>
          </a:p>
          <a:p>
            <a:pPr algn="ctr"/>
            <a:r>
              <a:rPr lang="en-US" sz="1200" b="1" dirty="0"/>
              <a:t>June 2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C9EE513-D68B-4BAF-8678-B191462B57B4}"/>
              </a:ext>
            </a:extLst>
          </p:cNvPr>
          <p:cNvSpPr txBox="1"/>
          <p:nvPr/>
        </p:nvSpPr>
        <p:spPr>
          <a:xfrm>
            <a:off x="3025318" y="2325887"/>
            <a:ext cx="1239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Wednesday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Consumption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84404B0-233C-4F96-9FC6-EB01802B3C93}"/>
              </a:ext>
            </a:extLst>
          </p:cNvPr>
          <p:cNvSpPr txBox="1"/>
          <p:nvPr/>
        </p:nvSpPr>
        <p:spPr>
          <a:xfrm>
            <a:off x="4744809" y="2329705"/>
            <a:ext cx="1087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Thursday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Consumption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6B49428-F633-45E3-BE8C-A03E0E5A3D38}"/>
              </a:ext>
            </a:extLst>
          </p:cNvPr>
          <p:cNvSpPr txBox="1"/>
          <p:nvPr/>
        </p:nvSpPr>
        <p:spPr>
          <a:xfrm>
            <a:off x="6250004" y="2329705"/>
            <a:ext cx="1087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Friday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Consumption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7B6B2BD-D2A3-4FB1-802B-E2848570BFBC}"/>
              </a:ext>
            </a:extLst>
          </p:cNvPr>
          <p:cNvSpPr txBox="1"/>
          <p:nvPr/>
        </p:nvSpPr>
        <p:spPr>
          <a:xfrm>
            <a:off x="7588925" y="2314455"/>
            <a:ext cx="1169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Saturday</a:t>
            </a:r>
          </a:p>
          <a:p>
            <a:pPr algn="ctr"/>
            <a:r>
              <a:rPr lang="en-US" sz="1200" dirty="0">
                <a:solidFill>
                  <a:srgbClr val="0070C0"/>
                </a:solidFill>
              </a:rPr>
              <a:t>Consumption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3A0CA6C-0261-4D9E-93A9-17809DB0A886}"/>
              </a:ext>
            </a:extLst>
          </p:cNvPr>
          <p:cNvCxnSpPr>
            <a:cxnSpLocks/>
          </p:cNvCxnSpPr>
          <p:nvPr/>
        </p:nvCxnSpPr>
        <p:spPr>
          <a:xfrm>
            <a:off x="4094784" y="2510687"/>
            <a:ext cx="357422" cy="0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75224EF-CE9A-4259-A313-F996BFF833FB}"/>
              </a:ext>
            </a:extLst>
          </p:cNvPr>
          <p:cNvCxnSpPr>
            <a:cxnSpLocks/>
          </p:cNvCxnSpPr>
          <p:nvPr/>
        </p:nvCxnSpPr>
        <p:spPr>
          <a:xfrm>
            <a:off x="5724150" y="2513604"/>
            <a:ext cx="347046" cy="0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183EF00-4687-4D82-8CA1-A37A19D614DF}"/>
              </a:ext>
            </a:extLst>
          </p:cNvPr>
          <p:cNvCxnSpPr>
            <a:cxnSpLocks/>
          </p:cNvCxnSpPr>
          <p:nvPr/>
        </p:nvCxnSpPr>
        <p:spPr>
          <a:xfrm>
            <a:off x="7210754" y="2507280"/>
            <a:ext cx="356836" cy="0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D9A0517-7A6D-44B0-9418-A669E136022A}"/>
              </a:ext>
            </a:extLst>
          </p:cNvPr>
          <p:cNvCxnSpPr>
            <a:cxnSpLocks/>
          </p:cNvCxnSpPr>
          <p:nvPr/>
        </p:nvCxnSpPr>
        <p:spPr>
          <a:xfrm>
            <a:off x="8557624" y="2507280"/>
            <a:ext cx="392546" cy="0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8D510C3-B35D-4DE2-8A17-9E9D6E9B6442}"/>
              </a:ext>
            </a:extLst>
          </p:cNvPr>
          <p:cNvCxnSpPr>
            <a:cxnSpLocks/>
          </p:cNvCxnSpPr>
          <p:nvPr/>
        </p:nvCxnSpPr>
        <p:spPr>
          <a:xfrm flipH="1" flipV="1">
            <a:off x="2818696" y="2507280"/>
            <a:ext cx="332319" cy="5468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D0062B8-A65E-477B-A957-376A50318C0A}"/>
              </a:ext>
            </a:extLst>
          </p:cNvPr>
          <p:cNvCxnSpPr>
            <a:cxnSpLocks/>
          </p:cNvCxnSpPr>
          <p:nvPr/>
        </p:nvCxnSpPr>
        <p:spPr>
          <a:xfrm flipH="1" flipV="1">
            <a:off x="4452208" y="2523881"/>
            <a:ext cx="436865" cy="8618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2570C3D-8EAB-457C-98D5-818A807CF6EB}"/>
              </a:ext>
            </a:extLst>
          </p:cNvPr>
          <p:cNvCxnSpPr>
            <a:cxnSpLocks/>
          </p:cNvCxnSpPr>
          <p:nvPr/>
        </p:nvCxnSpPr>
        <p:spPr>
          <a:xfrm flipH="1">
            <a:off x="6070726" y="2503217"/>
            <a:ext cx="357216" cy="7470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CFBB4C4-9BDA-4C11-87DD-C8C0F75D15A8}"/>
              </a:ext>
            </a:extLst>
          </p:cNvPr>
          <p:cNvCxnSpPr>
            <a:cxnSpLocks/>
          </p:cNvCxnSpPr>
          <p:nvPr/>
        </p:nvCxnSpPr>
        <p:spPr>
          <a:xfrm flipH="1">
            <a:off x="7578782" y="2510014"/>
            <a:ext cx="257643" cy="0"/>
          </a:xfrm>
          <a:prstGeom prst="straightConnector1">
            <a:avLst/>
          </a:prstGeom>
          <a:ln>
            <a:solidFill>
              <a:srgbClr val="66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E7262A18-E012-4253-8767-207A3AC2B35E}"/>
              </a:ext>
            </a:extLst>
          </p:cNvPr>
          <p:cNvCxnSpPr>
            <a:cxnSpLocks/>
          </p:cNvCxnSpPr>
          <p:nvPr/>
        </p:nvCxnSpPr>
        <p:spPr>
          <a:xfrm>
            <a:off x="5111158" y="3504705"/>
            <a:ext cx="939365" cy="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3B6D4BF8-C3AD-4E61-870F-FAA4A4C50241}"/>
              </a:ext>
            </a:extLst>
          </p:cNvPr>
          <p:cNvSpPr txBox="1"/>
          <p:nvPr/>
        </p:nvSpPr>
        <p:spPr>
          <a:xfrm>
            <a:off x="3519768" y="3263038"/>
            <a:ext cx="1817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sz="1400" dirty="0">
                <a:latin typeface="Algerian" panose="04020705040A02060702" pitchFamily="82" charset="0"/>
              </a:rPr>
              <a:t>Breeze LLC 867_03 Final 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C08047B0-1843-4B1C-ADB6-9A381F7FC244}"/>
              </a:ext>
            </a:extLst>
          </p:cNvPr>
          <p:cNvCxnSpPr>
            <a:cxnSpLocks/>
          </p:cNvCxnSpPr>
          <p:nvPr/>
        </p:nvCxnSpPr>
        <p:spPr>
          <a:xfrm flipH="1">
            <a:off x="6109523" y="3500437"/>
            <a:ext cx="438715" cy="0"/>
          </a:xfrm>
          <a:prstGeom prst="straightConnector1">
            <a:avLst/>
          </a:prstGeom>
          <a:ln>
            <a:solidFill>
              <a:srgbClr val="33CC33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3A21DA8-0CC6-4C10-A547-580B82551CAD}"/>
              </a:ext>
            </a:extLst>
          </p:cNvPr>
          <p:cNvSpPr/>
          <p:nvPr/>
        </p:nvSpPr>
        <p:spPr>
          <a:xfrm>
            <a:off x="6655250" y="3241566"/>
            <a:ext cx="87393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lgerian" panose="04020705040A02060702" pitchFamily="82" charset="0"/>
              </a:rPr>
              <a:t>POLR CR</a:t>
            </a:r>
          </a:p>
          <a:p>
            <a:r>
              <a:rPr lang="en-US" sz="1400" dirty="0">
                <a:latin typeface="Algerian" panose="04020705040A02060702" pitchFamily="82" charset="0"/>
              </a:rPr>
              <a:t>867_04 Initial </a:t>
            </a:r>
          </a:p>
          <a:p>
            <a:endParaRPr lang="en-US" sz="1400" dirty="0">
              <a:latin typeface="Algerian" panose="04020705040A02060702" pitchFamily="82" charset="0"/>
            </a:endParaRPr>
          </a:p>
          <a:p>
            <a:endParaRPr lang="en-US" sz="1400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12943CC-F348-4855-BD85-2676B83A4552}"/>
              </a:ext>
            </a:extLst>
          </p:cNvPr>
          <p:cNvSpPr/>
          <p:nvPr/>
        </p:nvSpPr>
        <p:spPr>
          <a:xfrm>
            <a:off x="2651750" y="4158695"/>
            <a:ext cx="11535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7:40 AM</a:t>
            </a:r>
          </a:p>
          <a:p>
            <a:pPr algn="ctr"/>
            <a:r>
              <a:rPr lang="en-US" sz="1050" b="1" dirty="0">
                <a:solidFill>
                  <a:srgbClr val="005386"/>
                </a:solidFill>
              </a:rPr>
              <a:t>814_03 Drop to POLR Transactions Received from ERCOT with Requested  Date of Friday, 6/1/1</a:t>
            </a:r>
            <a:r>
              <a:rPr lang="en-US" sz="1200" b="1" dirty="0">
                <a:solidFill>
                  <a:srgbClr val="005386"/>
                </a:solidFill>
              </a:rPr>
              <a:t>8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DA964582-33D8-4D08-9996-DE25DCD6F23D}"/>
              </a:ext>
            </a:extLst>
          </p:cNvPr>
          <p:cNvCxnSpPr>
            <a:cxnSpLocks/>
          </p:cNvCxnSpPr>
          <p:nvPr/>
        </p:nvCxnSpPr>
        <p:spPr>
          <a:xfrm>
            <a:off x="3226723" y="2746021"/>
            <a:ext cx="1492" cy="1375684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11DE574-04B3-47C8-8DD6-D71A67548244}"/>
              </a:ext>
            </a:extLst>
          </p:cNvPr>
          <p:cNvCxnSpPr>
            <a:cxnSpLocks/>
          </p:cNvCxnSpPr>
          <p:nvPr/>
        </p:nvCxnSpPr>
        <p:spPr>
          <a:xfrm>
            <a:off x="6655250" y="2737710"/>
            <a:ext cx="0" cy="1383995"/>
          </a:xfrm>
          <a:prstGeom prst="line">
            <a:avLst/>
          </a:prstGeom>
          <a:ln w="9525" cap="flat" cmpd="sng" algn="ctr">
            <a:solidFill>
              <a:srgbClr val="4D190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505FDF25-EEA5-4C0A-AC5E-1E6322E0F680}"/>
              </a:ext>
            </a:extLst>
          </p:cNvPr>
          <p:cNvSpPr/>
          <p:nvPr/>
        </p:nvSpPr>
        <p:spPr>
          <a:xfrm>
            <a:off x="6261820" y="3966670"/>
            <a:ext cx="8006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dirty="0">
                <a:solidFill>
                  <a:srgbClr val="005386"/>
                </a:solidFill>
              </a:rPr>
              <a:t>Field Meter Reads Complete</a:t>
            </a:r>
            <a:endParaRPr lang="en-US" sz="1050" b="1" dirty="0"/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0D3A9131-925B-41D3-A3C5-1519BF8CF7F5}"/>
              </a:ext>
            </a:extLst>
          </p:cNvPr>
          <p:cNvSpPr/>
          <p:nvPr/>
        </p:nvSpPr>
        <p:spPr>
          <a:xfrm>
            <a:off x="5735594" y="231442"/>
            <a:ext cx="1258473" cy="861187"/>
          </a:xfrm>
          <a:prstGeom prst="wedgeEllipseCallout">
            <a:avLst>
              <a:gd name="adj1" fmla="val -20833"/>
              <a:gd name="adj2" fmla="val 7008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06/01/18 814_10  Drop to POLR</a:t>
            </a:r>
          </a:p>
        </p:txBody>
      </p:sp>
    </p:spTree>
    <p:extLst>
      <p:ext uri="{BB962C8B-B14F-4D97-AF65-F5344CB8AC3E}">
        <p14:creationId xmlns:p14="http://schemas.microsoft.com/office/powerpoint/2010/main" val="11722316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10655</TotalTime>
  <Words>110</Words>
  <Application>Microsoft Office PowerPoint</Application>
  <PresentationFormat>On-screen Show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Algerian</vt:lpstr>
      <vt:lpstr>Arial</vt:lpstr>
      <vt:lpstr>Calibri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Scott, Kathy D.</cp:lastModifiedBy>
  <cp:revision>370</cp:revision>
  <cp:lastPrinted>2014-06-02T15:32:49Z</cp:lastPrinted>
  <dcterms:created xsi:type="dcterms:W3CDTF">2010-04-12T23:12:02Z</dcterms:created>
  <dcterms:modified xsi:type="dcterms:W3CDTF">2018-06-18T02:19:42Z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