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313" r:id="rId8"/>
    <p:sldId id="26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02" d="100"/>
          <a:sy n="102" d="100"/>
        </p:scale>
        <p:origin x="108" y="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cs typeface="Times New Roman" panose="02020603050405020304" pitchFamily="18" charset="0"/>
              </a:rPr>
              <a:t>Letter </a:t>
            </a:r>
            <a:r>
              <a:rPr lang="en-US" b="1" smtClean="0">
                <a:cs typeface="Times New Roman" panose="02020603050405020304" pitchFamily="18" charset="0"/>
              </a:rPr>
              <a:t>of Credit</a:t>
            </a:r>
            <a:endParaRPr lang="en-US" b="1" dirty="0" smtClean="0">
              <a:cs typeface="Times New Roman" panose="02020603050405020304" pitchFamily="18" charset="0"/>
            </a:endParaRPr>
          </a:p>
          <a:p>
            <a:endParaRPr lang="en-US" dirty="0">
              <a:cs typeface="Times New Roman" panose="02020603050405020304" pitchFamily="18" charset="0"/>
            </a:endParaRPr>
          </a:p>
          <a:p>
            <a:endParaRPr lang="en-US" dirty="0">
              <a:cs typeface="Times New Roman" panose="02020603050405020304" pitchFamily="18" charset="0"/>
            </a:endParaRPr>
          </a:p>
          <a:p>
            <a:r>
              <a:rPr lang="en-US" dirty="0"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cs typeface="Times New Roman" panose="02020603050405020304" pitchFamily="18" charset="0"/>
              </a:rPr>
              <a:t>June 20, 2018</a:t>
            </a: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365918"/>
          </a:xfrm>
        </p:spPr>
        <p:txBody>
          <a:bodyPr/>
          <a:lstStyle/>
          <a:p>
            <a:r>
              <a:rPr lang="en-US" sz="1400" dirty="0" smtClean="0"/>
              <a:t>Letter of Credit 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410200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 smtClean="0"/>
              <a:t>The goal of this exercise is to determine if a process is needed to address a letter of credit issuer limit when an issuer’s credit rating has been downgraded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b="1" dirty="0" smtClean="0"/>
              <a:t>Current Process</a:t>
            </a:r>
          </a:p>
          <a:p>
            <a:r>
              <a:rPr lang="en-US" sz="1200" dirty="0" smtClean="0"/>
              <a:t>Each </a:t>
            </a:r>
            <a:r>
              <a:rPr lang="en-US" sz="1200" dirty="0"/>
              <a:t>letter of credit issuer limit </a:t>
            </a:r>
            <a:r>
              <a:rPr lang="en-US" sz="1200" dirty="0" smtClean="0"/>
              <a:t>is subject </a:t>
            </a:r>
            <a:r>
              <a:rPr lang="en-US" sz="1200" dirty="0"/>
              <a:t>to an overall limit of $750 million per issuer</a:t>
            </a:r>
            <a:r>
              <a:rPr lang="en-US" sz="1200" dirty="0" smtClean="0"/>
              <a:t>.</a:t>
            </a:r>
          </a:p>
          <a:p>
            <a:pPr lvl="1"/>
            <a:r>
              <a:rPr lang="en-US" sz="1000" dirty="0" smtClean="0"/>
              <a:t>The limit is based on Long-Term or Issuer Rating and Tangible Net Worth</a:t>
            </a:r>
            <a:endParaRPr lang="en-US" sz="1000" dirty="0"/>
          </a:p>
          <a:p>
            <a:r>
              <a:rPr lang="en-US" sz="1200" dirty="0" smtClean="0"/>
              <a:t>If </a:t>
            </a:r>
            <a:r>
              <a:rPr lang="en-US" sz="1200" dirty="0"/>
              <a:t>a letter of credit issuer limit is breached, Counter-Parties utilizing that issuer will be notified and no new letters of credit from the issuer will be accepted while the limit remains breached.</a:t>
            </a:r>
          </a:p>
          <a:p>
            <a:r>
              <a:rPr lang="en-US" sz="1200" dirty="0" smtClean="0"/>
              <a:t>After </a:t>
            </a:r>
            <a:r>
              <a:rPr lang="en-US" sz="1200" dirty="0"/>
              <a:t>four months of the limit in </a:t>
            </a:r>
            <a:r>
              <a:rPr lang="en-US" sz="1200" dirty="0" smtClean="0"/>
              <a:t>breach, </a:t>
            </a:r>
            <a:r>
              <a:rPr lang="en-US" sz="1200" dirty="0"/>
              <a:t>ERCOT will no longer accept new letters of credit or amendments to existing letters of credit from that issuer.</a:t>
            </a:r>
          </a:p>
          <a:p>
            <a:r>
              <a:rPr lang="en-US" sz="1200" dirty="0" smtClean="0"/>
              <a:t>Letters </a:t>
            </a:r>
            <a:r>
              <a:rPr lang="en-US" sz="1200" dirty="0"/>
              <a:t>of credit held as collateral at the time of an issuer limit breach will not be rejected.</a:t>
            </a:r>
          </a:p>
          <a:p>
            <a:r>
              <a:rPr lang="en-US" sz="1200" dirty="0" smtClean="0"/>
              <a:t>ERCOT </a:t>
            </a:r>
            <a:r>
              <a:rPr lang="en-US" sz="1200" dirty="0"/>
              <a:t>in its sole discretion may authorize exceptions to these limits.  </a:t>
            </a:r>
            <a:endParaRPr lang="en-US" sz="1200" dirty="0" smtClean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b="1" dirty="0" smtClean="0"/>
              <a:t>Proposed Process</a:t>
            </a:r>
          </a:p>
          <a:p>
            <a:r>
              <a:rPr lang="en-US" sz="1200" dirty="0"/>
              <a:t>If a letter of credit issuer limit is </a:t>
            </a:r>
            <a:r>
              <a:rPr lang="en-US" sz="1200" dirty="0" smtClean="0"/>
              <a:t>breached due to a downgrade in the issuer’s credit rating, </a:t>
            </a:r>
            <a:r>
              <a:rPr lang="en-US" sz="1200" dirty="0"/>
              <a:t>Counter-Parties utilizing that issuer will be notified and no new letters of credit from the issuer will be accepted while the limit remains breached.</a:t>
            </a:r>
          </a:p>
          <a:p>
            <a:r>
              <a:rPr lang="en-US" sz="1200" dirty="0"/>
              <a:t>After four months of the limit in </a:t>
            </a:r>
            <a:r>
              <a:rPr lang="en-US" sz="1200" dirty="0" smtClean="0"/>
              <a:t>breach following the downgrade, </a:t>
            </a:r>
            <a:r>
              <a:rPr lang="en-US" sz="1200" dirty="0"/>
              <a:t>ERCOT will no longer accept new letters of credit or amendments to existing letters of credit from that issuer</a:t>
            </a:r>
            <a:r>
              <a:rPr lang="en-US" sz="1200" dirty="0" smtClean="0"/>
              <a:t>.</a:t>
            </a:r>
            <a:r>
              <a:rPr lang="en-US" sz="1200" dirty="0"/>
              <a:t> Letters of credit held as collateral at the time of </a:t>
            </a:r>
            <a:r>
              <a:rPr lang="en-US" sz="1200" dirty="0" smtClean="0"/>
              <a:t>such breach will: </a:t>
            </a:r>
          </a:p>
          <a:p>
            <a:r>
              <a:rPr lang="en-US" sz="1050" dirty="0" smtClean="0"/>
              <a:t>Option </a:t>
            </a:r>
            <a:r>
              <a:rPr lang="en-US" sz="1050" dirty="0"/>
              <a:t>1</a:t>
            </a:r>
          </a:p>
          <a:p>
            <a:pPr lvl="1"/>
            <a:r>
              <a:rPr lang="en-US" sz="1200" dirty="0" smtClean="0"/>
              <a:t>not </a:t>
            </a:r>
            <a:r>
              <a:rPr lang="en-US" sz="1200" dirty="0"/>
              <a:t>be rejected.</a:t>
            </a:r>
          </a:p>
          <a:p>
            <a:r>
              <a:rPr lang="en-US" sz="1050" dirty="0" smtClean="0"/>
              <a:t>Option </a:t>
            </a:r>
            <a:r>
              <a:rPr lang="en-US" sz="1050" dirty="0"/>
              <a:t>2 </a:t>
            </a:r>
          </a:p>
          <a:p>
            <a:pPr lvl="1"/>
            <a:r>
              <a:rPr lang="en-US" sz="1200" dirty="0" smtClean="0"/>
              <a:t>be </a:t>
            </a:r>
            <a:r>
              <a:rPr lang="en-US" sz="1200" dirty="0"/>
              <a:t>rejected on a pro-rata basis</a:t>
            </a:r>
          </a:p>
          <a:p>
            <a:r>
              <a:rPr lang="en-US" sz="1050" dirty="0" smtClean="0"/>
              <a:t>Option </a:t>
            </a:r>
            <a:r>
              <a:rPr lang="en-US" sz="1050" dirty="0"/>
              <a:t>3 </a:t>
            </a:r>
          </a:p>
          <a:p>
            <a:pPr lvl="1"/>
            <a:r>
              <a:rPr lang="en-US" sz="1200" dirty="0" smtClean="0"/>
              <a:t>be </a:t>
            </a:r>
            <a:r>
              <a:rPr lang="en-US" sz="1200" dirty="0"/>
              <a:t>rejected based on </a:t>
            </a:r>
            <a:r>
              <a:rPr lang="en-US" sz="1200" dirty="0" smtClean="0"/>
              <a:t>the order in which it was received  </a:t>
            </a: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041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/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c34af464-7aa1-4edd-9be4-83dffc1cb926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7949</TotalTime>
  <Words>300</Words>
  <Application>Microsoft Office PowerPoint</Application>
  <PresentationFormat>On-screen Show (4:3)</PresentationFormat>
  <Paragraphs>33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Letter of Credit </vt:lpstr>
      <vt:lpstr>Credit Exposure Update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226</cp:revision>
  <cp:lastPrinted>2018-04-18T15:18:33Z</cp:lastPrinted>
  <dcterms:created xsi:type="dcterms:W3CDTF">2016-01-21T15:20:31Z</dcterms:created>
  <dcterms:modified xsi:type="dcterms:W3CDTF">2018-06-20T14:09:44Z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