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61" r:id="rId8"/>
    <p:sldId id="274" r:id="rId9"/>
    <p:sldId id="270" r:id="rId10"/>
    <p:sldId id="268" r:id="rId11"/>
    <p:sldId id="269" r:id="rId12"/>
    <p:sldId id="265" r:id="rId13"/>
    <p:sldId id="271" r:id="rId14"/>
    <p:sldId id="267" r:id="rId15"/>
    <p:sldId id="272" r:id="rId16"/>
    <p:sldId id="273"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0" d="100"/>
          <a:sy n="70" d="100"/>
        </p:scale>
        <p:origin x="202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6/19/2018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6/19/2018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70109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3715729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977186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2260132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1396087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780527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58908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1228297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733157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2279365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9769" y="6480908"/>
            <a:ext cx="1088325" cy="246221"/>
          </a:xfrm>
          <a:prstGeom prst="rect">
            <a:avLst/>
          </a:prstGeom>
          <a:noFill/>
        </p:spPr>
        <p:txBody>
          <a:bodyPr wrap="square" rtlCol="0">
            <a:spAutoFit/>
          </a:bodyPr>
          <a:lstStyle/>
          <a:p>
            <a:pPr algn="l"/>
            <a:r>
              <a:rPr lang="en-US" sz="1000" b="0" baseline="0" dirty="0" smtClean="0">
                <a:solidFill>
                  <a:schemeClr val="tx2"/>
                </a:solidFill>
              </a:rPr>
              <a:t>ERCOT Public</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105400" cy="2062103"/>
          </a:xfrm>
          <a:prstGeom prst="rect">
            <a:avLst/>
          </a:prstGeom>
          <a:noFill/>
        </p:spPr>
        <p:txBody>
          <a:bodyPr wrap="square" rtlCol="0">
            <a:spAutoFit/>
          </a:bodyPr>
          <a:lstStyle/>
          <a:p>
            <a:r>
              <a:rPr lang="en-US" sz="2000" b="1" dirty="0" smtClean="0"/>
              <a:t>Mass Transition Timing</a:t>
            </a:r>
            <a:endParaRPr lang="en-US" sz="2000" b="1" dirty="0"/>
          </a:p>
          <a:p>
            <a:endParaRPr lang="en-US" dirty="0"/>
          </a:p>
          <a:p>
            <a:endParaRPr lang="en-US" dirty="0"/>
          </a:p>
          <a:p>
            <a:endParaRPr lang="en-US" dirty="0"/>
          </a:p>
          <a:p>
            <a:r>
              <a:rPr lang="en-US" dirty="0" smtClean="0"/>
              <a:t>RMS</a:t>
            </a:r>
          </a:p>
          <a:p>
            <a:r>
              <a:rPr lang="en-US" dirty="0" smtClean="0"/>
              <a:t>June 2, 2018</a:t>
            </a:r>
          </a:p>
          <a:p>
            <a:r>
              <a:rPr lang="en-US" dirty="0" smtClean="0"/>
              <a:t>ERCOT Public</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smtClean="0"/>
              <a:t>Mass Transition Timing</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9" name="Content Placeholder 2"/>
          <p:cNvSpPr txBox="1">
            <a:spLocks/>
          </p:cNvSpPr>
          <p:nvPr/>
        </p:nvSpPr>
        <p:spPr>
          <a:xfrm>
            <a:off x="381000" y="730871"/>
            <a:ext cx="7614920" cy="707886"/>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Mass Transition on a Business Day not Prior to a Weekend or ERCOT Holiday</a:t>
            </a:r>
            <a:endParaRPr lang="en-US" sz="400" dirty="0" smtClean="0"/>
          </a:p>
        </p:txBody>
      </p:sp>
      <p:sp>
        <p:nvSpPr>
          <p:cNvPr id="4" name="Rectangle 26"/>
          <p:cNvSpPr>
            <a:spLocks noChangeArrowheads="1"/>
          </p:cNvSpPr>
          <p:nvPr/>
        </p:nvSpPr>
        <p:spPr bwMode="auto">
          <a:xfrm>
            <a:off x="838200" y="15941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 name="Picture 2"/>
          <p:cNvPicPr>
            <a:picLocks noChangeAspect="1"/>
          </p:cNvPicPr>
          <p:nvPr/>
        </p:nvPicPr>
        <p:blipFill>
          <a:blip r:embed="rId3"/>
          <a:stretch>
            <a:fillRect/>
          </a:stretch>
        </p:blipFill>
        <p:spPr>
          <a:xfrm>
            <a:off x="1143000" y="1541167"/>
            <a:ext cx="6521261" cy="4554833"/>
          </a:xfrm>
          <a:prstGeom prst="rect">
            <a:avLst/>
          </a:prstGeom>
        </p:spPr>
      </p:pic>
    </p:spTree>
    <p:extLst>
      <p:ext uri="{BB962C8B-B14F-4D97-AF65-F5344CB8AC3E}">
        <p14:creationId xmlns:p14="http://schemas.microsoft.com/office/powerpoint/2010/main" val="3368704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smtClean="0"/>
              <a:t>Mass Transition Timing</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9" name="Content Placeholder 2"/>
          <p:cNvSpPr txBox="1">
            <a:spLocks/>
          </p:cNvSpPr>
          <p:nvPr/>
        </p:nvSpPr>
        <p:spPr>
          <a:xfrm>
            <a:off x="381000" y="730871"/>
            <a:ext cx="7614920" cy="40011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Mass Transition on a Day Before a Weekend or ERCOT Holiday</a:t>
            </a:r>
            <a:endParaRPr lang="en-US" sz="400" dirty="0" smtClean="0"/>
          </a:p>
        </p:txBody>
      </p:sp>
      <p:sp>
        <p:nvSpPr>
          <p:cNvPr id="4" name="Rectangle 26"/>
          <p:cNvSpPr>
            <a:spLocks noChangeArrowheads="1"/>
          </p:cNvSpPr>
          <p:nvPr/>
        </p:nvSpPr>
        <p:spPr bwMode="auto">
          <a:xfrm>
            <a:off x="838200" y="15941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 name="Picture 6"/>
          <p:cNvPicPr>
            <a:picLocks noChangeAspect="1"/>
          </p:cNvPicPr>
          <p:nvPr/>
        </p:nvPicPr>
        <p:blipFill>
          <a:blip r:embed="rId3"/>
          <a:stretch>
            <a:fillRect/>
          </a:stretch>
        </p:blipFill>
        <p:spPr>
          <a:xfrm>
            <a:off x="1490065" y="1717995"/>
            <a:ext cx="6163869" cy="4378005"/>
          </a:xfrm>
          <a:prstGeom prst="rect">
            <a:avLst/>
          </a:prstGeom>
        </p:spPr>
      </p:pic>
    </p:spTree>
    <p:extLst>
      <p:ext uri="{BB962C8B-B14F-4D97-AF65-F5344CB8AC3E}">
        <p14:creationId xmlns:p14="http://schemas.microsoft.com/office/powerpoint/2010/main" val="1591134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smtClean="0"/>
              <a:t>Mass Transition Timing</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7" name="Content Placeholder 2"/>
          <p:cNvSpPr txBox="1">
            <a:spLocks/>
          </p:cNvSpPr>
          <p:nvPr/>
        </p:nvSpPr>
        <p:spPr>
          <a:xfrm>
            <a:off x="368968" y="921870"/>
            <a:ext cx="7614920" cy="473976"/>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Retail Market Guide Mass Transition timing language</a:t>
            </a:r>
          </a:p>
          <a:p>
            <a:endParaRPr lang="en-US" sz="400" dirty="0" smtClean="0"/>
          </a:p>
        </p:txBody>
      </p:sp>
      <p:sp>
        <p:nvSpPr>
          <p:cNvPr id="4" name="TextBox 3"/>
          <p:cNvSpPr txBox="1"/>
          <p:nvPr/>
        </p:nvSpPr>
        <p:spPr>
          <a:xfrm>
            <a:off x="723900" y="1479516"/>
            <a:ext cx="7772400" cy="4031873"/>
          </a:xfrm>
          <a:prstGeom prst="rect">
            <a:avLst/>
          </a:prstGeom>
          <a:solidFill>
            <a:schemeClr val="accent4">
              <a:lumMod val="10000"/>
              <a:lumOff val="90000"/>
            </a:schemeClr>
          </a:solidFill>
          <a:ln>
            <a:solidFill>
              <a:schemeClr val="tx1"/>
            </a:solidFill>
          </a:ln>
        </p:spPr>
        <p:txBody>
          <a:bodyPr wrap="square" rtlCol="0">
            <a:spAutoFit/>
          </a:bodyPr>
          <a:lstStyle/>
          <a:p>
            <a:r>
              <a:rPr lang="en-US" sz="1600" b="1" i="1" dirty="0" smtClean="0"/>
              <a:t>7.11.1  </a:t>
            </a:r>
            <a:r>
              <a:rPr lang="en-US" sz="1600" b="1" i="1" dirty="0"/>
              <a:t>Transition Process of Competitive Retailer’s Electric Service Identifiers to Provider of Last Resort or Designated Competitive Retailer Pursuant to P.U.C. S</a:t>
            </a:r>
            <a:r>
              <a:rPr lang="en-US" sz="1600" b="1" i="1" cap="small" dirty="0"/>
              <a:t>ubst</a:t>
            </a:r>
            <a:r>
              <a:rPr lang="en-US" sz="1600" b="1" i="1" dirty="0"/>
              <a:t>. R. 25.43, Provider of Last Resort (POLR) or CR Voluntarily Leaving the </a:t>
            </a:r>
            <a:r>
              <a:rPr lang="en-US" sz="1600" b="1" i="1" dirty="0" smtClean="0"/>
              <a:t>Market</a:t>
            </a:r>
          </a:p>
          <a:p>
            <a:endParaRPr lang="en-US" sz="1600" b="1" i="1" dirty="0" smtClean="0"/>
          </a:p>
          <a:p>
            <a:pPr marL="396875" indent="-396875"/>
            <a:r>
              <a:rPr lang="x-none" sz="1600" dirty="0"/>
              <a:t>(4)	For the purpose of a Mass Transition and the associated timeline, the following definitions shall apply: </a:t>
            </a:r>
            <a:endParaRPr lang="en-US" sz="1600" dirty="0"/>
          </a:p>
          <a:p>
            <a:pPr marL="806450" indent="-409575" defTabSz="685800"/>
            <a:r>
              <a:rPr lang="en-US" sz="1600" dirty="0"/>
              <a:t>(a)	Notification Day - Market Mass Transition Notification by ERCOT (e-mail or conference call), also known as the pre-Launch stage in the process.</a:t>
            </a:r>
          </a:p>
          <a:p>
            <a:pPr marL="806450" indent="-409575" defTabSz="685800"/>
            <a:r>
              <a:rPr lang="en-US" sz="1600" dirty="0"/>
              <a:t>(b)	Calendar Day 0 - Date that ERCOT sends 814_03, Enrollment Notification Request. </a:t>
            </a:r>
          </a:p>
          <a:p>
            <a:pPr marL="806450" indent="-409575" defTabSz="685800"/>
            <a:r>
              <a:rPr lang="en-US" sz="1600" dirty="0"/>
              <a:t>(c)	Mass Transition Date - Scheduled Meter Read Date (SMRD) will be equal to the current date plus </a:t>
            </a:r>
            <a:r>
              <a:rPr lang="en-US" sz="1600" u="sng" dirty="0"/>
              <a:t>two days</a:t>
            </a:r>
            <a:r>
              <a:rPr lang="en-US" sz="1600" dirty="0"/>
              <a:t> and will be the date requested in the 814_03 transaction from ERCOT to the TDSP.  POLRs will be responsible for ESI IDs no earlier than the Mass Transition date.</a:t>
            </a:r>
          </a:p>
          <a:p>
            <a:endParaRPr lang="en-US" sz="1600" b="1" i="1" dirty="0"/>
          </a:p>
        </p:txBody>
      </p:sp>
    </p:spTree>
    <p:extLst>
      <p:ext uri="{BB962C8B-B14F-4D97-AF65-F5344CB8AC3E}">
        <p14:creationId xmlns:p14="http://schemas.microsoft.com/office/powerpoint/2010/main" val="3680470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smtClean="0"/>
              <a:t>Mass Transition Timing</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7" name="Content Placeholder 2"/>
          <p:cNvSpPr txBox="1">
            <a:spLocks/>
          </p:cNvSpPr>
          <p:nvPr/>
        </p:nvSpPr>
        <p:spPr>
          <a:xfrm>
            <a:off x="368968" y="921870"/>
            <a:ext cx="7614920" cy="473976"/>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Protocol Mass Transition timing language</a:t>
            </a:r>
          </a:p>
          <a:p>
            <a:endParaRPr lang="en-US" sz="400" dirty="0" smtClean="0"/>
          </a:p>
        </p:txBody>
      </p:sp>
      <p:sp>
        <p:nvSpPr>
          <p:cNvPr id="4" name="TextBox 3"/>
          <p:cNvSpPr txBox="1"/>
          <p:nvPr/>
        </p:nvSpPr>
        <p:spPr>
          <a:xfrm>
            <a:off x="533400" y="1479517"/>
            <a:ext cx="8229600" cy="4708981"/>
          </a:xfrm>
          <a:prstGeom prst="rect">
            <a:avLst/>
          </a:prstGeom>
          <a:solidFill>
            <a:schemeClr val="accent4">
              <a:lumMod val="10000"/>
              <a:lumOff val="90000"/>
            </a:schemeClr>
          </a:solidFill>
          <a:ln>
            <a:solidFill>
              <a:schemeClr val="tx1"/>
            </a:solidFill>
          </a:ln>
        </p:spPr>
        <p:txBody>
          <a:bodyPr wrap="square" rtlCol="0">
            <a:spAutoFit/>
          </a:bodyPr>
          <a:lstStyle/>
          <a:p>
            <a:r>
              <a:rPr lang="en-US" sz="1500" b="1" i="1" dirty="0"/>
              <a:t>15.1.3.1	Mass Transition Process </a:t>
            </a:r>
          </a:p>
          <a:p>
            <a:pPr marL="342900" indent="-342900">
              <a:buAutoNum type="arabicParenBoth"/>
            </a:pPr>
            <a:r>
              <a:rPr lang="en-US" sz="1500" dirty="0" smtClean="0"/>
              <a:t>In </a:t>
            </a:r>
            <a:r>
              <a:rPr lang="en-US" sz="1500" dirty="0"/>
              <a:t>a Mass Transition event, ERCOT shall submit the 814_03, Enrollment Notification Request, requesting a meter read for the associated ESI IDs, for a date </a:t>
            </a:r>
            <a:r>
              <a:rPr lang="en-US" sz="1500" u="sng" dirty="0"/>
              <a:t>two days </a:t>
            </a:r>
            <a:r>
              <a:rPr lang="en-US" sz="1500" dirty="0"/>
              <a:t>after the date ERCOT initiates such transactions to the TDSP.  The 814_03 transaction shall contain a request for historical usage and the requested date for the meter read date to transfer the ESI IDs.  If an actual meter read cannot be obtained by the date requested in the 814_03 transaction, then the meter read may be estimated by the TDSP.  (See Retail Market Guide Section 9, Appendices, Appendix F2, Timeline for Initiation of a Mass Transition on a Business Day not Prior to a Weekend or ERCOT Holiday, and Appendix F3, Timeline for Initiation of a Mass Transition on a Day Before a Weekend or an ERCOT Holiday.)   </a:t>
            </a:r>
            <a:endParaRPr lang="en-US" sz="1500" dirty="0" smtClean="0"/>
          </a:p>
          <a:p>
            <a:pPr marL="342900" indent="-342900">
              <a:buAutoNum type="arabicParenBoth"/>
            </a:pPr>
            <a:endParaRPr lang="en-US" sz="1500" dirty="0"/>
          </a:p>
          <a:p>
            <a:pPr marL="347663" indent="-347663"/>
            <a:r>
              <a:rPr lang="en-US" sz="1500" dirty="0"/>
              <a:t>(2)	The TDSP shall respond to the 814_03 transaction within </a:t>
            </a:r>
            <a:r>
              <a:rPr lang="en-US" sz="1500" u="sng" dirty="0"/>
              <a:t>two Retail Business Days </a:t>
            </a:r>
            <a:r>
              <a:rPr lang="en-US" sz="1500" dirty="0"/>
              <a:t>with an 814_04, Enrollment Notification Response, and an 867_02, Historical Usage.  Within one Retail Business Day of receiving the 814_04 transaction, ERCOT will send an 814_11, Drop Response, to the transitioning CR and forward an 814_14, Drop Enrollment Request, with the scheduled meter read date, to the POLR(s) or designated CR.  The TDSP shall submit an 867_04, Initial Meter Read, with a meter read date equal to the scheduled meter read date in the 814_04 transaction, which will also be known as the transition date.  (See Retail Market Guide Section 9, Appendix D1, Transaction Timing Matrix, for specific transaction timings.) </a:t>
            </a:r>
          </a:p>
        </p:txBody>
      </p:sp>
    </p:spTree>
    <p:extLst>
      <p:ext uri="{BB962C8B-B14F-4D97-AF65-F5344CB8AC3E}">
        <p14:creationId xmlns:p14="http://schemas.microsoft.com/office/powerpoint/2010/main" val="3935664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smtClean="0"/>
              <a:t>Mass Transition Timing</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7" name="Content Placeholder 2"/>
          <p:cNvSpPr txBox="1">
            <a:spLocks/>
          </p:cNvSpPr>
          <p:nvPr/>
        </p:nvSpPr>
        <p:spPr>
          <a:xfrm>
            <a:off x="368968" y="921870"/>
            <a:ext cx="7614920" cy="473976"/>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Retail Market Guide Mass Transition timing language</a:t>
            </a:r>
          </a:p>
          <a:p>
            <a:endParaRPr lang="en-US" sz="400" dirty="0" smtClean="0"/>
          </a:p>
        </p:txBody>
      </p:sp>
      <p:sp>
        <p:nvSpPr>
          <p:cNvPr id="4" name="TextBox 3"/>
          <p:cNvSpPr txBox="1"/>
          <p:nvPr/>
        </p:nvSpPr>
        <p:spPr>
          <a:xfrm>
            <a:off x="723900" y="1479516"/>
            <a:ext cx="7772400" cy="3539430"/>
          </a:xfrm>
          <a:prstGeom prst="rect">
            <a:avLst/>
          </a:prstGeom>
          <a:solidFill>
            <a:schemeClr val="accent4">
              <a:lumMod val="10000"/>
              <a:lumOff val="90000"/>
            </a:schemeClr>
          </a:solidFill>
          <a:ln>
            <a:solidFill>
              <a:schemeClr val="tx1"/>
            </a:solidFill>
          </a:ln>
        </p:spPr>
        <p:txBody>
          <a:bodyPr wrap="square" rtlCol="0">
            <a:spAutoFit/>
          </a:bodyPr>
          <a:lstStyle/>
          <a:p>
            <a:r>
              <a:rPr lang="en-US" sz="1600" b="1" i="1" dirty="0" smtClean="0"/>
              <a:t>7.11.1.1.1  Mass </a:t>
            </a:r>
            <a:r>
              <a:rPr lang="en-US" sz="1600" b="1" i="1" dirty="0"/>
              <a:t>Transition Initiation on a Business Day not Prior to a Weekend or ERCOT Holiday </a:t>
            </a:r>
            <a:r>
              <a:rPr lang="en-US" sz="1600" b="1" i="1" dirty="0" smtClean="0"/>
              <a:t> </a:t>
            </a:r>
          </a:p>
          <a:p>
            <a:endParaRPr lang="en-US" sz="1600" b="1" i="1" dirty="0"/>
          </a:p>
          <a:p>
            <a:pPr marL="342900" indent="-342900">
              <a:buAutoNum type="arabicParenBoth"/>
            </a:pPr>
            <a:r>
              <a:rPr lang="en-US" sz="1600" dirty="0" smtClean="0"/>
              <a:t>Upon </a:t>
            </a:r>
            <a:r>
              <a:rPr lang="en-US" sz="1600" dirty="0"/>
              <a:t>confirmation that a Mass Transition event will occur, ERCOT shall notify the Market Participants who have responsibilities in completing the Mass Transition via e-mail by close of that Business Day </a:t>
            </a:r>
            <a:endParaRPr lang="en-US" sz="1600" dirty="0" smtClean="0"/>
          </a:p>
          <a:p>
            <a:pPr marL="342900" indent="-342900">
              <a:buAutoNum type="arabicParenBoth"/>
            </a:pPr>
            <a:endParaRPr lang="en-US" sz="1600" dirty="0"/>
          </a:p>
          <a:p>
            <a:pPr marL="398463" indent="-398463"/>
            <a:r>
              <a:rPr lang="en-US" sz="1600" dirty="0"/>
              <a:t>(</a:t>
            </a:r>
            <a:r>
              <a:rPr lang="en-US" sz="1600" dirty="0" smtClean="0"/>
              <a:t>c)   Logistical </a:t>
            </a:r>
            <a:r>
              <a:rPr lang="en-US" sz="1600" dirty="0"/>
              <a:t>details for a Mass Transition project coordination meeting scheduled for the same or the next Business Day.  If the e-mail Notification is sent before 1500, the coordination meeting will be scheduled for the same Business Day for no later than 1800, accelerating the Mass Transition.  If the e-mail Notification is sent between 1500 and 1800, the coordination meeting will be scheduled for the next Business Day.  There will be a minimum of </a:t>
            </a:r>
            <a:r>
              <a:rPr lang="en-US" sz="1600" u="sng" dirty="0"/>
              <a:t>two hours’</a:t>
            </a:r>
            <a:r>
              <a:rPr lang="en-US" sz="1600" dirty="0"/>
              <a:t> notice between the time ERCOT sends the e-mail and the meeting start time</a:t>
            </a:r>
            <a:r>
              <a:rPr lang="en-US" sz="1600" dirty="0" smtClean="0"/>
              <a:t>.</a:t>
            </a:r>
            <a:endParaRPr lang="en-US" sz="1600" dirty="0"/>
          </a:p>
        </p:txBody>
      </p:sp>
      <p:sp>
        <p:nvSpPr>
          <p:cNvPr id="9" name="TextBox 8"/>
          <p:cNvSpPr txBox="1"/>
          <p:nvPr/>
        </p:nvSpPr>
        <p:spPr>
          <a:xfrm>
            <a:off x="723900" y="5250354"/>
            <a:ext cx="7799171" cy="923330"/>
          </a:xfrm>
          <a:prstGeom prst="rect">
            <a:avLst/>
          </a:prstGeom>
          <a:noFill/>
        </p:spPr>
        <p:txBody>
          <a:bodyPr wrap="square" rtlCol="0">
            <a:spAutoFit/>
          </a:bodyPr>
          <a:lstStyle/>
          <a:p>
            <a:r>
              <a:rPr lang="en-US" dirty="0" smtClean="0"/>
              <a:t>Note that in most cases ERCOT would not expect to be able to provide email Notification prior to ~1530, meaning that the coordination meeting would most often be on the next Business Day.  </a:t>
            </a:r>
            <a:endParaRPr lang="en-US" dirty="0"/>
          </a:p>
        </p:txBody>
      </p:sp>
    </p:spTree>
    <p:extLst>
      <p:ext uri="{BB962C8B-B14F-4D97-AF65-F5344CB8AC3E}">
        <p14:creationId xmlns:p14="http://schemas.microsoft.com/office/powerpoint/2010/main" val="2994082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7" name="Content Placeholder 2"/>
          <p:cNvSpPr txBox="1">
            <a:spLocks/>
          </p:cNvSpPr>
          <p:nvPr/>
        </p:nvSpPr>
        <p:spPr>
          <a:xfrm>
            <a:off x="368968" y="921870"/>
            <a:ext cx="7614920" cy="473976"/>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Retail Market Guide Mass Transition timing language</a:t>
            </a:r>
          </a:p>
          <a:p>
            <a:endParaRPr lang="en-US" sz="400" dirty="0" smtClean="0"/>
          </a:p>
        </p:txBody>
      </p:sp>
      <p:sp>
        <p:nvSpPr>
          <p:cNvPr id="4" name="TextBox 3"/>
          <p:cNvSpPr txBox="1"/>
          <p:nvPr/>
        </p:nvSpPr>
        <p:spPr>
          <a:xfrm>
            <a:off x="685800" y="1543078"/>
            <a:ext cx="7772400" cy="2800767"/>
          </a:xfrm>
          <a:prstGeom prst="rect">
            <a:avLst/>
          </a:prstGeom>
          <a:solidFill>
            <a:schemeClr val="accent4">
              <a:lumMod val="10000"/>
              <a:lumOff val="90000"/>
            </a:schemeClr>
          </a:solidFill>
          <a:ln>
            <a:solidFill>
              <a:schemeClr val="tx1"/>
            </a:solidFill>
          </a:ln>
        </p:spPr>
        <p:txBody>
          <a:bodyPr wrap="square" rtlCol="0">
            <a:spAutoFit/>
          </a:bodyPr>
          <a:lstStyle/>
          <a:p>
            <a:r>
              <a:rPr lang="en-US" sz="1600" b="1" i="1" dirty="0" smtClean="0"/>
              <a:t>7.11.1.1.2 </a:t>
            </a:r>
            <a:r>
              <a:rPr lang="en-US" sz="1600" b="1" i="1" dirty="0"/>
              <a:t>	Mass Transition Initiation on a Business Day Prior to a Weekend or ERCOT Holiday </a:t>
            </a:r>
            <a:endParaRPr lang="en-US" sz="1600" b="1" i="1" dirty="0" smtClean="0"/>
          </a:p>
          <a:p>
            <a:endParaRPr lang="en-US" sz="1600" b="1" i="1" dirty="0"/>
          </a:p>
          <a:p>
            <a:pPr marL="342900" indent="-342900">
              <a:buAutoNum type="arabicParenBoth"/>
            </a:pPr>
            <a:r>
              <a:rPr lang="en-US" sz="1600" dirty="0" smtClean="0"/>
              <a:t>Upon </a:t>
            </a:r>
            <a:r>
              <a:rPr lang="en-US" sz="1600" dirty="0"/>
              <a:t>the occasion that a Mass Transition event may be confirmed by the end of the Business Day prior to a weekend or ERCOT holiday, ERCOT shall notify the Market Participants who may have responsibilities in completing the Mass Transition via e-mail by 1500 on that Business </a:t>
            </a:r>
            <a:r>
              <a:rPr lang="en-US" sz="1600" dirty="0" smtClean="0"/>
              <a:t>Day</a:t>
            </a:r>
            <a:endParaRPr lang="en-US" sz="1600" dirty="0"/>
          </a:p>
          <a:p>
            <a:pPr marL="342900" indent="-342900">
              <a:buAutoNum type="arabicParenBoth"/>
            </a:pPr>
            <a:endParaRPr lang="en-US" sz="1600" dirty="0" smtClean="0"/>
          </a:p>
          <a:p>
            <a:pPr marL="347663" indent="-347663"/>
            <a:r>
              <a:rPr lang="en-US" sz="1600" dirty="0"/>
              <a:t>(</a:t>
            </a:r>
            <a:r>
              <a:rPr lang="en-US" sz="1600" dirty="0" smtClean="0"/>
              <a:t>c)  Logistical </a:t>
            </a:r>
            <a:r>
              <a:rPr lang="en-US" sz="1600" dirty="0"/>
              <a:t>details for a Mass Transition project coordination meeting scheduled for 1800 that same Business Day. </a:t>
            </a:r>
          </a:p>
          <a:p>
            <a:pPr marL="342900" indent="-342900">
              <a:buAutoNum type="arabicParenBoth"/>
            </a:pPr>
            <a:endParaRPr lang="en-US" sz="1600" dirty="0"/>
          </a:p>
        </p:txBody>
      </p:sp>
      <p:sp>
        <p:nvSpPr>
          <p:cNvPr id="3" name="TextBox 2"/>
          <p:cNvSpPr txBox="1"/>
          <p:nvPr/>
        </p:nvSpPr>
        <p:spPr>
          <a:xfrm>
            <a:off x="905844" y="4910121"/>
            <a:ext cx="7332312" cy="923330"/>
          </a:xfrm>
          <a:prstGeom prst="rect">
            <a:avLst/>
          </a:prstGeom>
          <a:noFill/>
        </p:spPr>
        <p:txBody>
          <a:bodyPr wrap="square" rtlCol="0">
            <a:spAutoFit/>
          </a:bodyPr>
          <a:lstStyle/>
          <a:p>
            <a:r>
              <a:rPr lang="en-US" dirty="0" smtClean="0"/>
              <a:t>Note that since collateral calls are due at 1500 it is unlikely that there would be a situation in which ERCOT could confirm a Mass Transition event prior to 1500 on a Business Day.</a:t>
            </a:r>
            <a:endParaRPr lang="en-US" dirty="0"/>
          </a:p>
        </p:txBody>
      </p:sp>
      <p:sp>
        <p:nvSpPr>
          <p:cNvPr id="9" name="Title 1"/>
          <p:cNvSpPr>
            <a:spLocks noGrp="1"/>
          </p:cNvSpPr>
          <p:nvPr>
            <p:ph type="title"/>
          </p:nvPr>
        </p:nvSpPr>
        <p:spPr>
          <a:xfrm>
            <a:off x="381000" y="243682"/>
            <a:ext cx="8458200" cy="594518"/>
          </a:xfrm>
        </p:spPr>
        <p:txBody>
          <a:bodyPr/>
          <a:lstStyle/>
          <a:p>
            <a:r>
              <a:rPr lang="en-US" sz="2400" dirty="0" smtClean="0"/>
              <a:t>Mass Transition Timing</a:t>
            </a:r>
            <a:endParaRPr lang="en-US" sz="2400" b="1" dirty="0">
              <a:solidFill>
                <a:schemeClr val="accent1"/>
              </a:solidFill>
            </a:endParaRPr>
          </a:p>
        </p:txBody>
      </p:sp>
    </p:spTree>
    <p:extLst>
      <p:ext uri="{BB962C8B-B14F-4D97-AF65-F5344CB8AC3E}">
        <p14:creationId xmlns:p14="http://schemas.microsoft.com/office/powerpoint/2010/main" val="3721269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7" name="Content Placeholder 2"/>
          <p:cNvSpPr txBox="1">
            <a:spLocks/>
          </p:cNvSpPr>
          <p:nvPr/>
        </p:nvSpPr>
        <p:spPr>
          <a:xfrm>
            <a:off x="368968" y="921870"/>
            <a:ext cx="7614920" cy="473976"/>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Retail Market Guide Mass Transition timing language</a:t>
            </a:r>
          </a:p>
          <a:p>
            <a:endParaRPr lang="en-US" sz="400" dirty="0" smtClean="0"/>
          </a:p>
        </p:txBody>
      </p:sp>
      <p:sp>
        <p:nvSpPr>
          <p:cNvPr id="4" name="TextBox 3"/>
          <p:cNvSpPr txBox="1"/>
          <p:nvPr/>
        </p:nvSpPr>
        <p:spPr>
          <a:xfrm>
            <a:off x="762000" y="1752600"/>
            <a:ext cx="7772400" cy="1815882"/>
          </a:xfrm>
          <a:prstGeom prst="rect">
            <a:avLst/>
          </a:prstGeom>
          <a:solidFill>
            <a:schemeClr val="accent4">
              <a:lumMod val="10000"/>
              <a:lumOff val="90000"/>
            </a:schemeClr>
          </a:solidFill>
          <a:ln>
            <a:solidFill>
              <a:schemeClr val="tx1"/>
            </a:solidFill>
          </a:ln>
        </p:spPr>
        <p:txBody>
          <a:bodyPr wrap="square" rtlCol="0">
            <a:spAutoFit/>
          </a:bodyPr>
          <a:lstStyle/>
          <a:p>
            <a:r>
              <a:rPr lang="en-US" sz="1600" b="1" i="1" dirty="0" smtClean="0"/>
              <a:t>7.11.1.4.1.2	ERCOT Pre-Launch Responsibilities in a Mass Transition</a:t>
            </a:r>
          </a:p>
          <a:p>
            <a:endParaRPr lang="en-US" sz="1600" b="1" i="1" dirty="0" smtClean="0"/>
          </a:p>
          <a:p>
            <a:pPr marL="515938" indent="-515938"/>
            <a:r>
              <a:rPr lang="en-US" sz="1600" dirty="0"/>
              <a:t>(5)	Determine the Mass Transition completion date to be no more than </a:t>
            </a:r>
            <a:r>
              <a:rPr lang="en-US" sz="1600" u="sng" dirty="0"/>
              <a:t>five days</a:t>
            </a:r>
            <a:r>
              <a:rPr lang="en-US" sz="1600" dirty="0"/>
              <a:t> after ERCOT generates and the TDSP receives the 814_03, Enrollment Notification Request, with the Mass Transition indicator, for all affected ESI IDs;</a:t>
            </a:r>
          </a:p>
          <a:p>
            <a:pPr marL="342900" indent="-342900">
              <a:buAutoNum type="arabicParenBoth"/>
            </a:pPr>
            <a:endParaRPr lang="en-US" sz="1600" dirty="0"/>
          </a:p>
        </p:txBody>
      </p:sp>
      <p:sp>
        <p:nvSpPr>
          <p:cNvPr id="8" name="Title 1"/>
          <p:cNvSpPr>
            <a:spLocks noGrp="1"/>
          </p:cNvSpPr>
          <p:nvPr>
            <p:ph type="title"/>
          </p:nvPr>
        </p:nvSpPr>
        <p:spPr>
          <a:xfrm>
            <a:off x="381000" y="243682"/>
            <a:ext cx="8458200" cy="594518"/>
          </a:xfrm>
        </p:spPr>
        <p:txBody>
          <a:bodyPr/>
          <a:lstStyle/>
          <a:p>
            <a:r>
              <a:rPr lang="en-US" sz="2400" dirty="0" smtClean="0"/>
              <a:t>Mass Transition Timing</a:t>
            </a:r>
            <a:endParaRPr lang="en-US" sz="2400" b="1" dirty="0">
              <a:solidFill>
                <a:schemeClr val="accent1"/>
              </a:solidFill>
            </a:endParaRPr>
          </a:p>
        </p:txBody>
      </p:sp>
    </p:spTree>
    <p:extLst>
      <p:ext uri="{BB962C8B-B14F-4D97-AF65-F5344CB8AC3E}">
        <p14:creationId xmlns:p14="http://schemas.microsoft.com/office/powerpoint/2010/main" val="1016211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7" name="Content Placeholder 2"/>
          <p:cNvSpPr txBox="1">
            <a:spLocks/>
          </p:cNvSpPr>
          <p:nvPr/>
        </p:nvSpPr>
        <p:spPr>
          <a:xfrm>
            <a:off x="298784" y="1130980"/>
            <a:ext cx="8845216" cy="3982629"/>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Options for revisions to timing:</a:t>
            </a:r>
          </a:p>
          <a:p>
            <a:r>
              <a:rPr lang="en-US" sz="2000" dirty="0"/>
              <a:t>Reduce two hours notice between ERCOT notification and the coordination meeting, especially on a day before a weekend or ERCOT holiday (</a:t>
            </a:r>
            <a:r>
              <a:rPr lang="en-US" sz="2000" dirty="0" smtClean="0"/>
              <a:t>RMGRR)</a:t>
            </a:r>
            <a:endParaRPr lang="en-US" sz="2000" dirty="0"/>
          </a:p>
          <a:p>
            <a:r>
              <a:rPr lang="en-US" sz="2000" dirty="0" smtClean="0"/>
              <a:t>Reduce two day window between current date and scheduled meter read date (RMGRR, NPRR).</a:t>
            </a:r>
          </a:p>
          <a:p>
            <a:pPr marL="0" indent="0">
              <a:buNone/>
            </a:pPr>
            <a:endParaRPr lang="en-US" sz="2000" dirty="0"/>
          </a:p>
          <a:p>
            <a:pPr marL="0" indent="0">
              <a:buNone/>
            </a:pPr>
            <a:r>
              <a:rPr lang="en-US" sz="2000" dirty="0" smtClean="0"/>
              <a:t>In addition:</a:t>
            </a:r>
          </a:p>
          <a:p>
            <a:r>
              <a:rPr lang="en-US" sz="2000" dirty="0" smtClean="0"/>
              <a:t>Consider if the five-day limit on Mass Transition completion is necessary.</a:t>
            </a:r>
          </a:p>
          <a:p>
            <a:pPr marL="0" indent="0">
              <a:buNone/>
            </a:pPr>
            <a:endParaRPr lang="en-US" sz="2000" dirty="0" smtClean="0"/>
          </a:p>
          <a:p>
            <a:endParaRPr lang="en-US" sz="2000" dirty="0" smtClean="0"/>
          </a:p>
          <a:p>
            <a:endParaRPr lang="en-US" sz="400" dirty="0" smtClean="0"/>
          </a:p>
        </p:txBody>
      </p:sp>
      <p:sp>
        <p:nvSpPr>
          <p:cNvPr id="8" name="Title 1"/>
          <p:cNvSpPr>
            <a:spLocks noGrp="1"/>
          </p:cNvSpPr>
          <p:nvPr>
            <p:ph type="title"/>
          </p:nvPr>
        </p:nvSpPr>
        <p:spPr>
          <a:xfrm>
            <a:off x="381000" y="243682"/>
            <a:ext cx="8458200" cy="594518"/>
          </a:xfrm>
        </p:spPr>
        <p:txBody>
          <a:bodyPr/>
          <a:lstStyle/>
          <a:p>
            <a:r>
              <a:rPr lang="en-US" sz="2400" dirty="0" smtClean="0"/>
              <a:t>Mass Transition Timing</a:t>
            </a:r>
            <a:endParaRPr lang="en-US" sz="2400" b="1" dirty="0">
              <a:solidFill>
                <a:schemeClr val="accent1"/>
              </a:solidFill>
            </a:endParaRPr>
          </a:p>
        </p:txBody>
      </p:sp>
    </p:spTree>
    <p:extLst>
      <p:ext uri="{BB962C8B-B14F-4D97-AF65-F5344CB8AC3E}">
        <p14:creationId xmlns:p14="http://schemas.microsoft.com/office/powerpoint/2010/main" val="622794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7" name="Content Placeholder 2"/>
          <p:cNvSpPr txBox="1">
            <a:spLocks/>
          </p:cNvSpPr>
          <p:nvPr/>
        </p:nvSpPr>
        <p:spPr>
          <a:xfrm>
            <a:off x="298784" y="1130980"/>
            <a:ext cx="8845216" cy="843308"/>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Appendices:  Mass Transition Timelines</a:t>
            </a:r>
          </a:p>
          <a:p>
            <a:endParaRPr lang="en-US" sz="2000" dirty="0" smtClean="0"/>
          </a:p>
          <a:p>
            <a:endParaRPr lang="en-US" sz="400" dirty="0" smtClean="0"/>
          </a:p>
        </p:txBody>
      </p:sp>
      <p:sp>
        <p:nvSpPr>
          <p:cNvPr id="8" name="Title 1"/>
          <p:cNvSpPr>
            <a:spLocks noGrp="1"/>
          </p:cNvSpPr>
          <p:nvPr>
            <p:ph type="title"/>
          </p:nvPr>
        </p:nvSpPr>
        <p:spPr>
          <a:xfrm>
            <a:off x="381000" y="243682"/>
            <a:ext cx="8458200" cy="594518"/>
          </a:xfrm>
        </p:spPr>
        <p:txBody>
          <a:bodyPr/>
          <a:lstStyle/>
          <a:p>
            <a:r>
              <a:rPr lang="en-US" sz="2400" dirty="0" smtClean="0"/>
              <a:t>Mass Transition Timing</a:t>
            </a:r>
            <a:endParaRPr lang="en-US" sz="2400" b="1" dirty="0">
              <a:solidFill>
                <a:schemeClr val="accent1"/>
              </a:solidFill>
            </a:endParaRPr>
          </a:p>
        </p:txBody>
      </p:sp>
    </p:spTree>
    <p:extLst>
      <p:ext uri="{BB962C8B-B14F-4D97-AF65-F5344CB8AC3E}">
        <p14:creationId xmlns:p14="http://schemas.microsoft.com/office/powerpoint/2010/main" val="4132113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smtClean="0"/>
              <a:t>Mass Transition Timing</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sp>
        <p:nvSpPr>
          <p:cNvPr id="5" name="Content Placeholder 2"/>
          <p:cNvSpPr txBox="1">
            <a:spLocks/>
          </p:cNvSpPr>
          <p:nvPr/>
        </p:nvSpPr>
        <p:spPr>
          <a:xfrm>
            <a:off x="0" y="2057400"/>
            <a:ext cx="9144000" cy="434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600" dirty="0" smtClean="0"/>
          </a:p>
        </p:txBody>
      </p:sp>
      <p:sp>
        <p:nvSpPr>
          <p:cNvPr id="9" name="Content Placeholder 2"/>
          <p:cNvSpPr txBox="1">
            <a:spLocks/>
          </p:cNvSpPr>
          <p:nvPr/>
        </p:nvSpPr>
        <p:spPr>
          <a:xfrm>
            <a:off x="381000" y="730871"/>
            <a:ext cx="7614920" cy="707886"/>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t>Mass Transition on a Business Day not Prior to a Weekend or ERCOT Holiday</a:t>
            </a:r>
            <a:endParaRPr lang="en-US" sz="400" dirty="0" smtClean="0"/>
          </a:p>
        </p:txBody>
      </p:sp>
      <p:sp>
        <p:nvSpPr>
          <p:cNvPr id="4" name="Rectangle 26"/>
          <p:cNvSpPr>
            <a:spLocks noChangeArrowheads="1"/>
          </p:cNvSpPr>
          <p:nvPr/>
        </p:nvSpPr>
        <p:spPr bwMode="auto">
          <a:xfrm>
            <a:off x="838200" y="159410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4" name="Rectangle 65"/>
          <p:cNvSpPr>
            <a:spLocks noChangeArrowheads="1"/>
          </p:cNvSpPr>
          <p:nvPr/>
        </p:nvSpPr>
        <p:spPr bwMode="auto">
          <a:xfrm>
            <a:off x="1219201" y="1414390"/>
            <a:ext cx="77724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CR = Competitive Retailer</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TDSP = Transmission and/or Distribution Service Provider</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POLR = Provider of Last Resort</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ESI ID = Electric Service Identifier</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nvGrpSpPr>
          <p:cNvPr id="35" name="Group 41"/>
          <p:cNvGrpSpPr>
            <a:grpSpLocks noChangeAspect="1"/>
          </p:cNvGrpSpPr>
          <p:nvPr/>
        </p:nvGrpSpPr>
        <p:grpSpPr bwMode="auto">
          <a:xfrm>
            <a:off x="1219200" y="2181225"/>
            <a:ext cx="6971133" cy="4673442"/>
            <a:chOff x="3863" y="6510"/>
            <a:chExt cx="8330" cy="5585"/>
          </a:xfrm>
        </p:grpSpPr>
        <p:sp>
          <p:nvSpPr>
            <p:cNvPr id="36" name="AutoShape 64"/>
            <p:cNvSpPr>
              <a:spLocks noChangeAspect="1" noChangeArrowheads="1" noTextEdit="1"/>
            </p:cNvSpPr>
            <p:nvPr/>
          </p:nvSpPr>
          <p:spPr bwMode="auto">
            <a:xfrm>
              <a:off x="3863" y="6510"/>
              <a:ext cx="8330" cy="55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Line 63"/>
            <p:cNvSpPr>
              <a:spLocks noChangeShapeType="1"/>
            </p:cNvSpPr>
            <p:nvPr/>
          </p:nvSpPr>
          <p:spPr bwMode="auto">
            <a:xfrm flipV="1">
              <a:off x="4683" y="11035"/>
              <a:ext cx="6852" cy="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38" name="Text Box 62"/>
            <p:cNvSpPr txBox="1">
              <a:spLocks noChangeArrowheads="1"/>
            </p:cNvSpPr>
            <p:nvPr/>
          </p:nvSpPr>
          <p:spPr bwMode="auto">
            <a:xfrm>
              <a:off x="4286" y="11040"/>
              <a:ext cx="792" cy="263"/>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Day 0</a:t>
              </a:r>
              <a:r>
                <a:rPr kumimoji="0" lang="en-US" altLang="en-US" sz="700" b="1" i="0" u="none" strike="noStrike" cap="none" normalizeH="0" baseline="0" smtClean="0">
                  <a:ln>
                    <a:noFill/>
                  </a:ln>
                  <a:solidFill>
                    <a:srgbClr val="000000"/>
                  </a:solidFill>
                  <a:effectLst/>
                  <a:ea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9" name="Text Box 61"/>
            <p:cNvSpPr txBox="1">
              <a:spLocks noChangeArrowheads="1"/>
            </p:cNvSpPr>
            <p:nvPr/>
          </p:nvSpPr>
          <p:spPr bwMode="auto">
            <a:xfrm>
              <a:off x="8937" y="9881"/>
              <a:ext cx="305" cy="359"/>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
              </a:r>
              <a:b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b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
              </a:r>
              <a:b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0" name="Rectangle 60"/>
            <p:cNvSpPr>
              <a:spLocks noChangeArrowheads="1"/>
            </p:cNvSpPr>
            <p:nvPr/>
          </p:nvSpPr>
          <p:spPr bwMode="auto">
            <a:xfrm>
              <a:off x="4023" y="6920"/>
              <a:ext cx="2065" cy="3857"/>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Default confirmed by ERCOT legal</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Initial Notification e-mail sent before 1500</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Initial Market Call will be scheduled no later than 1800 on Day 0</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Mass Transition process:</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ESI ID allocation</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814_03s flow requesting second calendar day.</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ESI ID lists for POLRs and/or Designated CRs and affected TDSPs are generated.</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ERCOT requests Customer billing Contact Information.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1" name="Rectangle 59"/>
            <p:cNvSpPr>
              <a:spLocks noChangeArrowheads="1"/>
            </p:cNvSpPr>
            <p:nvPr/>
          </p:nvSpPr>
          <p:spPr bwMode="auto">
            <a:xfrm>
              <a:off x="6354" y="6983"/>
              <a:ext cx="1707" cy="3794"/>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Market Status Call</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867_02s from TDSP to ERCOT.</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814_04s from TDSP to ERCOT. </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814_11s from ERCOT to Losing CR.</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814_14s from ERCOT to POLR and/or Designated CRs.</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Customer billing information sent by ERCOT to POLR and/or Designated CRs and affected TDSP(s).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2" name="Line 58"/>
            <p:cNvSpPr>
              <a:spLocks noChangeShapeType="1"/>
            </p:cNvSpPr>
            <p:nvPr/>
          </p:nvSpPr>
          <p:spPr bwMode="auto">
            <a:xfrm flipH="1">
              <a:off x="4683" y="11302"/>
              <a:ext cx="4315" cy="1"/>
            </a:xfrm>
            <a:prstGeom prst="line">
              <a:avLst/>
            </a:prstGeom>
            <a:noFill/>
            <a:ln w="19050">
              <a:solidFill>
                <a:srgbClr val="0000FF"/>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3" name="Line 57"/>
            <p:cNvSpPr>
              <a:spLocks noChangeShapeType="1"/>
            </p:cNvSpPr>
            <p:nvPr/>
          </p:nvSpPr>
          <p:spPr bwMode="auto">
            <a:xfrm flipH="1">
              <a:off x="4683" y="11566"/>
              <a:ext cx="6852" cy="1"/>
            </a:xfrm>
            <a:prstGeom prst="line">
              <a:avLst/>
            </a:prstGeom>
            <a:noFill/>
            <a:ln w="19050">
              <a:solidFill>
                <a:srgbClr val="0000FF"/>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4" name="Rectangle 56"/>
            <p:cNvSpPr>
              <a:spLocks noChangeArrowheads="1"/>
            </p:cNvSpPr>
            <p:nvPr/>
          </p:nvSpPr>
          <p:spPr bwMode="auto">
            <a:xfrm rot="10800000" flipV="1">
              <a:off x="8222" y="8203"/>
              <a:ext cx="1318" cy="255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Transition Date </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Market Status Call</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TDSP performs meter reads (actuals or estimates) for Self-Selected Switch requested date.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5" name="Rectangle 55"/>
            <p:cNvSpPr>
              <a:spLocks noChangeArrowheads="1"/>
            </p:cNvSpPr>
            <p:nvPr/>
          </p:nvSpPr>
          <p:spPr bwMode="auto">
            <a:xfrm rot="10800000" flipV="1">
              <a:off x="10714" y="6983"/>
              <a:ext cx="1479" cy="3794"/>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Market Status Call</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TDSP sends to ERCOT – Final 867_03s (for calendar day 2) and ERCOT forwards to Losing CR.</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TDSP sends 867_04s (for calendar day 2) to ERCOT and ERCOT forwards to POLR and/or Designated CRs.</a:t>
              </a:r>
              <a:endParaRPr kumimoji="0" lang="en-US" altLang="en-US" sz="9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rPr>
                <a:t>ESI ID(s) - Mass Transition completes at ERCOT.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6" name="Line 54"/>
            <p:cNvSpPr>
              <a:spLocks noChangeShapeType="1"/>
            </p:cNvSpPr>
            <p:nvPr/>
          </p:nvSpPr>
          <p:spPr bwMode="auto">
            <a:xfrm>
              <a:off x="10345" y="7728"/>
              <a:ext cx="2" cy="3311"/>
            </a:xfrm>
            <a:prstGeom prst="line">
              <a:avLst/>
            </a:prstGeom>
            <a:noFill/>
            <a:ln w="1905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47" name="Line 53"/>
            <p:cNvSpPr>
              <a:spLocks noChangeShapeType="1"/>
            </p:cNvSpPr>
            <p:nvPr/>
          </p:nvSpPr>
          <p:spPr bwMode="auto">
            <a:xfrm>
              <a:off x="4682" y="10753"/>
              <a:ext cx="1" cy="2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52"/>
            <p:cNvSpPr>
              <a:spLocks noChangeShapeType="1"/>
            </p:cNvSpPr>
            <p:nvPr/>
          </p:nvSpPr>
          <p:spPr bwMode="auto">
            <a:xfrm>
              <a:off x="11534" y="10777"/>
              <a:ext cx="1" cy="26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Rectangle 51"/>
            <p:cNvSpPr>
              <a:spLocks noChangeArrowheads="1"/>
            </p:cNvSpPr>
            <p:nvPr/>
          </p:nvSpPr>
          <p:spPr bwMode="auto">
            <a:xfrm rot="10800000" flipV="1">
              <a:off x="5736" y="11831"/>
              <a:ext cx="4877" cy="264"/>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CCCC00"/>
                  </a:solid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5327" tIns="27662" rIns="55327" bIns="2766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9900"/>
                  </a:solidFill>
                  <a:effectLst/>
                  <a:latin typeface="Arial" panose="020B0604020202020204" pitchFamily="34" charset="0"/>
                  <a:ea typeface="Times New Roman" panose="02020603050405020304" pitchFamily="18" charset="0"/>
                </a:rPr>
                <a:t>Customer transition should be completed in no more than five calendar days.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0" name="Line 50"/>
            <p:cNvSpPr>
              <a:spLocks noChangeShapeType="1"/>
            </p:cNvSpPr>
            <p:nvPr/>
          </p:nvSpPr>
          <p:spPr bwMode="auto">
            <a:xfrm>
              <a:off x="9815" y="7690"/>
              <a:ext cx="2" cy="3311"/>
            </a:xfrm>
            <a:prstGeom prst="line">
              <a:avLst/>
            </a:prstGeom>
            <a:noFill/>
            <a:ln w="1905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51" name="Rectangle 49"/>
            <p:cNvSpPr>
              <a:spLocks noChangeArrowheads="1"/>
            </p:cNvSpPr>
            <p:nvPr/>
          </p:nvSpPr>
          <p:spPr bwMode="auto">
            <a:xfrm>
              <a:off x="8810" y="11001"/>
              <a:ext cx="261" cy="245"/>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 name="Rectangle 48"/>
            <p:cNvSpPr>
              <a:spLocks noChangeArrowheads="1"/>
            </p:cNvSpPr>
            <p:nvPr/>
          </p:nvSpPr>
          <p:spPr bwMode="auto">
            <a:xfrm>
              <a:off x="7241" y="11001"/>
              <a:ext cx="263" cy="283"/>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3" name="Rectangle 47"/>
            <p:cNvSpPr>
              <a:spLocks noChangeArrowheads="1"/>
            </p:cNvSpPr>
            <p:nvPr/>
          </p:nvSpPr>
          <p:spPr bwMode="auto">
            <a:xfrm>
              <a:off x="9711" y="11001"/>
              <a:ext cx="263" cy="245"/>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4" name="Rectangle 46"/>
            <p:cNvSpPr>
              <a:spLocks noChangeArrowheads="1"/>
            </p:cNvSpPr>
            <p:nvPr/>
          </p:nvSpPr>
          <p:spPr bwMode="auto">
            <a:xfrm>
              <a:off x="10198" y="11001"/>
              <a:ext cx="262" cy="245"/>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5" name="Rectangle 45"/>
            <p:cNvSpPr>
              <a:spLocks noChangeArrowheads="1"/>
            </p:cNvSpPr>
            <p:nvPr/>
          </p:nvSpPr>
          <p:spPr bwMode="auto">
            <a:xfrm>
              <a:off x="11375" y="11001"/>
              <a:ext cx="263" cy="245"/>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1" i="0" u="none" strike="noStrike" cap="none" normalizeH="0" baseline="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6" name="Line 44"/>
            <p:cNvSpPr>
              <a:spLocks noChangeShapeType="1"/>
            </p:cNvSpPr>
            <p:nvPr/>
          </p:nvSpPr>
          <p:spPr bwMode="auto">
            <a:xfrm>
              <a:off x="7369" y="10777"/>
              <a:ext cx="1" cy="2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43"/>
            <p:cNvSpPr>
              <a:spLocks noChangeShapeType="1"/>
            </p:cNvSpPr>
            <p:nvPr/>
          </p:nvSpPr>
          <p:spPr bwMode="auto">
            <a:xfrm>
              <a:off x="8937" y="10752"/>
              <a:ext cx="1" cy="2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Rectangle 42"/>
            <p:cNvSpPr>
              <a:spLocks noChangeArrowheads="1"/>
            </p:cNvSpPr>
            <p:nvPr/>
          </p:nvSpPr>
          <p:spPr bwMode="auto">
            <a:xfrm>
              <a:off x="5558" y="6565"/>
              <a:ext cx="5055" cy="355"/>
            </a:xfrm>
            <a:prstGeom prst="rect">
              <a:avLst/>
            </a:prstGeom>
            <a:noFill/>
            <a:ln>
              <a:noFill/>
            </a:ln>
            <a:effectLst/>
            <a:extLst>
              <a:ext uri="{909E8E84-426E-40DD-AFC4-6F175D3DCCD1}">
                <a14:hiddenFill xmlns:a14="http://schemas.microsoft.com/office/drawing/2010/main">
                  <a:solidFill>
                    <a:srgbClr val="CCCC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660000"/>
                    </a:outerShdw>
                  </a:effectLst>
                </a14:hiddenEffects>
              </a:ext>
            </a:extLst>
          </p:spPr>
          <p:txBody>
            <a:bodyPr vert="horz" wrap="square" lIns="57804" tIns="28902" rIns="57804" bIns="28902"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ea typeface="Times New Roman" panose="02020603050405020304" pitchFamily="18" charset="0"/>
                </a:rPr>
                <a:t>Initial Notification E-mail Sent Before 1500</a:t>
              </a:r>
              <a:endParaRPr kumimoji="0" lang="en-US" altLang="en-US" sz="9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025771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metadata/properties"/>
    <ds:schemaRef ds:uri="http://purl.org/dc/dcmitype/"/>
    <ds:schemaRef ds:uri="http://www.w3.org/XML/1998/namespace"/>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c34af464-7aa1-4edd-9be4-83dffc1cb926"/>
    <ds:schemaRef ds:uri="http://purl.org/dc/elements/1.1/"/>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3593</TotalTime>
  <Words>692</Words>
  <Application>Microsoft Office PowerPoint</Application>
  <PresentationFormat>On-screen Show (4:3)</PresentationFormat>
  <Paragraphs>112</Paragraphs>
  <Slides>11</Slides>
  <Notes>10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11</vt:i4>
      </vt:variant>
    </vt:vector>
  </HeadingPairs>
  <TitlesOfParts>
    <vt:vector size="17" baseType="lpstr">
      <vt:lpstr>Arial</vt:lpstr>
      <vt:lpstr>Calibri</vt:lpstr>
      <vt:lpstr>Times New Roman</vt:lpstr>
      <vt:lpstr>1_Custom Design</vt:lpstr>
      <vt:lpstr>Office Theme</vt:lpstr>
      <vt:lpstr>Custom Design</vt:lpstr>
      <vt:lpstr>PowerPoint Presentation</vt:lpstr>
      <vt:lpstr>Mass Transition Timing</vt:lpstr>
      <vt:lpstr>Mass Transition Timing</vt:lpstr>
      <vt:lpstr>Mass Transition Timing</vt:lpstr>
      <vt:lpstr>Mass Transition Timing</vt:lpstr>
      <vt:lpstr>Mass Transition Timing</vt:lpstr>
      <vt:lpstr>Mass Transition Timing</vt:lpstr>
      <vt:lpstr>Mass Transition Timing</vt:lpstr>
      <vt:lpstr>Mass Transition Timing</vt:lpstr>
      <vt:lpstr>Mass Transition Timing</vt:lpstr>
      <vt:lpstr>Mass Transition Timing</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109</cp:revision>
  <cp:lastPrinted>2016-01-21T20:53:15Z</cp:lastPrinted>
  <dcterms:created xsi:type="dcterms:W3CDTF">2016-01-21T15:20:31Z</dcterms:created>
  <dcterms:modified xsi:type="dcterms:W3CDTF">2018-06-19T18:05:35Z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