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9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Transaction Processing (core </a:t>
            </a:r>
            <a:r>
              <a:rPr lang="en-US" sz="1600" kern="0" dirty="0" smtClean="0">
                <a:solidFill>
                  <a:srgbClr val="000000"/>
                </a:solidFill>
              </a:rPr>
              <a:t>hours</a:t>
            </a:r>
            <a:r>
              <a:rPr lang="en-US" sz="1600" kern="0" dirty="0">
                <a:solidFill>
                  <a:srgbClr val="000000"/>
                </a:solidFill>
              </a:rPr>
              <a:t>) did not meet SLA target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Retail </a:t>
            </a:r>
            <a:r>
              <a:rPr lang="en-US" sz="1600" kern="0" dirty="0">
                <a:solidFill>
                  <a:srgbClr val="000000"/>
                </a:solidFill>
              </a:rPr>
              <a:t>Transaction Processing (non-core hours) </a:t>
            </a:r>
            <a:r>
              <a:rPr lang="en-US" sz="1600" kern="0" dirty="0" smtClean="0">
                <a:solidFill>
                  <a:srgbClr val="000000"/>
                </a:solidFill>
              </a:rPr>
              <a:t>did not meet SLA target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>
                <a:solidFill>
                  <a:srgbClr val="000000"/>
                </a:solidFill>
              </a:rPr>
              <a:t>05/01/18 – ERCOT experienced an issue impacting inbound retail transaction processing from </a:t>
            </a:r>
            <a:r>
              <a:rPr lang="en-US" sz="1600" kern="0" dirty="0" err="1">
                <a:solidFill>
                  <a:srgbClr val="000000"/>
                </a:solidFill>
              </a:rPr>
              <a:t>Centerpoint</a:t>
            </a:r>
            <a:r>
              <a:rPr lang="en-US" sz="1600" kern="0" dirty="0">
                <a:solidFill>
                  <a:srgbClr val="000000"/>
                </a:solidFill>
              </a:rPr>
              <a:t> Energy and </a:t>
            </a:r>
            <a:r>
              <a:rPr lang="en-US" sz="1600" kern="0" dirty="0" err="1">
                <a:solidFill>
                  <a:srgbClr val="000000"/>
                </a:solidFill>
              </a:rPr>
              <a:t>Oncor</a:t>
            </a:r>
            <a:r>
              <a:rPr lang="en-US" sz="1600" kern="0" dirty="0">
                <a:solidFill>
                  <a:srgbClr val="000000"/>
                </a:solidFill>
              </a:rPr>
              <a:t> Electric Delivery Company LLC (</a:t>
            </a:r>
            <a:r>
              <a:rPr lang="en-US" sz="1600" kern="0" dirty="0" err="1">
                <a:solidFill>
                  <a:srgbClr val="000000"/>
                </a:solidFill>
              </a:rPr>
              <a:t>Oncor</a:t>
            </a:r>
            <a:r>
              <a:rPr lang="en-US" sz="1600" kern="0" dirty="0">
                <a:solidFill>
                  <a:srgbClr val="000000"/>
                </a:solidFill>
              </a:rPr>
              <a:t>) from 05/01/18 at 2:36 PM to 05/02/18 at 10:55 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No data was lost and processing backlogs were cleared by 3:30 PM on 05/02/18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05/20/18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05/22/18 </a:t>
            </a:r>
            <a:r>
              <a:rPr lang="en-US" sz="1600" kern="0" dirty="0">
                <a:solidFill>
                  <a:srgbClr val="000000"/>
                </a:solidFill>
              </a:rPr>
              <a:t>– ERCOT experienced an issue with its NAESB system impacting outbound retail transaction processing from approximately 8:20 </a:t>
            </a:r>
            <a:r>
              <a:rPr lang="en-US" sz="1600" kern="0" dirty="0">
                <a:solidFill>
                  <a:srgbClr val="000000"/>
                </a:solidFill>
              </a:rPr>
              <a:t>AM – </a:t>
            </a:r>
            <a:r>
              <a:rPr lang="en-US" sz="1600" kern="0" dirty="0" smtClean="0">
                <a:solidFill>
                  <a:srgbClr val="000000"/>
                </a:solidFill>
              </a:rPr>
              <a:t>8:41 AM. </a:t>
            </a:r>
            <a:r>
              <a:rPr lang="en-US" sz="1600" kern="0" dirty="0">
                <a:solidFill>
                  <a:srgbClr val="000000"/>
                </a:solidFill>
              </a:rPr>
              <a:t>During this time no outbound transactions were sent from ERCOT to Market Participants.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No data was </a:t>
            </a:r>
            <a:r>
              <a:rPr lang="en-US" sz="1400" kern="0" dirty="0" smtClean="0">
                <a:solidFill>
                  <a:srgbClr val="000000"/>
                </a:solidFill>
              </a:rPr>
              <a:t>lost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05/25/18 </a:t>
            </a:r>
            <a:r>
              <a:rPr lang="en-US" sz="1600" kern="0" dirty="0">
                <a:solidFill>
                  <a:srgbClr val="000000"/>
                </a:solidFill>
              </a:rPr>
              <a:t>–</a:t>
            </a:r>
            <a:r>
              <a:rPr lang="en-US" sz="1600" dirty="0" smtClean="0"/>
              <a:t> ERCOT </a:t>
            </a:r>
            <a:r>
              <a:rPr lang="en-US" sz="1600" dirty="0"/>
              <a:t>experienced an unplanned outage to the Retail Market Testing Environment (RMTE</a:t>
            </a:r>
            <a:r>
              <a:rPr lang="en-US" sz="1600" dirty="0" smtClean="0"/>
              <a:t>) from 2:43 PM – 3:08 PM.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05/02,03/18 </a:t>
            </a:r>
            <a:r>
              <a:rPr lang="en-US" sz="1600" dirty="0"/>
              <a:t>– </a:t>
            </a:r>
            <a:r>
              <a:rPr lang="en-US" sz="1600" dirty="0" smtClean="0"/>
              <a:t>Unplanned </a:t>
            </a:r>
            <a:r>
              <a:rPr lang="en-US" sz="1600" dirty="0"/>
              <a:t>Maintenance (Site Failover – External Web Services</a:t>
            </a:r>
            <a:r>
              <a:rPr lang="en-US" sz="1600" dirty="0" smtClean="0"/>
              <a:t>) from 3:30 PM – 3:45 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05/04/18 </a:t>
            </a:r>
            <a:r>
              <a:rPr lang="en-US" sz="1600" dirty="0"/>
              <a:t>– Access to ERCOT's Market Information System (MIS) may have been intermittent </a:t>
            </a:r>
            <a:r>
              <a:rPr lang="en-US" sz="1600" dirty="0" smtClean="0"/>
              <a:t>from 12:01 AM – 12:51 AM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05/12/18 </a:t>
            </a:r>
            <a:r>
              <a:rPr lang="en-US" sz="1600" dirty="0"/>
              <a:t>– Access to ERCOT's Market Information System (MIS) may have been intermittent </a:t>
            </a:r>
            <a:r>
              <a:rPr lang="en-US" sz="1600" dirty="0" smtClean="0"/>
              <a:t>from 5:57 PM – 6:40 PM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05/14/18 </a:t>
            </a:r>
            <a:r>
              <a:rPr lang="en-US" sz="1600" dirty="0"/>
              <a:t>– ERCOT's Market Participant Identity Management (MPIM) application was unavailable from </a:t>
            </a:r>
            <a:r>
              <a:rPr lang="en-US" sz="1600" dirty="0" smtClean="0"/>
              <a:t>9:30 AM – 11:55 PM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05/21/18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05/22/18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05/23/18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05/23/18 </a:t>
            </a:r>
            <a:r>
              <a:rPr lang="en-US" sz="1600" dirty="0"/>
              <a:t>– ERCOT experienced an outage of the Market Information System (</a:t>
            </a:r>
            <a:r>
              <a:rPr lang="en-US" sz="1600" dirty="0" smtClean="0"/>
              <a:t>MIS) from 11:20 AM – 11:50 AM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05/25/18 </a:t>
            </a:r>
            <a:r>
              <a:rPr lang="en-US" sz="1600" dirty="0"/>
              <a:t>– ERCOT experienced an outage of the Market Information System (MIS) from </a:t>
            </a:r>
            <a:r>
              <a:rPr lang="en-US" sz="1600" dirty="0" smtClean="0"/>
              <a:t>10:56 AM – 11:08 </a:t>
            </a:r>
            <a:r>
              <a:rPr lang="en-US" sz="1600" dirty="0"/>
              <a:t>AM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</TotalTime>
  <Words>358</Words>
  <Application>Microsoft Office PowerPoint</Application>
  <PresentationFormat>On-screen Show (4:3)</PresentationFormat>
  <Paragraphs>40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123</cp:revision>
  <cp:lastPrinted>2016-01-21T20:53:15Z</cp:lastPrinted>
  <dcterms:created xsi:type="dcterms:W3CDTF">2016-01-21T15:20:31Z</dcterms:created>
  <dcterms:modified xsi:type="dcterms:W3CDTF">2018-06-04T17:36:11Z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