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2" r:id="rId8"/>
    <p:sldId id="257" r:id="rId9"/>
    <p:sldId id="263" r:id="rId10"/>
    <p:sldId id="264" r:id="rId11"/>
    <p:sldId id="26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1266" y="72"/>
      </p:cViewPr>
      <p:guideLst>
        <p:guide orient="horz" pos="624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3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92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47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11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Letter of Credit Issuer Limits</a:t>
            </a:r>
          </a:p>
          <a:p>
            <a:endParaRPr lang="en-US" b="1" dirty="0"/>
          </a:p>
          <a:p>
            <a:r>
              <a:rPr lang="en-US" dirty="0"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cs typeface="Times New Roman" panose="02020603050405020304" pitchFamily="18" charset="0"/>
              </a:rPr>
              <a:t>ERCOT </a:t>
            </a:r>
            <a:r>
              <a:rPr lang="en-US" dirty="0" smtClean="0">
                <a:cs typeface="Times New Roman" panose="02020603050405020304" pitchFamily="18" charset="0"/>
              </a:rPr>
              <a:t>Public</a:t>
            </a:r>
            <a:endParaRPr lang="en-US" dirty="0"/>
          </a:p>
          <a:p>
            <a:r>
              <a:rPr lang="en-US" dirty="0" smtClean="0"/>
              <a:t>June 20, 2018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8000" y="902577"/>
            <a:ext cx="8153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Protocol Section 16.11.2, Requirements for Setting a Counter-Party’s Unsecured Credit Limit, incorporates </a:t>
            </a:r>
            <a:r>
              <a:rPr lang="en-US" sz="2000" dirty="0"/>
              <a:t>l</a:t>
            </a:r>
            <a:r>
              <a:rPr lang="en-US" sz="2000" dirty="0" smtClean="0"/>
              <a:t>etter of credit (LC) issuer limits determined by the long-term issuer rating and the Tangible Net Worth of the Issuer.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Protocol Section </a:t>
            </a:r>
            <a:r>
              <a:rPr lang="en-US" sz="2000" dirty="0" smtClean="0"/>
              <a:t>16.11.2 requires ERCOT Board approval (upon TAC recommendation) when limits are being revised.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CWG/MCWG has requested a review of the letter of credit issuer concentration.</a:t>
            </a:r>
          </a:p>
        </p:txBody>
      </p:sp>
    </p:spTree>
    <p:extLst>
      <p:ext uri="{BB962C8B-B14F-4D97-AF65-F5344CB8AC3E}">
        <p14:creationId xmlns:p14="http://schemas.microsoft.com/office/powerpoint/2010/main" val="371786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8000" y="902577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LC issuer limits are determined as follows: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634408"/>
              </p:ext>
            </p:extLst>
          </p:nvPr>
        </p:nvGraphicFramePr>
        <p:xfrm>
          <a:off x="1714275" y="1596800"/>
          <a:ext cx="5073041" cy="2453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205"/>
                <a:gridCol w="1228996"/>
                <a:gridCol w="2563840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Issuer Rating 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11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Maximum Letter of Credit Issuer Limit as a % of Tangible Net Worth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Moody’s</a:t>
                      </a:r>
                      <a:endParaRPr 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Fitch/S&amp;P</a:t>
                      </a:r>
                      <a:endParaRPr 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Aaa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1.00%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Aa1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AA+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.95%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Aa2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.90%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Aa3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AA-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.85%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A1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A+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.80%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A2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.75%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A3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A-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.70%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517634" y="4244553"/>
            <a:ext cx="5257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aseline="30000" dirty="0"/>
              <a:t>(1</a:t>
            </a:r>
            <a:r>
              <a:rPr lang="en-US" sz="1000" baseline="30000" dirty="0" smtClean="0"/>
              <a:t>)  </a:t>
            </a:r>
            <a:r>
              <a:rPr lang="en-US" sz="1000" dirty="0" smtClean="0"/>
              <a:t>Determined in accordance with ERCOT Protocol Section 16.11.2, based on most recent audited financial statements.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508000" y="4690829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In addition, each issuer is subject to an overall limit of $750 million.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8000" y="902577"/>
            <a:ext cx="815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ERCOT computed the issuer limits and reviewed outstanding </a:t>
            </a:r>
            <a:r>
              <a:rPr lang="en-US" sz="2000" dirty="0" smtClean="0"/>
              <a:t>LCs as of 6/15/2018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835676" y="2063667"/>
            <a:ext cx="6012923" cy="2031325"/>
          </a:xfrm>
          <a:prstGeom prst="rect">
            <a:avLst/>
          </a:prstGeom>
          <a:solidFill>
            <a:srgbClr val="C4E3E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Summary Statistics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Number of issuers:  26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Minimum computed limit:  $17.47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Issuers with limit at $750 million cap:  </a:t>
            </a:r>
            <a:r>
              <a:rPr lang="en-US" dirty="0"/>
              <a:t>3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Minimum  current excess capacity:  $5.53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Maximum current excess capacity:  $675.7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LC issuances in violation of limits:  0</a:t>
            </a:r>
          </a:p>
        </p:txBody>
      </p:sp>
    </p:spTree>
    <p:extLst>
      <p:ext uri="{BB962C8B-B14F-4D97-AF65-F5344CB8AC3E}">
        <p14:creationId xmlns:p14="http://schemas.microsoft.com/office/powerpoint/2010/main" val="332722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778311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Letter </a:t>
            </a:r>
            <a:r>
              <a:rPr lang="en-US" sz="2000" dirty="0"/>
              <a:t>of Credit Concentration Limits ($ millions)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80" y="1182371"/>
            <a:ext cx="8618220" cy="514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88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2763" y="2621688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Questions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4392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</TotalTime>
  <Words>286</Words>
  <Application>Microsoft Office PowerPoint</Application>
  <PresentationFormat>On-screen Show (4:3)</PresentationFormat>
  <Paragraphs>63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Letter of Credit Issuer Limits</vt:lpstr>
      <vt:lpstr>Letter of Credit Issuer Limits</vt:lpstr>
      <vt:lpstr>Letter of Credit Issuer Limits</vt:lpstr>
      <vt:lpstr>Letter of Credit Issuer Limits</vt:lpstr>
      <vt:lpstr>Letter of Credit Issuer Limits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63</cp:revision>
  <cp:lastPrinted>2017-09-12T14:00:34Z</cp:lastPrinted>
  <dcterms:created xsi:type="dcterms:W3CDTF">2016-01-21T15:20:31Z</dcterms:created>
  <dcterms:modified xsi:type="dcterms:W3CDTF">2018-06-18T16:15:37Z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