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260" r:id="rId7"/>
    <p:sldId id="275" r:id="rId8"/>
    <p:sldId id="288" r:id="rId9"/>
    <p:sldId id="298" r:id="rId10"/>
    <p:sldId id="303" r:id="rId11"/>
    <p:sldId id="311" r:id="rId12"/>
    <p:sldId id="295" r:id="rId13"/>
    <p:sldId id="296" r:id="rId14"/>
    <p:sldId id="305" r:id="rId15"/>
    <p:sldId id="306" r:id="rId16"/>
    <p:sldId id="307" r:id="rId17"/>
    <p:sldId id="309" r:id="rId18"/>
    <p:sldId id="310" r:id="rId19"/>
    <p:sldId id="257" r:id="rId20"/>
    <p:sldId id="304" r:id="rId21"/>
    <p:sldId id="293" r:id="rId22"/>
    <p:sldId id="282" r:id="rId23"/>
    <p:sldId id="290" r:id="rId24"/>
    <p:sldId id="291" r:id="rId25"/>
    <p:sldId id="294" r:id="rId26"/>
    <p:sldId id="297" r:id="rId27"/>
    <p:sldId id="26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68" d="100"/>
          <a:sy n="68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6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15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79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155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June 20,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5533" y="8989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33" y="1393609"/>
            <a:ext cx="6395258" cy="34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9473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3340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91" y="1414391"/>
            <a:ext cx="6498899" cy="366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June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81534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3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5532" y="898963"/>
            <a:ext cx="7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August ICE forward price evolution for weekdays and weekends.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40" y="1386682"/>
            <a:ext cx="7815749" cy="420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0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52600"/>
            <a:ext cx="74199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Rating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28800"/>
            <a:ext cx="74104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Active Counter-Parties distribution by rating and category- May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0" y="1752600"/>
            <a:ext cx="71247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Total Potential Exposure distribution-May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12" y="1752600"/>
            <a:ext cx="78009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Excess Collateral distribution</a:t>
            </a:r>
            <a:r>
              <a:rPr lang="en-US" sz="22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200" b="1" dirty="0" smtClean="0">
                <a:cs typeface="Times New Roman" panose="02020603050405020304" pitchFamily="18" charset="0"/>
              </a:rPr>
              <a:t>May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323" y="535758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 smtClean="0"/>
              <a:t>*Excess Collateral is a voluntary disposition by Counterparty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23" y="1432718"/>
            <a:ext cx="78486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+mj-lt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collateral balances used are averages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for April and May 2018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000" b="1" dirty="0" smtClean="0">
                <a:cs typeface="Times New Roman" panose="02020603050405020304" pitchFamily="18" charset="0"/>
              </a:rPr>
              <a:t>May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08" y="1381125"/>
            <a:ext cx="8276492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Distribution in the Bottom Quintile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Excess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cs typeface="Times New Roman" panose="02020603050405020304" pitchFamily="18" charset="0"/>
              </a:rPr>
              <a:t>May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81125"/>
            <a:ext cx="8243887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+mn-lt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May 2018 </a:t>
            </a:r>
            <a:r>
              <a:rPr lang="en-US" sz="1800" b="1" dirty="0">
                <a:latin typeface="+mj-lt"/>
                <a:cs typeface="Times New Roman" panose="02020603050405020304" pitchFamily="18" charset="0"/>
              </a:rPr>
              <a:t>compared to </a:t>
            </a:r>
            <a:r>
              <a:rPr lang="en-US" sz="1800" b="1" dirty="0" smtClean="0">
                <a:cs typeface="Times New Roman" panose="02020603050405020304" pitchFamily="18" charset="0"/>
              </a:rPr>
              <a:t>April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 2018</a:t>
            </a:r>
            <a:endParaRPr lang="en-US" sz="1800" baseline="300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Market-wide average TPE increased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$312.9 million to $569.7 million.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$204.9 million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for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“Load and Gen”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$34.6 million for “Load Only”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$31.4 million </a:t>
            </a:r>
            <a:r>
              <a:rPr lang="en-US" sz="1800" dirty="0">
                <a:cs typeface="Times New Roman" panose="02020603050405020304" pitchFamily="18" charset="0"/>
              </a:rPr>
              <a:t>for </a:t>
            </a:r>
            <a:r>
              <a:rPr lang="en-US" sz="1800" dirty="0" smtClean="0">
                <a:cs typeface="Times New Roman" panose="02020603050405020304" pitchFamily="18" charset="0"/>
              </a:rPr>
              <a:t>“Trader” </a:t>
            </a:r>
            <a:r>
              <a:rPr lang="en-US" sz="1800" dirty="0">
                <a:cs typeface="Times New Roman" panose="02020603050405020304" pitchFamily="18" charset="0"/>
              </a:rPr>
              <a:t>category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Excess collateral </a:t>
            </a:r>
            <a:r>
              <a:rPr lang="en-US" sz="1800" dirty="0" smtClean="0">
                <a:cs typeface="Times New Roman" panose="02020603050405020304" pitchFamily="18" charset="0"/>
              </a:rPr>
              <a:t>in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from </a:t>
            </a:r>
            <a:r>
              <a:rPr lang="en-US" sz="1800" dirty="0" smtClean="0">
                <a:cs typeface="Times New Roman" panose="02020603050405020304" pitchFamily="18" charset="0"/>
              </a:rPr>
              <a:t>$1,718 million to $1,802 million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$120.6 million for “</a:t>
            </a:r>
            <a:r>
              <a:rPr lang="en-US" sz="1800" dirty="0" smtClean="0">
                <a:cs typeface="Times New Roman" panose="02020603050405020304" pitchFamily="18" charset="0"/>
              </a:rPr>
              <a:t>Load and Gen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 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$10.0 million for “</a:t>
            </a:r>
            <a:r>
              <a:rPr lang="en-US" sz="1800" dirty="0" smtClean="0">
                <a:cs typeface="Times New Roman" panose="02020603050405020304" pitchFamily="18" charset="0"/>
              </a:rPr>
              <a:t>Trader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decreased by $47.1 million across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all other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Number </a:t>
            </a:r>
            <a:r>
              <a:rPr lang="en-US" sz="1800" dirty="0">
                <a:cs typeface="Times New Roman" panose="02020603050405020304" pitchFamily="18" charset="0"/>
              </a:rPr>
              <a:t>of active Counter-Parties </a:t>
            </a:r>
            <a:r>
              <a:rPr lang="en-US" sz="1800" dirty="0" smtClean="0">
                <a:cs typeface="Times New Roman" panose="02020603050405020304" pitchFamily="18" charset="0"/>
              </a:rPr>
              <a:t>increased </a:t>
            </a:r>
            <a:r>
              <a:rPr lang="en-US" sz="1800" dirty="0"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cs typeface="Times New Roman" panose="02020603050405020304" pitchFamily="18" charset="0"/>
              </a:rPr>
              <a:t>222 to 224.</a:t>
            </a: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90600"/>
            <a:ext cx="8242506" cy="441998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6781800" y="1600200"/>
            <a:ext cx="762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923" y="1066800"/>
            <a:ext cx="7956277" cy="401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143000"/>
            <a:ext cx="8305799" cy="437730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943600" y="1711036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1592075"/>
            <a:ext cx="1371600" cy="57708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TPE  : 1.077 billion</a:t>
            </a:r>
          </a:p>
          <a:p>
            <a:r>
              <a:rPr lang="en-US" sz="1050" dirty="0" smtClean="0"/>
              <a:t>RFAF: 3.15</a:t>
            </a:r>
          </a:p>
          <a:p>
            <a:r>
              <a:rPr lang="en-US" sz="1050" dirty="0" smtClean="0"/>
              <a:t>DFAF: 2.77</a:t>
            </a:r>
            <a:endParaRPr lang="en-US" sz="105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943600" y="1711036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7785267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7766977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66800"/>
            <a:ext cx="8077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6673</TotalTime>
  <Words>442</Words>
  <Application>Microsoft Office PowerPoint</Application>
  <PresentationFormat>On-screen Show (4:3)</PresentationFormat>
  <Paragraphs>112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ICE Forward Curves June – August 2018</vt:lpstr>
      <vt:lpstr>ICE Forward Curves August 2018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213</cp:revision>
  <cp:lastPrinted>2018-04-18T15:18:33Z</cp:lastPrinted>
  <dcterms:created xsi:type="dcterms:W3CDTF">2016-01-21T15:20:31Z</dcterms:created>
  <dcterms:modified xsi:type="dcterms:W3CDTF">2018-06-18T16:14:54Z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