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2" r:id="rId2"/>
    <p:sldId id="264" r:id="rId3"/>
    <p:sldId id="269" r:id="rId4"/>
    <p:sldId id="270" r:id="rId5"/>
    <p:sldId id="271" r:id="rId6"/>
    <p:sldId id="27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970" autoAdjust="0"/>
    <p:restoredTop sz="94660"/>
  </p:normalViewPr>
  <p:slideViewPr>
    <p:cSldViewPr>
      <p:cViewPr varScale="1">
        <p:scale>
          <a:sx n="72" d="100"/>
          <a:sy n="72" d="100"/>
        </p:scale>
        <p:origin x="6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</p:grpSp>
      </p:grpSp>
      <p:sp>
        <p:nvSpPr>
          <p:cNvPr id="1025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42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6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616DB-D74D-4DBA-A9A5-299D468F746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854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DA3697-7A4A-49E4-9E70-66BFFB05F8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097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715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17A16E-4E80-4522-8A17-50EB9F1C2D0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41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CB8582-1BFB-4BE0-9AF3-E46EBE077B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60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C42FD5-4803-4BF8-B5A2-17B8F3D46C9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600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D0C281-D564-4C20-9999-D8F300BA4599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609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82944A-1D2B-42DC-AE8F-1DE108D72040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8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2EE520-AE7E-47CD-ABBE-2ECBF27D6219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87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4E3E6F-5272-4E3F-AE32-59C6DD7A2C66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756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65A67-BC6D-4E3B-B281-134B6B69678A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302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9DD474-1E65-43E5-8A27-0622EBC7D8DD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533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53E20001-4B65-4594-A8C0-F7F5F03E4E3C}" type="slidenum">
              <a:rPr lang="en-US" altLang="en-US"/>
              <a:pPr/>
              <a:t>‹#›</a:t>
            </a:fld>
            <a:endParaRPr lang="en-US" altLang="en-US" dirty="0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922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sp>
          <p:nvSpPr>
            <p:cNvPr id="922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sp>
          <p:nvSpPr>
            <p:cNvPr id="922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hlin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hlin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accent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hlin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sp>
          <p:nvSpPr>
            <p:cNvPr id="922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accent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accent2"/>
                </a:solidFill>
                <a:latin typeface="Arial" charset="0"/>
                <a:cs typeface="+mn-cs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6934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23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Settlement </a:t>
            </a:r>
            <a:r>
              <a:rPr lang="en-US" dirty="0" smtClean="0"/>
              <a:t>Corrections for Price </a:t>
            </a:r>
            <a:r>
              <a:rPr lang="en-US" dirty="0"/>
              <a:t>Sensitive Loads 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Demand Side Working Group</a:t>
            </a:r>
            <a:endParaRPr lang="en-US" altLang="en-US" sz="2800" dirty="0"/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1676400" y="5791200"/>
            <a:ext cx="2971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/>
              <a:t>Floyd J. Trefny</a:t>
            </a:r>
          </a:p>
          <a:p>
            <a:pPr eaLnBrk="1" hangingPunct="1"/>
            <a:r>
              <a:rPr lang="en-US" altLang="en-US" sz="2000" dirty="0" smtClean="0"/>
              <a:t>June 15, </a:t>
            </a:r>
            <a:r>
              <a:rPr lang="en-US" altLang="en-US" sz="2000" dirty="0"/>
              <a:t>2018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A6DD6B-1BE4-48E5-A2A8-4FA6DCE7F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</a:t>
            </a:r>
            <a:br>
              <a:rPr lang="en-US" dirty="0" smtClean="0"/>
            </a:br>
            <a:r>
              <a:rPr lang="en-US" sz="2400" dirty="0" smtClean="0"/>
              <a:t>from April 20, 2018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318FB0B-88A5-4394-B5B0-FB0B9700A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876800"/>
          </a:xfrm>
        </p:spPr>
        <p:txBody>
          <a:bodyPr/>
          <a:lstStyle/>
          <a:p>
            <a:r>
              <a:rPr lang="en-US" sz="2400" dirty="0"/>
              <a:t>Interval Data Recorders (IDR) meters measure retail load on 15-minute intervals</a:t>
            </a:r>
          </a:p>
          <a:p>
            <a:r>
              <a:rPr lang="en-US" sz="2400" dirty="0"/>
              <a:t>Load Zone Settlement Point Prices from ERCOT that retail consumers pay are based on 15-minute intervals.</a:t>
            </a:r>
          </a:p>
          <a:p>
            <a:pPr lvl="1"/>
            <a:r>
              <a:rPr lang="en-US" sz="2000" dirty="0"/>
              <a:t>Calculated for each bus’s load weighted average of 5-minute bus LMPs from each SCED executed during the 15-minute period</a:t>
            </a:r>
          </a:p>
          <a:p>
            <a:pPr lvl="1"/>
            <a:r>
              <a:rPr lang="en-US" sz="2000" dirty="0"/>
              <a:t>These 5-minute averages are further weighted by the change in system load over the 15 minute period</a:t>
            </a:r>
          </a:p>
          <a:p>
            <a:r>
              <a:rPr lang="en-US" sz="2400" dirty="0"/>
              <a:t>Retail Loads pay metered kWh multiplied by the 15-minute settlement point price</a:t>
            </a:r>
          </a:p>
          <a:p>
            <a:pPr lvl="1"/>
            <a:r>
              <a:rPr lang="en-US" sz="2000" dirty="0" smtClean="0"/>
              <a:t>Loads that have significant differences in demand during the 15 minute interval are not settled correctly</a:t>
            </a:r>
            <a:endParaRPr lang="en-US" sz="2000" dirty="0"/>
          </a:p>
          <a:p>
            <a:pPr lvl="1"/>
            <a:r>
              <a:rPr lang="en-US" sz="2000" dirty="0"/>
              <a:t>Discourages </a:t>
            </a:r>
            <a:r>
              <a:rPr lang="en-US" sz="2000" dirty="0" smtClean="0"/>
              <a:t>demand </a:t>
            </a:r>
            <a:r>
              <a:rPr lang="en-US" sz="2000" dirty="0"/>
              <a:t>response behavior</a:t>
            </a:r>
          </a:p>
        </p:txBody>
      </p:sp>
    </p:spTree>
    <p:extLst>
      <p:ext uri="{BB962C8B-B14F-4D97-AF65-F5344CB8AC3E}">
        <p14:creationId xmlns:p14="http://schemas.microsoft.com/office/powerpoint/2010/main" val="530904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F528538-9B03-433E-ACEF-1DEF3D74D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</a:t>
            </a:r>
            <a:br>
              <a:rPr lang="en-US" dirty="0" smtClean="0"/>
            </a:br>
            <a:r>
              <a:rPr lang="en-US" sz="2400" dirty="0" smtClean="0"/>
              <a:t>from April 20, 2018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0024FF0-6790-49AD-8FF2-181E0646A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724400"/>
          </a:xfrm>
        </p:spPr>
        <p:txBody>
          <a:bodyPr/>
          <a:lstStyle/>
          <a:p>
            <a:r>
              <a:rPr lang="en-US" sz="2400" dirty="0"/>
              <a:t>Generators </a:t>
            </a:r>
            <a:r>
              <a:rPr lang="en-US" sz="2400" dirty="0" smtClean="0"/>
              <a:t>are not settled the same way as load</a:t>
            </a:r>
            <a:endParaRPr lang="en-US" sz="2400" dirty="0"/>
          </a:p>
          <a:p>
            <a:pPr lvl="1"/>
            <a:r>
              <a:rPr lang="en-US" sz="2000" dirty="0"/>
              <a:t>Protocol section 6.6.3.1, Real-Time Energy Imbalance Payment or Charge at a Resource Node, addressed a similar problem with generation settlements</a:t>
            </a:r>
          </a:p>
          <a:p>
            <a:pPr lvl="1"/>
            <a:r>
              <a:rPr lang="en-US" sz="2000" dirty="0"/>
              <a:t>ERCOT uses Generation Base </a:t>
            </a:r>
            <a:r>
              <a:rPr lang="en-US" sz="2000" dirty="0" smtClean="0"/>
              <a:t>Points typically different every 5 minutes </a:t>
            </a:r>
            <a:r>
              <a:rPr lang="en-US" sz="2000" dirty="0"/>
              <a:t>to adjust 15-minute </a:t>
            </a:r>
            <a:r>
              <a:rPr lang="en-US" sz="2000" dirty="0" smtClean="0"/>
              <a:t>energy </a:t>
            </a:r>
            <a:r>
              <a:rPr lang="en-US" sz="2000" dirty="0"/>
              <a:t>data into 5 minute data for settlement purposes</a:t>
            </a:r>
          </a:p>
          <a:p>
            <a:r>
              <a:rPr lang="en-US" sz="2400" dirty="0"/>
              <a:t>Structure of Load settlement equations make it difficult to  easily change calculations for individual loads</a:t>
            </a:r>
          </a:p>
          <a:p>
            <a:pPr lvl="1"/>
            <a:r>
              <a:rPr lang="en-US" sz="2000" dirty="0"/>
              <a:t>Loads are summed up individually for each QSE by LZ and then pricing is applied to result in a charge to </a:t>
            </a:r>
            <a:r>
              <a:rPr lang="en-US" sz="2000" dirty="0" smtClean="0"/>
              <a:t>a QSE</a:t>
            </a:r>
          </a:p>
          <a:p>
            <a:r>
              <a:rPr lang="en-US" sz="2400" dirty="0" smtClean="0"/>
              <a:t>Need a way to correct settlements of load for those consumers who desire such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019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EE514E8-0162-4E7C-9158-BEC04B708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077200" cy="914400"/>
          </a:xfrm>
        </p:spPr>
        <p:txBody>
          <a:bodyPr/>
          <a:lstStyle/>
          <a:p>
            <a:r>
              <a:rPr lang="en-US" dirty="0" smtClean="0"/>
              <a:t>A Concept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D7AD100-99AE-47F8-8A75-D2BC5B5EA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19600"/>
          </a:xfrm>
        </p:spPr>
        <p:txBody>
          <a:bodyPr/>
          <a:lstStyle/>
          <a:p>
            <a:r>
              <a:rPr lang="en-US" sz="2800" dirty="0" smtClean="0"/>
              <a:t>Talked off line with </a:t>
            </a:r>
            <a:r>
              <a:rPr lang="en-US" sz="2800" dirty="0" smtClean="0"/>
              <a:t>ERCOT </a:t>
            </a:r>
            <a:r>
              <a:rPr lang="en-US" sz="2800" dirty="0" smtClean="0"/>
              <a:t>staff</a:t>
            </a:r>
          </a:p>
          <a:p>
            <a:r>
              <a:rPr lang="en-US" sz="2800" dirty="0" smtClean="0"/>
              <a:t>Best approach may be to use method similar to that done for “wholesale storage load”</a:t>
            </a:r>
          </a:p>
          <a:p>
            <a:r>
              <a:rPr lang="en-US" sz="2800" dirty="0" smtClean="0"/>
              <a:t>Require any load desiring this correction to have installed telemetry operating with scans every 2 seconds</a:t>
            </a:r>
          </a:p>
          <a:p>
            <a:pPr lvl="1"/>
            <a:r>
              <a:rPr lang="en-US" sz="2400" dirty="0" smtClean="0"/>
              <a:t>Telemetry would be sent to ERCOT via the TSP</a:t>
            </a:r>
          </a:p>
          <a:p>
            <a:pPr lvl="1"/>
            <a:r>
              <a:rPr lang="en-US" sz="2400" dirty="0" smtClean="0"/>
              <a:t>Load telemetry would also improve the visibility of these loads to ERCOT’s State Estimator</a:t>
            </a:r>
            <a:endParaRPr lang="en-US" sz="24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73785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CCFEB29-E860-493E-9980-C87243C47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Concept (cont)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8166B1D-A7A7-42BD-8620-0EED4A87F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72000"/>
          </a:xfrm>
        </p:spPr>
        <p:txBody>
          <a:bodyPr/>
          <a:lstStyle/>
          <a:p>
            <a:r>
              <a:rPr lang="en-US" sz="2400" dirty="0" smtClean="0"/>
              <a:t>No changes to the current 15 minute settlement calculation for QSE’s load</a:t>
            </a:r>
          </a:p>
          <a:p>
            <a:r>
              <a:rPr lang="en-US" sz="2400" dirty="0" smtClean="0"/>
              <a:t>ERCOT would integrate the load’s telemetry signal for power to produce 5 minute energy usage</a:t>
            </a:r>
          </a:p>
          <a:p>
            <a:pPr lvl="1"/>
            <a:r>
              <a:rPr lang="en-US" sz="2000" dirty="0" smtClean="0"/>
              <a:t>The 5 minute energy would be prorated to add up to the same total energy measured in the 15 minute interval</a:t>
            </a:r>
          </a:p>
          <a:p>
            <a:r>
              <a:rPr lang="en-US" sz="2400" dirty="0" smtClean="0"/>
              <a:t>Each 5 minute energy would be multiplied by the load zone LMP from SCED for that interval and totaled for the 15 minute interval</a:t>
            </a:r>
          </a:p>
          <a:p>
            <a:r>
              <a:rPr lang="en-US" sz="2400" dirty="0" smtClean="0"/>
              <a:t>The difference between the 15 minute settlement and the corrected 5 minute settlement would create a credit or charge and is added to the QSE’s settlement</a:t>
            </a:r>
          </a:p>
          <a:p>
            <a:r>
              <a:rPr lang="en-US" sz="2400" dirty="0" smtClean="0"/>
              <a:t>Credit or charge would be applied to the ERCOT Balancing account (RENA)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99852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Verify with the PUC staff that such a correction is allowed under current rules</a:t>
            </a:r>
          </a:p>
          <a:p>
            <a:pPr lvl="1"/>
            <a:r>
              <a:rPr lang="en-US" dirty="0" smtClean="0"/>
              <a:t>Similar to that already approved for wholesale storage load</a:t>
            </a:r>
          </a:p>
          <a:p>
            <a:r>
              <a:rPr lang="en-US" dirty="0" smtClean="0"/>
              <a:t>Validate that TSPs are willing to send load power data to ERCOT via telemetry</a:t>
            </a:r>
          </a:p>
          <a:p>
            <a:r>
              <a:rPr lang="en-US" dirty="0" smtClean="0"/>
              <a:t>ERCOT to review the concept and make any recommendations to DSWG</a:t>
            </a:r>
          </a:p>
          <a:p>
            <a:r>
              <a:rPr lang="en-US" dirty="0" smtClean="0"/>
              <a:t>Seek comments from other stakeholders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loyds Favorite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  <a:ln>
          <a:solidFill>
            <a:schemeClr val="tx1"/>
          </a:solidFill>
        </a:ln>
        <a:effectLst/>
      </a:spPr>
      <a:bodyPr wrap="square" rtlCol="0">
        <a:spAutoFit/>
      </a:bodyPr>
      <a:lstStyle>
        <a:defPPr>
          <a:defRPr sz="1200" dirty="0"/>
        </a:defPPr>
      </a:lstStyle>
    </a:tx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GTBD Forecasting 020811 [Compatibility Mode]" id="{1A94F71D-B503-4630-A6F5-B9A1DBF1C7DE}" vid="{06647D38-19FA-4B5B-8937-D7A75137AD7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Floyds Favorite</Template>
  <TotalTime>899</TotalTime>
  <Words>459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Times New Roman</vt:lpstr>
      <vt:lpstr>Wingdings</vt:lpstr>
      <vt:lpstr>Floyds Favorite</vt:lpstr>
      <vt:lpstr>Settlement Corrections for Price Sensitive Loads </vt:lpstr>
      <vt:lpstr>Background  from April 20, 2018</vt:lpstr>
      <vt:lpstr>Background  from April 20, 2018</vt:lpstr>
      <vt:lpstr>A Concept</vt:lpstr>
      <vt:lpstr>A Concept (cont)</vt:lpstr>
      <vt:lpstr>Next Steps</vt:lpstr>
    </vt:vector>
  </TitlesOfParts>
  <Company>Reliant Energy,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Settlement Improvements for Price Sensitive Loads</dc:title>
  <dc:creator>Floyd Trefny</dc:creator>
  <cp:lastModifiedBy>Repa, Lisa</cp:lastModifiedBy>
  <cp:revision>58</cp:revision>
  <dcterms:created xsi:type="dcterms:W3CDTF">2018-03-12T14:17:26Z</dcterms:created>
  <dcterms:modified xsi:type="dcterms:W3CDTF">2018-06-15T14:15:02Z</dcterms:modified>
</cp:coreProperties>
</file>