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9"/>
  </p:notesMasterIdLst>
  <p:handoutMasterIdLst>
    <p:handoutMasterId r:id="rId10"/>
  </p:handoutMasterIdLst>
  <p:sldIdLst>
    <p:sldId id="274" r:id="rId7"/>
    <p:sldId id="275"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3" d="100"/>
          <a:sy n="103" d="100"/>
        </p:scale>
        <p:origin x="23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6/14/2018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6/14/2018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1357259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1472117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1800" dirty="0" smtClean="0"/>
              <a:t>NPRRs</a:t>
            </a:r>
            <a:endParaRPr lang="en-US" sz="1800" dirty="0"/>
          </a:p>
        </p:txBody>
      </p:sp>
      <p:sp>
        <p:nvSpPr>
          <p:cNvPr id="3" name="Content Placeholder 2"/>
          <p:cNvSpPr>
            <a:spLocks noGrp="1"/>
          </p:cNvSpPr>
          <p:nvPr>
            <p:ph idx="1"/>
          </p:nvPr>
        </p:nvSpPr>
        <p:spPr>
          <a:xfrm>
            <a:off x="304800" y="304799"/>
            <a:ext cx="8534400" cy="6469063"/>
          </a:xfrm>
        </p:spPr>
        <p:txBody>
          <a:bodyPr/>
          <a:lstStyle/>
          <a:p>
            <a:pPr marL="0" indent="0">
              <a:buNone/>
            </a:pPr>
            <a:endParaRPr lang="en-US" sz="1400" b="1" dirty="0" smtClean="0"/>
          </a:p>
          <a:p>
            <a:pPr marL="0" indent="0">
              <a:buNone/>
            </a:pPr>
            <a:endParaRPr lang="en-US" sz="1400" b="1" dirty="0" smtClean="0"/>
          </a:p>
          <a:p>
            <a:pPr marL="0" indent="0">
              <a:buNone/>
            </a:pPr>
            <a:endParaRPr lang="en-US" sz="1400" b="1" dirty="0"/>
          </a:p>
          <a:p>
            <a:pPr marL="0" indent="0">
              <a:buNone/>
            </a:pPr>
            <a:r>
              <a:rPr lang="en-US" sz="1400" b="1" dirty="0" smtClean="0"/>
              <a:t>862 NPRR </a:t>
            </a:r>
            <a:r>
              <a:rPr lang="en-US" sz="1400" b="1" dirty="0"/>
              <a:t>Updates to Address Revisions under PUCT Project 46369.  </a:t>
            </a:r>
            <a:r>
              <a:rPr lang="en-US" sz="1400" dirty="0"/>
              <a:t>This Nodal Protocol Revision Request (NPRR) incorporates a number of revisions to address recent changes to Public Utility Commission of Texas (PUCT) Substantive Rule 25.502 in PUCT Project No. 46369, Rulemaking Relating to Reliability Must-Run Service.  </a:t>
            </a:r>
            <a:endParaRPr lang="en-US" sz="1400" dirty="0" smtClean="0"/>
          </a:p>
          <a:p>
            <a:pPr marL="0" indent="0">
              <a:buNone/>
            </a:pPr>
            <a:endParaRPr lang="en-US" sz="1400" b="1" dirty="0"/>
          </a:p>
          <a:p>
            <a:pPr marL="0" indent="0">
              <a:buNone/>
            </a:pPr>
            <a:r>
              <a:rPr lang="en-US" sz="1400" b="1" dirty="0" smtClean="0"/>
              <a:t>866 NPRR </a:t>
            </a:r>
            <a:r>
              <a:rPr lang="en-US" sz="1400" b="1" dirty="0"/>
              <a:t>Mapping Registered Distributed Generation and Load Resources to Transmission Loads in the Network Operations Model.  </a:t>
            </a:r>
            <a:r>
              <a:rPr lang="en-US" sz="1400" dirty="0"/>
              <a:t>This Nodal Protocol Revision Request (NPRR) accomplishes two objectives related to mapping registered Distributed Generation (DG) and Load Resources to transmission Loads in the Network Operations Model.  Specifically, this NPRR (a) expands paragraph (2) of Section 3.10.7.2 to codify the existing process for mapping a Load Resource or an Aggregate Load Resource (ALR) to its appropriate Load point in the Network Operations Model; and (b) Outlines in a new paragraph (3) of Section 3.10.7.2 the practice for mapping a registered DG facility to its appropriate Load point in the Network Operations Model.  </a:t>
            </a:r>
            <a:endParaRPr lang="en-US" sz="1400" dirty="0" smtClean="0"/>
          </a:p>
          <a:p>
            <a:pPr marL="0" indent="0">
              <a:buNone/>
            </a:pPr>
            <a:endParaRPr lang="en-US" sz="1400" b="1" dirty="0"/>
          </a:p>
          <a:p>
            <a:pPr marL="0" indent="0">
              <a:buNone/>
            </a:pPr>
            <a:r>
              <a:rPr lang="en-US" sz="1400" b="1" dirty="0" smtClean="0"/>
              <a:t>874 NPRR </a:t>
            </a:r>
            <a:r>
              <a:rPr lang="en-US" sz="1400" b="1" dirty="0"/>
              <a:t>Change to Report for Net Allocation to Load Settlement Stability. </a:t>
            </a:r>
            <a:r>
              <a:rPr lang="en-US" sz="1400" dirty="0"/>
              <a:t> This Nodal Protocol Revision Request (NPRR) changes the Net Allocation to Load Settlement stability report by breaking out the Load- Allocated CRR Monthly Revenue Zonal Amount (LACMRZAMT) from the other Load-allocated charges and providing dollars per MWh by Congestion Management Zone (CMZ</a:t>
            </a:r>
            <a:r>
              <a:rPr lang="en-US" sz="1400" dirty="0" smtClean="0"/>
              <a:t>).</a:t>
            </a:r>
          </a:p>
          <a:p>
            <a:pPr marL="0" indent="0">
              <a:buNone/>
            </a:pPr>
            <a:r>
              <a:rPr lang="en-US" sz="1400" dirty="0"/>
              <a:t>  </a:t>
            </a:r>
            <a:endParaRPr lang="en-US" sz="1300" b="1" dirty="0" smtClean="0"/>
          </a:p>
          <a:p>
            <a:pPr marL="0" indent="0">
              <a:buNone/>
            </a:pPr>
            <a:endParaRPr lang="en-US" sz="1300" b="1" dirty="0" smtClean="0"/>
          </a:p>
          <a:p>
            <a:pPr marL="0" indent="0">
              <a:buNone/>
            </a:pPr>
            <a:endParaRPr lang="en-US" sz="13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dirty="0"/>
          </a:p>
        </p:txBody>
      </p:sp>
    </p:spTree>
    <p:extLst>
      <p:ext uri="{BB962C8B-B14F-4D97-AF65-F5344CB8AC3E}">
        <p14:creationId xmlns:p14="http://schemas.microsoft.com/office/powerpoint/2010/main" val="2465387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1800" dirty="0" smtClean="0"/>
              <a:t>NPRRs</a:t>
            </a:r>
            <a:endParaRPr lang="en-US" sz="1800" dirty="0"/>
          </a:p>
        </p:txBody>
      </p:sp>
      <p:sp>
        <p:nvSpPr>
          <p:cNvPr id="3" name="Content Placeholder 2"/>
          <p:cNvSpPr>
            <a:spLocks noGrp="1"/>
          </p:cNvSpPr>
          <p:nvPr>
            <p:ph idx="1"/>
          </p:nvPr>
        </p:nvSpPr>
        <p:spPr>
          <a:xfrm>
            <a:off x="304800" y="304799"/>
            <a:ext cx="8534400" cy="6469063"/>
          </a:xfrm>
        </p:spPr>
        <p:txBody>
          <a:bodyPr/>
          <a:lstStyle/>
          <a:p>
            <a:pPr marL="0" indent="0">
              <a:buNone/>
            </a:pPr>
            <a:endParaRPr lang="en-US" sz="1400" b="1" dirty="0" smtClean="0"/>
          </a:p>
          <a:p>
            <a:pPr marL="0" indent="0">
              <a:buNone/>
            </a:pPr>
            <a:endParaRPr lang="en-US" sz="1300" b="1" dirty="0" smtClean="0"/>
          </a:p>
          <a:p>
            <a:pPr marL="0" indent="0">
              <a:buNone/>
            </a:pPr>
            <a:r>
              <a:rPr lang="en-US" sz="1400" b="1" dirty="0"/>
              <a:t>875 NPRR Clarification for the Implementation of NPRR864, RUC Modifications to Consider Market-Based Solutions.  </a:t>
            </a:r>
            <a:r>
              <a:rPr lang="en-US" sz="1400" dirty="0"/>
              <a:t>This Nodal Protocol Revision Request (NPRR) adds clarifying language to sync up the Protocols with the implementation of NPRR864, RUC Modifications to Consider Market-Based Solutions. Section 5.5.2, Reliability Unit Commitment (RUC) Process, is revised to be much more specific as to how to manage fast-starting Resources in RUC under conditions in which they are disqualified per the compliance metric in paragraph (4) of Section 8.1.2, Current Operating Plan (COP) Performance Requirements.  </a:t>
            </a:r>
            <a:endParaRPr lang="en-US" sz="1400" b="1" dirty="0" smtClean="0"/>
          </a:p>
          <a:p>
            <a:pPr marL="0" indent="0">
              <a:buNone/>
            </a:pPr>
            <a:endParaRPr lang="en-US" sz="1400" b="1" dirty="0"/>
          </a:p>
          <a:p>
            <a:pPr marL="0" indent="0">
              <a:buNone/>
            </a:pPr>
            <a:r>
              <a:rPr lang="en-US" sz="1400" b="1" dirty="0" smtClean="0"/>
              <a:t>877 NPRR </a:t>
            </a:r>
            <a:r>
              <a:rPr lang="en-US" sz="1400" b="1" dirty="0"/>
              <a:t>Use of Actual Interval Data for IDR ESI IDs for Initial Settlement.  </a:t>
            </a:r>
            <a:r>
              <a:rPr lang="en-US" sz="1400" dirty="0"/>
              <a:t>This Nodal Protocol Revision Request (NPRR) provides a process to allow for the use of actual metered interval data for initial settlement of an Operating Day for Electric Service Identifiers (ESI IDs) that currently require BUSIDRRQ Load Profiles. Currently, meter data is sent monthly on the 867_03 for ESI IDs with BUSIDRRQ Load Profiles, so most of the data used for initial settlement for these ESI IDs is estimated using proxy day data. The ESI IDs are resettled with actual data during final Settlement on the 55th day following the Operating Day. The result is inaccurate initial Settlement.  </a:t>
            </a:r>
            <a:endParaRPr lang="en-US" sz="1400" dirty="0" smtClean="0"/>
          </a:p>
          <a:p>
            <a:pPr marL="0" indent="0">
              <a:buNone/>
            </a:pPr>
            <a:endParaRPr lang="en-US" sz="1400" b="1" dirty="0" smtClean="0"/>
          </a:p>
          <a:p>
            <a:pPr marL="0" indent="0">
              <a:buNone/>
            </a:pPr>
            <a:r>
              <a:rPr lang="en-US" sz="1400" b="1" dirty="0" smtClean="0"/>
              <a:t>878 NPRR </a:t>
            </a:r>
            <a:r>
              <a:rPr lang="en-US" sz="1400" b="1" dirty="0"/>
              <a:t>ERS Obligation Report for TDSPs.  </a:t>
            </a:r>
            <a:r>
              <a:rPr lang="en-US" sz="1400" dirty="0"/>
              <a:t>This Nodal Protocol Revision Request (NPRR) prescribes ERCOT’s posting of an ERS Obligation Report for Transmission and/or Distribution Service Provider (TDSPs) to the Market Information System (MIS) Certified Area</a:t>
            </a:r>
            <a:endParaRPr lang="en-US" sz="1400" b="1" dirty="0"/>
          </a:p>
          <a:p>
            <a:pPr marL="0" indent="0">
              <a:buNone/>
            </a:pPr>
            <a:endParaRPr lang="en-US" sz="1400" b="1" dirty="0" smtClean="0"/>
          </a:p>
          <a:p>
            <a:pPr marL="0" indent="0">
              <a:buNone/>
            </a:pPr>
            <a:endParaRPr lang="en-US" sz="1400" b="1" dirty="0"/>
          </a:p>
          <a:p>
            <a:pPr marL="0" indent="0">
              <a:buNone/>
            </a:pPr>
            <a:endParaRPr lang="en-US" sz="1300" b="1" dirty="0"/>
          </a:p>
          <a:p>
            <a:pPr marL="0" indent="0">
              <a:buNone/>
            </a:pPr>
            <a:endParaRPr lang="en-US" sz="1300" b="1" dirty="0" smtClean="0"/>
          </a:p>
          <a:p>
            <a:pPr marL="0" indent="0">
              <a:buNone/>
            </a:pPr>
            <a:endParaRPr lang="en-US" sz="13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091443893"/>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schemas.microsoft.com/office/infopath/2007/PartnerControls"/>
    <ds:schemaRef ds:uri="http://purl.org/dc/terms/"/>
    <ds:schemaRef ds:uri="http://purl.org/dc/dcmitype/"/>
    <ds:schemaRef ds:uri="http://purl.org/dc/elements/1.1/"/>
    <ds:schemaRef ds:uri="http://schemas.openxmlformats.org/package/2006/metadata/core-properties"/>
    <ds:schemaRef ds:uri="c34af464-7aa1-4edd-9be4-83dffc1cb926"/>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333</TotalTime>
  <Words>33</Words>
  <Application>Microsoft Office PowerPoint</Application>
  <PresentationFormat>On-screen Show (4:3)</PresentationFormat>
  <Paragraphs>25</Paragraphs>
  <Slides>2</Slides>
  <Notes>2</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vt:i4>
      </vt:variant>
    </vt:vector>
  </HeadingPairs>
  <TitlesOfParts>
    <vt:vector size="7" baseType="lpstr">
      <vt:lpstr>Arial</vt:lpstr>
      <vt:lpstr>Calibri</vt:lpstr>
      <vt:lpstr>1_Custom Design</vt:lpstr>
      <vt:lpstr>Office Theme</vt:lpstr>
      <vt:lpstr>Custom Design</vt:lpstr>
      <vt:lpstr>NPRRs</vt:lpstr>
      <vt:lpstr>NPRRs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63</cp:revision>
  <cp:lastPrinted>2016-01-21T20:53:15Z</cp:lastPrinted>
  <dcterms:created xsi:type="dcterms:W3CDTF">2016-01-21T15:20:31Z</dcterms:created>
  <dcterms:modified xsi:type="dcterms:W3CDTF">2018-06-14T16:28:46Z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