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slideLayouts/slideLayout10.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7.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charts/chart20.xml" ContentType="application/vnd.openxmlformats-officedocument.drawingml.chart+xml"/>
  <Override PartName="/ppt/charts/colors20.xml" ContentType="application/vnd.ms-office.chartcolorstyle+xml"/>
  <Override PartName="/ppt/charts/style20.xml" ContentType="application/vnd.ms-office.chartstyle+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1" r:id="rId4"/>
    <p:sldMasterId id="2147483667" r:id="rId5"/>
    <p:sldMasterId id="2147483669" r:id="rId6"/>
  </p:sldMasterIdLst>
  <p:notesMasterIdLst>
    <p:notesMasterId r:id="rId25"/>
  </p:notesMasterIdLst>
  <p:handoutMasterIdLst>
    <p:handoutMasterId r:id="rId26"/>
  </p:handoutMasterIdLst>
  <p:sldIdLst>
    <p:sldId id="328" r:id="rId7"/>
    <p:sldId id="431" r:id="rId8"/>
    <p:sldId id="432" r:id="rId9"/>
    <p:sldId id="433" r:id="rId10"/>
    <p:sldId id="434" r:id="rId11"/>
    <p:sldId id="440" r:id="rId12"/>
    <p:sldId id="351" r:id="rId13"/>
    <p:sldId id="547" r:id="rId14"/>
    <p:sldId id="548" r:id="rId15"/>
    <p:sldId id="441" r:id="rId16"/>
    <p:sldId id="352" r:id="rId17"/>
    <p:sldId id="448" r:id="rId18"/>
    <p:sldId id="515" r:id="rId19"/>
    <p:sldId id="519" r:id="rId20"/>
    <p:sldId id="420" r:id="rId21"/>
    <p:sldId id="521" r:id="rId22"/>
    <p:sldId id="522" r:id="rId23"/>
    <p:sldId id="549" r:id="rId24"/>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56"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ago, Nitika" initials="NVM" lastIdx="55" clrIdx="0">
    <p:extLst>
      <p:ext uri="{19B8F6BF-5375-455C-9EA6-DF929625EA0E}">
        <p15:presenceInfo xmlns:p15="http://schemas.microsoft.com/office/powerpoint/2012/main" userId="Mago, Nitika" providerId="None"/>
      </p:ext>
    </p:extLst>
  </p:cmAuthor>
  <p:cmAuthor id="2" name="Sandip " initials="SS" lastIdx="1" clrIdx="1">
    <p:extLst>
      <p:ext uri="{19B8F6BF-5375-455C-9EA6-DF929625EA0E}">
        <p15:presenceInfo xmlns:p15="http://schemas.microsoft.com/office/powerpoint/2012/main" userId="Sandip "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23517B"/>
    <a:srgbClr val="1B4B76"/>
    <a:srgbClr val="24517C"/>
    <a:srgbClr val="3F688C"/>
    <a:srgbClr val="FF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1651" autoAdjust="0"/>
    <p:restoredTop sz="94660"/>
  </p:normalViewPr>
  <p:slideViewPr>
    <p:cSldViewPr snapToGrid="0" showGuides="1">
      <p:cViewPr varScale="1">
        <p:scale>
          <a:sx n="129" d="100"/>
          <a:sy n="129" d="100"/>
        </p:scale>
        <p:origin x="672" y="120"/>
      </p:cViewPr>
      <p:guideLst>
        <p:guide orient="horz" pos="2160"/>
        <p:guide pos="2856"/>
      </p:guideLst>
    </p:cSldViewPr>
  </p:slideViewPr>
  <p:notesTextViewPr>
    <p:cViewPr>
      <p:scale>
        <a:sx n="3" d="2"/>
        <a:sy n="3" d="2"/>
      </p:scale>
      <p:origin x="0" y="0"/>
    </p:cViewPr>
  </p:notesTextViewPr>
  <p:notesViewPr>
    <p:cSldViewPr snapToGrid="0" showGuides="1">
      <p:cViewPr varScale="1">
        <p:scale>
          <a:sx n="96" d="100"/>
          <a:sy n="96" d="100"/>
        </p:scale>
        <p:origin x="3516" y="9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handoutMaster" Target="handoutMasters/handoutMaster1.xml"/><Relationship Id="rId3" Type="http://schemas.openxmlformats.org/officeDocument/2006/relationships/customXml" Target="../customXml/item3.xml"/><Relationship Id="rId21" Type="http://schemas.openxmlformats.org/officeDocument/2006/relationships/slide" Target="slides/slide15.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slide" Target="slides/slide14.xml"/><Relationship Id="rId29"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24" Type="http://schemas.openxmlformats.org/officeDocument/2006/relationships/slide" Target="slides/slide18.xml"/><Relationship Id="rId5" Type="http://schemas.openxmlformats.org/officeDocument/2006/relationships/slideMaster" Target="slideMasters/slideMaster2.xml"/><Relationship Id="rId15" Type="http://schemas.openxmlformats.org/officeDocument/2006/relationships/slide" Target="slides/slide9.xml"/><Relationship Id="rId23" Type="http://schemas.openxmlformats.org/officeDocument/2006/relationships/slide" Target="slides/slide17.xml"/><Relationship Id="rId28" Type="http://schemas.openxmlformats.org/officeDocument/2006/relationships/presProps" Target="presProps.xml"/><Relationship Id="rId10" Type="http://schemas.openxmlformats.org/officeDocument/2006/relationships/slide" Target="slides/slide4.xml"/><Relationship Id="rId19" Type="http://schemas.openxmlformats.org/officeDocument/2006/relationships/slide" Target="slides/slide13.xml"/><Relationship Id="rId31"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slide" Target="slides/slide16.xml"/><Relationship Id="rId27" Type="http://schemas.openxmlformats.org/officeDocument/2006/relationships/commentAuthors" Target="commentAuthors.xml"/><Relationship Id="rId30" Type="http://schemas.openxmlformats.org/officeDocument/2006/relationships/theme" Target="theme/theme1.xml"/></Relationships>
</file>

<file path=ppt/charts/_rels/chart1.xml.rels><?xml version="1.0" encoding="UTF-8" standalone="yes"?>
<Relationships xmlns="http://schemas.openxmlformats.org/package/2006/relationships"><Relationship Id="rId3" Type="http://schemas.openxmlformats.org/officeDocument/2006/relationships/oleObject" Target="file:///C:\Users\wli\Desktop\Inertia\critical%20inertia.xls"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file:///C:\Users\wli\Desktop\Studies\Inertia\critical%20inertia_2018update.xls" TargetMode="External"/><Relationship Id="rId2" Type="http://schemas.microsoft.com/office/2011/relationships/chartColorStyle" Target="colors2.xml"/><Relationship Id="rId1" Type="http://schemas.microsoft.com/office/2011/relationships/chartStyle" Target="style2.xml"/></Relationships>
</file>

<file path=ppt/charts/_rels/chart20.xml.rels><?xml version="1.0" encoding="UTF-8" standalone="yes"?>
<Relationships xmlns="http://schemas.openxmlformats.org/package/2006/relationships"><Relationship Id="rId3" Type="http://schemas.openxmlformats.org/officeDocument/2006/relationships/oleObject" Target="file:///C:\Users\wli\Desktop\Studies\Inertia\critical%20inertia_2018update.xls" TargetMode="External"/><Relationship Id="rId2" Type="http://schemas.microsoft.com/office/2011/relationships/chartColorStyle" Target="colors20.xml"/><Relationship Id="rId1" Type="http://schemas.microsoft.com/office/2011/relationships/chartStyle" Target="style20.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600" b="1" i="0" u="none" strike="noStrike" kern="1200" spc="0" baseline="0">
                <a:solidFill>
                  <a:schemeClr val="tx2"/>
                </a:solidFill>
                <a:latin typeface="+mn-lt"/>
                <a:ea typeface="+mn-ea"/>
                <a:cs typeface="+mn-cs"/>
              </a:defRPr>
            </a:pPr>
            <a:r>
              <a:rPr lang="en-US" sz="1600" b="1" baseline="0">
                <a:solidFill>
                  <a:schemeClr val="tx2"/>
                </a:solidFill>
              </a:rPr>
              <a:t>Frequency Response (Loss of 2750 MW)</a:t>
            </a:r>
            <a:endParaRPr lang="en-US" sz="1600" b="1">
              <a:solidFill>
                <a:schemeClr val="tx2"/>
              </a:solidFill>
            </a:endParaRPr>
          </a:p>
        </c:rich>
      </c:tx>
      <c:layout/>
      <c:overlay val="0"/>
      <c:spPr>
        <a:noFill/>
        <a:ln>
          <a:noFill/>
        </a:ln>
        <a:effectLst/>
      </c:spPr>
      <c:txPr>
        <a:bodyPr rot="0" spcFirstLastPara="1" vertOverflow="ellipsis" vert="horz" wrap="square" anchor="ctr" anchorCtr="1"/>
        <a:lstStyle/>
        <a:p>
          <a:pPr>
            <a:defRPr sz="1600" b="1" i="0" u="none" strike="noStrike" kern="1200" spc="0" baseline="0">
              <a:solidFill>
                <a:schemeClr val="tx2"/>
              </a:solidFill>
              <a:latin typeface="+mn-lt"/>
              <a:ea typeface="+mn-ea"/>
              <a:cs typeface="+mn-cs"/>
            </a:defRPr>
          </a:pPr>
          <a:endParaRPr lang="en-US"/>
        </a:p>
      </c:txPr>
    </c:title>
    <c:autoTitleDeleted val="0"/>
    <c:plotArea>
      <c:layout/>
      <c:scatterChart>
        <c:scatterStyle val="lineMarker"/>
        <c:varyColors val="0"/>
        <c:ser>
          <c:idx val="0"/>
          <c:order val="0"/>
          <c:tx>
            <c:strRef>
              <c:f>'1150PFR'!$B$1</c:f>
              <c:strCache>
                <c:ptCount val="1"/>
                <c:pt idx="0">
                  <c:v>Case0</c:v>
                </c:pt>
              </c:strCache>
            </c:strRef>
          </c:tx>
          <c:spPr>
            <a:ln w="19050" cap="rnd">
              <a:solidFill>
                <a:schemeClr val="accent1"/>
              </a:solidFill>
              <a:round/>
            </a:ln>
            <a:effectLst/>
          </c:spPr>
          <c:marker>
            <c:symbol val="none"/>
          </c:marker>
          <c:xVal>
            <c:numRef>
              <c:f>'1150PFR'!$A$2:$A$99</c:f>
              <c:numCache>
                <c:formatCode>General</c:formatCode>
                <c:ptCount val="98"/>
                <c:pt idx="0">
                  <c:v>0</c:v>
                </c:pt>
                <c:pt idx="1">
                  <c:v>2.0833000000000001E-2</c:v>
                </c:pt>
                <c:pt idx="2">
                  <c:v>4.1667000000000003E-2</c:v>
                </c:pt>
                <c:pt idx="3">
                  <c:v>6.25E-2</c:v>
                </c:pt>
                <c:pt idx="4">
                  <c:v>8.3333000000000004E-2</c:v>
                </c:pt>
                <c:pt idx="5">
                  <c:v>0.104167</c:v>
                </c:pt>
                <c:pt idx="6">
                  <c:v>0.125</c:v>
                </c:pt>
                <c:pt idx="7">
                  <c:v>0.14583299999999999</c:v>
                </c:pt>
                <c:pt idx="8">
                  <c:v>0.16666700000000001</c:v>
                </c:pt>
                <c:pt idx="9">
                  <c:v>0.1875</c:v>
                </c:pt>
                <c:pt idx="10">
                  <c:v>0.20833299999999999</c:v>
                </c:pt>
                <c:pt idx="11">
                  <c:v>0.22916700000000001</c:v>
                </c:pt>
                <c:pt idx="12">
                  <c:v>0.25</c:v>
                </c:pt>
                <c:pt idx="13">
                  <c:v>0.27083299999999999</c:v>
                </c:pt>
                <c:pt idx="14">
                  <c:v>0.29166700000000001</c:v>
                </c:pt>
                <c:pt idx="15">
                  <c:v>0.3125</c:v>
                </c:pt>
                <c:pt idx="16">
                  <c:v>0.33333299999999999</c:v>
                </c:pt>
                <c:pt idx="17">
                  <c:v>0.35416700000000001</c:v>
                </c:pt>
                <c:pt idx="18">
                  <c:v>0.375</c:v>
                </c:pt>
                <c:pt idx="19">
                  <c:v>0.39583299999999999</c:v>
                </c:pt>
                <c:pt idx="20">
                  <c:v>0.41666700000000001</c:v>
                </c:pt>
                <c:pt idx="21">
                  <c:v>0.4375</c:v>
                </c:pt>
                <c:pt idx="22">
                  <c:v>0.45833299999999999</c:v>
                </c:pt>
                <c:pt idx="23">
                  <c:v>0.47916700000000001</c:v>
                </c:pt>
                <c:pt idx="24">
                  <c:v>0.5</c:v>
                </c:pt>
                <c:pt idx="25">
                  <c:v>0.5</c:v>
                </c:pt>
                <c:pt idx="26">
                  <c:v>0.52083299999999999</c:v>
                </c:pt>
                <c:pt idx="27">
                  <c:v>0.54166700000000001</c:v>
                </c:pt>
                <c:pt idx="28">
                  <c:v>0.5625</c:v>
                </c:pt>
                <c:pt idx="29">
                  <c:v>0.58333299999999999</c:v>
                </c:pt>
                <c:pt idx="30">
                  <c:v>0.60416700000000001</c:v>
                </c:pt>
                <c:pt idx="31">
                  <c:v>0.625</c:v>
                </c:pt>
                <c:pt idx="32">
                  <c:v>0.64583299999999999</c:v>
                </c:pt>
                <c:pt idx="33">
                  <c:v>0.66666700000000001</c:v>
                </c:pt>
                <c:pt idx="34">
                  <c:v>0.6875</c:v>
                </c:pt>
                <c:pt idx="35">
                  <c:v>0.70833299999999999</c:v>
                </c:pt>
                <c:pt idx="36">
                  <c:v>0.72916700000000001</c:v>
                </c:pt>
                <c:pt idx="37">
                  <c:v>0.75</c:v>
                </c:pt>
                <c:pt idx="38">
                  <c:v>0.77083299999999999</c:v>
                </c:pt>
                <c:pt idx="39">
                  <c:v>0.79166700000000001</c:v>
                </c:pt>
                <c:pt idx="40">
                  <c:v>0.8125</c:v>
                </c:pt>
                <c:pt idx="41">
                  <c:v>0.83333299999999999</c:v>
                </c:pt>
                <c:pt idx="42">
                  <c:v>0.85416700000000001</c:v>
                </c:pt>
                <c:pt idx="43">
                  <c:v>0.875</c:v>
                </c:pt>
                <c:pt idx="44">
                  <c:v>0.89583299999999999</c:v>
                </c:pt>
                <c:pt idx="45">
                  <c:v>0.91666700000000001</c:v>
                </c:pt>
                <c:pt idx="46">
                  <c:v>0.9375</c:v>
                </c:pt>
                <c:pt idx="47">
                  <c:v>0.95833299999999999</c:v>
                </c:pt>
                <c:pt idx="48">
                  <c:v>0.97916700000000001</c:v>
                </c:pt>
                <c:pt idx="49">
                  <c:v>1</c:v>
                </c:pt>
                <c:pt idx="50">
                  <c:v>1.0208330000000001</c:v>
                </c:pt>
                <c:pt idx="51">
                  <c:v>1.0416669999999999</c:v>
                </c:pt>
                <c:pt idx="52">
                  <c:v>1.0625</c:v>
                </c:pt>
                <c:pt idx="53">
                  <c:v>1.0833330000000001</c:v>
                </c:pt>
                <c:pt idx="54">
                  <c:v>1.1041669999999999</c:v>
                </c:pt>
                <c:pt idx="55">
                  <c:v>1.125</c:v>
                </c:pt>
                <c:pt idx="56">
                  <c:v>1.1458330000000001</c:v>
                </c:pt>
                <c:pt idx="57">
                  <c:v>1.1666669999999999</c:v>
                </c:pt>
                <c:pt idx="58">
                  <c:v>1.1875</c:v>
                </c:pt>
                <c:pt idx="59">
                  <c:v>1.2083330000000001</c:v>
                </c:pt>
                <c:pt idx="60">
                  <c:v>1.2291669999999999</c:v>
                </c:pt>
                <c:pt idx="61">
                  <c:v>1.25</c:v>
                </c:pt>
                <c:pt idx="62">
                  <c:v>1.2708330000000001</c:v>
                </c:pt>
                <c:pt idx="63">
                  <c:v>1.2916669999999999</c:v>
                </c:pt>
                <c:pt idx="64">
                  <c:v>1.3125</c:v>
                </c:pt>
                <c:pt idx="65">
                  <c:v>1.3333330000000001</c:v>
                </c:pt>
                <c:pt idx="66">
                  <c:v>1.3541669999999999</c:v>
                </c:pt>
                <c:pt idx="67">
                  <c:v>1.375</c:v>
                </c:pt>
                <c:pt idx="68">
                  <c:v>1.3958330000000001</c:v>
                </c:pt>
                <c:pt idx="69">
                  <c:v>1.4166669999999999</c:v>
                </c:pt>
                <c:pt idx="70">
                  <c:v>1.4375</c:v>
                </c:pt>
                <c:pt idx="71">
                  <c:v>1.4583330000000001</c:v>
                </c:pt>
                <c:pt idx="72">
                  <c:v>1.4791669999999999</c:v>
                </c:pt>
                <c:pt idx="73">
                  <c:v>1.5</c:v>
                </c:pt>
                <c:pt idx="74">
                  <c:v>1.5208330000000001</c:v>
                </c:pt>
                <c:pt idx="75">
                  <c:v>1.5416669999999999</c:v>
                </c:pt>
                <c:pt idx="76">
                  <c:v>1.5625</c:v>
                </c:pt>
                <c:pt idx="77">
                  <c:v>1.5833330000000001</c:v>
                </c:pt>
                <c:pt idx="78">
                  <c:v>1.6041669999999999</c:v>
                </c:pt>
                <c:pt idx="79">
                  <c:v>1.625</c:v>
                </c:pt>
                <c:pt idx="80">
                  <c:v>1.6458330000000001</c:v>
                </c:pt>
                <c:pt idx="81">
                  <c:v>1.6666669999999999</c:v>
                </c:pt>
                <c:pt idx="82">
                  <c:v>1.6875</c:v>
                </c:pt>
                <c:pt idx="83">
                  <c:v>1.7083330000000001</c:v>
                </c:pt>
                <c:pt idx="84">
                  <c:v>1.7291669999999999</c:v>
                </c:pt>
                <c:pt idx="85">
                  <c:v>1.75</c:v>
                </c:pt>
                <c:pt idx="86">
                  <c:v>1.7708330000000001</c:v>
                </c:pt>
                <c:pt idx="87">
                  <c:v>1.7916669999999999</c:v>
                </c:pt>
                <c:pt idx="88">
                  <c:v>1.8125</c:v>
                </c:pt>
                <c:pt idx="89">
                  <c:v>1.8333330000000001</c:v>
                </c:pt>
                <c:pt idx="90">
                  <c:v>1.8541669999999999</c:v>
                </c:pt>
                <c:pt idx="91">
                  <c:v>1.875</c:v>
                </c:pt>
                <c:pt idx="92">
                  <c:v>1.8958330000000001</c:v>
                </c:pt>
                <c:pt idx="93">
                  <c:v>1.9166669999999999</c:v>
                </c:pt>
                <c:pt idx="94">
                  <c:v>1.9375</c:v>
                </c:pt>
                <c:pt idx="95">
                  <c:v>1.9583330000000001</c:v>
                </c:pt>
                <c:pt idx="96">
                  <c:v>1.9791669999999999</c:v>
                </c:pt>
                <c:pt idx="97">
                  <c:v>2</c:v>
                </c:pt>
              </c:numCache>
            </c:numRef>
          </c:xVal>
          <c:yVal>
            <c:numRef>
              <c:f>'1150PFR'!$B$2:$B$99</c:f>
              <c:numCache>
                <c:formatCode>General</c:formatCode>
                <c:ptCount val="98"/>
                <c:pt idx="0">
                  <c:v>60</c:v>
                </c:pt>
                <c:pt idx="1">
                  <c:v>60</c:v>
                </c:pt>
                <c:pt idx="2">
                  <c:v>60.000008000000001</c:v>
                </c:pt>
                <c:pt idx="3">
                  <c:v>60.000008000000001</c:v>
                </c:pt>
                <c:pt idx="4">
                  <c:v>60.000008000000001</c:v>
                </c:pt>
                <c:pt idx="5">
                  <c:v>60.000008000000001</c:v>
                </c:pt>
                <c:pt idx="6">
                  <c:v>60.000008000000001</c:v>
                </c:pt>
                <c:pt idx="7">
                  <c:v>60.000008000000001</c:v>
                </c:pt>
                <c:pt idx="8">
                  <c:v>60</c:v>
                </c:pt>
                <c:pt idx="9">
                  <c:v>60</c:v>
                </c:pt>
                <c:pt idx="10">
                  <c:v>59.999996000000003</c:v>
                </c:pt>
                <c:pt idx="11">
                  <c:v>59.999996000000003</c:v>
                </c:pt>
                <c:pt idx="12">
                  <c:v>59.999991999999999</c:v>
                </c:pt>
                <c:pt idx="13">
                  <c:v>59.999991999999999</c:v>
                </c:pt>
                <c:pt idx="14">
                  <c:v>59.999991999999999</c:v>
                </c:pt>
                <c:pt idx="15">
                  <c:v>59.999991999999999</c:v>
                </c:pt>
                <c:pt idx="16">
                  <c:v>59.999991999999999</c:v>
                </c:pt>
                <c:pt idx="17">
                  <c:v>59.999991999999999</c:v>
                </c:pt>
                <c:pt idx="18">
                  <c:v>59.999991999999999</c:v>
                </c:pt>
                <c:pt idx="19">
                  <c:v>59.999988999999999</c:v>
                </c:pt>
                <c:pt idx="20">
                  <c:v>59.999988999999999</c:v>
                </c:pt>
                <c:pt idx="21">
                  <c:v>59.999988999999999</c:v>
                </c:pt>
                <c:pt idx="22">
                  <c:v>59.999988999999999</c:v>
                </c:pt>
                <c:pt idx="23">
                  <c:v>59.999985000000002</c:v>
                </c:pt>
                <c:pt idx="24">
                  <c:v>59.999980999999998</c:v>
                </c:pt>
                <c:pt idx="25">
                  <c:v>59.999980999999998</c:v>
                </c:pt>
                <c:pt idx="26">
                  <c:v>59.978789999999996</c:v>
                </c:pt>
                <c:pt idx="27">
                  <c:v>59.961136000000003</c:v>
                </c:pt>
                <c:pt idx="28">
                  <c:v>59.943607</c:v>
                </c:pt>
                <c:pt idx="29">
                  <c:v>59.925907000000002</c:v>
                </c:pt>
                <c:pt idx="30">
                  <c:v>59.908180000000002</c:v>
                </c:pt>
                <c:pt idx="31">
                  <c:v>59.890495000000001</c:v>
                </c:pt>
                <c:pt idx="32">
                  <c:v>59.872871000000004</c:v>
                </c:pt>
                <c:pt idx="33">
                  <c:v>59.855347000000002</c:v>
                </c:pt>
                <c:pt idx="34">
                  <c:v>59.837975</c:v>
                </c:pt>
                <c:pt idx="35">
                  <c:v>59.820892000000001</c:v>
                </c:pt>
                <c:pt idx="36">
                  <c:v>59.80415</c:v>
                </c:pt>
                <c:pt idx="37">
                  <c:v>59.787838000000001</c:v>
                </c:pt>
                <c:pt idx="38">
                  <c:v>59.771999000000001</c:v>
                </c:pt>
                <c:pt idx="39">
                  <c:v>59.756625999999997</c:v>
                </c:pt>
                <c:pt idx="40">
                  <c:v>59.741734000000001</c:v>
                </c:pt>
                <c:pt idx="41">
                  <c:v>59.727268000000002</c:v>
                </c:pt>
                <c:pt idx="42">
                  <c:v>59.713183999999998</c:v>
                </c:pt>
                <c:pt idx="43">
                  <c:v>59.699387000000002</c:v>
                </c:pt>
                <c:pt idx="44">
                  <c:v>59.685882999999997</c:v>
                </c:pt>
                <c:pt idx="45">
                  <c:v>59.672516000000002</c:v>
                </c:pt>
                <c:pt idx="46">
                  <c:v>59.659252000000002</c:v>
                </c:pt>
                <c:pt idx="47">
                  <c:v>59.646034</c:v>
                </c:pt>
                <c:pt idx="48">
                  <c:v>59.632820000000002</c:v>
                </c:pt>
                <c:pt idx="49">
                  <c:v>59.619598000000003</c:v>
                </c:pt>
                <c:pt idx="50">
                  <c:v>59.606330999999997</c:v>
                </c:pt>
                <c:pt idx="51">
                  <c:v>59.592995000000002</c:v>
                </c:pt>
                <c:pt idx="52">
                  <c:v>59.579552</c:v>
                </c:pt>
                <c:pt idx="53">
                  <c:v>59.566071000000001</c:v>
                </c:pt>
                <c:pt idx="54">
                  <c:v>59.552470999999997</c:v>
                </c:pt>
                <c:pt idx="55">
                  <c:v>59.538787999999997</c:v>
                </c:pt>
                <c:pt idx="56">
                  <c:v>59.525039999999997</c:v>
                </c:pt>
                <c:pt idx="57">
                  <c:v>59.511253000000004</c:v>
                </c:pt>
                <c:pt idx="58">
                  <c:v>59.497456</c:v>
                </c:pt>
                <c:pt idx="59">
                  <c:v>59.483668999999999</c:v>
                </c:pt>
                <c:pt idx="60">
                  <c:v>59.469912999999998</c:v>
                </c:pt>
                <c:pt idx="61">
                  <c:v>59.456187999999997</c:v>
                </c:pt>
                <c:pt idx="62">
                  <c:v>59.442546999999998</c:v>
                </c:pt>
                <c:pt idx="63">
                  <c:v>59.428944000000001</c:v>
                </c:pt>
                <c:pt idx="64">
                  <c:v>59.415382000000001</c:v>
                </c:pt>
                <c:pt idx="65">
                  <c:v>59.401862999999999</c:v>
                </c:pt>
                <c:pt idx="66">
                  <c:v>59.388370999999999</c:v>
                </c:pt>
                <c:pt idx="67">
                  <c:v>59.374893</c:v>
                </c:pt>
                <c:pt idx="68">
                  <c:v>59.361426999999999</c:v>
                </c:pt>
                <c:pt idx="69">
                  <c:v>59.347954000000001</c:v>
                </c:pt>
                <c:pt idx="70">
                  <c:v>59.334465000000002</c:v>
                </c:pt>
                <c:pt idx="71">
                  <c:v>59.320965000000001</c:v>
                </c:pt>
                <c:pt idx="72">
                  <c:v>59.307429999999997</c:v>
                </c:pt>
                <c:pt idx="73">
                  <c:v>59.293861</c:v>
                </c:pt>
                <c:pt idx="74">
                  <c:v>59.280258000000003</c:v>
                </c:pt>
                <c:pt idx="75">
                  <c:v>59.266624</c:v>
                </c:pt>
                <c:pt idx="76">
                  <c:v>59.252960000000002</c:v>
                </c:pt>
                <c:pt idx="77">
                  <c:v>59.239269</c:v>
                </c:pt>
                <c:pt idx="78">
                  <c:v>59.225566999999998</c:v>
                </c:pt>
                <c:pt idx="79">
                  <c:v>59.211875999999997</c:v>
                </c:pt>
                <c:pt idx="80">
                  <c:v>59.198196000000003</c:v>
                </c:pt>
                <c:pt idx="81">
                  <c:v>59.184559</c:v>
                </c:pt>
                <c:pt idx="82">
                  <c:v>59.170990000000003</c:v>
                </c:pt>
                <c:pt idx="83">
                  <c:v>59.157513000000002</c:v>
                </c:pt>
                <c:pt idx="84">
                  <c:v>59.144154</c:v>
                </c:pt>
                <c:pt idx="85">
                  <c:v>59.130946999999999</c:v>
                </c:pt>
                <c:pt idx="86">
                  <c:v>59.117911999999997</c:v>
                </c:pt>
                <c:pt idx="87">
                  <c:v>59.105075999999997</c:v>
                </c:pt>
                <c:pt idx="88">
                  <c:v>59.092461</c:v>
                </c:pt>
                <c:pt idx="89">
                  <c:v>59.080086000000001</c:v>
                </c:pt>
                <c:pt idx="90">
                  <c:v>59.067962999999999</c:v>
                </c:pt>
                <c:pt idx="91">
                  <c:v>59.056106999999997</c:v>
                </c:pt>
                <c:pt idx="92">
                  <c:v>59.044521000000003</c:v>
                </c:pt>
                <c:pt idx="93">
                  <c:v>59.033214999999998</c:v>
                </c:pt>
                <c:pt idx="94">
                  <c:v>59.022174999999997</c:v>
                </c:pt>
                <c:pt idx="95">
                  <c:v>59.011401999999997</c:v>
                </c:pt>
                <c:pt idx="96">
                  <c:v>59.000889000000001</c:v>
                </c:pt>
                <c:pt idx="97">
                  <c:v>58.990397999999999</c:v>
                </c:pt>
              </c:numCache>
            </c:numRef>
          </c:yVal>
          <c:smooth val="0"/>
        </c:ser>
        <c:dLbls>
          <c:showLegendKey val="0"/>
          <c:showVal val="0"/>
          <c:showCatName val="0"/>
          <c:showSerName val="0"/>
          <c:showPercent val="0"/>
          <c:showBubbleSize val="0"/>
        </c:dLbls>
        <c:axId val="163682208"/>
        <c:axId val="163682600"/>
      </c:scatterChart>
      <c:valAx>
        <c:axId val="163682208"/>
        <c:scaling>
          <c:orientation val="minMax"/>
        </c:scaling>
        <c:delete val="0"/>
        <c:axPos val="b"/>
        <c:majorGridlines>
          <c:spPr>
            <a:ln w="9525" cap="flat" cmpd="sng" algn="ctr">
              <a:solidFill>
                <a:schemeClr val="tx1">
                  <a:lumMod val="15000"/>
                  <a:lumOff val="85000"/>
                </a:schemeClr>
              </a:solidFill>
              <a:round/>
            </a:ln>
            <a:effectLst/>
          </c:spPr>
        </c:majorGridlines>
        <c:title>
          <c:tx>
            <c:rich>
              <a:bodyPr rot="0" spcFirstLastPara="1" vertOverflow="ellipsis" vert="horz" wrap="square" anchor="ctr" anchorCtr="1"/>
              <a:lstStyle/>
              <a:p>
                <a:pPr>
                  <a:defRPr sz="1200" b="0" i="0" u="none" strike="noStrike" kern="1200" baseline="0">
                    <a:solidFill>
                      <a:schemeClr val="tx2"/>
                    </a:solidFill>
                    <a:latin typeface="+mn-lt"/>
                    <a:ea typeface="+mn-ea"/>
                    <a:cs typeface="+mn-cs"/>
                  </a:defRPr>
                </a:pPr>
                <a:r>
                  <a:rPr lang="en-US">
                    <a:solidFill>
                      <a:schemeClr val="tx2"/>
                    </a:solidFill>
                  </a:rPr>
                  <a:t>Second</a:t>
                </a:r>
              </a:p>
            </c:rich>
          </c:tx>
          <c:layout/>
          <c:overlay val="0"/>
          <c:spPr>
            <a:noFill/>
            <a:ln>
              <a:noFill/>
            </a:ln>
            <a:effectLst/>
          </c:spPr>
          <c:txPr>
            <a:bodyPr rot="0" spcFirstLastPara="1" vertOverflow="ellipsis" vert="horz" wrap="square" anchor="ctr" anchorCtr="1"/>
            <a:lstStyle/>
            <a:p>
              <a:pPr>
                <a:defRPr sz="1200" b="0" i="0" u="none" strike="noStrike" kern="1200" baseline="0">
                  <a:solidFill>
                    <a:schemeClr val="tx2"/>
                  </a:solidFill>
                  <a:latin typeface="+mn-lt"/>
                  <a:ea typeface="+mn-ea"/>
                  <a:cs typeface="+mn-cs"/>
                </a:defRPr>
              </a:pPr>
              <a:endParaRPr lang="en-US"/>
            </a:p>
          </c:txPr>
        </c:title>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1400" b="0" i="0" u="none" strike="noStrike" kern="1200" baseline="0">
                <a:solidFill>
                  <a:schemeClr val="tx2"/>
                </a:solidFill>
                <a:latin typeface="+mn-lt"/>
                <a:ea typeface="+mn-ea"/>
                <a:cs typeface="+mn-cs"/>
              </a:defRPr>
            </a:pPr>
            <a:endParaRPr lang="en-US"/>
          </a:p>
        </c:txPr>
        <c:crossAx val="163682600"/>
        <c:crosses val="autoZero"/>
        <c:crossBetween val="midCat"/>
        <c:majorUnit val="0.2"/>
      </c:valAx>
      <c:valAx>
        <c:axId val="163682600"/>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200" b="0" i="0" u="none" strike="noStrike" kern="1200" baseline="0">
                    <a:solidFill>
                      <a:schemeClr val="tx2"/>
                    </a:solidFill>
                    <a:latin typeface="+mn-lt"/>
                    <a:ea typeface="+mn-ea"/>
                    <a:cs typeface="+mn-cs"/>
                  </a:defRPr>
                </a:pPr>
                <a:r>
                  <a:rPr lang="en-US">
                    <a:solidFill>
                      <a:schemeClr val="tx2"/>
                    </a:solidFill>
                  </a:rPr>
                  <a:t>Frequency (Hz)</a:t>
                </a:r>
              </a:p>
            </c:rich>
          </c:tx>
          <c:layout/>
          <c:overlay val="0"/>
          <c:spPr>
            <a:noFill/>
            <a:ln>
              <a:noFill/>
            </a:ln>
            <a:effectLst/>
          </c:spPr>
          <c:txPr>
            <a:bodyPr rot="-5400000" spcFirstLastPara="1" vertOverflow="ellipsis" vert="horz" wrap="square" anchor="ctr" anchorCtr="1"/>
            <a:lstStyle/>
            <a:p>
              <a:pPr>
                <a:defRPr sz="1200" b="0" i="0" u="none" strike="noStrike" kern="1200" baseline="0">
                  <a:solidFill>
                    <a:schemeClr val="tx2"/>
                  </a:solidFill>
                  <a:latin typeface="+mn-lt"/>
                  <a:ea typeface="+mn-ea"/>
                  <a:cs typeface="+mn-cs"/>
                </a:defRPr>
              </a:pPr>
              <a:endParaRPr lang="en-US"/>
            </a:p>
          </c:txPr>
        </c:title>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1400" b="0" i="0" u="none" strike="noStrike" kern="1200" baseline="0">
                <a:solidFill>
                  <a:schemeClr val="tx2"/>
                </a:solidFill>
                <a:latin typeface="+mn-lt"/>
                <a:ea typeface="+mn-ea"/>
                <a:cs typeface="+mn-cs"/>
              </a:defRPr>
            </a:pPr>
            <a:endParaRPr lang="en-US"/>
          </a:p>
        </c:txPr>
        <c:crossAx val="163682208"/>
        <c:crosses val="autoZero"/>
        <c:crossBetween val="midCat"/>
        <c:majorUnit val="0.1"/>
      </c:valAx>
      <c:spPr>
        <a:noFill/>
        <a:ln>
          <a:noFill/>
        </a:ln>
        <a:effectLst/>
      </c:spPr>
    </c:plotArea>
    <c:plotVisOnly val="1"/>
    <c:dispBlanksAs val="gap"/>
    <c:showDLblsOverMax val="0"/>
  </c:chart>
  <c:spPr>
    <a:noFill/>
    <a:ln>
      <a:noFill/>
    </a:ln>
    <a:effectLst/>
  </c:spPr>
  <c:txPr>
    <a:bodyPr/>
    <a:lstStyle/>
    <a:p>
      <a:pPr>
        <a:defRPr sz="1200">
          <a:solidFill>
            <a:schemeClr val="tx1"/>
          </a:solidFill>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600" b="1" i="0" u="none" strike="noStrike" kern="1200" spc="0" baseline="0">
                <a:solidFill>
                  <a:schemeClr val="tx2"/>
                </a:solidFill>
                <a:latin typeface="+mn-lt"/>
                <a:ea typeface="+mn-ea"/>
                <a:cs typeface="+mn-cs"/>
              </a:defRPr>
            </a:pPr>
            <a:r>
              <a:rPr lang="en-US" sz="1200" b="1" dirty="0">
                <a:solidFill>
                  <a:schemeClr val="tx2"/>
                </a:solidFill>
              </a:rPr>
              <a:t>Frequency Traveling time (From LR setting to ULFS setting) vs. Inertia</a:t>
            </a:r>
          </a:p>
        </c:rich>
      </c:tx>
      <c:layout/>
      <c:overlay val="0"/>
      <c:spPr>
        <a:noFill/>
        <a:ln>
          <a:noFill/>
        </a:ln>
        <a:effectLst/>
      </c:spPr>
      <c:txPr>
        <a:bodyPr rot="0" spcFirstLastPara="1" vertOverflow="ellipsis" vert="horz" wrap="square" anchor="ctr" anchorCtr="1"/>
        <a:lstStyle/>
        <a:p>
          <a:pPr>
            <a:defRPr sz="1600" b="1" i="0" u="none" strike="noStrike" kern="1200" spc="0" baseline="0">
              <a:solidFill>
                <a:schemeClr val="tx2"/>
              </a:solidFill>
              <a:latin typeface="+mn-lt"/>
              <a:ea typeface="+mn-ea"/>
              <a:cs typeface="+mn-cs"/>
            </a:defRPr>
          </a:pPr>
          <a:endParaRPr lang="en-US"/>
        </a:p>
      </c:txPr>
    </c:title>
    <c:autoTitleDeleted val="0"/>
    <c:plotArea>
      <c:layout/>
      <c:scatterChart>
        <c:scatterStyle val="smoothMarker"/>
        <c:varyColors val="0"/>
        <c:ser>
          <c:idx val="1"/>
          <c:order val="1"/>
          <c:spPr>
            <a:ln w="19050" cap="rnd">
              <a:solidFill>
                <a:schemeClr val="accent2"/>
              </a:solidFill>
              <a:round/>
            </a:ln>
            <a:effectLst/>
          </c:spPr>
          <c:marker>
            <c:symbol val="none"/>
          </c:marker>
          <c:xVal>
            <c:numRef>
              <c:f>Sheet1!$B$8:$I$8</c:f>
              <c:numCache>
                <c:formatCode>General</c:formatCode>
                <c:ptCount val="8"/>
                <c:pt idx="0">
                  <c:v>108</c:v>
                </c:pt>
                <c:pt idx="1">
                  <c:v>140</c:v>
                </c:pt>
                <c:pt idx="2">
                  <c:v>153.6</c:v>
                </c:pt>
                <c:pt idx="3">
                  <c:v>184.3</c:v>
                </c:pt>
                <c:pt idx="4">
                  <c:v>190</c:v>
                </c:pt>
                <c:pt idx="5">
                  <c:v>224.3</c:v>
                </c:pt>
                <c:pt idx="6">
                  <c:v>0</c:v>
                </c:pt>
                <c:pt idx="7">
                  <c:v>250</c:v>
                </c:pt>
              </c:numCache>
            </c:numRef>
          </c:xVal>
          <c:yVal>
            <c:numRef>
              <c:f>Sheet1!$B$6:$I$6</c:f>
              <c:numCache>
                <c:formatCode>General</c:formatCode>
                <c:ptCount val="8"/>
                <c:pt idx="0">
                  <c:v>0.42</c:v>
                </c:pt>
                <c:pt idx="1">
                  <c:v>0.42</c:v>
                </c:pt>
                <c:pt idx="2">
                  <c:v>0.42</c:v>
                </c:pt>
                <c:pt idx="3">
                  <c:v>0.42</c:v>
                </c:pt>
                <c:pt idx="4">
                  <c:v>0.42</c:v>
                </c:pt>
                <c:pt idx="5">
                  <c:v>0.42</c:v>
                </c:pt>
                <c:pt idx="6">
                  <c:v>0.42</c:v>
                </c:pt>
                <c:pt idx="7">
                  <c:v>0.42</c:v>
                </c:pt>
              </c:numCache>
            </c:numRef>
          </c:yVal>
          <c:smooth val="1"/>
        </c:ser>
        <c:dLbls>
          <c:showLegendKey val="0"/>
          <c:showVal val="0"/>
          <c:showCatName val="0"/>
          <c:showSerName val="0"/>
          <c:showPercent val="0"/>
          <c:showBubbleSize val="0"/>
        </c:dLbls>
        <c:axId val="163683384"/>
        <c:axId val="399403192"/>
      </c:scatterChart>
      <c:scatterChart>
        <c:scatterStyle val="lineMarker"/>
        <c:varyColors val="0"/>
        <c:ser>
          <c:idx val="0"/>
          <c:order val="0"/>
          <c:tx>
            <c:strRef>
              <c:f>Sheet1!$A$4</c:f>
              <c:strCache>
                <c:ptCount val="1"/>
                <c:pt idx="0">
                  <c:v>T(59.7Hz -59.3Hz),1150PFR</c:v>
                </c:pt>
              </c:strCache>
            </c:strRef>
          </c:tx>
          <c:spPr>
            <a:ln w="25400" cap="rnd">
              <a:noFill/>
              <a:round/>
            </a:ln>
            <a:effectLst/>
          </c:spPr>
          <c:marker>
            <c:symbol val="circle"/>
            <c:size val="5"/>
            <c:spPr>
              <a:solidFill>
                <a:schemeClr val="accent1"/>
              </a:solidFill>
              <a:ln w="9525">
                <a:solidFill>
                  <a:schemeClr val="accent1"/>
                </a:solidFill>
              </a:ln>
              <a:effectLst/>
            </c:spPr>
          </c:marker>
          <c:trendline>
            <c:spPr>
              <a:ln w="19050" cap="rnd">
                <a:solidFill>
                  <a:schemeClr val="accent1"/>
                </a:solidFill>
                <a:prstDash val="sysDot"/>
              </a:ln>
              <a:effectLst/>
            </c:spPr>
            <c:trendlineType val="poly"/>
            <c:order val="2"/>
            <c:dispRSqr val="0"/>
            <c:dispEq val="0"/>
          </c:trendline>
          <c:xVal>
            <c:numRef>
              <c:f>Sheet1!$B$2:$H$2</c:f>
              <c:numCache>
                <c:formatCode>General</c:formatCode>
                <c:ptCount val="7"/>
                <c:pt idx="0">
                  <c:v>108</c:v>
                </c:pt>
                <c:pt idx="1">
                  <c:v>140</c:v>
                </c:pt>
                <c:pt idx="2">
                  <c:v>153.6</c:v>
                </c:pt>
                <c:pt idx="3">
                  <c:v>184.3</c:v>
                </c:pt>
                <c:pt idx="4">
                  <c:v>190</c:v>
                </c:pt>
                <c:pt idx="5">
                  <c:v>224.3</c:v>
                </c:pt>
                <c:pt idx="6">
                  <c:v>0</c:v>
                </c:pt>
              </c:numCache>
            </c:numRef>
          </c:xVal>
          <c:yVal>
            <c:numRef>
              <c:f>Sheet1!$B$4:$H$4</c:f>
              <c:numCache>
                <c:formatCode>General</c:formatCode>
                <c:ptCount val="7"/>
                <c:pt idx="0">
                  <c:v>0.625</c:v>
                </c:pt>
                <c:pt idx="1">
                  <c:v>0.8125</c:v>
                </c:pt>
                <c:pt idx="2">
                  <c:v>0.875</c:v>
                </c:pt>
                <c:pt idx="3">
                  <c:v>1.2916669999999999</c:v>
                </c:pt>
                <c:pt idx="4">
                  <c:v>1.708334</c:v>
                </c:pt>
                <c:pt idx="5">
                  <c:v>1.9166669999999999</c:v>
                </c:pt>
                <c:pt idx="6">
                  <c:v>0</c:v>
                </c:pt>
              </c:numCache>
            </c:numRef>
          </c:yVal>
          <c:smooth val="0"/>
        </c:ser>
        <c:dLbls>
          <c:showLegendKey val="0"/>
          <c:showVal val="0"/>
          <c:showCatName val="0"/>
          <c:showSerName val="0"/>
          <c:showPercent val="0"/>
          <c:showBubbleSize val="0"/>
        </c:dLbls>
        <c:axId val="163683384"/>
        <c:axId val="399403192"/>
      </c:scatterChart>
      <c:valAx>
        <c:axId val="163683384"/>
        <c:scaling>
          <c:orientation val="minMax"/>
          <c:max val="250"/>
        </c:scaling>
        <c:delete val="0"/>
        <c:axPos val="b"/>
        <c:majorGridlines>
          <c:spPr>
            <a:ln w="9525" cap="flat" cmpd="sng" algn="ctr">
              <a:solidFill>
                <a:schemeClr val="tx1">
                  <a:lumMod val="15000"/>
                  <a:lumOff val="85000"/>
                </a:schemeClr>
              </a:solidFill>
              <a:round/>
            </a:ln>
            <a:effectLst/>
          </c:spPr>
        </c:majorGridlines>
        <c:title>
          <c:tx>
            <c:rich>
              <a:bodyPr rot="0" spcFirstLastPara="1" vertOverflow="ellipsis" vert="horz" wrap="square" anchor="ctr" anchorCtr="1"/>
              <a:lstStyle/>
              <a:p>
                <a:pPr>
                  <a:defRPr sz="1200" b="0" i="0" u="none" strike="noStrike" kern="1200" baseline="0">
                    <a:solidFill>
                      <a:schemeClr val="tx2"/>
                    </a:solidFill>
                    <a:latin typeface="+mn-lt"/>
                    <a:ea typeface="+mn-ea"/>
                    <a:cs typeface="+mn-cs"/>
                  </a:defRPr>
                </a:pPr>
                <a:r>
                  <a:rPr lang="en-US" sz="1200">
                    <a:solidFill>
                      <a:schemeClr val="tx2"/>
                    </a:solidFill>
                  </a:rPr>
                  <a:t>Inertia (GW*s)</a:t>
                </a:r>
              </a:p>
            </c:rich>
          </c:tx>
          <c:layout/>
          <c:overlay val="0"/>
          <c:spPr>
            <a:noFill/>
            <a:ln>
              <a:noFill/>
            </a:ln>
            <a:effectLst/>
          </c:spPr>
          <c:txPr>
            <a:bodyPr rot="0" spcFirstLastPara="1" vertOverflow="ellipsis" vert="horz" wrap="square" anchor="ctr" anchorCtr="1"/>
            <a:lstStyle/>
            <a:p>
              <a:pPr>
                <a:defRPr sz="1200" b="0" i="0" u="none" strike="noStrike" kern="1200" baseline="0">
                  <a:solidFill>
                    <a:schemeClr val="tx2"/>
                  </a:solidFill>
                  <a:latin typeface="+mn-lt"/>
                  <a:ea typeface="+mn-ea"/>
                  <a:cs typeface="+mn-cs"/>
                </a:defRPr>
              </a:pPr>
              <a:endParaRPr lang="en-US"/>
            </a:p>
          </c:txPr>
        </c:title>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1400" b="0" i="0" u="none" strike="noStrike" kern="1200" baseline="0">
                <a:solidFill>
                  <a:schemeClr val="tx2"/>
                </a:solidFill>
                <a:latin typeface="+mn-lt"/>
                <a:ea typeface="+mn-ea"/>
                <a:cs typeface="+mn-cs"/>
              </a:defRPr>
            </a:pPr>
            <a:endParaRPr lang="en-US"/>
          </a:p>
        </c:txPr>
        <c:crossAx val="399403192"/>
        <c:crosses val="autoZero"/>
        <c:crossBetween val="midCat"/>
      </c:valAx>
      <c:valAx>
        <c:axId val="399403192"/>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200" b="0" i="0" u="none" strike="noStrike" kern="1200" baseline="0">
                    <a:solidFill>
                      <a:schemeClr val="tx2"/>
                    </a:solidFill>
                    <a:latin typeface="+mn-lt"/>
                    <a:ea typeface="+mn-ea"/>
                    <a:cs typeface="+mn-cs"/>
                  </a:defRPr>
                </a:pPr>
                <a:r>
                  <a:rPr lang="en-US" sz="1200">
                    <a:solidFill>
                      <a:schemeClr val="tx2"/>
                    </a:solidFill>
                  </a:rPr>
                  <a:t>Second</a:t>
                </a:r>
              </a:p>
            </c:rich>
          </c:tx>
          <c:layout/>
          <c:overlay val="0"/>
          <c:spPr>
            <a:noFill/>
            <a:ln>
              <a:noFill/>
            </a:ln>
            <a:effectLst/>
          </c:spPr>
          <c:txPr>
            <a:bodyPr rot="-5400000" spcFirstLastPara="1" vertOverflow="ellipsis" vert="horz" wrap="square" anchor="ctr" anchorCtr="1"/>
            <a:lstStyle/>
            <a:p>
              <a:pPr>
                <a:defRPr sz="1200" b="0" i="0" u="none" strike="noStrike" kern="1200" baseline="0">
                  <a:solidFill>
                    <a:schemeClr val="tx2"/>
                  </a:solidFill>
                  <a:latin typeface="+mn-lt"/>
                  <a:ea typeface="+mn-ea"/>
                  <a:cs typeface="+mn-cs"/>
                </a:defRPr>
              </a:pPr>
              <a:endParaRPr lang="en-US"/>
            </a:p>
          </c:txPr>
        </c:title>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1400" b="0" i="0" u="none" strike="noStrike" kern="1200" baseline="0">
                <a:solidFill>
                  <a:schemeClr val="tx2"/>
                </a:solidFill>
                <a:latin typeface="+mn-lt"/>
                <a:ea typeface="+mn-ea"/>
                <a:cs typeface="+mn-cs"/>
              </a:defRPr>
            </a:pPr>
            <a:endParaRPr lang="en-US"/>
          </a:p>
        </c:txPr>
        <c:crossAx val="163683384"/>
        <c:crosses val="autoZero"/>
        <c:crossBetween val="midCat"/>
      </c:valAx>
      <c:spPr>
        <a:noFill/>
        <a:ln>
          <a:noFill/>
        </a:ln>
        <a:effectLst/>
      </c:spPr>
    </c:plotArea>
    <c:plotVisOnly val="1"/>
    <c:dispBlanksAs val="gap"/>
    <c:showDLblsOverMax val="0"/>
  </c:chart>
  <c:spPr>
    <a:noFill/>
    <a:ln>
      <a:noFill/>
    </a:ln>
    <a:effectLst/>
  </c:spPr>
  <c:txPr>
    <a:bodyPr/>
    <a:lstStyle/>
    <a:p>
      <a:pPr>
        <a:defRPr sz="1400">
          <a:solidFill>
            <a:schemeClr val="tx1"/>
          </a:solidFill>
        </a:defRPr>
      </a:pPr>
      <a:endParaRPr lang="en-US"/>
    </a:p>
  </c:txPr>
  <c:externalData r:id="rId3">
    <c:autoUpdate val="0"/>
  </c:externalData>
</c:chartSpace>
</file>

<file path=ppt/charts/chart20.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600" b="1" i="0" u="none" strike="noStrike" kern="1200" spc="0" baseline="0">
                <a:solidFill>
                  <a:schemeClr val="tx2"/>
                </a:solidFill>
                <a:latin typeface="+mn-lt"/>
                <a:ea typeface="+mn-ea"/>
                <a:cs typeface="+mn-cs"/>
              </a:defRPr>
            </a:pPr>
            <a:r>
              <a:rPr lang="en-US" sz="1200" b="1" dirty="0">
                <a:solidFill>
                  <a:schemeClr val="tx2"/>
                </a:solidFill>
              </a:rPr>
              <a:t>Frequency Traveling time (From LR setting to ULFS setting) vs. Inertia</a:t>
            </a:r>
          </a:p>
        </c:rich>
      </c:tx>
      <c:layout/>
      <c:overlay val="0"/>
      <c:spPr>
        <a:noFill/>
        <a:ln>
          <a:noFill/>
        </a:ln>
        <a:effectLst/>
      </c:spPr>
      <c:txPr>
        <a:bodyPr rot="0" spcFirstLastPara="1" vertOverflow="ellipsis" vert="horz" wrap="square" anchor="ctr" anchorCtr="1"/>
        <a:lstStyle/>
        <a:p>
          <a:pPr>
            <a:defRPr sz="1600" b="1" i="0" u="none" strike="noStrike" kern="1200" spc="0" baseline="0">
              <a:solidFill>
                <a:schemeClr val="tx2"/>
              </a:solidFill>
              <a:latin typeface="+mn-lt"/>
              <a:ea typeface="+mn-ea"/>
              <a:cs typeface="+mn-cs"/>
            </a:defRPr>
          </a:pPr>
          <a:endParaRPr lang="en-US"/>
        </a:p>
      </c:txPr>
    </c:title>
    <c:autoTitleDeleted val="0"/>
    <c:plotArea>
      <c:layout/>
      <c:scatterChart>
        <c:scatterStyle val="smoothMarker"/>
        <c:varyColors val="0"/>
        <c:ser>
          <c:idx val="1"/>
          <c:order val="1"/>
          <c:spPr>
            <a:ln w="19050" cap="rnd">
              <a:solidFill>
                <a:schemeClr val="accent2"/>
              </a:solidFill>
              <a:round/>
            </a:ln>
            <a:effectLst/>
          </c:spPr>
          <c:marker>
            <c:symbol val="none"/>
          </c:marker>
          <c:xVal>
            <c:numRef>
              <c:f>Sheet1!$B$8:$I$8</c:f>
              <c:numCache>
                <c:formatCode>General</c:formatCode>
                <c:ptCount val="8"/>
                <c:pt idx="0">
                  <c:v>108</c:v>
                </c:pt>
                <c:pt idx="1">
                  <c:v>140</c:v>
                </c:pt>
                <c:pt idx="2">
                  <c:v>153.6</c:v>
                </c:pt>
                <c:pt idx="3">
                  <c:v>184.3</c:v>
                </c:pt>
                <c:pt idx="4">
                  <c:v>190</c:v>
                </c:pt>
                <c:pt idx="5">
                  <c:v>224.3</c:v>
                </c:pt>
                <c:pt idx="6">
                  <c:v>0</c:v>
                </c:pt>
                <c:pt idx="7">
                  <c:v>250</c:v>
                </c:pt>
              </c:numCache>
            </c:numRef>
          </c:xVal>
          <c:yVal>
            <c:numRef>
              <c:f>Sheet1!$B$6:$I$6</c:f>
              <c:numCache>
                <c:formatCode>General</c:formatCode>
                <c:ptCount val="8"/>
                <c:pt idx="0">
                  <c:v>0.42</c:v>
                </c:pt>
                <c:pt idx="1">
                  <c:v>0.42</c:v>
                </c:pt>
                <c:pt idx="2">
                  <c:v>0.42</c:v>
                </c:pt>
                <c:pt idx="3">
                  <c:v>0.42</c:v>
                </c:pt>
                <c:pt idx="4">
                  <c:v>0.42</c:v>
                </c:pt>
                <c:pt idx="5">
                  <c:v>0.42</c:v>
                </c:pt>
                <c:pt idx="6">
                  <c:v>0.42</c:v>
                </c:pt>
                <c:pt idx="7">
                  <c:v>0.42</c:v>
                </c:pt>
              </c:numCache>
            </c:numRef>
          </c:yVal>
          <c:smooth val="1"/>
        </c:ser>
        <c:dLbls>
          <c:showLegendKey val="0"/>
          <c:showVal val="0"/>
          <c:showCatName val="0"/>
          <c:showSerName val="0"/>
          <c:showPercent val="0"/>
          <c:showBubbleSize val="0"/>
        </c:dLbls>
        <c:axId val="150277712"/>
        <c:axId val="150792440"/>
      </c:scatterChart>
      <c:scatterChart>
        <c:scatterStyle val="lineMarker"/>
        <c:varyColors val="0"/>
        <c:ser>
          <c:idx val="0"/>
          <c:order val="0"/>
          <c:tx>
            <c:strRef>
              <c:f>Sheet1!$A$4</c:f>
              <c:strCache>
                <c:ptCount val="1"/>
                <c:pt idx="0">
                  <c:v>T(59.7Hz -59.3Hz),1150PFR</c:v>
                </c:pt>
              </c:strCache>
            </c:strRef>
          </c:tx>
          <c:spPr>
            <a:ln w="25400" cap="rnd">
              <a:noFill/>
              <a:round/>
            </a:ln>
            <a:effectLst/>
          </c:spPr>
          <c:marker>
            <c:symbol val="circle"/>
            <c:size val="5"/>
            <c:spPr>
              <a:solidFill>
                <a:schemeClr val="accent1"/>
              </a:solidFill>
              <a:ln w="9525">
                <a:solidFill>
                  <a:schemeClr val="accent1"/>
                </a:solidFill>
              </a:ln>
              <a:effectLst/>
            </c:spPr>
          </c:marker>
          <c:trendline>
            <c:spPr>
              <a:ln w="19050" cap="rnd">
                <a:solidFill>
                  <a:schemeClr val="accent1"/>
                </a:solidFill>
                <a:prstDash val="sysDot"/>
              </a:ln>
              <a:effectLst/>
            </c:spPr>
            <c:trendlineType val="poly"/>
            <c:order val="2"/>
            <c:dispRSqr val="0"/>
            <c:dispEq val="0"/>
          </c:trendline>
          <c:xVal>
            <c:numRef>
              <c:f>Sheet1!$B$2:$H$2</c:f>
              <c:numCache>
                <c:formatCode>General</c:formatCode>
                <c:ptCount val="7"/>
                <c:pt idx="0">
                  <c:v>108</c:v>
                </c:pt>
                <c:pt idx="1">
                  <c:v>140</c:v>
                </c:pt>
                <c:pt idx="2">
                  <c:v>153.6</c:v>
                </c:pt>
                <c:pt idx="3">
                  <c:v>184.3</c:v>
                </c:pt>
                <c:pt idx="4">
                  <c:v>190</c:v>
                </c:pt>
                <c:pt idx="5">
                  <c:v>224.3</c:v>
                </c:pt>
                <c:pt idx="6">
                  <c:v>0</c:v>
                </c:pt>
              </c:numCache>
            </c:numRef>
          </c:xVal>
          <c:yVal>
            <c:numRef>
              <c:f>Sheet1!$B$4:$H$4</c:f>
              <c:numCache>
                <c:formatCode>General</c:formatCode>
                <c:ptCount val="7"/>
                <c:pt idx="0">
                  <c:v>0.625</c:v>
                </c:pt>
                <c:pt idx="1">
                  <c:v>0.8125</c:v>
                </c:pt>
                <c:pt idx="2">
                  <c:v>0.875</c:v>
                </c:pt>
                <c:pt idx="3">
                  <c:v>1.2916669999999999</c:v>
                </c:pt>
                <c:pt idx="4">
                  <c:v>1.708334</c:v>
                </c:pt>
                <c:pt idx="5">
                  <c:v>1.9166669999999999</c:v>
                </c:pt>
                <c:pt idx="6">
                  <c:v>0</c:v>
                </c:pt>
              </c:numCache>
            </c:numRef>
          </c:yVal>
          <c:smooth val="0"/>
        </c:ser>
        <c:dLbls>
          <c:showLegendKey val="0"/>
          <c:showVal val="0"/>
          <c:showCatName val="0"/>
          <c:showSerName val="0"/>
          <c:showPercent val="0"/>
          <c:showBubbleSize val="0"/>
        </c:dLbls>
        <c:axId val="150277712"/>
        <c:axId val="150792440"/>
      </c:scatterChart>
      <c:valAx>
        <c:axId val="150277712"/>
        <c:scaling>
          <c:orientation val="minMax"/>
          <c:max val="250"/>
        </c:scaling>
        <c:delete val="0"/>
        <c:axPos val="b"/>
        <c:majorGridlines>
          <c:spPr>
            <a:ln w="9525" cap="flat" cmpd="sng" algn="ctr">
              <a:solidFill>
                <a:schemeClr val="tx1">
                  <a:lumMod val="15000"/>
                  <a:lumOff val="85000"/>
                </a:schemeClr>
              </a:solidFill>
              <a:round/>
            </a:ln>
            <a:effectLst/>
          </c:spPr>
        </c:majorGridlines>
        <c:title>
          <c:tx>
            <c:rich>
              <a:bodyPr rot="0" spcFirstLastPara="1" vertOverflow="ellipsis" vert="horz" wrap="square" anchor="ctr" anchorCtr="1"/>
              <a:lstStyle/>
              <a:p>
                <a:pPr>
                  <a:defRPr sz="1200" b="0" i="0" u="none" strike="noStrike" kern="1200" baseline="0">
                    <a:solidFill>
                      <a:schemeClr val="tx2"/>
                    </a:solidFill>
                    <a:latin typeface="+mn-lt"/>
                    <a:ea typeface="+mn-ea"/>
                    <a:cs typeface="+mn-cs"/>
                  </a:defRPr>
                </a:pPr>
                <a:r>
                  <a:rPr lang="en-US" sz="1200">
                    <a:solidFill>
                      <a:schemeClr val="tx2"/>
                    </a:solidFill>
                  </a:rPr>
                  <a:t>Inertia (GW*s)</a:t>
                </a:r>
              </a:p>
            </c:rich>
          </c:tx>
          <c:layout/>
          <c:overlay val="0"/>
          <c:spPr>
            <a:noFill/>
            <a:ln>
              <a:noFill/>
            </a:ln>
            <a:effectLst/>
          </c:spPr>
          <c:txPr>
            <a:bodyPr rot="0" spcFirstLastPara="1" vertOverflow="ellipsis" vert="horz" wrap="square" anchor="ctr" anchorCtr="1"/>
            <a:lstStyle/>
            <a:p>
              <a:pPr>
                <a:defRPr sz="1200" b="0" i="0" u="none" strike="noStrike" kern="1200" baseline="0">
                  <a:solidFill>
                    <a:schemeClr val="tx2"/>
                  </a:solidFill>
                  <a:latin typeface="+mn-lt"/>
                  <a:ea typeface="+mn-ea"/>
                  <a:cs typeface="+mn-cs"/>
                </a:defRPr>
              </a:pPr>
              <a:endParaRPr lang="en-US"/>
            </a:p>
          </c:txPr>
        </c:title>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1400" b="0" i="0" u="none" strike="noStrike" kern="1200" baseline="0">
                <a:solidFill>
                  <a:schemeClr val="tx2"/>
                </a:solidFill>
                <a:latin typeface="+mn-lt"/>
                <a:ea typeface="+mn-ea"/>
                <a:cs typeface="+mn-cs"/>
              </a:defRPr>
            </a:pPr>
            <a:endParaRPr lang="en-US"/>
          </a:p>
        </c:txPr>
        <c:crossAx val="150792440"/>
        <c:crosses val="autoZero"/>
        <c:crossBetween val="midCat"/>
      </c:valAx>
      <c:valAx>
        <c:axId val="150792440"/>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200" b="0" i="0" u="none" strike="noStrike" kern="1200" baseline="0">
                    <a:solidFill>
                      <a:schemeClr val="tx2"/>
                    </a:solidFill>
                    <a:latin typeface="+mn-lt"/>
                    <a:ea typeface="+mn-ea"/>
                    <a:cs typeface="+mn-cs"/>
                  </a:defRPr>
                </a:pPr>
                <a:r>
                  <a:rPr lang="en-US" sz="1200">
                    <a:solidFill>
                      <a:schemeClr val="tx2"/>
                    </a:solidFill>
                  </a:rPr>
                  <a:t>Second</a:t>
                </a:r>
              </a:p>
            </c:rich>
          </c:tx>
          <c:layout/>
          <c:overlay val="0"/>
          <c:spPr>
            <a:noFill/>
            <a:ln>
              <a:noFill/>
            </a:ln>
            <a:effectLst/>
          </c:spPr>
          <c:txPr>
            <a:bodyPr rot="-5400000" spcFirstLastPara="1" vertOverflow="ellipsis" vert="horz" wrap="square" anchor="ctr" anchorCtr="1"/>
            <a:lstStyle/>
            <a:p>
              <a:pPr>
                <a:defRPr sz="1200" b="0" i="0" u="none" strike="noStrike" kern="1200" baseline="0">
                  <a:solidFill>
                    <a:schemeClr val="tx2"/>
                  </a:solidFill>
                  <a:latin typeface="+mn-lt"/>
                  <a:ea typeface="+mn-ea"/>
                  <a:cs typeface="+mn-cs"/>
                </a:defRPr>
              </a:pPr>
              <a:endParaRPr lang="en-US"/>
            </a:p>
          </c:txPr>
        </c:title>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1400" b="0" i="0" u="none" strike="noStrike" kern="1200" baseline="0">
                <a:solidFill>
                  <a:schemeClr val="tx2"/>
                </a:solidFill>
                <a:latin typeface="+mn-lt"/>
                <a:ea typeface="+mn-ea"/>
                <a:cs typeface="+mn-cs"/>
              </a:defRPr>
            </a:pPr>
            <a:endParaRPr lang="en-US"/>
          </a:p>
        </c:txPr>
        <c:crossAx val="150277712"/>
        <c:crosses val="autoZero"/>
        <c:crossBetween val="midCat"/>
      </c:valAx>
      <c:spPr>
        <a:noFill/>
        <a:ln>
          <a:noFill/>
        </a:ln>
        <a:effectLst/>
      </c:spPr>
    </c:plotArea>
    <c:plotVisOnly val="1"/>
    <c:dispBlanksAs val="gap"/>
    <c:showDLblsOverMax val="0"/>
  </c:chart>
  <c:spPr>
    <a:noFill/>
    <a:ln>
      <a:noFill/>
    </a:ln>
    <a:effectLst/>
  </c:spPr>
  <c:txPr>
    <a:bodyPr/>
    <a:lstStyle/>
    <a:p>
      <a:pPr>
        <a:defRPr sz="1400">
          <a:solidFill>
            <a:schemeClr val="tx1"/>
          </a:solidFill>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valueAxis>
  <cs:wall>
    <cs:lnRef idx="0"/>
    <cs:fillRef idx="0"/>
    <cs:effectRef idx="0"/>
    <cs:fontRef idx="minor">
      <a:schemeClr val="tx1"/>
    </cs:fontRef>
    <cs:spPr>
      <a:noFill/>
      <a:ln>
        <a:noFill/>
      </a:ln>
    </cs:spPr>
  </cs:wall>
</cs:chartStyle>
</file>

<file path=ppt/charts/style20.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6/14/2018</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6/14/2018</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632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smtClean="0"/>
          </a:p>
        </p:txBody>
      </p:sp>
      <p:sp>
        <p:nvSpPr>
          <p:cNvPr id="4" name="Slide Number Placeholder 3"/>
          <p:cNvSpPr>
            <a:spLocks noGrp="1"/>
          </p:cNvSpPr>
          <p:nvPr>
            <p:ph type="sldNum" sz="quarter" idx="5"/>
          </p:nvPr>
        </p:nvSpPr>
        <p:spPr/>
        <p:txBody>
          <a:bodyPr/>
          <a:lstStyle/>
          <a:p>
            <a:pPr>
              <a:defRPr/>
            </a:pPr>
            <a:fld id="{EDF04B7B-5F70-4973-8CA6-A02BC8D71552}" type="slidenum">
              <a:rPr lang="en-US" smtClean="0"/>
              <a:pPr>
                <a:defRPr/>
              </a:pPr>
              <a:t>3</a:t>
            </a:fld>
            <a:endParaRPr lang="en-US"/>
          </a:p>
        </p:txBody>
      </p:sp>
    </p:spTree>
    <p:extLst>
      <p:ext uri="{BB962C8B-B14F-4D97-AF65-F5344CB8AC3E}">
        <p14:creationId xmlns:p14="http://schemas.microsoft.com/office/powerpoint/2010/main" val="359435992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632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smtClean="0"/>
          </a:p>
        </p:txBody>
      </p:sp>
      <p:sp>
        <p:nvSpPr>
          <p:cNvPr id="4" name="Slide Number Placeholder 3"/>
          <p:cNvSpPr>
            <a:spLocks noGrp="1"/>
          </p:cNvSpPr>
          <p:nvPr>
            <p:ph type="sldNum" sz="quarter" idx="5"/>
          </p:nvPr>
        </p:nvSpPr>
        <p:spPr/>
        <p:txBody>
          <a:bodyPr/>
          <a:lstStyle/>
          <a:p>
            <a:pPr>
              <a:defRPr/>
            </a:pPr>
            <a:fld id="{EDF04B7B-5F70-4973-8CA6-A02BC8D71552}" type="slidenum">
              <a:rPr lang="en-US" smtClean="0"/>
              <a:pPr>
                <a:defRPr/>
              </a:pPr>
              <a:t>4</a:t>
            </a:fld>
            <a:endParaRPr lang="en-US"/>
          </a:p>
        </p:txBody>
      </p:sp>
    </p:spTree>
    <p:extLst>
      <p:ext uri="{BB962C8B-B14F-4D97-AF65-F5344CB8AC3E}">
        <p14:creationId xmlns:p14="http://schemas.microsoft.com/office/powerpoint/2010/main" val="114969307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632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smtClean="0"/>
          </a:p>
        </p:txBody>
      </p:sp>
      <p:sp>
        <p:nvSpPr>
          <p:cNvPr id="4" name="Slide Number Placeholder 3"/>
          <p:cNvSpPr>
            <a:spLocks noGrp="1"/>
          </p:cNvSpPr>
          <p:nvPr>
            <p:ph type="sldNum" sz="quarter" idx="5"/>
          </p:nvPr>
        </p:nvSpPr>
        <p:spPr/>
        <p:txBody>
          <a:bodyPr/>
          <a:lstStyle/>
          <a:p>
            <a:pPr>
              <a:defRPr/>
            </a:pPr>
            <a:fld id="{EDF04B7B-5F70-4973-8CA6-A02BC8D71552}" type="slidenum">
              <a:rPr lang="en-US" smtClean="0"/>
              <a:pPr>
                <a:defRPr/>
              </a:pPr>
              <a:t>5</a:t>
            </a:fld>
            <a:endParaRPr lang="en-US"/>
          </a:p>
        </p:txBody>
      </p:sp>
    </p:spTree>
    <p:extLst>
      <p:ext uri="{BB962C8B-B14F-4D97-AF65-F5344CB8AC3E}">
        <p14:creationId xmlns:p14="http://schemas.microsoft.com/office/powerpoint/2010/main" val="381001568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632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smtClean="0"/>
          </a:p>
        </p:txBody>
      </p:sp>
      <p:sp>
        <p:nvSpPr>
          <p:cNvPr id="4" name="Slide Number Placeholder 3"/>
          <p:cNvSpPr>
            <a:spLocks noGrp="1"/>
          </p:cNvSpPr>
          <p:nvPr>
            <p:ph type="sldNum" sz="quarter" idx="5"/>
          </p:nvPr>
        </p:nvSpPr>
        <p:spPr/>
        <p:txBody>
          <a:bodyPr/>
          <a:lstStyle/>
          <a:p>
            <a:pPr>
              <a:defRPr/>
            </a:pPr>
            <a:fld id="{EDF04B7B-5F70-4973-8CA6-A02BC8D71552}" type="slidenum">
              <a:rPr lang="en-US" smtClean="0"/>
              <a:pPr>
                <a:defRPr/>
              </a:pPr>
              <a:t>6</a:t>
            </a:fld>
            <a:endParaRPr lang="en-US"/>
          </a:p>
        </p:txBody>
      </p:sp>
    </p:spTree>
    <p:extLst>
      <p:ext uri="{BB962C8B-B14F-4D97-AF65-F5344CB8AC3E}">
        <p14:creationId xmlns:p14="http://schemas.microsoft.com/office/powerpoint/2010/main" val="160688277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lang="en-US" dirty="0"/>
          </a:p>
        </p:txBody>
      </p:sp>
      <p:sp>
        <p:nvSpPr>
          <p:cNvPr id="4" name="Slide Number Placeholder 3"/>
          <p:cNvSpPr>
            <a:spLocks noGrp="1"/>
          </p:cNvSpPr>
          <p:nvPr>
            <p:ph type="sldNum" sz="quarter" idx="10"/>
          </p:nvPr>
        </p:nvSpPr>
        <p:spPr/>
        <p:txBody>
          <a:bodyPr/>
          <a:lstStyle/>
          <a:p>
            <a:fld id="{A772613F-3576-4EE9-945C-25503B987A39}" type="slidenum">
              <a:rPr lang="en-US" smtClean="0">
                <a:solidFill>
                  <a:prstClr val="black"/>
                </a:solidFill>
              </a:rPr>
              <a:pPr/>
              <a:t>7</a:t>
            </a:fld>
            <a:endParaRPr lang="en-US">
              <a:solidFill>
                <a:prstClr val="black"/>
              </a:solidFill>
            </a:endParaRPr>
          </a:p>
        </p:txBody>
      </p:sp>
    </p:spTree>
    <p:extLst>
      <p:ext uri="{BB962C8B-B14F-4D97-AF65-F5344CB8AC3E}">
        <p14:creationId xmlns:p14="http://schemas.microsoft.com/office/powerpoint/2010/main" val="186678498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solidFill>
                  <a:prstClr val="black"/>
                </a:solidFill>
              </a:rPr>
              <a:pPr/>
              <a:t>8</a:t>
            </a:fld>
            <a:endParaRPr lang="en-US">
              <a:solidFill>
                <a:prstClr val="black"/>
              </a:solidFill>
            </a:endParaRPr>
          </a:p>
        </p:txBody>
      </p:sp>
    </p:spTree>
    <p:extLst>
      <p:ext uri="{BB962C8B-B14F-4D97-AF65-F5344CB8AC3E}">
        <p14:creationId xmlns:p14="http://schemas.microsoft.com/office/powerpoint/2010/main" val="250996800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solidFill>
                  <a:prstClr val="black"/>
                </a:solidFill>
              </a:rPr>
              <a:pPr/>
              <a:t>9</a:t>
            </a:fld>
            <a:endParaRPr lang="en-US">
              <a:solidFill>
                <a:prstClr val="black"/>
              </a:solidFill>
            </a:endParaRPr>
          </a:p>
        </p:txBody>
      </p:sp>
    </p:spTree>
    <p:extLst>
      <p:ext uri="{BB962C8B-B14F-4D97-AF65-F5344CB8AC3E}">
        <p14:creationId xmlns:p14="http://schemas.microsoft.com/office/powerpoint/2010/main" val="365761925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lang="en-US" dirty="0"/>
          </a:p>
        </p:txBody>
      </p:sp>
      <p:sp>
        <p:nvSpPr>
          <p:cNvPr id="4" name="Slide Number Placeholder 3"/>
          <p:cNvSpPr>
            <a:spLocks noGrp="1"/>
          </p:cNvSpPr>
          <p:nvPr>
            <p:ph type="sldNum" sz="quarter" idx="10"/>
          </p:nvPr>
        </p:nvSpPr>
        <p:spPr/>
        <p:txBody>
          <a:bodyPr/>
          <a:lstStyle/>
          <a:p>
            <a:fld id="{A772613F-3576-4EE9-945C-25503B987A39}" type="slidenum">
              <a:rPr lang="en-US" smtClean="0">
                <a:solidFill>
                  <a:prstClr val="black"/>
                </a:solidFill>
              </a:rPr>
              <a:pPr/>
              <a:t>11</a:t>
            </a:fld>
            <a:endParaRPr lang="en-US">
              <a:solidFill>
                <a:prstClr val="black"/>
              </a:solidFill>
            </a:endParaRPr>
          </a:p>
        </p:txBody>
      </p:sp>
    </p:spTree>
    <p:extLst>
      <p:ext uri="{BB962C8B-B14F-4D97-AF65-F5344CB8AC3E}">
        <p14:creationId xmlns:p14="http://schemas.microsoft.com/office/powerpoint/2010/main" val="223168529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772613F-3576-4EE9-945C-25503B987A39}" type="slidenum">
              <a:rPr lang="en-US" smtClean="0">
                <a:solidFill>
                  <a:prstClr val="black"/>
                </a:solidFill>
              </a:rPr>
              <a:pPr/>
              <a:t>15</a:t>
            </a:fld>
            <a:endParaRPr lang="en-US">
              <a:solidFill>
                <a:prstClr val="black"/>
              </a:solidFill>
            </a:endParaRPr>
          </a:p>
        </p:txBody>
      </p:sp>
    </p:spTree>
    <p:extLst>
      <p:ext uri="{BB962C8B-B14F-4D97-AF65-F5344CB8AC3E}">
        <p14:creationId xmlns:p14="http://schemas.microsoft.com/office/powerpoint/2010/main" val="156768720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2_Title Slide">
    <p:bg>
      <p:bgPr>
        <a:solidFill>
          <a:schemeClr val="bg1"/>
        </a:solidFill>
        <a:effectLst/>
      </p:bgPr>
    </p:bg>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dirty="0" smtClean="0">
                <a:solidFill>
                  <a:prstClr val="black">
                    <a:tint val="75000"/>
                  </a:prstClr>
                </a:solidFill>
              </a:rPr>
              <a:t>Footer text goes here.</a:t>
            </a:r>
            <a:endParaRPr lang="en-US" dirty="0">
              <a:solidFill>
                <a:prstClr val="black">
                  <a:tint val="75000"/>
                </a:prstClr>
              </a:solidFill>
            </a:endParaRPr>
          </a:p>
        </p:txBody>
      </p:sp>
      <p:sp>
        <p:nvSpPr>
          <p:cNvPr id="7" name="Slide Number Placeholder 5"/>
          <p:cNvSpPr>
            <a:spLocks noGrp="1"/>
          </p:cNvSpPr>
          <p:nvPr>
            <p:ph type="sldNum" sz="quarter" idx="4"/>
          </p:nvPr>
        </p:nvSpPr>
        <p:spPr>
          <a:xfrm>
            <a:off x="8229600" y="6569075"/>
            <a:ext cx="457200" cy="212725"/>
          </a:xfrm>
          <a:prstGeom prst="rect">
            <a:avLst/>
          </a:prstGeom>
        </p:spPr>
        <p:txBody>
          <a:bodyPr vert="horz" lIns="91440" tIns="45720" rIns="91440" bIns="45720" rtlCol="0" anchor="ctr"/>
          <a:lstStyle>
            <a:lvl1pPr algn="ctr">
              <a:defRPr sz="900">
                <a:solidFill>
                  <a:schemeClr val="bg1"/>
                </a:solidFill>
              </a:defRPr>
            </a:lvl1pPr>
          </a:lstStyle>
          <a:p>
            <a:fld id="{1D93BD3E-1E9A-4970-A6F7-E7AC52762E0C}" type="slidenum">
              <a:rPr lang="en-US" smtClean="0"/>
              <a:pPr/>
              <a:t>‹#›</a:t>
            </a:fld>
            <a:endParaRPr lang="en-US" dirty="0"/>
          </a:p>
        </p:txBody>
      </p:sp>
      <p:cxnSp>
        <p:nvCxnSpPr>
          <p:cNvPr id="8" name="Straight Connector 7"/>
          <p:cNvCxnSpPr/>
          <p:nvPr userDrawn="1"/>
        </p:nvCxnSpPr>
        <p:spPr>
          <a:xfrm>
            <a:off x="1428750" y="2625326"/>
            <a:ext cx="6286500" cy="0"/>
          </a:xfrm>
          <a:prstGeom prst="line">
            <a:avLst/>
          </a:prstGeom>
          <a:ln>
            <a:solidFill>
              <a:schemeClr val="accent1"/>
            </a:solidFill>
          </a:ln>
          <a:effectLst/>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userDrawn="1"/>
        </p:nvCxnSpPr>
        <p:spPr>
          <a:xfrm>
            <a:off x="1428750" y="4232673"/>
            <a:ext cx="6286500" cy="0"/>
          </a:xfrm>
          <a:prstGeom prst="line">
            <a:avLst/>
          </a:prstGeom>
          <a:ln>
            <a:solidFill>
              <a:schemeClr val="accent1"/>
            </a:solidFill>
          </a:ln>
          <a:effectLst/>
        </p:spPr>
        <p:style>
          <a:lnRef idx="2">
            <a:schemeClr val="accent1"/>
          </a:lnRef>
          <a:fillRef idx="0">
            <a:schemeClr val="accent1"/>
          </a:fillRef>
          <a:effectRef idx="1">
            <a:schemeClr val="accent1"/>
          </a:effectRef>
          <a:fontRef idx="minor">
            <a:schemeClr val="tx1"/>
          </a:fontRef>
        </p:style>
      </p:cxnSp>
      <p:sp>
        <p:nvSpPr>
          <p:cNvPr id="10" name="Content Placeholder 2"/>
          <p:cNvSpPr>
            <a:spLocks noGrp="1"/>
          </p:cNvSpPr>
          <p:nvPr>
            <p:ph idx="16"/>
          </p:nvPr>
        </p:nvSpPr>
        <p:spPr>
          <a:xfrm>
            <a:off x="1428750" y="2895600"/>
            <a:ext cx="6286500" cy="990600"/>
          </a:xfrm>
          <a:prstGeom prst="rect">
            <a:avLst/>
          </a:prstGeom>
        </p:spPr>
        <p:txBody>
          <a:bodyPr/>
          <a:lstStyle>
            <a:lvl1pPr marL="0" indent="0" algn="ctr">
              <a:buNone/>
              <a:defRPr sz="3200" b="1" cap="small"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lvl="0"/>
            <a:r>
              <a:rPr lang="en-US" dirty="0" smtClean="0"/>
              <a:t>Click to edit Master text styles</a:t>
            </a:r>
          </a:p>
        </p:txBody>
      </p:sp>
    </p:spTree>
    <p:extLst>
      <p:ext uri="{BB962C8B-B14F-4D97-AF65-F5344CB8AC3E}">
        <p14:creationId xmlns:p14="http://schemas.microsoft.com/office/powerpoint/2010/main" val="557069435"/>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4" name="Content Placeholder 2"/>
          <p:cNvSpPr>
            <a:spLocks noGrp="1"/>
          </p:cNvSpPr>
          <p:nvPr>
            <p:ph idx="1"/>
          </p:nvPr>
        </p:nvSpPr>
        <p:spPr>
          <a:xfrm>
            <a:off x="1828800" y="685800"/>
            <a:ext cx="6324600" cy="5486400"/>
          </a:xfrm>
          <a:prstGeom prst="rect">
            <a:avLst/>
          </a:prstGeom>
        </p:spPr>
        <p:txBody>
          <a:bodyPr/>
          <a:lstStyle>
            <a:lvl1pPr>
              <a:defRPr sz="1800">
                <a:solidFill>
                  <a:schemeClr val="tx2"/>
                </a:solidFill>
              </a:defRPr>
            </a:lvl1pPr>
            <a:lvl2pPr>
              <a:defRPr sz="1800">
                <a:solidFill>
                  <a:schemeClr val="tx2"/>
                </a:solidFill>
              </a:defRPr>
            </a:lvl2pPr>
            <a:lvl3pPr>
              <a:defRPr sz="1600">
                <a:solidFill>
                  <a:schemeClr val="tx2"/>
                </a:solidFill>
              </a:defRPr>
            </a:lvl3pPr>
            <a:lvl4pPr>
              <a:defRPr sz="1600">
                <a:solidFill>
                  <a:schemeClr val="tx2"/>
                </a:solidFill>
              </a:defRPr>
            </a:lvl4pPr>
            <a:lvl5pPr>
              <a:defRPr sz="1400">
                <a:solidFill>
                  <a:schemeClr val="tx2"/>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950382066"/>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a:prstGeom prst="rect">
            <a:avLst/>
          </a:prstGeom>
        </p:spPr>
        <p:txBody>
          <a:bodyPr/>
          <a:lstStyle>
            <a:lvl1pPr algn="l">
              <a:defRPr sz="3200" b="1">
                <a:solidFill>
                  <a:schemeClr val="accent1"/>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304800" y="855406"/>
            <a:ext cx="8534400" cy="5064627"/>
          </a:xfrm>
          <a:prstGeom prst="rect">
            <a:avLst/>
          </a:prstGeom>
        </p:spPr>
        <p:txBody>
          <a:bodyPr/>
          <a:lstStyle>
            <a:lvl1pPr>
              <a:defRPr sz="1800"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srgbClr val="FFFFFF"/>
              </a:solidFill>
            </a:endParaRPr>
          </a:p>
        </p:txBody>
      </p:sp>
      <p:sp>
        <p:nvSpPr>
          <p:cNvPr id="8" name="Footer Placeholder 4"/>
          <p:cNvSpPr>
            <a:spLocks noGrp="1"/>
          </p:cNvSpPr>
          <p:nvPr>
            <p:ph type="ftr" sz="quarter" idx="11"/>
          </p:nvPr>
        </p:nvSpPr>
        <p:spPr>
          <a:xfrm>
            <a:off x="2743200" y="6553200"/>
            <a:ext cx="4038600" cy="228600"/>
          </a:xfrm>
        </p:spPr>
        <p:txBody>
          <a:bodyPr/>
          <a:lstStyle/>
          <a:p>
            <a:r>
              <a:rPr lang="en-US" dirty="0" smtClean="0">
                <a:solidFill>
                  <a:prstClr val="black">
                    <a:tint val="75000"/>
                  </a:prstClr>
                </a:solidFill>
              </a:rPr>
              <a:t>Footer text goes here.</a:t>
            </a:r>
            <a:endParaRPr lang="en-US" dirty="0">
              <a:solidFill>
                <a:prstClr val="black">
                  <a:tint val="75000"/>
                </a:prstClr>
              </a:solidFill>
            </a:endParaRPr>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9" name="Slide Number Placeholder 5"/>
          <p:cNvSpPr>
            <a:spLocks noGrp="1"/>
          </p:cNvSpPr>
          <p:nvPr>
            <p:ph type="sldNum" sz="quarter" idx="4"/>
          </p:nvPr>
        </p:nvSpPr>
        <p:spPr>
          <a:xfrm>
            <a:off x="8219768" y="6553200"/>
            <a:ext cx="457200" cy="212725"/>
          </a:xfrm>
          <a:prstGeom prst="rect">
            <a:avLst/>
          </a:prstGeom>
        </p:spPr>
        <p:txBody>
          <a:bodyPr vert="horz" lIns="91440" tIns="45720" rIns="91440" bIns="45720" rtlCol="0" anchor="ctr"/>
          <a:lstStyle>
            <a:lvl1pPr algn="ctr">
              <a:defRPr sz="900">
                <a:solidFill>
                  <a:schemeClr val="bg1"/>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2609271132"/>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Two Content">
    <p:spTree>
      <p:nvGrpSpPr>
        <p:cNvPr id="1" name=""/>
        <p:cNvGrpSpPr/>
        <p:nvPr/>
      </p:nvGrpSpPr>
      <p:grpSpPr>
        <a:xfrm>
          <a:off x="0" y="0"/>
          <a:ext cx="0" cy="0"/>
          <a:chOff x="0" y="0"/>
          <a:chExt cx="0" cy="0"/>
        </a:xfrm>
      </p:grpSpPr>
      <p:sp>
        <p:nvSpPr>
          <p:cNvPr id="5" name="Slide Number Placeholder 4"/>
          <p:cNvSpPr>
            <a:spLocks noGrp="1"/>
          </p:cNvSpPr>
          <p:nvPr>
            <p:ph type="sldNum" sz="quarter" idx="10"/>
          </p:nvPr>
        </p:nvSpPr>
        <p:spPr/>
        <p:txBody>
          <a:bodyPr/>
          <a:lstStyle>
            <a:lvl1pPr>
              <a:defRPr>
                <a:solidFill>
                  <a:schemeClr val="bg1"/>
                </a:solidFill>
              </a:defRPr>
            </a:lvl1pPr>
          </a:lstStyle>
          <a:p>
            <a:fld id="{CDB75BAC-74D7-43DA-9DE7-3912ED22B407}" type="slidenum">
              <a:rPr lang="en-US" smtClean="0"/>
              <a:pPr/>
              <a:t>‹#›</a:t>
            </a:fld>
            <a:endParaRPr lang="en-US" dirty="0"/>
          </a:p>
        </p:txBody>
      </p:sp>
      <p:sp>
        <p:nvSpPr>
          <p:cNvPr id="8" name="Rectangle 7"/>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srgbClr val="FFFFFF"/>
              </a:solidFill>
            </a:endParaRPr>
          </a:p>
        </p:txBody>
      </p:sp>
      <p:cxnSp>
        <p:nvCxnSpPr>
          <p:cNvPr id="9" name="Straight Connector 8"/>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Content Placeholder 2"/>
          <p:cNvSpPr>
            <a:spLocks noGrp="1"/>
          </p:cNvSpPr>
          <p:nvPr>
            <p:ph idx="13"/>
          </p:nvPr>
        </p:nvSpPr>
        <p:spPr>
          <a:xfrm>
            <a:off x="4636008" y="863346"/>
            <a:ext cx="4206240" cy="5064627"/>
          </a:xfrm>
          <a:prstGeom prst="rect">
            <a:avLst/>
          </a:prstGeom>
        </p:spPr>
        <p:txBody>
          <a:bodyPr/>
          <a:lstStyle>
            <a:lvl1pPr>
              <a:defRPr sz="1800"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1" name="Content Placeholder 2"/>
          <p:cNvSpPr>
            <a:spLocks noGrp="1"/>
          </p:cNvSpPr>
          <p:nvPr>
            <p:ph idx="1"/>
          </p:nvPr>
        </p:nvSpPr>
        <p:spPr>
          <a:xfrm>
            <a:off x="304800" y="855406"/>
            <a:ext cx="4206240" cy="5064627"/>
          </a:xfrm>
          <a:prstGeom prst="rect">
            <a:avLst/>
          </a:prstGeom>
        </p:spPr>
        <p:txBody>
          <a:bodyPr/>
          <a:lstStyle>
            <a:lvl1pPr>
              <a:defRPr sz="1800"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2" name="Title 1"/>
          <p:cNvSpPr>
            <a:spLocks noGrp="1"/>
          </p:cNvSpPr>
          <p:nvPr>
            <p:ph type="title"/>
          </p:nvPr>
        </p:nvSpPr>
        <p:spPr>
          <a:xfrm>
            <a:off x="381000" y="243682"/>
            <a:ext cx="8458200" cy="518318"/>
          </a:xfrm>
          <a:prstGeom prst="rect">
            <a:avLst/>
          </a:prstGeom>
        </p:spPr>
        <p:txBody>
          <a:bodyPr/>
          <a:lstStyle>
            <a:lvl1pPr algn="l">
              <a:defRPr sz="3200" b="1">
                <a:solidFill>
                  <a:schemeClr val="accent1"/>
                </a:solidFill>
              </a:defRPr>
            </a:lvl1pPr>
          </a:lstStyle>
          <a:p>
            <a:r>
              <a:rPr lang="en-US" dirty="0" smtClean="0"/>
              <a:t>Click to edit Master title style</a:t>
            </a:r>
            <a:endParaRPr lang="en-US" dirty="0"/>
          </a:p>
        </p:txBody>
      </p:sp>
      <p:sp>
        <p:nvSpPr>
          <p:cNvPr id="13" name="Footer Placeholder 4"/>
          <p:cNvSpPr>
            <a:spLocks noGrp="1"/>
          </p:cNvSpPr>
          <p:nvPr>
            <p:ph type="ftr" sz="quarter" idx="11"/>
          </p:nvPr>
        </p:nvSpPr>
        <p:spPr>
          <a:xfrm>
            <a:off x="2743200" y="6553200"/>
            <a:ext cx="4038600" cy="228600"/>
          </a:xfrm>
        </p:spPr>
        <p:txBody>
          <a:bodyPr/>
          <a:lstStyle/>
          <a:p>
            <a:r>
              <a:rPr lang="en-US" dirty="0" smtClean="0">
                <a:solidFill>
                  <a:prstClr val="black">
                    <a:tint val="75000"/>
                  </a:prstClr>
                </a:solidFill>
              </a:rPr>
              <a:t>Footer text goes here.</a:t>
            </a:r>
            <a:endParaRPr lang="en-US" dirty="0">
              <a:solidFill>
                <a:prstClr val="black">
                  <a:tint val="75000"/>
                </a:prstClr>
              </a:solidFill>
            </a:endParaRPr>
          </a:p>
        </p:txBody>
      </p:sp>
    </p:spTree>
    <p:extLst>
      <p:ext uri="{BB962C8B-B14F-4D97-AF65-F5344CB8AC3E}">
        <p14:creationId xmlns:p14="http://schemas.microsoft.com/office/powerpoint/2010/main" val="3209853830"/>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Comparison">
    <p:spTree>
      <p:nvGrpSpPr>
        <p:cNvPr id="1" name=""/>
        <p:cNvGrpSpPr/>
        <p:nvPr/>
      </p:nvGrpSpPr>
      <p:grpSpPr>
        <a:xfrm>
          <a:off x="0" y="0"/>
          <a:ext cx="0" cy="0"/>
          <a:chOff x="0" y="0"/>
          <a:chExt cx="0" cy="0"/>
        </a:xfrm>
      </p:grpSpPr>
      <p:sp>
        <p:nvSpPr>
          <p:cNvPr id="9" name="Slide Number Placeholder 8"/>
          <p:cNvSpPr>
            <a:spLocks noGrp="1"/>
          </p:cNvSpPr>
          <p:nvPr>
            <p:ph type="sldNum" sz="quarter" idx="12"/>
          </p:nvPr>
        </p:nvSpPr>
        <p:spPr/>
        <p:txBody>
          <a:bodyPr/>
          <a:lstStyle>
            <a:lvl1pPr>
              <a:defRPr>
                <a:solidFill>
                  <a:schemeClr val="bg1"/>
                </a:solidFill>
              </a:defRPr>
            </a:lvl1pPr>
          </a:lstStyle>
          <a:p>
            <a:fld id="{0E7085C4-D6A8-46D9-A1BA-F87C2DEFFCDB}" type="slidenum">
              <a:rPr lang="en-US" smtClean="0"/>
              <a:pPr/>
              <a:t>‹#›</a:t>
            </a:fld>
            <a:endParaRPr lang="en-US" dirty="0"/>
          </a:p>
        </p:txBody>
      </p:sp>
      <p:sp>
        <p:nvSpPr>
          <p:cNvPr id="10" name="Rectangle 9"/>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srgbClr val="FFFFFF"/>
              </a:solidFill>
            </a:endParaRPr>
          </a:p>
        </p:txBody>
      </p:sp>
      <p:cxnSp>
        <p:nvCxnSpPr>
          <p:cNvPr id="11" name="Straight Connector 10"/>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3" name="Content Placeholder 2"/>
          <p:cNvSpPr>
            <a:spLocks noGrp="1"/>
          </p:cNvSpPr>
          <p:nvPr>
            <p:ph idx="13"/>
          </p:nvPr>
        </p:nvSpPr>
        <p:spPr>
          <a:xfrm>
            <a:off x="4636008" y="1695200"/>
            <a:ext cx="4206240" cy="4232773"/>
          </a:xfrm>
          <a:prstGeom prst="rect">
            <a:avLst/>
          </a:prstGeom>
        </p:spPr>
        <p:txBody>
          <a:bodyPr/>
          <a:lstStyle>
            <a:lvl1pPr>
              <a:defRPr sz="1800"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4" name="Content Placeholder 2"/>
          <p:cNvSpPr>
            <a:spLocks noGrp="1"/>
          </p:cNvSpPr>
          <p:nvPr>
            <p:ph idx="14"/>
          </p:nvPr>
        </p:nvSpPr>
        <p:spPr>
          <a:xfrm>
            <a:off x="304800" y="1695200"/>
            <a:ext cx="4206240" cy="4224833"/>
          </a:xfrm>
          <a:prstGeom prst="rect">
            <a:avLst/>
          </a:prstGeom>
        </p:spPr>
        <p:txBody>
          <a:bodyPr/>
          <a:lstStyle>
            <a:lvl1pPr>
              <a:defRPr sz="1800"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5" name="Content Placeholder 2"/>
          <p:cNvSpPr>
            <a:spLocks noGrp="1"/>
          </p:cNvSpPr>
          <p:nvPr>
            <p:ph idx="15"/>
          </p:nvPr>
        </p:nvSpPr>
        <p:spPr>
          <a:xfrm>
            <a:off x="4636008" y="863347"/>
            <a:ext cx="4206240" cy="730506"/>
          </a:xfrm>
          <a:prstGeom prst="rect">
            <a:avLst/>
          </a:prstGeom>
        </p:spPr>
        <p:txBody>
          <a:bodyPr/>
          <a:lstStyle>
            <a:lvl1pPr marL="0" marR="0" indent="0" algn="l" defTabSz="685800" rtl="0" eaLnBrk="1" fontAlgn="auto" latinLnBrk="0" hangingPunct="1">
              <a:lnSpc>
                <a:spcPct val="100000"/>
              </a:lnSpc>
              <a:spcBef>
                <a:spcPct val="20000"/>
              </a:spcBef>
              <a:spcAft>
                <a:spcPts val="0"/>
              </a:spcAft>
              <a:buClrTx/>
              <a:buSzTx/>
              <a:buFont typeface="Arial" panose="020B0604020202020204" pitchFamily="34" charset="0"/>
              <a:buNone/>
              <a:tabLst/>
              <a:defRPr sz="1800" b="1"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marL="0" marR="0" lvl="0" indent="0" algn="l" defTabSz="685800" rtl="0" eaLnBrk="1" fontAlgn="auto" latinLnBrk="0" hangingPunct="1">
              <a:lnSpc>
                <a:spcPct val="100000"/>
              </a:lnSpc>
              <a:spcBef>
                <a:spcPct val="20000"/>
              </a:spcBef>
              <a:spcAft>
                <a:spcPts val="0"/>
              </a:spcAft>
              <a:buClrTx/>
              <a:buSzTx/>
              <a:buFont typeface="Arial" panose="020B0604020202020204" pitchFamily="34" charset="0"/>
              <a:buNone/>
              <a:tabLst/>
              <a:defRPr/>
            </a:pPr>
            <a:r>
              <a:rPr lang="en-US" dirty="0" smtClean="0"/>
              <a:t>Click to edit Master text styles</a:t>
            </a:r>
          </a:p>
        </p:txBody>
      </p:sp>
      <p:sp>
        <p:nvSpPr>
          <p:cNvPr id="16" name="Content Placeholder 2"/>
          <p:cNvSpPr>
            <a:spLocks noGrp="1"/>
          </p:cNvSpPr>
          <p:nvPr>
            <p:ph idx="16"/>
          </p:nvPr>
        </p:nvSpPr>
        <p:spPr>
          <a:xfrm>
            <a:off x="304800" y="855407"/>
            <a:ext cx="4206240" cy="730506"/>
          </a:xfrm>
          <a:prstGeom prst="rect">
            <a:avLst/>
          </a:prstGeom>
        </p:spPr>
        <p:txBody>
          <a:bodyPr/>
          <a:lstStyle>
            <a:lvl1pPr marL="0" indent="0">
              <a:buNone/>
              <a:defRPr sz="1800" b="1"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lvl="0"/>
            <a:r>
              <a:rPr lang="en-US" dirty="0" smtClean="0"/>
              <a:t>Click to edit Master text styles</a:t>
            </a:r>
          </a:p>
        </p:txBody>
      </p:sp>
      <p:sp>
        <p:nvSpPr>
          <p:cNvPr id="17" name="Footer Placeholder 4"/>
          <p:cNvSpPr>
            <a:spLocks noGrp="1"/>
          </p:cNvSpPr>
          <p:nvPr>
            <p:ph type="ftr" sz="quarter" idx="11"/>
          </p:nvPr>
        </p:nvSpPr>
        <p:spPr>
          <a:xfrm>
            <a:off x="2743200" y="6553200"/>
            <a:ext cx="4038600" cy="228600"/>
          </a:xfrm>
        </p:spPr>
        <p:txBody>
          <a:bodyPr/>
          <a:lstStyle/>
          <a:p>
            <a:r>
              <a:rPr lang="en-US" dirty="0" smtClean="0">
                <a:solidFill>
                  <a:prstClr val="black">
                    <a:tint val="75000"/>
                  </a:prstClr>
                </a:solidFill>
              </a:rPr>
              <a:t>Footer text goes here.</a:t>
            </a:r>
            <a:endParaRPr lang="en-US" dirty="0">
              <a:solidFill>
                <a:prstClr val="black">
                  <a:tint val="75000"/>
                </a:prstClr>
              </a:solidFill>
            </a:endParaRPr>
          </a:p>
        </p:txBody>
      </p:sp>
      <p:sp>
        <p:nvSpPr>
          <p:cNvPr id="18" name="Title 1"/>
          <p:cNvSpPr>
            <a:spLocks noGrp="1"/>
          </p:cNvSpPr>
          <p:nvPr>
            <p:ph type="title"/>
          </p:nvPr>
        </p:nvSpPr>
        <p:spPr>
          <a:xfrm>
            <a:off x="381000" y="243682"/>
            <a:ext cx="8458200" cy="518318"/>
          </a:xfrm>
          <a:prstGeom prst="rect">
            <a:avLst/>
          </a:prstGeom>
        </p:spPr>
        <p:txBody>
          <a:bodyPr/>
          <a:lstStyle>
            <a:lvl1pPr algn="l">
              <a:defRPr sz="3200" b="1">
                <a:solidFill>
                  <a:schemeClr val="accent1"/>
                </a:solidFill>
              </a:defRPr>
            </a:lvl1pPr>
          </a:lstStyle>
          <a:p>
            <a:r>
              <a:rPr lang="en-US" dirty="0" smtClean="0"/>
              <a:t>Click to edit Master title style</a:t>
            </a:r>
            <a:endParaRPr lang="en-US" dirty="0"/>
          </a:p>
        </p:txBody>
      </p:sp>
    </p:spTree>
    <p:extLst>
      <p:ext uri="{BB962C8B-B14F-4D97-AF65-F5344CB8AC3E}">
        <p14:creationId xmlns:p14="http://schemas.microsoft.com/office/powerpoint/2010/main" val="3888641527"/>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Bullets">
    <p:spTree>
      <p:nvGrpSpPr>
        <p:cNvPr id="1" name=""/>
        <p:cNvGrpSpPr/>
        <p:nvPr/>
      </p:nvGrpSpPr>
      <p:grpSpPr>
        <a:xfrm>
          <a:off x="0" y="0"/>
          <a:ext cx="0" cy="0"/>
          <a:chOff x="0" y="0"/>
          <a:chExt cx="0" cy="0"/>
        </a:xfrm>
      </p:grpSpPr>
      <p:sp>
        <p:nvSpPr>
          <p:cNvPr id="5" name="Rectangle 4"/>
          <p:cNvSpPr/>
          <p:nvPr userDrawn="1"/>
        </p:nvSpPr>
        <p:spPr>
          <a:xfrm>
            <a:off x="2814561" y="266304"/>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srgbClr val="FFFFFF"/>
              </a:solidFill>
            </a:endParaRPr>
          </a:p>
        </p:txBody>
      </p:sp>
      <p:cxnSp>
        <p:nvCxnSpPr>
          <p:cNvPr id="6" name="Straight Connector 5"/>
          <p:cNvCxnSpPr/>
          <p:nvPr userDrawn="1"/>
        </p:nvCxnSpPr>
        <p:spPr>
          <a:xfrm>
            <a:off x="2814561" y="266304"/>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7" name="Title 1"/>
          <p:cNvSpPr txBox="1">
            <a:spLocks/>
          </p:cNvSpPr>
          <p:nvPr userDrawn="1"/>
        </p:nvSpPr>
        <p:spPr>
          <a:xfrm>
            <a:off x="2898648" y="243682"/>
            <a:ext cx="6016752" cy="518318"/>
          </a:xfrm>
          <a:prstGeom prst="rect">
            <a:avLst/>
          </a:prstGeom>
        </p:spPr>
        <p:txBody>
          <a:bodyPr/>
          <a:lstStyle>
            <a:lvl1pPr algn="l" defTabSz="685800" rtl="0" eaLnBrk="1" latinLnBrk="0" hangingPunct="1">
              <a:spcBef>
                <a:spcPct val="0"/>
              </a:spcBef>
              <a:buNone/>
              <a:defRPr sz="3200" b="1" kern="1200">
                <a:solidFill>
                  <a:schemeClr val="accent1"/>
                </a:solidFill>
                <a:latin typeface="+mj-lt"/>
                <a:ea typeface="+mj-ea"/>
                <a:cs typeface="+mj-cs"/>
              </a:defRPr>
            </a:lvl1pPr>
          </a:lstStyle>
          <a:p>
            <a:r>
              <a:rPr lang="en-US" dirty="0" smtClean="0"/>
              <a:t>Click to edit Master title style</a:t>
            </a:r>
            <a:endParaRPr lang="en-US" dirty="0"/>
          </a:p>
        </p:txBody>
      </p:sp>
      <p:sp>
        <p:nvSpPr>
          <p:cNvPr id="8" name="Content Placeholder 2"/>
          <p:cNvSpPr>
            <a:spLocks noGrp="1"/>
          </p:cNvSpPr>
          <p:nvPr>
            <p:ph idx="13"/>
          </p:nvPr>
        </p:nvSpPr>
        <p:spPr>
          <a:xfrm>
            <a:off x="301752" y="859536"/>
            <a:ext cx="8531352" cy="5065776"/>
          </a:xfrm>
          <a:prstGeom prst="rect">
            <a:avLst/>
          </a:prstGeom>
        </p:spPr>
        <p:txBody>
          <a:bodyPr/>
          <a:lstStyle>
            <a:lvl1pPr>
              <a:defRPr sz="1800" baseline="0">
                <a:solidFill>
                  <a:schemeClr val="tx2"/>
                </a:solidFill>
              </a:defRPr>
            </a:lvl1pPr>
            <a:lvl2pPr marL="557213" indent="-214313">
              <a:buClr>
                <a:schemeClr val="accent1"/>
              </a:buClr>
              <a:buFont typeface="Wingdings" panose="05000000000000000000" pitchFamily="2" charset="2"/>
              <a:buChar char="§"/>
              <a:defRPr sz="1800" baseline="0">
                <a:solidFill>
                  <a:schemeClr val="tx2"/>
                </a:solidFill>
              </a:defRPr>
            </a:lvl2pPr>
            <a:lvl3pPr marL="857250" indent="-171450">
              <a:buClr>
                <a:schemeClr val="tx2"/>
              </a:buClr>
              <a:buFont typeface="Courier New" panose="02070309020205020404" pitchFamily="49" charset="0"/>
              <a:buChar char="o"/>
              <a:defRPr sz="1600" baseline="0">
                <a:solidFill>
                  <a:schemeClr val="tx2"/>
                </a:solidFill>
              </a:defRPr>
            </a:lvl3pPr>
            <a:lvl4pPr>
              <a:buClr>
                <a:schemeClr val="accent1"/>
              </a:buClr>
              <a:defRPr sz="1600" baseline="0">
                <a:solidFill>
                  <a:schemeClr val="tx2"/>
                </a:solidFill>
              </a:defRPr>
            </a:lvl4pPr>
            <a:lvl5pPr>
              <a:defRPr sz="1400" baseline="0">
                <a:solidFill>
                  <a:schemeClr val="tx2"/>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4043893087"/>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1_Blank">
    <p:spTree>
      <p:nvGrpSpPr>
        <p:cNvPr id="1" name=""/>
        <p:cNvGrpSpPr/>
        <p:nvPr/>
      </p:nvGrpSpPr>
      <p:grpSpPr>
        <a:xfrm>
          <a:off x="0" y="0"/>
          <a:ext cx="0" cy="0"/>
          <a:chOff x="0" y="0"/>
          <a:chExt cx="0" cy="0"/>
        </a:xfrm>
      </p:grpSpPr>
      <p:sp>
        <p:nvSpPr>
          <p:cNvPr id="5" name="Text Placeholder 4"/>
          <p:cNvSpPr>
            <a:spLocks noGrp="1"/>
          </p:cNvSpPr>
          <p:nvPr>
            <p:ph type="body" sz="quarter" idx="3"/>
          </p:nvPr>
        </p:nvSpPr>
        <p:spPr>
          <a:xfrm>
            <a:off x="3550883" y="4837176"/>
            <a:ext cx="4465283" cy="649224"/>
          </a:xfrm>
          <a:prstGeom prst="rect">
            <a:avLst/>
          </a:prstGeom>
        </p:spPr>
        <p:txBody>
          <a:bodyPr anchor="t" anchorCtr="0">
            <a:noAutofit/>
          </a:bodyPr>
          <a:lstStyle>
            <a:lvl1pPr marL="0" indent="0">
              <a:lnSpc>
                <a:spcPct val="100000"/>
              </a:lnSpc>
              <a:spcBef>
                <a:spcPts val="0"/>
              </a:spcBef>
              <a:buNone/>
              <a:defRPr sz="1800" b="1" cap="sm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6" name="Text Placeholder 4"/>
          <p:cNvSpPr>
            <a:spLocks noGrp="1"/>
          </p:cNvSpPr>
          <p:nvPr>
            <p:ph type="body" sz="quarter" idx="10"/>
          </p:nvPr>
        </p:nvSpPr>
        <p:spPr>
          <a:xfrm>
            <a:off x="3547872" y="3429000"/>
            <a:ext cx="4465283" cy="923544"/>
          </a:xfrm>
          <a:prstGeom prst="rect">
            <a:avLst/>
          </a:prstGeom>
        </p:spPr>
        <p:txBody>
          <a:bodyPr anchor="t" anchorCtr="0">
            <a:noAutofit/>
          </a:bodyPr>
          <a:lstStyle>
            <a:lvl1pPr marL="0" indent="0">
              <a:lnSpc>
                <a:spcPct val="100000"/>
              </a:lnSpc>
              <a:spcBef>
                <a:spcPts val="0"/>
              </a:spcBef>
              <a:buNone/>
              <a:defRPr sz="1800" b="0" cap="none"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8" name="Text Placeholder 4"/>
          <p:cNvSpPr>
            <a:spLocks noGrp="1"/>
          </p:cNvSpPr>
          <p:nvPr>
            <p:ph type="body" sz="quarter" idx="11"/>
          </p:nvPr>
        </p:nvSpPr>
        <p:spPr>
          <a:xfrm>
            <a:off x="3547872" y="1325880"/>
            <a:ext cx="5519928" cy="2304288"/>
          </a:xfrm>
          <a:prstGeom prst="rect">
            <a:avLst/>
          </a:prstGeom>
        </p:spPr>
        <p:txBody>
          <a:bodyPr anchor="t" anchorCtr="0">
            <a:noAutofit/>
          </a:bodyPr>
          <a:lstStyle>
            <a:lvl1pPr marL="0" indent="0">
              <a:lnSpc>
                <a:spcPct val="100000"/>
              </a:lnSpc>
              <a:spcBef>
                <a:spcPts val="0"/>
              </a:spcBef>
              <a:buNone/>
              <a:defRPr sz="3600" b="1" cap="sm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Tree>
    <p:extLst>
      <p:ext uri="{BB962C8B-B14F-4D97-AF65-F5344CB8AC3E}">
        <p14:creationId xmlns:p14="http://schemas.microsoft.com/office/powerpoint/2010/main" val="2435021817"/>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userDrawn="1">
  <p:cSld name="Blank">
    <p:spTree>
      <p:nvGrpSpPr>
        <p:cNvPr id="1" name=""/>
        <p:cNvGrpSpPr/>
        <p:nvPr/>
      </p:nvGrpSpPr>
      <p:grpSpPr>
        <a:xfrm>
          <a:off x="0" y="0"/>
          <a:ext cx="0" cy="0"/>
          <a:chOff x="0" y="0"/>
          <a:chExt cx="0" cy="0"/>
        </a:xfrm>
      </p:grpSpPr>
      <p:sp>
        <p:nvSpPr>
          <p:cNvPr id="5" name="Text Placeholder 4"/>
          <p:cNvSpPr>
            <a:spLocks noGrp="1"/>
          </p:cNvSpPr>
          <p:nvPr>
            <p:ph type="body" sz="quarter" idx="3"/>
          </p:nvPr>
        </p:nvSpPr>
        <p:spPr>
          <a:xfrm>
            <a:off x="3550883" y="4837176"/>
            <a:ext cx="4465283" cy="649224"/>
          </a:xfrm>
          <a:prstGeom prst="rect">
            <a:avLst/>
          </a:prstGeom>
        </p:spPr>
        <p:txBody>
          <a:bodyPr anchor="t" anchorCtr="0">
            <a:noAutofit/>
          </a:bodyPr>
          <a:lstStyle>
            <a:lvl1pPr marL="0" indent="0">
              <a:lnSpc>
                <a:spcPct val="100000"/>
              </a:lnSpc>
              <a:spcBef>
                <a:spcPts val="0"/>
              </a:spcBef>
              <a:buNone/>
              <a:defRPr sz="1800" b="1" cap="sm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6" name="Text Placeholder 4"/>
          <p:cNvSpPr>
            <a:spLocks noGrp="1"/>
          </p:cNvSpPr>
          <p:nvPr>
            <p:ph type="body" sz="quarter" idx="10"/>
          </p:nvPr>
        </p:nvSpPr>
        <p:spPr>
          <a:xfrm>
            <a:off x="3547872" y="3429000"/>
            <a:ext cx="4465283" cy="923544"/>
          </a:xfrm>
          <a:prstGeom prst="rect">
            <a:avLst/>
          </a:prstGeom>
        </p:spPr>
        <p:txBody>
          <a:bodyPr anchor="t" anchorCtr="0">
            <a:noAutofit/>
          </a:bodyPr>
          <a:lstStyle>
            <a:lvl1pPr marL="0" indent="0">
              <a:lnSpc>
                <a:spcPct val="100000"/>
              </a:lnSpc>
              <a:spcBef>
                <a:spcPts val="0"/>
              </a:spcBef>
              <a:buNone/>
              <a:defRPr sz="1800" b="0" cap="none"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8" name="Text Placeholder 4"/>
          <p:cNvSpPr>
            <a:spLocks noGrp="1"/>
          </p:cNvSpPr>
          <p:nvPr>
            <p:ph type="body" sz="quarter" idx="11"/>
          </p:nvPr>
        </p:nvSpPr>
        <p:spPr>
          <a:xfrm>
            <a:off x="3547872" y="1325880"/>
            <a:ext cx="5519928" cy="2304288"/>
          </a:xfrm>
          <a:prstGeom prst="rect">
            <a:avLst/>
          </a:prstGeom>
        </p:spPr>
        <p:txBody>
          <a:bodyPr anchor="t" anchorCtr="0">
            <a:noAutofit/>
          </a:bodyPr>
          <a:lstStyle>
            <a:lvl1pPr marL="0" indent="0">
              <a:lnSpc>
                <a:spcPct val="100000"/>
              </a:lnSpc>
              <a:spcBef>
                <a:spcPts val="0"/>
              </a:spcBef>
              <a:buNone/>
              <a:defRPr sz="3600" b="1" cap="sm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Tree>
    <p:extLst>
      <p:ext uri="{BB962C8B-B14F-4D97-AF65-F5344CB8AC3E}">
        <p14:creationId xmlns:p14="http://schemas.microsoft.com/office/powerpoint/2010/main" val="4025892983"/>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5" name="Text Placeholder 4"/>
          <p:cNvSpPr>
            <a:spLocks noGrp="1"/>
          </p:cNvSpPr>
          <p:nvPr>
            <p:ph type="body" sz="quarter" idx="3"/>
          </p:nvPr>
        </p:nvSpPr>
        <p:spPr>
          <a:xfrm>
            <a:off x="3550883" y="4837176"/>
            <a:ext cx="4465283" cy="649224"/>
          </a:xfrm>
          <a:prstGeom prst="rect">
            <a:avLst/>
          </a:prstGeom>
        </p:spPr>
        <p:txBody>
          <a:bodyPr anchor="t" anchorCtr="0">
            <a:noAutofit/>
          </a:bodyPr>
          <a:lstStyle>
            <a:lvl1pPr marL="0" indent="0">
              <a:lnSpc>
                <a:spcPct val="100000"/>
              </a:lnSpc>
              <a:spcBef>
                <a:spcPts val="0"/>
              </a:spcBef>
              <a:buNone/>
              <a:defRPr sz="1800" b="1" cap="sm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6" name="Text Placeholder 4"/>
          <p:cNvSpPr>
            <a:spLocks noGrp="1"/>
          </p:cNvSpPr>
          <p:nvPr>
            <p:ph type="body" sz="quarter" idx="10"/>
          </p:nvPr>
        </p:nvSpPr>
        <p:spPr>
          <a:xfrm>
            <a:off x="3547872" y="3429000"/>
            <a:ext cx="4465283" cy="923544"/>
          </a:xfrm>
          <a:prstGeom prst="rect">
            <a:avLst/>
          </a:prstGeom>
        </p:spPr>
        <p:txBody>
          <a:bodyPr anchor="t" anchorCtr="0">
            <a:noAutofit/>
          </a:bodyPr>
          <a:lstStyle>
            <a:lvl1pPr marL="0" indent="0">
              <a:lnSpc>
                <a:spcPct val="100000"/>
              </a:lnSpc>
              <a:spcBef>
                <a:spcPts val="0"/>
              </a:spcBef>
              <a:buNone/>
              <a:defRPr sz="1800" b="0" cap="none"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8" name="Text Placeholder 4"/>
          <p:cNvSpPr>
            <a:spLocks noGrp="1"/>
          </p:cNvSpPr>
          <p:nvPr>
            <p:ph type="body" sz="quarter" idx="11"/>
          </p:nvPr>
        </p:nvSpPr>
        <p:spPr>
          <a:xfrm>
            <a:off x="3547872" y="1325880"/>
            <a:ext cx="5519928" cy="2304288"/>
          </a:xfrm>
          <a:prstGeom prst="rect">
            <a:avLst/>
          </a:prstGeom>
        </p:spPr>
        <p:txBody>
          <a:bodyPr anchor="t" anchorCtr="0">
            <a:noAutofit/>
          </a:bodyPr>
          <a:lstStyle>
            <a:lvl1pPr marL="0" indent="0">
              <a:lnSpc>
                <a:spcPct val="100000"/>
              </a:lnSpc>
              <a:spcBef>
                <a:spcPts val="0"/>
              </a:spcBef>
              <a:buNone/>
              <a:defRPr sz="3600" b="1" cap="sm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Tree>
    <p:extLst>
      <p:ext uri="{BB962C8B-B14F-4D97-AF65-F5344CB8AC3E}">
        <p14:creationId xmlns:p14="http://schemas.microsoft.com/office/powerpoint/2010/main" val="2417052855"/>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a:prstGeom prst="rect">
            <a:avLst/>
          </a:prstGeom>
        </p:spPr>
        <p:txBody>
          <a:bodyPr/>
          <a:lstStyle>
            <a:lvl1pPr algn="l">
              <a:defRPr sz="3200" b="1">
                <a:solidFill>
                  <a:schemeClr val="accent1"/>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304800" y="855406"/>
            <a:ext cx="8534400" cy="5064627"/>
          </a:xfrm>
          <a:prstGeom prst="rect">
            <a:avLst/>
          </a:prstGeom>
        </p:spPr>
        <p:txBody>
          <a:bodyPr/>
          <a:lstStyle>
            <a:lvl1pPr>
              <a:defRPr sz="1800"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srgbClr val="FFFFFF"/>
              </a:solidFill>
            </a:endParaRPr>
          </a:p>
        </p:txBody>
      </p:sp>
      <p:sp>
        <p:nvSpPr>
          <p:cNvPr id="8" name="Footer Placeholder 4"/>
          <p:cNvSpPr>
            <a:spLocks noGrp="1"/>
          </p:cNvSpPr>
          <p:nvPr>
            <p:ph type="ftr" sz="quarter" idx="11"/>
          </p:nvPr>
        </p:nvSpPr>
        <p:spPr>
          <a:xfrm>
            <a:off x="2743200" y="6553200"/>
            <a:ext cx="4038600" cy="228600"/>
          </a:xfrm>
          <a:prstGeom prst="rect">
            <a:avLst/>
          </a:prstGeom>
        </p:spPr>
        <p:txBody>
          <a:bodyPr/>
          <a:lstStyle/>
          <a:p>
            <a:r>
              <a:rPr lang="en-US" dirty="0" smtClean="0">
                <a:solidFill>
                  <a:prstClr val="black">
                    <a:tint val="75000"/>
                  </a:prstClr>
                </a:solidFill>
              </a:rPr>
              <a:t>Footer text goes here.</a:t>
            </a:r>
            <a:endParaRPr lang="en-US" dirty="0">
              <a:solidFill>
                <a:prstClr val="black">
                  <a:tint val="75000"/>
                </a:prstClr>
              </a:solidFill>
            </a:endParaRPr>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9" name="Slide Number Placeholder 5"/>
          <p:cNvSpPr>
            <a:spLocks noGrp="1"/>
          </p:cNvSpPr>
          <p:nvPr>
            <p:ph type="sldNum" sz="quarter" idx="4"/>
          </p:nvPr>
        </p:nvSpPr>
        <p:spPr>
          <a:xfrm>
            <a:off x="8219768" y="6553200"/>
            <a:ext cx="457200" cy="212725"/>
          </a:xfrm>
          <a:prstGeom prst="rect">
            <a:avLst/>
          </a:prstGeom>
        </p:spPr>
        <p:txBody>
          <a:bodyPr vert="horz" lIns="91440" tIns="45720" rIns="91440" bIns="45720" rtlCol="0" anchor="ctr"/>
          <a:lstStyle>
            <a:lvl1pPr algn="ctr">
              <a:defRPr sz="900">
                <a:solidFill>
                  <a:schemeClr val="bg1"/>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3695498631"/>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9.xml"/><Relationship Id="rId1" Type="http://schemas.openxmlformats.org/officeDocument/2006/relationships/slideLayout" Target="../slideLayouts/slideLayout8.xml"/><Relationship Id="rId4" Type="http://schemas.openxmlformats.org/officeDocument/2006/relationships/image" Target="../media/image2.png"/></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3.xml"/><Relationship Id="rId1"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900">
                <a:solidFill>
                  <a:schemeClr val="tx1">
                    <a:tint val="75000"/>
                  </a:schemeClr>
                </a:solidFill>
              </a:defRPr>
            </a:lvl1pPr>
          </a:lstStyle>
          <a:p>
            <a:r>
              <a:rPr lang="en-US" dirty="0" smtClean="0">
                <a:solidFill>
                  <a:prstClr val="black">
                    <a:tint val="75000"/>
                  </a:prstClr>
                </a:solidFill>
              </a:rPr>
              <a:t>Footer text goes here.</a:t>
            </a:r>
            <a:endParaRPr lang="en-US" dirty="0">
              <a:solidFill>
                <a:prstClr val="black">
                  <a:tint val="75000"/>
                </a:prstClr>
              </a:solidFill>
            </a:endParaRPr>
          </a:p>
        </p:txBody>
      </p:sp>
      <p:sp>
        <p:nvSpPr>
          <p:cNvPr id="6" name="Slide Number Placeholder 5"/>
          <p:cNvSpPr>
            <a:spLocks noGrp="1"/>
          </p:cNvSpPr>
          <p:nvPr>
            <p:ph type="sldNum" sz="quarter" idx="4"/>
          </p:nvPr>
        </p:nvSpPr>
        <p:spPr>
          <a:xfrm>
            <a:off x="8207477" y="6561137"/>
            <a:ext cx="457200" cy="220663"/>
          </a:xfrm>
          <a:prstGeom prst="rect">
            <a:avLst/>
          </a:prstGeom>
        </p:spPr>
        <p:txBody>
          <a:bodyPr vert="horz" lIns="91440" tIns="45720" rIns="91440" bIns="45720" rtlCol="0" anchor="ctr"/>
          <a:lstStyle>
            <a:lvl1pPr algn="ctr">
              <a:defRPr sz="900">
                <a:solidFill>
                  <a:schemeClr val="bg1"/>
                </a:solidFill>
              </a:defRPr>
            </a:lvl1pPr>
          </a:lstStyle>
          <a:p>
            <a:fld id="{1D93BD3E-1E9A-4970-A6F7-E7AC52762E0C}" type="slidenum">
              <a:rPr lang="en-US" smtClean="0"/>
              <a:pPr/>
              <a:t>‹#›</a:t>
            </a:fld>
            <a:endParaRPr lang="en-US" dirty="0"/>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2"/>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9"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6" y="6553201"/>
            <a:ext cx="707325" cy="207749"/>
          </a:xfrm>
          <a:prstGeom prst="rect">
            <a:avLst/>
          </a:prstGeom>
          <a:noFill/>
        </p:spPr>
        <p:txBody>
          <a:bodyPr wrap="square" rtlCol="0">
            <a:spAutoFit/>
          </a:bodyPr>
          <a:lstStyle/>
          <a:p>
            <a:r>
              <a:rPr lang="en-US" sz="750" b="1" dirty="0">
                <a:solidFill>
                  <a:srgbClr val="5B6770"/>
                </a:solidFill>
              </a:rPr>
              <a:t>PUBLIC</a:t>
            </a:r>
          </a:p>
        </p:txBody>
      </p:sp>
      <p:sp>
        <p:nvSpPr>
          <p:cNvPr id="11" name="Slide Number Placeholder 8"/>
          <p:cNvSpPr txBox="1">
            <a:spLocks/>
          </p:cNvSpPr>
          <p:nvPr userDrawn="1"/>
        </p:nvSpPr>
        <p:spPr>
          <a:xfrm>
            <a:off x="8664677" y="6561137"/>
            <a:ext cx="387883" cy="2127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0E7085C4-D6A8-46D9-A1BA-F87C2DEFFCDB}" type="slidenum">
              <a:rPr lang="en-US" sz="900" smtClean="0">
                <a:solidFill>
                  <a:schemeClr val="bg1">
                    <a:lumMod val="75000"/>
                  </a:schemeClr>
                </a:solidFill>
              </a:rPr>
              <a:pPr/>
              <a:t>‹#›</a:t>
            </a:fld>
            <a:endParaRPr lang="en-US" sz="900" dirty="0">
              <a:solidFill>
                <a:schemeClr val="bg1">
                  <a:lumMod val="75000"/>
                </a:schemeClr>
              </a:solidFill>
            </a:endParaRPr>
          </a:p>
        </p:txBody>
      </p:sp>
    </p:spTree>
    <p:extLst>
      <p:ext uri="{BB962C8B-B14F-4D97-AF65-F5344CB8AC3E}">
        <p14:creationId xmlns:p14="http://schemas.microsoft.com/office/powerpoint/2010/main" val="1564264766"/>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81" r:id="rId6"/>
    <p:sldLayoutId id="2147483683" r:id="rId7"/>
  </p:sldLayoutIdLst>
  <p:timing>
    <p:tnLst>
      <p:par>
        <p:cTn id="1" dur="indefinite" restart="never" nodeType="tmRoot"/>
      </p:par>
    </p:tnLst>
  </p:timing>
  <p:hf hdr="0" ftr="0" dt="0"/>
  <p:txStyles>
    <p:titleStyle>
      <a:lvl1pPr algn="ctr" defTabSz="685800" rtl="0" eaLnBrk="1" latinLnBrk="0" hangingPunct="1">
        <a:spcBef>
          <a:spcPct val="0"/>
        </a:spcBef>
        <a:buNone/>
        <a:defRPr sz="3300" kern="1200">
          <a:solidFill>
            <a:schemeClr val="tx1"/>
          </a:solidFill>
          <a:latin typeface="+mj-lt"/>
          <a:ea typeface="+mj-ea"/>
          <a:cs typeface="+mj-cs"/>
        </a:defRPr>
      </a:lvl1pPr>
    </p:titleStyle>
    <p:bodyStyle>
      <a:lvl1pPr marL="257175" indent="-257175" algn="l" defTabSz="6858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1pPr>
      <a:lvl2pPr marL="557213" indent="-214313" algn="l" defTabSz="685800" rtl="0" eaLnBrk="1" latinLnBrk="0" hangingPunct="1">
        <a:spcBef>
          <a:spcPct val="20000"/>
        </a:spcBef>
        <a:buFont typeface="Arial" panose="020B0604020202020204" pitchFamily="34" charset="0"/>
        <a:buChar char="–"/>
        <a:defRPr sz="2100" kern="1200">
          <a:solidFill>
            <a:schemeClr val="tx1"/>
          </a:solidFill>
          <a:latin typeface="+mn-lt"/>
          <a:ea typeface="+mn-ea"/>
          <a:cs typeface="+mn-cs"/>
        </a:defRPr>
      </a:lvl2pPr>
      <a:lvl3pPr marL="857250" indent="-171450" algn="l" defTabSz="6858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3pPr>
      <a:lvl4pPr marL="12001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4pPr>
      <a:lvl5pPr marL="15430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5pPr>
      <a:lvl6pPr marL="18859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6pPr>
      <a:lvl7pPr marL="22288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7pPr>
      <a:lvl8pPr marL="25717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8pPr>
      <a:lvl9pPr marL="29146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505200" y="0"/>
            <a:ext cx="56388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8" name="Picture 7"/>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342814" y="2876277"/>
            <a:ext cx="2857586" cy="1105445"/>
          </a:xfrm>
          <a:prstGeom prst="rect">
            <a:avLst/>
          </a:prstGeom>
        </p:spPr>
      </p:pic>
    </p:spTree>
    <p:extLst>
      <p:ext uri="{BB962C8B-B14F-4D97-AF65-F5344CB8AC3E}">
        <p14:creationId xmlns:p14="http://schemas.microsoft.com/office/powerpoint/2010/main" val="851879841"/>
      </p:ext>
    </p:extLst>
  </p:cSld>
  <p:clrMap bg1="lt1" tx1="dk1" bg2="lt2" tx2="dk2" accent1="accent1" accent2="accent2" accent3="accent3" accent4="accent4" accent5="accent5" accent6="accent6" hlink="hlink" folHlink="folHlink"/>
  <p:sldLayoutIdLst>
    <p:sldLayoutId id="2147483668" r:id="rId1"/>
    <p:sldLayoutId id="2147483682" r:id="rId2"/>
  </p:sldLayoutIdLst>
  <p:timing>
    <p:tnLst>
      <p:par>
        <p:cTn id="1" dur="indefinite" restart="never" nodeType="tmRoot"/>
      </p:par>
    </p:tnLst>
  </p:timing>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cxnSp>
        <p:nvCxnSpPr>
          <p:cNvPr id="7" name="Straight Connector 6"/>
          <p:cNvCxnSpPr/>
          <p:nvPr userDrawn="1"/>
        </p:nvCxnSpPr>
        <p:spPr>
          <a:xfrm flipH="1">
            <a:off x="914400" y="1"/>
            <a:ext cx="1" cy="4952999"/>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1" name="Picture 10"/>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23466" y="5257800"/>
            <a:ext cx="1181868" cy="457200"/>
          </a:xfrm>
          <a:prstGeom prst="rect">
            <a:avLst/>
          </a:prstGeom>
        </p:spPr>
      </p:pic>
      <p:cxnSp>
        <p:nvCxnSpPr>
          <p:cNvPr id="12" name="Straight Connector 11"/>
          <p:cNvCxnSpPr/>
          <p:nvPr userDrawn="1"/>
        </p:nvCxnSpPr>
        <p:spPr>
          <a:xfrm flipH="1">
            <a:off x="914400" y="6019800"/>
            <a:ext cx="1" cy="82296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93481941"/>
      </p:ext>
    </p:extLst>
  </p:cSld>
  <p:clrMap bg1="lt1" tx1="dk1" bg2="lt2" tx2="dk2" accent1="accent1" accent2="accent2" accent3="accent3" accent4="accent4" accent5="accent5" accent6="accent6" hlink="hlink" folHlink="folHlink"/>
  <p:sldLayoutIdLst>
    <p:sldLayoutId id="2147483670" r:id="rId1"/>
  </p:sldLayoutIdLst>
  <p:timing>
    <p:tnLst>
      <p:par>
        <p:cTn id="1" dur="indefinite" restart="never" nodeType="tmRoot"/>
      </p:par>
    </p:tnLst>
  </p:timing>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www.nerc.com/pa/Stand/Pages/Project-2010-05_3-Remedial-Action-Schemes_Phase-3-of-Protection-Systems.aspx"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www.ercot.com/content/wcm/key_documents_lists/141324/Inertia_Basic_Concepts_Impacts_On_ERCOT_v0.pdf"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6.emf"/></Relationships>
</file>

<file path=ppt/slides/_rels/slide8.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7.xml"/><Relationship Id="rId1" Type="http://schemas.openxmlformats.org/officeDocument/2006/relationships/slideLayout" Target="../slideLayouts/slideLayout2.xml"/><Relationship Id="rId5" Type="http://schemas.openxmlformats.org/officeDocument/2006/relationships/image" Target="../media/image32.png"/><Relationship Id="rId4" Type="http://schemas.openxmlformats.org/officeDocument/2006/relationships/chart" Target="../charts/chart2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type="body" sz="quarter" idx="3"/>
          </p:nvPr>
        </p:nvSpPr>
        <p:spPr/>
        <p:txBody>
          <a:bodyPr/>
          <a:lstStyle/>
          <a:p>
            <a:r>
              <a:rPr lang="en-US" dirty="0" smtClean="0"/>
              <a:t>Demand Side Working Group (DSWG)</a:t>
            </a:r>
          </a:p>
          <a:p>
            <a:r>
              <a:rPr lang="en-US" dirty="0" smtClean="0"/>
              <a:t>June 15, 2018</a:t>
            </a:r>
            <a:endParaRPr lang="en-US" dirty="0"/>
          </a:p>
        </p:txBody>
      </p:sp>
      <p:sp>
        <p:nvSpPr>
          <p:cNvPr id="3" name="Text Placeholder 2"/>
          <p:cNvSpPr>
            <a:spLocks noGrp="1"/>
          </p:cNvSpPr>
          <p:nvPr>
            <p:ph type="body" sz="quarter" idx="10"/>
          </p:nvPr>
        </p:nvSpPr>
        <p:spPr/>
        <p:txBody>
          <a:bodyPr/>
          <a:lstStyle/>
          <a:p>
            <a:r>
              <a:rPr lang="en-US" dirty="0" err="1" smtClean="0"/>
              <a:t>Nitika</a:t>
            </a:r>
            <a:r>
              <a:rPr lang="en-US" dirty="0" smtClean="0"/>
              <a:t> </a:t>
            </a:r>
            <a:r>
              <a:rPr lang="en-US" dirty="0" err="1" smtClean="0"/>
              <a:t>Mago</a:t>
            </a:r>
            <a:endParaRPr lang="en-US" dirty="0" smtClean="0"/>
          </a:p>
          <a:p>
            <a:r>
              <a:rPr lang="en-US" dirty="0" smtClean="0"/>
              <a:t>ERCOT Operations Analysis</a:t>
            </a:r>
            <a:endParaRPr lang="en-US" dirty="0"/>
          </a:p>
        </p:txBody>
      </p:sp>
      <p:sp>
        <p:nvSpPr>
          <p:cNvPr id="4" name="Text Placeholder 3"/>
          <p:cNvSpPr>
            <a:spLocks noGrp="1"/>
          </p:cNvSpPr>
          <p:nvPr>
            <p:ph type="body" sz="quarter" idx="11"/>
          </p:nvPr>
        </p:nvSpPr>
        <p:spPr/>
        <p:txBody>
          <a:bodyPr/>
          <a:lstStyle/>
          <a:p>
            <a:r>
              <a:rPr lang="en-US" dirty="0" smtClean="0"/>
              <a:t>Synchronous Inertia Discussion</a:t>
            </a:r>
            <a:endParaRPr lang="en-US" dirty="0"/>
          </a:p>
        </p:txBody>
      </p:sp>
    </p:spTree>
    <p:extLst>
      <p:ext uri="{BB962C8B-B14F-4D97-AF65-F5344CB8AC3E}">
        <p14:creationId xmlns:p14="http://schemas.microsoft.com/office/powerpoint/2010/main" val="272820309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Current Critical Inertia for ERCOT</a:t>
            </a:r>
            <a:endParaRPr lang="en-US" dirty="0"/>
          </a:p>
        </p:txBody>
      </p:sp>
      <p:sp>
        <p:nvSpPr>
          <p:cNvPr id="3" name="Content Placeholder 2"/>
          <p:cNvSpPr>
            <a:spLocks noGrp="1"/>
          </p:cNvSpPr>
          <p:nvPr>
            <p:ph idx="1"/>
          </p:nvPr>
        </p:nvSpPr>
        <p:spPr/>
        <p:txBody>
          <a:bodyPr/>
          <a:lstStyle/>
          <a:p>
            <a:r>
              <a:rPr lang="en-US" dirty="0" smtClean="0"/>
              <a:t>Currently, the Critical Inertia Level for ERCOT appears to be around 100 GW-s (based on current operations and response characteristics of current resources)</a:t>
            </a:r>
          </a:p>
          <a:p>
            <a:pPr lvl="1"/>
            <a:endParaRPr lang="en-US" dirty="0" smtClean="0"/>
          </a:p>
          <a:p>
            <a:pPr lvl="1"/>
            <a:r>
              <a:rPr lang="en-US" dirty="0" smtClean="0"/>
              <a:t>Simulation </a:t>
            </a:r>
            <a:r>
              <a:rPr lang="en-US" dirty="0"/>
              <a:t>results have </a:t>
            </a:r>
            <a:r>
              <a:rPr lang="en-US" dirty="0" smtClean="0"/>
              <a:t>shown that below this level </a:t>
            </a:r>
            <a:r>
              <a:rPr lang="en-US" dirty="0" err="1" smtClean="0"/>
              <a:t>RoCoF</a:t>
            </a:r>
            <a:r>
              <a:rPr lang="en-US" dirty="0" smtClean="0"/>
              <a:t> is high enough that frequency would drop below 59.3 Hz for the two STP </a:t>
            </a:r>
            <a:r>
              <a:rPr lang="en-US" dirty="0"/>
              <a:t>trip before LRs start providing response</a:t>
            </a:r>
          </a:p>
          <a:p>
            <a:pPr lvl="1"/>
            <a:endParaRPr lang="en-US" dirty="0" smtClean="0"/>
          </a:p>
          <a:p>
            <a:pPr lvl="1"/>
            <a:r>
              <a:rPr lang="en-US" dirty="0" smtClean="0"/>
              <a:t>Simulation </a:t>
            </a:r>
            <a:r>
              <a:rPr lang="en-US" dirty="0"/>
              <a:t>results have also shown wide-area voltage oscillations at inertia below this level; </a:t>
            </a:r>
            <a:r>
              <a:rPr lang="en-US" dirty="0" smtClean="0"/>
              <a:t>this is a separate </a:t>
            </a:r>
            <a:r>
              <a:rPr lang="en-US" dirty="0"/>
              <a:t>but somewhat related issue as identified in the Panhandle region as weak grid</a:t>
            </a:r>
          </a:p>
        </p:txBody>
      </p:sp>
      <p:sp>
        <p:nvSpPr>
          <p:cNvPr id="4" name="Slide Number Placeholder 3"/>
          <p:cNvSpPr>
            <a:spLocks noGrp="1"/>
          </p:cNvSpPr>
          <p:nvPr>
            <p:ph type="sldNum" sz="quarter" idx="4"/>
          </p:nvPr>
        </p:nvSpPr>
        <p:spPr/>
        <p:txBody>
          <a:bodyPr/>
          <a:lstStyle/>
          <a:p>
            <a:fld id="{1D93BD3E-1E9A-4970-A6F7-E7AC52762E0C}" type="slidenum">
              <a:rPr lang="en-US" smtClean="0"/>
              <a:pPr/>
              <a:t>10</a:t>
            </a:fld>
            <a:endParaRPr lang="en-US"/>
          </a:p>
        </p:txBody>
      </p:sp>
    </p:spTree>
    <p:extLst>
      <p:ext uri="{BB962C8B-B14F-4D97-AF65-F5344CB8AC3E}">
        <p14:creationId xmlns:p14="http://schemas.microsoft.com/office/powerpoint/2010/main" val="54700053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smtClean="0"/>
              <a:t>RRS Study Methodology</a:t>
            </a:r>
            <a:endParaRPr lang="en-US" sz="2400" dirty="0"/>
          </a:p>
        </p:txBody>
      </p:sp>
      <p:sp>
        <p:nvSpPr>
          <p:cNvPr id="4" name="Content Placeholder 3"/>
          <p:cNvSpPr>
            <a:spLocks noGrp="1"/>
          </p:cNvSpPr>
          <p:nvPr>
            <p:ph idx="1"/>
          </p:nvPr>
        </p:nvSpPr>
        <p:spPr/>
        <p:txBody>
          <a:bodyPr/>
          <a:lstStyle/>
          <a:p>
            <a:r>
              <a:rPr lang="en-US" dirty="0"/>
              <a:t>A set of recent cases at varying inertia levels are selected to </a:t>
            </a:r>
            <a:r>
              <a:rPr lang="en-US" dirty="0" smtClean="0"/>
              <a:t>represent </a:t>
            </a:r>
            <a:r>
              <a:rPr lang="en-US" dirty="0"/>
              <a:t>a wide range of expected future inertia conditions. Following assumptions are applied to each case/study,</a:t>
            </a:r>
          </a:p>
          <a:p>
            <a:pPr lvl="2" algn="just"/>
            <a:r>
              <a:rPr lang="en-US" sz="1400" dirty="0"/>
              <a:t>Model 1150 MW of PFR from Generation Resources. </a:t>
            </a:r>
          </a:p>
          <a:p>
            <a:pPr lvl="3" algn="just"/>
            <a:r>
              <a:rPr lang="en-US" sz="1400" dirty="0"/>
              <a:t>Generation mix when, </a:t>
            </a:r>
          </a:p>
          <a:p>
            <a:pPr lvl="4" algn="just"/>
            <a:r>
              <a:rPr lang="en-US" sz="1200" dirty="0"/>
              <a:t>Inertia &lt; 250 GW·s: 30% Coal + 70% Gas </a:t>
            </a:r>
          </a:p>
          <a:p>
            <a:pPr marL="1541463" lvl="4" indent="-168275">
              <a:spcAft>
                <a:spcPts val="600"/>
              </a:spcAft>
            </a:pPr>
            <a:r>
              <a:rPr lang="en-US" sz="1200" dirty="0"/>
              <a:t>Inertia ≥ 250 GW·s: 15% Coal + 85% Gas</a:t>
            </a:r>
          </a:p>
          <a:p>
            <a:pPr marL="1285875" lvl="3" indent="-342900"/>
            <a:endParaRPr lang="en-US" sz="800" dirty="0"/>
          </a:p>
          <a:p>
            <a:pPr marL="942975" lvl="2" indent="-342900">
              <a:spcAft>
                <a:spcPts val="600"/>
              </a:spcAft>
            </a:pPr>
            <a:r>
              <a:rPr lang="en-US" sz="1400" dirty="0"/>
              <a:t>Load Resources providing RRS will trip at 59.7 Hz, with a delay of 0.416 s (relay delay = 0.333 s; breaker action = 0.083 s).</a:t>
            </a:r>
          </a:p>
          <a:p>
            <a:pPr marL="942975" lvl="2" indent="-342900"/>
            <a:endParaRPr lang="en-US" sz="600" dirty="0"/>
          </a:p>
          <a:p>
            <a:pPr marL="942975" lvl="2" indent="-342900">
              <a:spcAft>
                <a:spcPts val="600"/>
              </a:spcAft>
            </a:pPr>
            <a:r>
              <a:rPr lang="en-US" sz="1400" dirty="0"/>
              <a:t>Load damping factor was assumed to be 2% at the system level.</a:t>
            </a:r>
          </a:p>
          <a:p>
            <a:endParaRPr lang="en-US" sz="800" dirty="0"/>
          </a:p>
          <a:p>
            <a:r>
              <a:rPr lang="en-US" dirty="0"/>
              <a:t>Trip 2750 MW of generation simultaneously and identify the amount of LR needed to maintain frequency at 59.4 Hz.</a:t>
            </a:r>
          </a:p>
          <a:p>
            <a:pPr algn="just"/>
            <a:endParaRPr lang="en-US" dirty="0" smtClean="0">
              <a:solidFill>
                <a:schemeClr val="accent2"/>
              </a:solidFill>
            </a:endParaRPr>
          </a:p>
          <a:p>
            <a:pPr algn="just"/>
            <a:endParaRPr lang="en-US" sz="800" dirty="0" smtClean="0">
              <a:solidFill>
                <a:schemeClr val="accent2"/>
              </a:solidFill>
            </a:endParaRPr>
          </a:p>
        </p:txBody>
      </p:sp>
    </p:spTree>
    <p:extLst>
      <p:ext uri="{BB962C8B-B14F-4D97-AF65-F5344CB8AC3E}">
        <p14:creationId xmlns:p14="http://schemas.microsoft.com/office/powerpoint/2010/main" val="344539755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smtClean="0"/>
              <a:t>Potential Parameters Changes </a:t>
            </a:r>
            <a:endParaRPr lang="en-US" sz="2800" dirty="0"/>
          </a:p>
        </p:txBody>
      </p:sp>
      <p:sp>
        <p:nvSpPr>
          <p:cNvPr id="3" name="Content Placeholder 2"/>
          <p:cNvSpPr>
            <a:spLocks noGrp="1"/>
          </p:cNvSpPr>
          <p:nvPr>
            <p:ph idx="1"/>
          </p:nvPr>
        </p:nvSpPr>
        <p:spPr>
          <a:xfrm>
            <a:off x="304800" y="855406"/>
            <a:ext cx="3962400" cy="5064627"/>
          </a:xfrm>
        </p:spPr>
        <p:txBody>
          <a:bodyPr/>
          <a:lstStyle/>
          <a:p>
            <a:pPr marL="342900" indent="-342900">
              <a:buFont typeface="+mj-lt"/>
              <a:buAutoNum type="arabicPeriod"/>
            </a:pPr>
            <a:r>
              <a:rPr lang="en-US" dirty="0" smtClean="0"/>
              <a:t>Faster Response</a:t>
            </a:r>
          </a:p>
          <a:p>
            <a:pPr marL="342900" indent="-342900">
              <a:buFont typeface="+mj-lt"/>
              <a:buAutoNum type="arabicPeriod"/>
            </a:pPr>
            <a:endParaRPr lang="en-US" dirty="0" smtClean="0"/>
          </a:p>
          <a:p>
            <a:pPr marL="342900" indent="-342900">
              <a:buFont typeface="+mj-lt"/>
              <a:buAutoNum type="arabicPeriod"/>
            </a:pPr>
            <a:r>
              <a:rPr lang="en-US" dirty="0" smtClean="0"/>
              <a:t>Changing </a:t>
            </a:r>
            <a:r>
              <a:rPr lang="en-US" dirty="0"/>
              <a:t>UFLS Settings </a:t>
            </a:r>
            <a:endParaRPr lang="en-US" dirty="0" smtClean="0"/>
          </a:p>
          <a:p>
            <a:pPr marL="342900" indent="-342900">
              <a:buFont typeface="+mj-lt"/>
              <a:buAutoNum type="arabicPeriod"/>
            </a:pPr>
            <a:endParaRPr lang="en-US" dirty="0"/>
          </a:p>
          <a:p>
            <a:pPr marL="342900" indent="-342900">
              <a:buFont typeface="+mj-lt"/>
              <a:buAutoNum type="arabicPeriod"/>
            </a:pPr>
            <a:r>
              <a:rPr lang="en-US" dirty="0"/>
              <a:t>Critical Contingency</a:t>
            </a:r>
          </a:p>
          <a:p>
            <a:pPr marL="342900" indent="-342900">
              <a:buFont typeface="+mj-lt"/>
              <a:buAutoNum type="arabicPeriod"/>
            </a:pPr>
            <a:endParaRPr lang="en-US" dirty="0" smtClean="0"/>
          </a:p>
          <a:p>
            <a:endParaRPr lang="en-US" dirty="0"/>
          </a:p>
          <a:p>
            <a:endParaRPr lang="en-US" dirty="0">
              <a:hlinkClick r:id="rId2"/>
            </a:endParaRPr>
          </a:p>
          <a:p>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12</a:t>
            </a:fld>
            <a:endParaRPr lang="en-US"/>
          </a:p>
        </p:txBody>
      </p:sp>
      <p:graphicFrame>
        <p:nvGraphicFramePr>
          <p:cNvPr id="5" name="Table 4"/>
          <p:cNvGraphicFramePr>
            <a:graphicFrameLocks noGrp="1"/>
          </p:cNvGraphicFramePr>
          <p:nvPr>
            <p:extLst>
              <p:ext uri="{D42A27DB-BD31-4B8C-83A1-F6EECF244321}">
                <p14:modId xmlns:p14="http://schemas.microsoft.com/office/powerpoint/2010/main" val="133707772"/>
              </p:ext>
            </p:extLst>
          </p:nvPr>
        </p:nvGraphicFramePr>
        <p:xfrm>
          <a:off x="4533900" y="855406"/>
          <a:ext cx="4437380" cy="2227724"/>
        </p:xfrm>
        <a:graphic>
          <a:graphicData uri="http://schemas.openxmlformats.org/drawingml/2006/table">
            <a:tbl>
              <a:tblPr firstRow="1" firstCol="1" bandRow="1">
                <a:tableStyleId>{5C22544A-7EE6-4342-B048-85BDC9FD1C3A}</a:tableStyleId>
              </a:tblPr>
              <a:tblGrid>
                <a:gridCol w="1985433"/>
                <a:gridCol w="1270000"/>
                <a:gridCol w="1181947"/>
              </a:tblGrid>
              <a:tr h="673100">
                <a:tc>
                  <a:txBody>
                    <a:bodyPr/>
                    <a:lstStyle/>
                    <a:p>
                      <a:pPr algn="ctr"/>
                      <a:endParaRPr lang="en-US" sz="1600" dirty="0"/>
                    </a:p>
                  </a:txBody>
                  <a:tcPr anchor="ctr"/>
                </a:tc>
                <a:tc>
                  <a:txBody>
                    <a:bodyPr/>
                    <a:lstStyle/>
                    <a:p>
                      <a:pPr algn="ctr"/>
                      <a:r>
                        <a:rPr lang="en-US" sz="1600" baseline="0" dirty="0" smtClean="0"/>
                        <a:t>UFLS @59.3Hz</a:t>
                      </a:r>
                      <a:endParaRPr lang="en-US" sz="1600" dirty="0"/>
                    </a:p>
                  </a:txBody>
                  <a:tcPr anchor="ctr"/>
                </a:tc>
                <a:tc>
                  <a:txBody>
                    <a:bodyPr/>
                    <a:lstStyle/>
                    <a:p>
                      <a:pPr algn="ctr"/>
                      <a:endParaRPr lang="en-US" sz="1600" dirty="0"/>
                    </a:p>
                  </a:txBody>
                  <a:tcPr anchor="ctr"/>
                </a:tc>
              </a:tr>
              <a:tr h="635000">
                <a:tc>
                  <a:txBody>
                    <a:bodyPr/>
                    <a:lstStyle/>
                    <a:p>
                      <a:pPr algn="ctr"/>
                      <a:r>
                        <a:rPr lang="en-US" sz="1600" dirty="0" smtClean="0"/>
                        <a:t>0.42s</a:t>
                      </a:r>
                      <a:r>
                        <a:rPr lang="en-US" sz="1600" baseline="0" dirty="0" smtClean="0"/>
                        <a:t> LR Response Time</a:t>
                      </a:r>
                      <a:endParaRPr lang="en-US" sz="1600" dirty="0"/>
                    </a:p>
                  </a:txBody>
                  <a:tcPr anchor="ctr"/>
                </a:tc>
                <a:tc>
                  <a:txBody>
                    <a:bodyPr/>
                    <a:lstStyle/>
                    <a:p>
                      <a:pPr algn="ctr"/>
                      <a:endParaRPr lang="en-US" sz="1800" dirty="0">
                        <a:solidFill>
                          <a:schemeClr val="tx2"/>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dirty="0" smtClean="0">
                        <a:solidFill>
                          <a:schemeClr val="tx2"/>
                        </a:solidFill>
                      </a:endParaRPr>
                    </a:p>
                  </a:txBody>
                  <a:tcPr anchor="ctr"/>
                </a:tc>
              </a:tr>
              <a:tr h="919624">
                <a:tc>
                  <a:txBody>
                    <a:bodyPr/>
                    <a:lstStyle/>
                    <a:p>
                      <a:pPr algn="ctr"/>
                      <a:endParaRPr lang="en-US" sz="1600" dirty="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dirty="0" smtClean="0">
                        <a:solidFill>
                          <a:schemeClr val="tx2"/>
                        </a:solidFill>
                      </a:endParaRPr>
                    </a:p>
                  </a:txBody>
                  <a:tcPr anchor="ctr"/>
                </a:tc>
                <a:tc>
                  <a:txBody>
                    <a:bodyPr/>
                    <a:lstStyle/>
                    <a:p>
                      <a:pPr algn="ctr"/>
                      <a:endParaRPr lang="en-US" sz="1800" dirty="0">
                        <a:solidFill>
                          <a:schemeClr val="tx2"/>
                        </a:solidFill>
                      </a:endParaRPr>
                    </a:p>
                  </a:txBody>
                  <a:tcPr anchor="ctr"/>
                </a:tc>
              </a:tr>
            </a:tbl>
          </a:graphicData>
        </a:graphic>
      </p:graphicFrame>
      <p:sp>
        <p:nvSpPr>
          <p:cNvPr id="6" name="TextBox 5"/>
          <p:cNvSpPr txBox="1"/>
          <p:nvPr/>
        </p:nvSpPr>
        <p:spPr>
          <a:xfrm>
            <a:off x="7863284" y="1629412"/>
            <a:ext cx="1107996" cy="369332"/>
          </a:xfrm>
          <a:prstGeom prst="rect">
            <a:avLst/>
          </a:prstGeom>
          <a:noFill/>
        </p:spPr>
        <p:txBody>
          <a:bodyPr wrap="none" rtlCol="0">
            <a:spAutoFit/>
          </a:bodyPr>
          <a:lstStyle/>
          <a:p>
            <a:r>
              <a:rPr lang="en-US" dirty="0" smtClean="0">
                <a:solidFill>
                  <a:srgbClr val="5B6770"/>
                </a:solidFill>
              </a:rPr>
              <a:t>71 GW*s</a:t>
            </a:r>
            <a:endParaRPr lang="en-US" dirty="0">
              <a:solidFill>
                <a:srgbClr val="5B6770"/>
              </a:solidFill>
            </a:endParaRPr>
          </a:p>
        </p:txBody>
      </p:sp>
      <p:sp>
        <p:nvSpPr>
          <p:cNvPr id="7" name="TextBox 6"/>
          <p:cNvSpPr txBox="1"/>
          <p:nvPr/>
        </p:nvSpPr>
        <p:spPr>
          <a:xfrm>
            <a:off x="7826233" y="2414683"/>
            <a:ext cx="1107996" cy="369332"/>
          </a:xfrm>
          <a:prstGeom prst="rect">
            <a:avLst/>
          </a:prstGeom>
          <a:noFill/>
        </p:spPr>
        <p:txBody>
          <a:bodyPr wrap="none" rtlCol="0">
            <a:spAutoFit/>
          </a:bodyPr>
          <a:lstStyle/>
          <a:p>
            <a:r>
              <a:rPr lang="en-US" dirty="0" smtClean="0">
                <a:solidFill>
                  <a:srgbClr val="5B6770"/>
                </a:solidFill>
              </a:rPr>
              <a:t>52 GW*s</a:t>
            </a:r>
            <a:endParaRPr lang="en-US" dirty="0">
              <a:solidFill>
                <a:srgbClr val="5B6770"/>
              </a:solidFill>
            </a:endParaRPr>
          </a:p>
        </p:txBody>
      </p:sp>
      <p:sp>
        <p:nvSpPr>
          <p:cNvPr id="8" name="Rectangle 7"/>
          <p:cNvSpPr/>
          <p:nvPr/>
        </p:nvSpPr>
        <p:spPr>
          <a:xfrm>
            <a:off x="6681186" y="2430775"/>
            <a:ext cx="1107996" cy="369332"/>
          </a:xfrm>
          <a:prstGeom prst="rect">
            <a:avLst/>
          </a:prstGeom>
        </p:spPr>
        <p:txBody>
          <a:bodyPr wrap="none">
            <a:spAutoFit/>
          </a:bodyPr>
          <a:lstStyle/>
          <a:p>
            <a:pPr algn="ctr">
              <a:defRPr/>
            </a:pPr>
            <a:r>
              <a:rPr lang="en-US" dirty="0">
                <a:solidFill>
                  <a:schemeClr val="tx2"/>
                </a:solidFill>
                <a:sym typeface="Wingdings" panose="05000000000000000000" pitchFamily="2" charset="2"/>
              </a:rPr>
              <a:t>68 GW*s</a:t>
            </a:r>
            <a:endParaRPr lang="en-US" dirty="0">
              <a:solidFill>
                <a:schemeClr val="tx2"/>
              </a:solidFill>
            </a:endParaRPr>
          </a:p>
        </p:txBody>
      </p:sp>
      <p:sp>
        <p:nvSpPr>
          <p:cNvPr id="9" name="Rectangle 8"/>
          <p:cNvSpPr/>
          <p:nvPr/>
        </p:nvSpPr>
        <p:spPr>
          <a:xfrm>
            <a:off x="6621937" y="1627506"/>
            <a:ext cx="1107997" cy="369332"/>
          </a:xfrm>
          <a:prstGeom prst="rect">
            <a:avLst/>
          </a:prstGeom>
        </p:spPr>
        <p:txBody>
          <a:bodyPr wrap="none">
            <a:spAutoFit/>
          </a:bodyPr>
          <a:lstStyle/>
          <a:p>
            <a:pPr algn="ctr">
              <a:defRPr/>
            </a:pPr>
            <a:r>
              <a:rPr lang="en-US" dirty="0" smtClean="0">
                <a:solidFill>
                  <a:schemeClr val="tx2"/>
                </a:solidFill>
                <a:sym typeface="Wingdings" panose="05000000000000000000" pitchFamily="2" charset="2"/>
              </a:rPr>
              <a:t>94 </a:t>
            </a:r>
            <a:r>
              <a:rPr lang="en-US" dirty="0">
                <a:solidFill>
                  <a:schemeClr val="tx2"/>
                </a:solidFill>
                <a:sym typeface="Wingdings" panose="05000000000000000000" pitchFamily="2" charset="2"/>
              </a:rPr>
              <a:t>GW*s</a:t>
            </a:r>
            <a:endParaRPr lang="en-US" dirty="0">
              <a:solidFill>
                <a:schemeClr val="tx2"/>
              </a:solidFill>
            </a:endParaRPr>
          </a:p>
        </p:txBody>
      </p:sp>
      <p:pic>
        <p:nvPicPr>
          <p:cNvPr id="11" name="Picture 10"/>
          <p:cNvPicPr>
            <a:picLocks noChangeAspect="1"/>
          </p:cNvPicPr>
          <p:nvPr/>
        </p:nvPicPr>
        <p:blipFill>
          <a:blip r:embed="rId3"/>
          <a:stretch>
            <a:fillRect/>
          </a:stretch>
        </p:blipFill>
        <p:spPr>
          <a:xfrm>
            <a:off x="4533900" y="3437301"/>
            <a:ext cx="4444369" cy="2761727"/>
          </a:xfrm>
          <a:prstGeom prst="rect">
            <a:avLst/>
          </a:prstGeom>
        </p:spPr>
      </p:pic>
      <p:sp>
        <p:nvSpPr>
          <p:cNvPr id="12" name="TextBox 11"/>
          <p:cNvSpPr txBox="1"/>
          <p:nvPr/>
        </p:nvSpPr>
        <p:spPr>
          <a:xfrm>
            <a:off x="7789182" y="862840"/>
            <a:ext cx="1152036" cy="646331"/>
          </a:xfrm>
          <a:prstGeom prst="rect">
            <a:avLst/>
          </a:prstGeom>
          <a:solidFill>
            <a:schemeClr val="accent1"/>
          </a:solidFill>
        </p:spPr>
        <p:txBody>
          <a:bodyPr wrap="square" rtlCol="0">
            <a:spAutoFit/>
          </a:bodyPr>
          <a:lstStyle/>
          <a:p>
            <a:pPr algn="ctr"/>
            <a:r>
              <a:rPr lang="en-US" dirty="0">
                <a:solidFill>
                  <a:schemeClr val="bg1"/>
                </a:solidFill>
              </a:rPr>
              <a:t>UFLS @</a:t>
            </a:r>
            <a:r>
              <a:rPr lang="en-US" dirty="0" smtClean="0">
                <a:solidFill>
                  <a:schemeClr val="bg1"/>
                </a:solidFill>
              </a:rPr>
              <a:t>59.1Hz</a:t>
            </a:r>
            <a:endParaRPr lang="en-US" dirty="0">
              <a:solidFill>
                <a:schemeClr val="bg1"/>
              </a:solidFill>
            </a:endParaRPr>
          </a:p>
        </p:txBody>
      </p:sp>
      <p:sp>
        <p:nvSpPr>
          <p:cNvPr id="13" name="TextBox 12"/>
          <p:cNvSpPr txBox="1"/>
          <p:nvPr/>
        </p:nvSpPr>
        <p:spPr>
          <a:xfrm>
            <a:off x="4533900" y="2276183"/>
            <a:ext cx="1956110" cy="646331"/>
          </a:xfrm>
          <a:prstGeom prst="rect">
            <a:avLst/>
          </a:prstGeom>
          <a:solidFill>
            <a:schemeClr val="accent1"/>
          </a:solidFill>
        </p:spPr>
        <p:txBody>
          <a:bodyPr wrap="square" rtlCol="0">
            <a:spAutoFit/>
          </a:bodyPr>
          <a:lstStyle/>
          <a:p>
            <a:pPr algn="ctr"/>
            <a:r>
              <a:rPr lang="en-US" dirty="0">
                <a:solidFill>
                  <a:schemeClr val="bg1"/>
                </a:solidFill>
              </a:rPr>
              <a:t>0.25s LR Response Time</a:t>
            </a:r>
          </a:p>
        </p:txBody>
      </p:sp>
    </p:spTree>
    <p:extLst>
      <p:ext uri="{BB962C8B-B14F-4D97-AF65-F5344CB8AC3E}">
        <p14:creationId xmlns:p14="http://schemas.microsoft.com/office/powerpoint/2010/main" val="4007648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5"/>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9"/>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3"/>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2"/>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6"/>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7"/>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childTnLst>
                                </p:cTn>
                              </p:par>
                              <p:par>
                                <p:cTn id="37" presetID="1" presetClass="entr" presetSubtype="0" fill="hold" nodeType="withEffect">
                                  <p:stCondLst>
                                    <p:cond delay="0"/>
                                  </p:stCondLst>
                                  <p:childTnLst>
                                    <p:set>
                                      <p:cBhvr>
                                        <p:cTn id="38"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P spid="8" grpId="0"/>
      <p:bldP spid="9" grpId="0"/>
      <p:bldP spid="12" grpId="0" animBg="1"/>
      <p:bldP spid="13"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t>Potential Parameters Changes </a:t>
            </a:r>
            <a:r>
              <a:rPr lang="en-US" sz="2400" dirty="0" smtClean="0"/>
              <a:t>- Faster Response</a:t>
            </a:r>
            <a:endParaRPr lang="en-US" sz="2400" strike="sngStrike" dirty="0">
              <a:solidFill>
                <a:schemeClr val="accent6"/>
              </a:solidFill>
            </a:endParaRPr>
          </a:p>
        </p:txBody>
      </p:sp>
      <p:sp>
        <p:nvSpPr>
          <p:cNvPr id="3" name="Content Placeholder 2"/>
          <p:cNvSpPr>
            <a:spLocks noGrp="1"/>
          </p:cNvSpPr>
          <p:nvPr>
            <p:ph idx="1"/>
          </p:nvPr>
        </p:nvSpPr>
        <p:spPr>
          <a:xfrm>
            <a:off x="304800" y="855406"/>
            <a:ext cx="5092390" cy="5064627"/>
          </a:xfrm>
        </p:spPr>
        <p:txBody>
          <a:bodyPr/>
          <a:lstStyle/>
          <a:p>
            <a:pPr algn="just"/>
            <a:r>
              <a:rPr lang="en-US" dirty="0"/>
              <a:t>Faster response </a:t>
            </a:r>
            <a:r>
              <a:rPr lang="en-US" dirty="0" smtClean="0"/>
              <a:t>from the Load Resources on high-set under-frequency relays </a:t>
            </a:r>
            <a:r>
              <a:rPr lang="en-US" u="sng" dirty="0" smtClean="0"/>
              <a:t>will aid</a:t>
            </a:r>
            <a:r>
              <a:rPr lang="en-US" dirty="0" smtClean="0"/>
              <a:t> in reducing Critical Inertia</a:t>
            </a:r>
          </a:p>
          <a:p>
            <a:pPr lvl="1" algn="just"/>
            <a:r>
              <a:rPr lang="en-US" sz="1600" dirty="0" smtClean="0"/>
              <a:t>ERCOT wants to discuss </a:t>
            </a:r>
            <a:r>
              <a:rPr lang="en-US" sz="1600" dirty="0"/>
              <a:t>viability of </a:t>
            </a:r>
            <a:r>
              <a:rPr lang="en-US" sz="1600" dirty="0" smtClean="0"/>
              <a:t>obtaining response within </a:t>
            </a:r>
            <a:r>
              <a:rPr lang="en-US" sz="1600" dirty="0"/>
              <a:t>15 cycles </a:t>
            </a:r>
            <a:r>
              <a:rPr lang="en-US" sz="1600" dirty="0" smtClean="0"/>
              <a:t>with </a:t>
            </a:r>
            <a:r>
              <a:rPr lang="en-US" sz="1600" dirty="0"/>
              <a:t>various DR </a:t>
            </a:r>
            <a:r>
              <a:rPr lang="en-US" sz="1600" dirty="0" smtClean="0"/>
              <a:t>providers</a:t>
            </a:r>
          </a:p>
          <a:p>
            <a:pPr lvl="2" algn="just"/>
            <a:r>
              <a:rPr lang="en-US" sz="1400" dirty="0" smtClean="0"/>
              <a:t>ERCOT recognizes that the option of faster response </a:t>
            </a:r>
            <a:r>
              <a:rPr lang="en-US" sz="1400" dirty="0" smtClean="0"/>
              <a:t>is dependent </a:t>
            </a:r>
            <a:r>
              <a:rPr lang="en-US" sz="1400" dirty="0"/>
              <a:t>on the types of Load </a:t>
            </a:r>
            <a:r>
              <a:rPr lang="en-US" sz="1400" dirty="0" smtClean="0"/>
              <a:t>Resources and is probably </a:t>
            </a:r>
            <a:r>
              <a:rPr lang="en-US" sz="1400" dirty="0"/>
              <a:t>not viable for all Load </a:t>
            </a:r>
            <a:r>
              <a:rPr lang="en-US" sz="1400" dirty="0" smtClean="0"/>
              <a:t>Resources</a:t>
            </a:r>
          </a:p>
          <a:p>
            <a:pPr lvl="1" algn="just"/>
            <a:endParaRPr lang="en-US" sz="1600" dirty="0"/>
          </a:p>
          <a:p>
            <a:pPr lvl="1" algn="just"/>
            <a:r>
              <a:rPr lang="en-US" sz="1600" dirty="0" smtClean="0"/>
              <a:t>ERCOT may allow </a:t>
            </a:r>
            <a:r>
              <a:rPr lang="en-US" sz="1600" dirty="0"/>
              <a:t>LRs that meet the 15 cycle response requirement to move their trip setting from 59.7 Hz to 59.69 Hz.</a:t>
            </a:r>
          </a:p>
          <a:p>
            <a:pPr algn="just"/>
            <a:endParaRPr lang="en-US" dirty="0" smtClean="0">
              <a:solidFill>
                <a:schemeClr val="accent6"/>
              </a:solidFill>
            </a:endParaRPr>
          </a:p>
          <a:p>
            <a:pPr algn="just"/>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13</a:t>
            </a:fld>
            <a:endParaRPr lang="en-US" dirty="0"/>
          </a:p>
        </p:txBody>
      </p:sp>
      <p:graphicFrame>
        <p:nvGraphicFramePr>
          <p:cNvPr id="5" name="Table 4"/>
          <p:cNvGraphicFramePr>
            <a:graphicFrameLocks noGrp="1"/>
          </p:cNvGraphicFramePr>
          <p:nvPr>
            <p:extLst>
              <p:ext uri="{D42A27DB-BD31-4B8C-83A1-F6EECF244321}">
                <p14:modId xmlns:p14="http://schemas.microsoft.com/office/powerpoint/2010/main" val="1118800857"/>
              </p:ext>
            </p:extLst>
          </p:nvPr>
        </p:nvGraphicFramePr>
        <p:xfrm>
          <a:off x="5569828" y="885622"/>
          <a:ext cx="3255433" cy="1969090"/>
        </p:xfrm>
        <a:graphic>
          <a:graphicData uri="http://schemas.openxmlformats.org/drawingml/2006/table">
            <a:tbl>
              <a:tblPr firstRow="1" firstCol="1" bandRow="1">
                <a:tableStyleId>{5C22544A-7EE6-4342-B048-85BDC9FD1C3A}</a:tableStyleId>
              </a:tblPr>
              <a:tblGrid>
                <a:gridCol w="1985433"/>
                <a:gridCol w="1270000"/>
              </a:tblGrid>
              <a:tr h="673100">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US" sz="1600" baseline="0" dirty="0" smtClean="0"/>
                        <a:t>UFLS @59.3Hz</a:t>
                      </a:r>
                      <a:endParaRPr lang="en-US" sz="1600" dirty="0" smtClean="0"/>
                    </a:p>
                  </a:txBody>
                  <a:tcPr anchor="ctr"/>
                </a:tc>
                <a:tc>
                  <a:txBody>
                    <a:bodyPr/>
                    <a:lstStyle/>
                    <a:p>
                      <a:pPr algn="ctr"/>
                      <a:r>
                        <a:rPr lang="en-US" sz="1600" baseline="0" dirty="0" smtClean="0"/>
                        <a:t>LR @59.7Hz</a:t>
                      </a:r>
                      <a:endParaRPr lang="en-US" sz="1600" dirty="0"/>
                    </a:p>
                  </a:txBody>
                  <a:tcPr anchor="ctr"/>
                </a:tc>
              </a:tr>
              <a:tr h="635000">
                <a:tc>
                  <a:txBody>
                    <a:bodyPr/>
                    <a:lstStyle/>
                    <a:p>
                      <a:pPr algn="ctr"/>
                      <a:r>
                        <a:rPr lang="en-US" sz="1600" dirty="0" smtClean="0"/>
                        <a:t>0.42s</a:t>
                      </a:r>
                      <a:r>
                        <a:rPr lang="en-US" sz="1600" baseline="0" dirty="0" smtClean="0"/>
                        <a:t> LR Response Time</a:t>
                      </a:r>
                      <a:endParaRPr lang="en-US" sz="1600" dirty="0"/>
                    </a:p>
                  </a:txBody>
                  <a:tcPr anchor="ctr"/>
                </a:tc>
                <a:tc>
                  <a:txBody>
                    <a:bodyPr/>
                    <a:lstStyle/>
                    <a:p>
                      <a:pPr algn="ctr"/>
                      <a:endParaRPr lang="en-US" sz="1800" dirty="0">
                        <a:solidFill>
                          <a:schemeClr val="tx2"/>
                        </a:solidFill>
                      </a:endParaRPr>
                    </a:p>
                  </a:txBody>
                  <a:tcPr anchor="ctr"/>
                </a:tc>
              </a:tr>
              <a:tr h="660990">
                <a:tc>
                  <a:txBody>
                    <a:bodyPr/>
                    <a:lstStyle/>
                    <a:p>
                      <a:pPr algn="ctr"/>
                      <a:r>
                        <a:rPr lang="en-US" sz="1600" dirty="0" smtClean="0"/>
                        <a:t>0.25s</a:t>
                      </a:r>
                      <a:r>
                        <a:rPr lang="en-US" sz="1600" baseline="0" dirty="0" smtClean="0"/>
                        <a:t> LR Response Time</a:t>
                      </a:r>
                      <a:endParaRPr lang="en-US" sz="1600" dirty="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dirty="0" smtClean="0">
                        <a:solidFill>
                          <a:schemeClr val="tx2"/>
                        </a:solidFill>
                      </a:endParaRPr>
                    </a:p>
                  </a:txBody>
                  <a:tcPr anchor="ctr"/>
                </a:tc>
              </a:tr>
            </a:tbl>
          </a:graphicData>
        </a:graphic>
      </p:graphicFrame>
      <p:sp>
        <p:nvSpPr>
          <p:cNvPr id="8" name="Rectangle 7"/>
          <p:cNvSpPr/>
          <p:nvPr/>
        </p:nvSpPr>
        <p:spPr>
          <a:xfrm>
            <a:off x="7657865" y="2258587"/>
            <a:ext cx="1107996" cy="369332"/>
          </a:xfrm>
          <a:prstGeom prst="rect">
            <a:avLst/>
          </a:prstGeom>
        </p:spPr>
        <p:txBody>
          <a:bodyPr wrap="none">
            <a:spAutoFit/>
          </a:bodyPr>
          <a:lstStyle/>
          <a:p>
            <a:pPr algn="ctr">
              <a:defRPr/>
            </a:pPr>
            <a:r>
              <a:rPr lang="en-US" dirty="0">
                <a:solidFill>
                  <a:schemeClr val="tx2"/>
                </a:solidFill>
                <a:sym typeface="Wingdings" panose="05000000000000000000" pitchFamily="2" charset="2"/>
              </a:rPr>
              <a:t>68 GW*s</a:t>
            </a:r>
            <a:endParaRPr lang="en-US" dirty="0">
              <a:solidFill>
                <a:schemeClr val="tx2"/>
              </a:solidFill>
            </a:endParaRPr>
          </a:p>
        </p:txBody>
      </p:sp>
      <p:sp>
        <p:nvSpPr>
          <p:cNvPr id="9" name="Rectangle 8"/>
          <p:cNvSpPr/>
          <p:nvPr/>
        </p:nvSpPr>
        <p:spPr>
          <a:xfrm>
            <a:off x="7657865" y="1657722"/>
            <a:ext cx="1107997" cy="369332"/>
          </a:xfrm>
          <a:prstGeom prst="rect">
            <a:avLst/>
          </a:prstGeom>
        </p:spPr>
        <p:txBody>
          <a:bodyPr wrap="none">
            <a:spAutoFit/>
          </a:bodyPr>
          <a:lstStyle/>
          <a:p>
            <a:pPr algn="ctr">
              <a:defRPr/>
            </a:pPr>
            <a:r>
              <a:rPr lang="en-US" dirty="0" smtClean="0">
                <a:solidFill>
                  <a:schemeClr val="tx2"/>
                </a:solidFill>
                <a:sym typeface="Wingdings" panose="05000000000000000000" pitchFamily="2" charset="2"/>
              </a:rPr>
              <a:t>94 </a:t>
            </a:r>
            <a:r>
              <a:rPr lang="en-US" dirty="0">
                <a:solidFill>
                  <a:schemeClr val="tx2"/>
                </a:solidFill>
                <a:sym typeface="Wingdings" panose="05000000000000000000" pitchFamily="2" charset="2"/>
              </a:rPr>
              <a:t>GW*s</a:t>
            </a:r>
            <a:endParaRPr lang="en-US" dirty="0">
              <a:solidFill>
                <a:schemeClr val="tx2"/>
              </a:solidFill>
            </a:endParaRPr>
          </a:p>
        </p:txBody>
      </p:sp>
      <p:sp>
        <p:nvSpPr>
          <p:cNvPr id="10" name="Content Placeholder 2"/>
          <p:cNvSpPr txBox="1">
            <a:spLocks/>
          </p:cNvSpPr>
          <p:nvPr/>
        </p:nvSpPr>
        <p:spPr>
          <a:xfrm>
            <a:off x="381000" y="4976838"/>
            <a:ext cx="8458200" cy="1066817"/>
          </a:xfrm>
          <a:prstGeom prst="rect">
            <a:avLst/>
          </a:prstGeom>
          <a:ln/>
        </p:spPr>
        <p:style>
          <a:lnRef idx="2">
            <a:schemeClr val="accent1"/>
          </a:lnRef>
          <a:fillRef idx="1">
            <a:schemeClr val="lt1"/>
          </a:fillRef>
          <a:effectRef idx="0">
            <a:schemeClr val="accent1"/>
          </a:effectRef>
          <a:fontRef idx="minor">
            <a:schemeClr val="dk1"/>
          </a:fontRef>
        </p:style>
        <p:txBody>
          <a:bodyPr/>
          <a:lstStyle>
            <a:lvl1pPr marL="257175" indent="-257175" algn="l" defTabSz="685800" rtl="0" eaLnBrk="1" latinLnBrk="0" hangingPunct="1">
              <a:spcBef>
                <a:spcPct val="20000"/>
              </a:spcBef>
              <a:buFont typeface="Arial" panose="020B0604020202020204" pitchFamily="34" charset="0"/>
              <a:buChar char="•"/>
              <a:defRPr sz="1800" kern="1200" baseline="0">
                <a:solidFill>
                  <a:schemeClr val="tx2"/>
                </a:solidFill>
                <a:latin typeface="+mn-lt"/>
                <a:ea typeface="+mn-ea"/>
                <a:cs typeface="+mn-cs"/>
              </a:defRPr>
            </a:lvl1pPr>
            <a:lvl2pPr marL="557213" indent="-214313" algn="l" defTabSz="685800" rtl="0" eaLnBrk="1" latinLnBrk="0" hangingPunct="1">
              <a:spcBef>
                <a:spcPct val="20000"/>
              </a:spcBef>
              <a:buFont typeface="Arial" panose="020B0604020202020204" pitchFamily="34" charset="0"/>
              <a:buChar char="–"/>
              <a:defRPr sz="1800" kern="1200" baseline="0">
                <a:solidFill>
                  <a:schemeClr val="tx2"/>
                </a:solidFill>
                <a:latin typeface="+mn-lt"/>
                <a:ea typeface="+mn-ea"/>
                <a:cs typeface="+mn-cs"/>
              </a:defRPr>
            </a:lvl2pPr>
            <a:lvl3pPr marL="857250" indent="-171450" algn="l" defTabSz="685800" rtl="0" eaLnBrk="1" latinLnBrk="0" hangingPunct="1">
              <a:spcBef>
                <a:spcPct val="20000"/>
              </a:spcBef>
              <a:buFont typeface="Arial" panose="020B0604020202020204" pitchFamily="34" charset="0"/>
              <a:buChar char="•"/>
              <a:defRPr sz="1600" kern="1200" baseline="0">
                <a:solidFill>
                  <a:schemeClr val="tx2"/>
                </a:solidFill>
                <a:latin typeface="+mn-lt"/>
                <a:ea typeface="+mn-ea"/>
                <a:cs typeface="+mn-cs"/>
              </a:defRPr>
            </a:lvl3pPr>
            <a:lvl4pPr marL="1200150" indent="-171450" algn="l" defTabSz="685800" rtl="0" eaLnBrk="1" latinLnBrk="0" hangingPunct="1">
              <a:spcBef>
                <a:spcPct val="20000"/>
              </a:spcBef>
              <a:buFont typeface="Arial" panose="020B0604020202020204" pitchFamily="34" charset="0"/>
              <a:buChar char="–"/>
              <a:defRPr sz="1600" kern="1200" baseline="0">
                <a:solidFill>
                  <a:schemeClr val="tx2"/>
                </a:solidFill>
                <a:latin typeface="+mn-lt"/>
                <a:ea typeface="+mn-ea"/>
                <a:cs typeface="+mn-cs"/>
              </a:defRPr>
            </a:lvl4pPr>
            <a:lvl5pPr marL="1543050" indent="-171450" algn="l" defTabSz="685800" rtl="0" eaLnBrk="1" latinLnBrk="0" hangingPunct="1">
              <a:spcBef>
                <a:spcPct val="20000"/>
              </a:spcBef>
              <a:buFont typeface="Arial" panose="020B0604020202020204" pitchFamily="34" charset="0"/>
              <a:buChar char="»"/>
              <a:defRPr sz="1400" kern="1200" baseline="0">
                <a:solidFill>
                  <a:schemeClr val="tx2"/>
                </a:solidFill>
                <a:latin typeface="+mn-lt"/>
                <a:ea typeface="+mn-ea"/>
                <a:cs typeface="+mn-cs"/>
              </a:defRPr>
            </a:lvl5pPr>
            <a:lvl6pPr marL="18859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6pPr>
            <a:lvl7pPr marL="22288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7pPr>
            <a:lvl8pPr marL="25717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8pPr>
            <a:lvl9pPr marL="29146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9pPr>
          </a:lstStyle>
          <a:p>
            <a:pPr marL="0" indent="0">
              <a:buNone/>
            </a:pPr>
            <a:r>
              <a:rPr lang="en-US" sz="1400" dirty="0" smtClean="0"/>
              <a:t>Since 2011, </a:t>
            </a:r>
            <a:r>
              <a:rPr lang="en-US" sz="1400" u="sng" dirty="0" smtClean="0"/>
              <a:t>14 under frequency events</a:t>
            </a:r>
            <a:r>
              <a:rPr lang="en-US" sz="1400" dirty="0" smtClean="0"/>
              <a:t> triggered some response from Load Resource providing RRS.</a:t>
            </a:r>
          </a:p>
          <a:p>
            <a:pPr lvl="1"/>
            <a:r>
              <a:rPr lang="en-US" sz="1400" dirty="0" smtClean="0"/>
              <a:t>12 events for frequency near 59.7 Hz.</a:t>
            </a:r>
          </a:p>
          <a:p>
            <a:pPr lvl="1"/>
            <a:r>
              <a:rPr lang="en-US" sz="1400" dirty="0" smtClean="0"/>
              <a:t>2 events in 2011, 2012 frequency went below 59.7 Hz. </a:t>
            </a:r>
          </a:p>
          <a:p>
            <a:pPr lvl="2"/>
            <a:r>
              <a:rPr lang="en-US" sz="1200" dirty="0" smtClean="0"/>
              <a:t>In both events frequency was below 59.7Hz for about 26 cycles.</a:t>
            </a:r>
          </a:p>
          <a:p>
            <a:endParaRPr lang="en-US" sz="1200" dirty="0"/>
          </a:p>
        </p:txBody>
      </p:sp>
    </p:spTree>
    <p:extLst>
      <p:ext uri="{BB962C8B-B14F-4D97-AF65-F5344CB8AC3E}">
        <p14:creationId xmlns:p14="http://schemas.microsoft.com/office/powerpoint/2010/main" val="20676246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5"/>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9"/>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10"/>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10">
                                            <p:txEl>
                                              <p:pRg st="0" end="0"/>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0">
                                            <p:txEl>
                                              <p:pRg st="1" end="1"/>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0">
                                            <p:txEl>
                                              <p:pRg st="2" end="2"/>
                                            </p:txEl>
                                          </p:spTgt>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10">
                                            <p:txEl>
                                              <p:pRg st="3" end="3"/>
                                            </p:tx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P spid="10"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4"/>
          </p:nvPr>
        </p:nvSpPr>
        <p:spPr/>
        <p:txBody>
          <a:bodyPr/>
          <a:lstStyle/>
          <a:p>
            <a:fld id="{1D93BD3E-1E9A-4970-A6F7-E7AC52762E0C}" type="slidenum">
              <a:rPr lang="en-US" smtClean="0"/>
              <a:pPr/>
              <a:t>14</a:t>
            </a:fld>
            <a:endParaRPr lang="en-US" dirty="0"/>
          </a:p>
        </p:txBody>
      </p:sp>
      <p:sp>
        <p:nvSpPr>
          <p:cNvPr id="5" name="Content Placeholder 4"/>
          <p:cNvSpPr>
            <a:spLocks noGrp="1"/>
          </p:cNvSpPr>
          <p:nvPr>
            <p:ph idx="16"/>
          </p:nvPr>
        </p:nvSpPr>
        <p:spPr/>
        <p:txBody>
          <a:bodyPr/>
          <a:lstStyle/>
          <a:p>
            <a:r>
              <a:rPr lang="en-US" smtClean="0"/>
              <a:t>Discussion</a:t>
            </a:r>
            <a:endParaRPr lang="en-US" dirty="0"/>
          </a:p>
        </p:txBody>
      </p:sp>
    </p:spTree>
    <p:extLst>
      <p:ext uri="{BB962C8B-B14F-4D97-AF65-F5344CB8AC3E}">
        <p14:creationId xmlns:p14="http://schemas.microsoft.com/office/powerpoint/2010/main" val="172288270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Current RRS Table</a:t>
            </a:r>
            <a:endParaRPr lang="en-US" dirty="0"/>
          </a:p>
        </p:txBody>
      </p:sp>
      <p:graphicFrame>
        <p:nvGraphicFramePr>
          <p:cNvPr id="6" name="Table 5"/>
          <p:cNvGraphicFramePr>
            <a:graphicFrameLocks noGrp="1"/>
          </p:cNvGraphicFramePr>
          <p:nvPr>
            <p:extLst>
              <p:ext uri="{D42A27DB-BD31-4B8C-83A1-F6EECF244321}">
                <p14:modId xmlns:p14="http://schemas.microsoft.com/office/powerpoint/2010/main" val="2966090574"/>
              </p:ext>
            </p:extLst>
          </p:nvPr>
        </p:nvGraphicFramePr>
        <p:xfrm>
          <a:off x="410029" y="785461"/>
          <a:ext cx="7936877" cy="2195888"/>
        </p:xfrm>
        <a:graphic>
          <a:graphicData uri="http://schemas.openxmlformats.org/drawingml/2006/table">
            <a:tbl>
              <a:tblPr/>
              <a:tblGrid>
                <a:gridCol w="610529"/>
                <a:gridCol w="610529"/>
                <a:gridCol w="610529"/>
                <a:gridCol w="610529"/>
                <a:gridCol w="610529"/>
                <a:gridCol w="610529"/>
                <a:gridCol w="610529"/>
                <a:gridCol w="610529"/>
                <a:gridCol w="610529"/>
                <a:gridCol w="610529"/>
                <a:gridCol w="610529"/>
                <a:gridCol w="610529"/>
                <a:gridCol w="610529"/>
              </a:tblGrid>
              <a:tr h="303274">
                <a:tc>
                  <a:txBody>
                    <a:bodyPr/>
                    <a:lstStyle/>
                    <a:p>
                      <a:pPr algn="ctr" rtl="0" fontAlgn="ctr"/>
                      <a:r>
                        <a:rPr lang="en-US" sz="1000" b="1" i="0" u="none" strike="noStrike" dirty="0">
                          <a:solidFill>
                            <a:srgbClr val="FFFFFF"/>
                          </a:solidFill>
                          <a:effectLst/>
                          <a:latin typeface="Arial" panose="020B0604020202020204" pitchFamily="34" charset="0"/>
                        </a:rPr>
                        <a:t> </a:t>
                      </a:r>
                    </a:p>
                  </a:txBody>
                  <a:tcPr marL="8284" marR="8284" marT="8284"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0000"/>
                    </a:solidFill>
                  </a:tcPr>
                </a:tc>
                <a:tc>
                  <a:txBody>
                    <a:bodyPr/>
                    <a:lstStyle/>
                    <a:p>
                      <a:pPr algn="ctr" rtl="0" fontAlgn="ctr"/>
                      <a:r>
                        <a:rPr lang="en-US" sz="1000" b="1" i="0" u="none" strike="noStrike" dirty="0" smtClean="0">
                          <a:solidFill>
                            <a:srgbClr val="FFFFFF"/>
                          </a:solidFill>
                          <a:effectLst/>
                          <a:latin typeface="Arial" panose="020B0604020202020204" pitchFamily="34" charset="0"/>
                        </a:rPr>
                        <a:t>Scenario 1</a:t>
                      </a:r>
                      <a:endParaRPr lang="en-US" sz="1000" b="1" i="0" u="none" strike="noStrike" dirty="0">
                        <a:solidFill>
                          <a:srgbClr val="FFFFFF"/>
                        </a:solidFill>
                        <a:effectLst/>
                        <a:latin typeface="Arial" panose="020B0604020202020204" pitchFamily="34" charset="0"/>
                      </a:endParaRPr>
                    </a:p>
                  </a:txBody>
                  <a:tcPr marL="8284" marR="8284" marT="8284"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0000"/>
                    </a:solidFill>
                  </a:tcPr>
                </a:tc>
                <a:tc>
                  <a:txBody>
                    <a:bodyPr/>
                    <a:lstStyle/>
                    <a:p>
                      <a:pPr algn="ctr" rtl="0" fontAlgn="ctr"/>
                      <a:r>
                        <a:rPr lang="en-US" sz="1000" b="1" i="0" u="none" strike="noStrike" dirty="0" smtClean="0">
                          <a:solidFill>
                            <a:srgbClr val="FFFFFF"/>
                          </a:solidFill>
                          <a:effectLst/>
                          <a:latin typeface="Arial" panose="020B0604020202020204" pitchFamily="34" charset="0"/>
                        </a:rPr>
                        <a:t>Scenario 2</a:t>
                      </a:r>
                      <a:endParaRPr lang="en-US" sz="1000" b="1" i="0" u="none" strike="noStrike" dirty="0">
                        <a:solidFill>
                          <a:srgbClr val="FFFFFF"/>
                        </a:solidFill>
                        <a:effectLst/>
                        <a:latin typeface="Arial" panose="020B0604020202020204" pitchFamily="34" charset="0"/>
                      </a:endParaRPr>
                    </a:p>
                  </a:txBody>
                  <a:tcPr marL="8284" marR="8284" marT="8284"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0000"/>
                    </a:solidFill>
                  </a:tcPr>
                </a:tc>
                <a:tc>
                  <a:txBody>
                    <a:bodyPr/>
                    <a:lstStyle/>
                    <a:p>
                      <a:pPr algn="ctr" rtl="0" fontAlgn="ctr"/>
                      <a:r>
                        <a:rPr lang="en-US" sz="1000" b="1" i="0" u="none" strike="noStrike" dirty="0" smtClean="0">
                          <a:solidFill>
                            <a:srgbClr val="FFFFFF"/>
                          </a:solidFill>
                          <a:effectLst/>
                          <a:latin typeface="Arial" panose="020B0604020202020204" pitchFamily="34" charset="0"/>
                        </a:rPr>
                        <a:t>Scenario 3</a:t>
                      </a:r>
                      <a:endParaRPr lang="en-US" sz="1000" b="1" i="0" u="none" strike="noStrike" dirty="0">
                        <a:solidFill>
                          <a:srgbClr val="FFFFFF"/>
                        </a:solidFill>
                        <a:effectLst/>
                        <a:latin typeface="Arial" panose="020B0604020202020204" pitchFamily="34" charset="0"/>
                      </a:endParaRPr>
                    </a:p>
                  </a:txBody>
                  <a:tcPr marL="8284" marR="8284" marT="8284"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0000"/>
                    </a:solidFill>
                  </a:tcPr>
                </a:tc>
                <a:tc>
                  <a:txBody>
                    <a:bodyPr/>
                    <a:lstStyle/>
                    <a:p>
                      <a:pPr algn="ctr" rtl="0" fontAlgn="ctr"/>
                      <a:r>
                        <a:rPr lang="en-US" sz="1000" b="1" i="0" u="none" strike="noStrike" dirty="0" smtClean="0">
                          <a:solidFill>
                            <a:srgbClr val="FFFFFF"/>
                          </a:solidFill>
                          <a:effectLst/>
                          <a:latin typeface="Arial" panose="020B0604020202020204" pitchFamily="34" charset="0"/>
                        </a:rPr>
                        <a:t>Scenario 4</a:t>
                      </a:r>
                      <a:endParaRPr lang="en-US" sz="1000" b="1" i="0" u="none" strike="noStrike" dirty="0">
                        <a:solidFill>
                          <a:srgbClr val="FFFFFF"/>
                        </a:solidFill>
                        <a:effectLst/>
                        <a:latin typeface="Arial" panose="020B0604020202020204" pitchFamily="34" charset="0"/>
                      </a:endParaRPr>
                    </a:p>
                  </a:txBody>
                  <a:tcPr marL="8284" marR="8284" marT="8284"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0000"/>
                    </a:solidFill>
                  </a:tcPr>
                </a:tc>
                <a:tc>
                  <a:txBody>
                    <a:bodyPr/>
                    <a:lstStyle/>
                    <a:p>
                      <a:pPr algn="ctr" rtl="0" fontAlgn="ctr"/>
                      <a:r>
                        <a:rPr lang="en-US" sz="1000" b="1" i="0" u="none" strike="noStrike" dirty="0" smtClean="0">
                          <a:solidFill>
                            <a:srgbClr val="FFFFFF"/>
                          </a:solidFill>
                          <a:effectLst/>
                          <a:latin typeface="Arial" panose="020B0604020202020204" pitchFamily="34" charset="0"/>
                        </a:rPr>
                        <a:t>Scenario 5</a:t>
                      </a:r>
                      <a:endParaRPr lang="en-US" sz="1000" b="1" i="0" u="none" strike="noStrike" dirty="0">
                        <a:solidFill>
                          <a:srgbClr val="FFFFFF"/>
                        </a:solidFill>
                        <a:effectLst/>
                        <a:latin typeface="Arial" panose="020B0604020202020204" pitchFamily="34" charset="0"/>
                      </a:endParaRPr>
                    </a:p>
                  </a:txBody>
                  <a:tcPr marL="8284" marR="8284" marT="8284"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0000"/>
                    </a:solidFill>
                  </a:tcPr>
                </a:tc>
                <a:tc>
                  <a:txBody>
                    <a:bodyPr/>
                    <a:lstStyle/>
                    <a:p>
                      <a:pPr algn="ctr" rtl="0" fontAlgn="ctr"/>
                      <a:r>
                        <a:rPr lang="en-US" sz="1000" b="1" i="0" u="none" strike="noStrike" dirty="0" smtClean="0">
                          <a:solidFill>
                            <a:srgbClr val="FFFFFF"/>
                          </a:solidFill>
                          <a:effectLst/>
                          <a:latin typeface="Arial" panose="020B0604020202020204" pitchFamily="34" charset="0"/>
                        </a:rPr>
                        <a:t>Scenario 6</a:t>
                      </a:r>
                      <a:endParaRPr lang="en-US" sz="1000" b="1" i="0" u="none" strike="noStrike" dirty="0">
                        <a:solidFill>
                          <a:srgbClr val="FFFFFF"/>
                        </a:solidFill>
                        <a:effectLst/>
                        <a:latin typeface="Arial" panose="020B0604020202020204" pitchFamily="34" charset="0"/>
                      </a:endParaRPr>
                    </a:p>
                  </a:txBody>
                  <a:tcPr marL="8284" marR="8284" marT="8284"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0000"/>
                    </a:solidFill>
                  </a:tcPr>
                </a:tc>
                <a:tc>
                  <a:txBody>
                    <a:bodyPr/>
                    <a:lstStyle/>
                    <a:p>
                      <a:pPr algn="ctr" rtl="0" fontAlgn="ctr"/>
                      <a:r>
                        <a:rPr lang="en-US" sz="1000" b="1" i="0" u="none" strike="noStrike" dirty="0" smtClean="0">
                          <a:solidFill>
                            <a:srgbClr val="FFFFFF"/>
                          </a:solidFill>
                          <a:effectLst/>
                          <a:latin typeface="Arial" panose="020B0604020202020204" pitchFamily="34" charset="0"/>
                        </a:rPr>
                        <a:t>Scenario 7</a:t>
                      </a:r>
                      <a:endParaRPr lang="en-US" sz="1000" b="1" i="0" u="none" strike="noStrike" dirty="0">
                        <a:solidFill>
                          <a:srgbClr val="FFFFFF"/>
                        </a:solidFill>
                        <a:effectLst/>
                        <a:latin typeface="Arial" panose="020B0604020202020204" pitchFamily="34" charset="0"/>
                      </a:endParaRPr>
                    </a:p>
                  </a:txBody>
                  <a:tcPr marL="8284" marR="8284" marT="8284"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0000"/>
                    </a:solidFill>
                  </a:tcPr>
                </a:tc>
                <a:tc>
                  <a:txBody>
                    <a:bodyPr/>
                    <a:lstStyle/>
                    <a:p>
                      <a:pPr algn="ctr" rtl="0" fontAlgn="ctr"/>
                      <a:r>
                        <a:rPr lang="en-US" sz="1000" b="1" i="0" u="none" strike="noStrike" dirty="0" smtClean="0">
                          <a:solidFill>
                            <a:srgbClr val="FFFFFF"/>
                          </a:solidFill>
                          <a:effectLst/>
                          <a:latin typeface="Arial" panose="020B0604020202020204" pitchFamily="34" charset="0"/>
                        </a:rPr>
                        <a:t>Scenario 8</a:t>
                      </a:r>
                      <a:endParaRPr lang="en-US" sz="1000" b="1" i="0" u="none" strike="noStrike" dirty="0">
                        <a:solidFill>
                          <a:srgbClr val="FFFFFF"/>
                        </a:solidFill>
                        <a:effectLst/>
                        <a:latin typeface="Arial" panose="020B0604020202020204" pitchFamily="34" charset="0"/>
                      </a:endParaRPr>
                    </a:p>
                  </a:txBody>
                  <a:tcPr marL="8284" marR="8284" marT="8284"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0000"/>
                    </a:solidFill>
                  </a:tcPr>
                </a:tc>
                <a:tc>
                  <a:txBody>
                    <a:bodyPr/>
                    <a:lstStyle/>
                    <a:p>
                      <a:pPr algn="ctr" rtl="0" fontAlgn="ctr"/>
                      <a:r>
                        <a:rPr lang="en-US" sz="1000" b="1" i="0" u="none" strike="noStrike" dirty="0" smtClean="0">
                          <a:solidFill>
                            <a:srgbClr val="FFFFFF"/>
                          </a:solidFill>
                          <a:effectLst/>
                          <a:latin typeface="Arial" panose="020B0604020202020204" pitchFamily="34" charset="0"/>
                        </a:rPr>
                        <a:t>Scenario 9</a:t>
                      </a:r>
                      <a:endParaRPr lang="en-US" sz="1000" b="1" i="0" u="none" strike="noStrike" dirty="0">
                        <a:solidFill>
                          <a:srgbClr val="FFFFFF"/>
                        </a:solidFill>
                        <a:effectLst/>
                        <a:latin typeface="Arial" panose="020B0604020202020204" pitchFamily="34" charset="0"/>
                      </a:endParaRPr>
                    </a:p>
                  </a:txBody>
                  <a:tcPr marL="8284" marR="8284" marT="8284"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0000"/>
                    </a:solidFill>
                  </a:tcPr>
                </a:tc>
                <a:tc>
                  <a:txBody>
                    <a:bodyPr/>
                    <a:lstStyle/>
                    <a:p>
                      <a:pPr algn="ctr" rtl="0" fontAlgn="ctr"/>
                      <a:r>
                        <a:rPr lang="en-US" sz="1000" b="1" i="0" u="none" strike="noStrike" dirty="0" smtClean="0">
                          <a:solidFill>
                            <a:srgbClr val="FFFFFF"/>
                          </a:solidFill>
                          <a:effectLst/>
                          <a:latin typeface="Arial" panose="020B0604020202020204" pitchFamily="34" charset="0"/>
                        </a:rPr>
                        <a:t>Scenario 10</a:t>
                      </a:r>
                      <a:endParaRPr lang="en-US" sz="1000" b="1" i="0" u="none" strike="noStrike" dirty="0">
                        <a:solidFill>
                          <a:srgbClr val="FFFFFF"/>
                        </a:solidFill>
                        <a:effectLst/>
                        <a:latin typeface="Arial" panose="020B0604020202020204" pitchFamily="34" charset="0"/>
                      </a:endParaRPr>
                    </a:p>
                  </a:txBody>
                  <a:tcPr marL="8284" marR="8284" marT="8284"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0000"/>
                    </a:solidFill>
                  </a:tcPr>
                </a:tc>
                <a:tc>
                  <a:txBody>
                    <a:bodyPr/>
                    <a:lstStyle/>
                    <a:p>
                      <a:pPr algn="ctr" rtl="0" fontAlgn="ctr"/>
                      <a:r>
                        <a:rPr lang="en-US" sz="1000" b="1" i="0" u="none" strike="noStrike" dirty="0" smtClean="0">
                          <a:solidFill>
                            <a:srgbClr val="FFFFFF"/>
                          </a:solidFill>
                          <a:effectLst/>
                          <a:latin typeface="Arial" panose="020B0604020202020204" pitchFamily="34" charset="0"/>
                        </a:rPr>
                        <a:t>Scenario 11</a:t>
                      </a:r>
                      <a:endParaRPr lang="en-US" sz="1000" b="1" i="0" u="none" strike="noStrike" dirty="0">
                        <a:solidFill>
                          <a:srgbClr val="FFFFFF"/>
                        </a:solidFill>
                        <a:effectLst/>
                        <a:latin typeface="Arial" panose="020B0604020202020204" pitchFamily="34" charset="0"/>
                      </a:endParaRPr>
                    </a:p>
                  </a:txBody>
                  <a:tcPr marL="8284" marR="8284" marT="8284"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0000"/>
                    </a:solidFill>
                  </a:tcPr>
                </a:tc>
                <a:tc>
                  <a:txBody>
                    <a:bodyPr/>
                    <a:lstStyle/>
                    <a:p>
                      <a:pPr algn="ctr" rtl="0" fontAlgn="ctr"/>
                      <a:r>
                        <a:rPr lang="en-US" sz="1000" b="1" i="0" u="none" strike="noStrike" dirty="0" smtClean="0">
                          <a:solidFill>
                            <a:srgbClr val="FFFFFF"/>
                          </a:solidFill>
                          <a:effectLst/>
                          <a:latin typeface="Arial" panose="020B0604020202020204" pitchFamily="34" charset="0"/>
                        </a:rPr>
                        <a:t>Scenario 12</a:t>
                      </a:r>
                      <a:endParaRPr lang="en-US" sz="1000" b="1" i="0" u="none" strike="noStrike" dirty="0">
                        <a:solidFill>
                          <a:srgbClr val="FFFFFF"/>
                        </a:solidFill>
                        <a:effectLst/>
                        <a:latin typeface="Arial" panose="020B0604020202020204" pitchFamily="34" charset="0"/>
                      </a:endParaRPr>
                    </a:p>
                  </a:txBody>
                  <a:tcPr marL="8284" marR="8284" marT="8284"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0000"/>
                    </a:solidFill>
                  </a:tcPr>
                </a:tc>
              </a:tr>
              <a:tr h="365760">
                <a:tc>
                  <a:txBody>
                    <a:bodyPr/>
                    <a:lstStyle/>
                    <a:p>
                      <a:pPr algn="ctr" rtl="0" fontAlgn="ctr"/>
                      <a:r>
                        <a:rPr lang="en-US" sz="900" b="1" i="0" u="none" strike="noStrike" dirty="0" smtClean="0">
                          <a:solidFill>
                            <a:schemeClr val="tx2"/>
                          </a:solidFill>
                          <a:effectLst/>
                          <a:latin typeface="Arial" panose="020B0604020202020204" pitchFamily="34" charset="0"/>
                        </a:rPr>
                        <a:t>LR/PFR</a:t>
                      </a:r>
                      <a:endParaRPr lang="en-US" sz="900" b="1" i="0" u="none" strike="noStrike" dirty="0">
                        <a:solidFill>
                          <a:schemeClr val="tx2"/>
                        </a:solidFill>
                        <a:effectLst/>
                        <a:latin typeface="Arial" panose="020B0604020202020204" pitchFamily="34" charset="0"/>
                      </a:endParaRPr>
                    </a:p>
                  </a:txBody>
                  <a:tcPr marL="8284" marR="8284" marT="8284"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BCBCB"/>
                    </a:solidFill>
                  </a:tcPr>
                </a:tc>
                <a:tc>
                  <a:txBody>
                    <a:bodyPr/>
                    <a:lstStyle/>
                    <a:p>
                      <a:pPr algn="ctr" rtl="0" fontAlgn="ctr"/>
                      <a:r>
                        <a:rPr lang="en-US" sz="1000" b="1" i="0" u="none" strike="noStrike" dirty="0">
                          <a:solidFill>
                            <a:schemeClr val="tx2"/>
                          </a:solidFill>
                          <a:effectLst/>
                          <a:latin typeface="Arial" panose="020B0604020202020204" pitchFamily="34" charset="0"/>
                        </a:rPr>
                        <a:t>2.25:1</a:t>
                      </a:r>
                    </a:p>
                  </a:txBody>
                  <a:tcPr marL="8284" marR="8284" marT="8284"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7E7"/>
                    </a:solidFill>
                  </a:tcPr>
                </a:tc>
                <a:tc>
                  <a:txBody>
                    <a:bodyPr/>
                    <a:lstStyle/>
                    <a:p>
                      <a:pPr algn="ctr" rtl="0" fontAlgn="ctr"/>
                      <a:r>
                        <a:rPr lang="en-US" sz="1000" b="1" i="0" u="none" strike="noStrike" dirty="0">
                          <a:solidFill>
                            <a:schemeClr val="tx2"/>
                          </a:solidFill>
                          <a:effectLst/>
                          <a:latin typeface="Arial" panose="020B0604020202020204" pitchFamily="34" charset="0"/>
                        </a:rPr>
                        <a:t>2.11:1</a:t>
                      </a:r>
                    </a:p>
                  </a:txBody>
                  <a:tcPr marL="8284" marR="8284" marT="8284"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7E7"/>
                    </a:solidFill>
                  </a:tcPr>
                </a:tc>
                <a:tc>
                  <a:txBody>
                    <a:bodyPr/>
                    <a:lstStyle/>
                    <a:p>
                      <a:pPr algn="ctr" rtl="0" fontAlgn="ctr"/>
                      <a:r>
                        <a:rPr lang="en-US" sz="1000" b="1" i="0" u="none" strike="noStrike" dirty="0">
                          <a:solidFill>
                            <a:schemeClr val="tx2"/>
                          </a:solidFill>
                          <a:effectLst/>
                          <a:latin typeface="Arial" panose="020B0604020202020204" pitchFamily="34" charset="0"/>
                        </a:rPr>
                        <a:t>1.99:1</a:t>
                      </a:r>
                    </a:p>
                  </a:txBody>
                  <a:tcPr marL="8284" marR="8284" marT="8284"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7E7"/>
                    </a:solidFill>
                  </a:tcPr>
                </a:tc>
                <a:tc>
                  <a:txBody>
                    <a:bodyPr/>
                    <a:lstStyle/>
                    <a:p>
                      <a:pPr algn="ctr" rtl="0" fontAlgn="ctr"/>
                      <a:r>
                        <a:rPr lang="en-US" sz="1000" b="1" i="0" u="none" strike="noStrike" dirty="0">
                          <a:solidFill>
                            <a:schemeClr val="tx2"/>
                          </a:solidFill>
                          <a:effectLst/>
                          <a:latin typeface="Arial" panose="020B0604020202020204" pitchFamily="34" charset="0"/>
                        </a:rPr>
                        <a:t>1.87:1</a:t>
                      </a:r>
                    </a:p>
                  </a:txBody>
                  <a:tcPr marL="8284" marR="8284" marT="8284"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7E7"/>
                    </a:solidFill>
                  </a:tcPr>
                </a:tc>
                <a:tc>
                  <a:txBody>
                    <a:bodyPr/>
                    <a:lstStyle/>
                    <a:p>
                      <a:pPr algn="ctr" rtl="0" fontAlgn="ctr"/>
                      <a:r>
                        <a:rPr lang="en-US" sz="1000" b="1" i="0" u="none" strike="noStrike" dirty="0">
                          <a:solidFill>
                            <a:schemeClr val="tx2"/>
                          </a:solidFill>
                          <a:effectLst/>
                          <a:latin typeface="Arial" panose="020B0604020202020204" pitchFamily="34" charset="0"/>
                        </a:rPr>
                        <a:t>1.77:1</a:t>
                      </a:r>
                    </a:p>
                  </a:txBody>
                  <a:tcPr marL="8284" marR="8284" marT="8284"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7E7"/>
                    </a:solidFill>
                  </a:tcPr>
                </a:tc>
                <a:tc>
                  <a:txBody>
                    <a:bodyPr/>
                    <a:lstStyle/>
                    <a:p>
                      <a:pPr algn="ctr" rtl="0" fontAlgn="ctr"/>
                      <a:r>
                        <a:rPr lang="en-US" sz="1000" b="1" i="0" u="none" strike="noStrike" dirty="0">
                          <a:solidFill>
                            <a:schemeClr val="tx2"/>
                          </a:solidFill>
                          <a:effectLst/>
                          <a:latin typeface="Arial" panose="020B0604020202020204" pitchFamily="34" charset="0"/>
                        </a:rPr>
                        <a:t>1.69:1</a:t>
                      </a:r>
                    </a:p>
                  </a:txBody>
                  <a:tcPr marL="8284" marR="8284" marT="8284"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7E7"/>
                    </a:solidFill>
                  </a:tcPr>
                </a:tc>
                <a:tc>
                  <a:txBody>
                    <a:bodyPr/>
                    <a:lstStyle/>
                    <a:p>
                      <a:pPr algn="ctr" rtl="0" fontAlgn="ctr"/>
                      <a:r>
                        <a:rPr lang="en-US" sz="1000" b="1" i="0" u="none" strike="noStrike" dirty="0">
                          <a:solidFill>
                            <a:schemeClr val="tx2"/>
                          </a:solidFill>
                          <a:effectLst/>
                          <a:latin typeface="Arial" panose="020B0604020202020204" pitchFamily="34" charset="0"/>
                        </a:rPr>
                        <a:t>1.61:1</a:t>
                      </a:r>
                    </a:p>
                  </a:txBody>
                  <a:tcPr marL="8284" marR="8284" marT="8284"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7E7"/>
                    </a:solidFill>
                  </a:tcPr>
                </a:tc>
                <a:tc>
                  <a:txBody>
                    <a:bodyPr/>
                    <a:lstStyle/>
                    <a:p>
                      <a:pPr algn="ctr" rtl="0" fontAlgn="ctr"/>
                      <a:r>
                        <a:rPr lang="en-US" sz="1000" b="1" i="0" u="none" strike="noStrike" dirty="0">
                          <a:solidFill>
                            <a:schemeClr val="tx2"/>
                          </a:solidFill>
                          <a:effectLst/>
                          <a:latin typeface="Arial" panose="020B0604020202020204" pitchFamily="34" charset="0"/>
                        </a:rPr>
                        <a:t>1.54:1</a:t>
                      </a:r>
                    </a:p>
                  </a:txBody>
                  <a:tcPr marL="8284" marR="8284" marT="8284"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7E7"/>
                    </a:solidFill>
                  </a:tcPr>
                </a:tc>
                <a:tc>
                  <a:txBody>
                    <a:bodyPr/>
                    <a:lstStyle/>
                    <a:p>
                      <a:pPr algn="ctr" rtl="0" fontAlgn="ctr"/>
                      <a:r>
                        <a:rPr lang="en-US" sz="1000" b="1" i="0" u="none" strike="noStrike" dirty="0">
                          <a:solidFill>
                            <a:schemeClr val="tx2"/>
                          </a:solidFill>
                          <a:effectLst/>
                          <a:latin typeface="Arial" panose="020B0604020202020204" pitchFamily="34" charset="0"/>
                        </a:rPr>
                        <a:t>1.47:1</a:t>
                      </a:r>
                    </a:p>
                  </a:txBody>
                  <a:tcPr marL="8284" marR="8284" marT="8284"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7E7"/>
                    </a:solidFill>
                  </a:tcPr>
                </a:tc>
                <a:tc>
                  <a:txBody>
                    <a:bodyPr/>
                    <a:lstStyle/>
                    <a:p>
                      <a:pPr algn="ctr" rtl="0" fontAlgn="ctr"/>
                      <a:r>
                        <a:rPr lang="en-US" sz="1000" b="1" i="0" u="none" strike="noStrike" dirty="0">
                          <a:solidFill>
                            <a:schemeClr val="tx2"/>
                          </a:solidFill>
                          <a:effectLst/>
                          <a:latin typeface="Arial" panose="020B0604020202020204" pitchFamily="34" charset="0"/>
                        </a:rPr>
                        <a:t>1.41:1</a:t>
                      </a:r>
                    </a:p>
                  </a:txBody>
                  <a:tcPr marL="8284" marR="8284" marT="8284"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7E7"/>
                    </a:solidFill>
                  </a:tcPr>
                </a:tc>
                <a:tc>
                  <a:txBody>
                    <a:bodyPr/>
                    <a:lstStyle/>
                    <a:p>
                      <a:pPr algn="ctr" rtl="0" fontAlgn="ctr"/>
                      <a:r>
                        <a:rPr lang="en-US" sz="1000" b="1" i="0" u="none" strike="noStrike" dirty="0">
                          <a:solidFill>
                            <a:schemeClr val="tx2"/>
                          </a:solidFill>
                          <a:effectLst/>
                          <a:latin typeface="Arial" panose="020B0604020202020204" pitchFamily="34" charset="0"/>
                        </a:rPr>
                        <a:t>1.36:1</a:t>
                      </a:r>
                    </a:p>
                  </a:txBody>
                  <a:tcPr marL="8284" marR="8284" marT="8284"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7E7"/>
                    </a:solidFill>
                  </a:tcPr>
                </a:tc>
                <a:tc>
                  <a:txBody>
                    <a:bodyPr/>
                    <a:lstStyle/>
                    <a:p>
                      <a:pPr algn="ctr" rtl="0" fontAlgn="ctr"/>
                      <a:r>
                        <a:rPr lang="en-US" sz="1000" b="1" i="0" u="none" strike="noStrike" dirty="0">
                          <a:solidFill>
                            <a:schemeClr val="tx2"/>
                          </a:solidFill>
                          <a:effectLst/>
                          <a:latin typeface="Arial" panose="020B0604020202020204" pitchFamily="34" charset="0"/>
                        </a:rPr>
                        <a:t>1.3:1</a:t>
                      </a:r>
                    </a:p>
                  </a:txBody>
                  <a:tcPr marL="8284" marR="8284" marT="8284"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7E7"/>
                    </a:solidFill>
                  </a:tcPr>
                </a:tc>
              </a:tr>
              <a:tr h="365760">
                <a:tc>
                  <a:txBody>
                    <a:bodyPr/>
                    <a:lstStyle/>
                    <a:p>
                      <a:pPr algn="ctr" rtl="0" fontAlgn="ctr"/>
                      <a:r>
                        <a:rPr lang="en-US" sz="900" b="1" i="0" u="none" strike="noStrike" dirty="0">
                          <a:solidFill>
                            <a:schemeClr val="tx2"/>
                          </a:solidFill>
                          <a:effectLst/>
                          <a:latin typeface="Arial" panose="020B0604020202020204" pitchFamily="34" charset="0"/>
                        </a:rPr>
                        <a:t>Inertia (GW∙s)</a:t>
                      </a:r>
                    </a:p>
                  </a:txBody>
                  <a:tcPr marL="8284" marR="8284" marT="8284"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BCBCB"/>
                    </a:solidFill>
                  </a:tcPr>
                </a:tc>
                <a:tc>
                  <a:txBody>
                    <a:bodyPr/>
                    <a:lstStyle/>
                    <a:p>
                      <a:pPr algn="ctr" rtl="0" fontAlgn="ctr"/>
                      <a:r>
                        <a:rPr lang="en-US" sz="1000" b="1" i="0" u="none" strike="noStrike" dirty="0">
                          <a:solidFill>
                            <a:schemeClr val="tx2"/>
                          </a:solidFill>
                          <a:effectLst/>
                          <a:latin typeface="Arial" panose="020B0604020202020204" pitchFamily="34" charset="0"/>
                        </a:rPr>
                        <a:t>130</a:t>
                      </a:r>
                    </a:p>
                  </a:txBody>
                  <a:tcPr marL="8284" marR="8284" marT="8284"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7E7"/>
                    </a:solidFill>
                  </a:tcPr>
                </a:tc>
                <a:tc>
                  <a:txBody>
                    <a:bodyPr/>
                    <a:lstStyle/>
                    <a:p>
                      <a:pPr algn="ctr" rtl="0" fontAlgn="ctr"/>
                      <a:r>
                        <a:rPr lang="en-US" sz="1000" b="1" i="0" u="none" strike="noStrike" dirty="0">
                          <a:solidFill>
                            <a:schemeClr val="tx2"/>
                          </a:solidFill>
                          <a:effectLst/>
                          <a:latin typeface="Arial" panose="020B0604020202020204" pitchFamily="34" charset="0"/>
                        </a:rPr>
                        <a:t>140</a:t>
                      </a:r>
                    </a:p>
                  </a:txBody>
                  <a:tcPr marL="8284" marR="8284" marT="8284"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7E7"/>
                    </a:solidFill>
                  </a:tcPr>
                </a:tc>
                <a:tc>
                  <a:txBody>
                    <a:bodyPr/>
                    <a:lstStyle/>
                    <a:p>
                      <a:pPr algn="ctr" rtl="0" fontAlgn="ctr"/>
                      <a:r>
                        <a:rPr lang="en-US" sz="1000" b="1" i="0" u="none" strike="noStrike" dirty="0">
                          <a:solidFill>
                            <a:schemeClr val="tx2"/>
                          </a:solidFill>
                          <a:effectLst/>
                          <a:latin typeface="Arial" panose="020B0604020202020204" pitchFamily="34" charset="0"/>
                        </a:rPr>
                        <a:t>150</a:t>
                      </a:r>
                    </a:p>
                  </a:txBody>
                  <a:tcPr marL="8284" marR="8284" marT="8284"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7E7"/>
                    </a:solidFill>
                  </a:tcPr>
                </a:tc>
                <a:tc>
                  <a:txBody>
                    <a:bodyPr/>
                    <a:lstStyle/>
                    <a:p>
                      <a:pPr algn="ctr" rtl="0" fontAlgn="ctr"/>
                      <a:r>
                        <a:rPr lang="en-US" sz="1000" b="1" i="0" u="none" strike="noStrike" dirty="0">
                          <a:solidFill>
                            <a:schemeClr val="tx2"/>
                          </a:solidFill>
                          <a:effectLst/>
                          <a:latin typeface="Arial" panose="020B0604020202020204" pitchFamily="34" charset="0"/>
                        </a:rPr>
                        <a:t>160</a:t>
                      </a:r>
                    </a:p>
                  </a:txBody>
                  <a:tcPr marL="8284" marR="8284" marT="8284"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7E7"/>
                    </a:solidFill>
                  </a:tcPr>
                </a:tc>
                <a:tc>
                  <a:txBody>
                    <a:bodyPr/>
                    <a:lstStyle/>
                    <a:p>
                      <a:pPr algn="ctr" rtl="0" fontAlgn="ctr"/>
                      <a:r>
                        <a:rPr lang="en-US" sz="1000" b="1" i="0" u="none" strike="noStrike" dirty="0">
                          <a:solidFill>
                            <a:schemeClr val="tx2"/>
                          </a:solidFill>
                          <a:effectLst/>
                          <a:latin typeface="Arial" panose="020B0604020202020204" pitchFamily="34" charset="0"/>
                        </a:rPr>
                        <a:t>170</a:t>
                      </a:r>
                    </a:p>
                  </a:txBody>
                  <a:tcPr marL="8284" marR="8284" marT="8284"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7E7"/>
                    </a:solidFill>
                  </a:tcPr>
                </a:tc>
                <a:tc>
                  <a:txBody>
                    <a:bodyPr/>
                    <a:lstStyle/>
                    <a:p>
                      <a:pPr algn="ctr" rtl="0" fontAlgn="ctr"/>
                      <a:r>
                        <a:rPr lang="en-US" sz="1000" b="1" i="0" u="none" strike="noStrike" dirty="0">
                          <a:solidFill>
                            <a:schemeClr val="tx2"/>
                          </a:solidFill>
                          <a:effectLst/>
                          <a:latin typeface="Arial" panose="020B0604020202020204" pitchFamily="34" charset="0"/>
                        </a:rPr>
                        <a:t>180</a:t>
                      </a:r>
                    </a:p>
                  </a:txBody>
                  <a:tcPr marL="8284" marR="8284" marT="8284"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7E7"/>
                    </a:solidFill>
                  </a:tcPr>
                </a:tc>
                <a:tc>
                  <a:txBody>
                    <a:bodyPr/>
                    <a:lstStyle/>
                    <a:p>
                      <a:pPr algn="ctr" rtl="0" fontAlgn="ctr"/>
                      <a:r>
                        <a:rPr lang="en-US" sz="1000" b="1" i="0" u="none" strike="noStrike" dirty="0">
                          <a:solidFill>
                            <a:schemeClr val="tx2"/>
                          </a:solidFill>
                          <a:effectLst/>
                          <a:latin typeface="Arial" panose="020B0604020202020204" pitchFamily="34" charset="0"/>
                        </a:rPr>
                        <a:t>190</a:t>
                      </a:r>
                    </a:p>
                  </a:txBody>
                  <a:tcPr marL="8284" marR="8284" marT="8284"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7E7"/>
                    </a:solidFill>
                  </a:tcPr>
                </a:tc>
                <a:tc>
                  <a:txBody>
                    <a:bodyPr/>
                    <a:lstStyle/>
                    <a:p>
                      <a:pPr algn="ctr" rtl="0" fontAlgn="ctr"/>
                      <a:r>
                        <a:rPr lang="en-US" sz="1000" b="1" i="0" u="none" strike="noStrike" dirty="0">
                          <a:solidFill>
                            <a:schemeClr val="tx2"/>
                          </a:solidFill>
                          <a:effectLst/>
                          <a:latin typeface="Arial" panose="020B0604020202020204" pitchFamily="34" charset="0"/>
                        </a:rPr>
                        <a:t>200</a:t>
                      </a:r>
                    </a:p>
                  </a:txBody>
                  <a:tcPr marL="8284" marR="8284" marT="8284"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7E7"/>
                    </a:solidFill>
                  </a:tcPr>
                </a:tc>
                <a:tc>
                  <a:txBody>
                    <a:bodyPr/>
                    <a:lstStyle/>
                    <a:p>
                      <a:pPr algn="ctr" rtl="0" fontAlgn="ctr"/>
                      <a:r>
                        <a:rPr lang="en-US" sz="1000" b="1" i="0" u="none" strike="noStrike">
                          <a:solidFill>
                            <a:schemeClr val="tx2"/>
                          </a:solidFill>
                          <a:effectLst/>
                          <a:latin typeface="Arial" panose="020B0604020202020204" pitchFamily="34" charset="0"/>
                        </a:rPr>
                        <a:t>210</a:t>
                      </a:r>
                    </a:p>
                  </a:txBody>
                  <a:tcPr marL="8284" marR="8284" marT="8284"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7E7"/>
                    </a:solidFill>
                  </a:tcPr>
                </a:tc>
                <a:tc>
                  <a:txBody>
                    <a:bodyPr/>
                    <a:lstStyle/>
                    <a:p>
                      <a:pPr algn="ctr" rtl="0" fontAlgn="ctr"/>
                      <a:r>
                        <a:rPr lang="en-US" sz="1000" b="1" i="0" u="none" strike="noStrike">
                          <a:solidFill>
                            <a:schemeClr val="tx2"/>
                          </a:solidFill>
                          <a:effectLst/>
                          <a:latin typeface="Arial" panose="020B0604020202020204" pitchFamily="34" charset="0"/>
                        </a:rPr>
                        <a:t>220</a:t>
                      </a:r>
                    </a:p>
                  </a:txBody>
                  <a:tcPr marL="8284" marR="8284" marT="8284"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7E7"/>
                    </a:solidFill>
                  </a:tcPr>
                </a:tc>
                <a:tc>
                  <a:txBody>
                    <a:bodyPr/>
                    <a:lstStyle/>
                    <a:p>
                      <a:pPr algn="ctr" rtl="0" fontAlgn="ctr"/>
                      <a:r>
                        <a:rPr lang="en-US" sz="1000" b="1" i="0" u="none" strike="noStrike">
                          <a:solidFill>
                            <a:schemeClr val="tx2"/>
                          </a:solidFill>
                          <a:effectLst/>
                          <a:latin typeface="Arial" panose="020B0604020202020204" pitchFamily="34" charset="0"/>
                        </a:rPr>
                        <a:t>230</a:t>
                      </a:r>
                    </a:p>
                  </a:txBody>
                  <a:tcPr marL="8284" marR="8284" marT="8284"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7E7"/>
                    </a:solidFill>
                  </a:tcPr>
                </a:tc>
                <a:tc>
                  <a:txBody>
                    <a:bodyPr/>
                    <a:lstStyle/>
                    <a:p>
                      <a:pPr algn="ctr" rtl="0" fontAlgn="ctr"/>
                      <a:r>
                        <a:rPr lang="en-US" sz="1000" b="1" i="0" u="none" strike="noStrike">
                          <a:solidFill>
                            <a:schemeClr val="tx2"/>
                          </a:solidFill>
                          <a:effectLst/>
                          <a:latin typeface="Arial" panose="020B0604020202020204" pitchFamily="34" charset="0"/>
                        </a:rPr>
                        <a:t>240</a:t>
                      </a:r>
                    </a:p>
                  </a:txBody>
                  <a:tcPr marL="8284" marR="8284" marT="8284"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7E7"/>
                    </a:solidFill>
                  </a:tcPr>
                </a:tc>
              </a:tr>
              <a:tr h="365760">
                <a:tc>
                  <a:txBody>
                    <a:bodyPr/>
                    <a:lstStyle/>
                    <a:p>
                      <a:pPr algn="ctr" rtl="0" fontAlgn="ctr"/>
                      <a:r>
                        <a:rPr lang="en-US" sz="900" b="1" i="0" u="none" strike="noStrike" dirty="0">
                          <a:solidFill>
                            <a:schemeClr val="tx2"/>
                          </a:solidFill>
                          <a:effectLst/>
                          <a:latin typeface="Arial" panose="020B0604020202020204" pitchFamily="34" charset="0"/>
                        </a:rPr>
                        <a:t>PFR </a:t>
                      </a:r>
                      <a:r>
                        <a:rPr lang="en-US" sz="900" b="1" i="0" u="none" strike="noStrike" dirty="0" smtClean="0">
                          <a:solidFill>
                            <a:schemeClr val="tx2"/>
                          </a:solidFill>
                          <a:effectLst/>
                          <a:latin typeface="Arial" panose="020B0604020202020204" pitchFamily="34" charset="0"/>
                        </a:rPr>
                        <a:t>Req.</a:t>
                      </a:r>
                      <a:r>
                        <a:rPr lang="en-US" sz="900" b="1" i="0" u="none" strike="noStrike" baseline="0" dirty="0" smtClean="0">
                          <a:solidFill>
                            <a:schemeClr val="tx2"/>
                          </a:solidFill>
                          <a:effectLst/>
                          <a:latin typeface="Arial" panose="020B0604020202020204" pitchFamily="34" charset="0"/>
                        </a:rPr>
                        <a:t> </a:t>
                      </a:r>
                      <a:r>
                        <a:rPr lang="en-US" sz="900" b="1" i="0" u="none" strike="noStrike" dirty="0" smtClean="0">
                          <a:solidFill>
                            <a:schemeClr val="tx2"/>
                          </a:solidFill>
                          <a:effectLst/>
                          <a:latin typeface="Arial" panose="020B0604020202020204" pitchFamily="34" charset="0"/>
                        </a:rPr>
                        <a:t>(no LR)</a:t>
                      </a:r>
                    </a:p>
                    <a:p>
                      <a:pPr algn="ctr" rtl="0" fontAlgn="ctr"/>
                      <a:r>
                        <a:rPr lang="en-US" sz="900" b="1" i="0" u="none" strike="noStrike" dirty="0" smtClean="0">
                          <a:solidFill>
                            <a:schemeClr val="tx2"/>
                          </a:solidFill>
                          <a:effectLst/>
                          <a:latin typeface="Arial" panose="020B0604020202020204" pitchFamily="34" charset="0"/>
                        </a:rPr>
                        <a:t>(MW)</a:t>
                      </a:r>
                      <a:endParaRPr lang="en-US" sz="900" b="1" i="0" u="none" strike="noStrike" dirty="0">
                        <a:solidFill>
                          <a:schemeClr val="tx2"/>
                        </a:solidFill>
                        <a:effectLst/>
                        <a:latin typeface="Arial" panose="020B0604020202020204" pitchFamily="34" charset="0"/>
                      </a:endParaRPr>
                    </a:p>
                  </a:txBody>
                  <a:tcPr marL="8284" marR="8284" marT="8284"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BCBCB"/>
                    </a:solidFill>
                  </a:tcPr>
                </a:tc>
                <a:tc>
                  <a:txBody>
                    <a:bodyPr/>
                    <a:lstStyle/>
                    <a:p>
                      <a:pPr algn="ctr" rtl="0" fontAlgn="ctr"/>
                      <a:r>
                        <a:rPr lang="en-US" sz="1000" b="1" i="0" u="none" strike="noStrike" dirty="0">
                          <a:solidFill>
                            <a:schemeClr val="tx2"/>
                          </a:solidFill>
                          <a:effectLst/>
                          <a:latin typeface="Arial" panose="020B0604020202020204" pitchFamily="34" charset="0"/>
                        </a:rPr>
                        <a:t>5246</a:t>
                      </a:r>
                    </a:p>
                  </a:txBody>
                  <a:tcPr marL="8284" marR="8284" marT="8284"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7E7"/>
                    </a:solidFill>
                  </a:tcPr>
                </a:tc>
                <a:tc>
                  <a:txBody>
                    <a:bodyPr/>
                    <a:lstStyle/>
                    <a:p>
                      <a:pPr algn="ctr" rtl="0" fontAlgn="ctr"/>
                      <a:r>
                        <a:rPr lang="en-US" sz="1000" b="1" i="0" u="none" strike="noStrike" dirty="0">
                          <a:solidFill>
                            <a:schemeClr val="tx2"/>
                          </a:solidFill>
                          <a:effectLst/>
                          <a:latin typeface="Arial" panose="020B0604020202020204" pitchFamily="34" charset="0"/>
                        </a:rPr>
                        <a:t>4916</a:t>
                      </a:r>
                    </a:p>
                  </a:txBody>
                  <a:tcPr marL="8284" marR="8284" marT="8284"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7E7"/>
                    </a:solidFill>
                  </a:tcPr>
                </a:tc>
                <a:tc>
                  <a:txBody>
                    <a:bodyPr/>
                    <a:lstStyle/>
                    <a:p>
                      <a:pPr algn="ctr" rtl="0" fontAlgn="ctr"/>
                      <a:r>
                        <a:rPr lang="en-US" sz="1000" b="1" i="0" u="none" strike="noStrike" dirty="0">
                          <a:solidFill>
                            <a:schemeClr val="tx2"/>
                          </a:solidFill>
                          <a:effectLst/>
                          <a:latin typeface="Arial" panose="020B0604020202020204" pitchFamily="34" charset="0"/>
                        </a:rPr>
                        <a:t>4620</a:t>
                      </a:r>
                    </a:p>
                  </a:txBody>
                  <a:tcPr marL="8284" marR="8284" marT="8284"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7E7"/>
                    </a:solidFill>
                  </a:tcPr>
                </a:tc>
                <a:tc>
                  <a:txBody>
                    <a:bodyPr/>
                    <a:lstStyle/>
                    <a:p>
                      <a:pPr algn="ctr" rtl="0" fontAlgn="ctr"/>
                      <a:r>
                        <a:rPr lang="en-US" sz="1000" b="1" i="0" u="none" strike="noStrike" dirty="0">
                          <a:solidFill>
                            <a:schemeClr val="tx2"/>
                          </a:solidFill>
                          <a:effectLst/>
                          <a:latin typeface="Arial" panose="020B0604020202020204" pitchFamily="34" charset="0"/>
                        </a:rPr>
                        <a:t>4361</a:t>
                      </a:r>
                    </a:p>
                  </a:txBody>
                  <a:tcPr marL="8284" marR="8284" marT="8284"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7E7"/>
                    </a:solidFill>
                  </a:tcPr>
                </a:tc>
                <a:tc>
                  <a:txBody>
                    <a:bodyPr/>
                    <a:lstStyle/>
                    <a:p>
                      <a:pPr algn="ctr" rtl="0" fontAlgn="ctr"/>
                      <a:r>
                        <a:rPr lang="en-US" sz="1000" b="1" i="0" u="none" strike="noStrike" dirty="0">
                          <a:solidFill>
                            <a:schemeClr val="tx2"/>
                          </a:solidFill>
                          <a:effectLst/>
                          <a:latin typeface="Arial" panose="020B0604020202020204" pitchFamily="34" charset="0"/>
                        </a:rPr>
                        <a:t>4132</a:t>
                      </a:r>
                    </a:p>
                  </a:txBody>
                  <a:tcPr marL="8284" marR="8284" marT="8284"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7E7"/>
                    </a:solidFill>
                  </a:tcPr>
                </a:tc>
                <a:tc>
                  <a:txBody>
                    <a:bodyPr/>
                    <a:lstStyle/>
                    <a:p>
                      <a:pPr algn="ctr" rtl="0" fontAlgn="ctr"/>
                      <a:r>
                        <a:rPr lang="en-US" sz="1000" b="1" i="0" u="none" strike="noStrike" dirty="0">
                          <a:solidFill>
                            <a:schemeClr val="tx2"/>
                          </a:solidFill>
                          <a:effectLst/>
                          <a:latin typeface="Arial" panose="020B0604020202020204" pitchFamily="34" charset="0"/>
                        </a:rPr>
                        <a:t>3927</a:t>
                      </a:r>
                    </a:p>
                  </a:txBody>
                  <a:tcPr marL="8284" marR="8284" marT="8284"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7E7"/>
                    </a:solidFill>
                  </a:tcPr>
                </a:tc>
                <a:tc>
                  <a:txBody>
                    <a:bodyPr/>
                    <a:lstStyle/>
                    <a:p>
                      <a:pPr algn="ctr" rtl="0" fontAlgn="ctr"/>
                      <a:r>
                        <a:rPr lang="en-US" sz="1000" b="1" i="0" u="none" strike="noStrike" dirty="0">
                          <a:solidFill>
                            <a:schemeClr val="tx2"/>
                          </a:solidFill>
                          <a:effectLst/>
                          <a:latin typeface="Arial" panose="020B0604020202020204" pitchFamily="34" charset="0"/>
                        </a:rPr>
                        <a:t>3743</a:t>
                      </a:r>
                    </a:p>
                  </a:txBody>
                  <a:tcPr marL="8284" marR="8284" marT="8284"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7E7"/>
                    </a:solidFill>
                  </a:tcPr>
                </a:tc>
                <a:tc>
                  <a:txBody>
                    <a:bodyPr/>
                    <a:lstStyle/>
                    <a:p>
                      <a:pPr algn="ctr" rtl="0" fontAlgn="ctr"/>
                      <a:r>
                        <a:rPr lang="en-US" sz="1000" b="1" i="0" u="none" strike="noStrike" dirty="0">
                          <a:solidFill>
                            <a:schemeClr val="tx2"/>
                          </a:solidFill>
                          <a:effectLst/>
                          <a:latin typeface="Arial" panose="020B0604020202020204" pitchFamily="34" charset="0"/>
                        </a:rPr>
                        <a:t>3576</a:t>
                      </a:r>
                    </a:p>
                  </a:txBody>
                  <a:tcPr marL="8284" marR="8284" marT="8284"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7E7"/>
                    </a:solidFill>
                  </a:tcPr>
                </a:tc>
                <a:tc>
                  <a:txBody>
                    <a:bodyPr/>
                    <a:lstStyle/>
                    <a:p>
                      <a:pPr algn="ctr" rtl="0" fontAlgn="ctr"/>
                      <a:r>
                        <a:rPr lang="en-US" sz="1000" b="1" i="0" u="none" strike="noStrike" dirty="0">
                          <a:solidFill>
                            <a:schemeClr val="tx2"/>
                          </a:solidFill>
                          <a:effectLst/>
                          <a:latin typeface="Arial" panose="020B0604020202020204" pitchFamily="34" charset="0"/>
                        </a:rPr>
                        <a:t>3424</a:t>
                      </a:r>
                    </a:p>
                  </a:txBody>
                  <a:tcPr marL="8284" marR="8284" marT="8284"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7E7"/>
                    </a:solidFill>
                  </a:tcPr>
                </a:tc>
                <a:tc>
                  <a:txBody>
                    <a:bodyPr/>
                    <a:lstStyle/>
                    <a:p>
                      <a:pPr algn="ctr" rtl="0" fontAlgn="ctr"/>
                      <a:r>
                        <a:rPr lang="en-US" sz="1000" b="1" i="0" u="none" strike="noStrike" dirty="0">
                          <a:solidFill>
                            <a:schemeClr val="tx2"/>
                          </a:solidFill>
                          <a:effectLst/>
                          <a:latin typeface="Arial" panose="020B0604020202020204" pitchFamily="34" charset="0"/>
                        </a:rPr>
                        <a:t>3285</a:t>
                      </a:r>
                    </a:p>
                  </a:txBody>
                  <a:tcPr marL="8284" marR="8284" marT="8284"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7E7"/>
                    </a:solidFill>
                  </a:tcPr>
                </a:tc>
                <a:tc>
                  <a:txBody>
                    <a:bodyPr/>
                    <a:lstStyle/>
                    <a:p>
                      <a:pPr algn="ctr" rtl="0" fontAlgn="ctr"/>
                      <a:r>
                        <a:rPr lang="en-US" sz="1000" b="1" i="0" u="none" strike="noStrike" dirty="0">
                          <a:solidFill>
                            <a:schemeClr val="tx2"/>
                          </a:solidFill>
                          <a:effectLst/>
                          <a:latin typeface="Arial" panose="020B0604020202020204" pitchFamily="34" charset="0"/>
                        </a:rPr>
                        <a:t>3157</a:t>
                      </a:r>
                    </a:p>
                  </a:txBody>
                  <a:tcPr marL="8284" marR="8284" marT="8284"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7E7"/>
                    </a:solidFill>
                  </a:tcPr>
                </a:tc>
                <a:tc>
                  <a:txBody>
                    <a:bodyPr/>
                    <a:lstStyle/>
                    <a:p>
                      <a:pPr algn="ctr" rtl="0" fontAlgn="ctr"/>
                      <a:r>
                        <a:rPr lang="en-US" sz="1000" b="1" i="0" u="none" strike="noStrike" dirty="0">
                          <a:solidFill>
                            <a:schemeClr val="tx2"/>
                          </a:solidFill>
                          <a:effectLst/>
                          <a:latin typeface="Arial" panose="020B0604020202020204" pitchFamily="34" charset="0"/>
                        </a:rPr>
                        <a:t>3040</a:t>
                      </a:r>
                    </a:p>
                  </a:txBody>
                  <a:tcPr marL="8284" marR="8284" marT="8284"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7E7"/>
                    </a:solidFill>
                  </a:tcPr>
                </a:tc>
              </a:tr>
              <a:tr h="365760">
                <a:tc>
                  <a:txBody>
                    <a:bodyPr/>
                    <a:lstStyle/>
                    <a:p>
                      <a:pPr marL="0" marR="0" indent="0" algn="ctr" defTabSz="685800" rtl="0" eaLnBrk="1" fontAlgn="ctr" latinLnBrk="0" hangingPunct="1">
                        <a:lnSpc>
                          <a:spcPct val="100000"/>
                        </a:lnSpc>
                        <a:spcBef>
                          <a:spcPts val="0"/>
                        </a:spcBef>
                        <a:spcAft>
                          <a:spcPts val="0"/>
                        </a:spcAft>
                        <a:buClrTx/>
                        <a:buSzTx/>
                        <a:buFontTx/>
                        <a:buNone/>
                        <a:tabLst/>
                        <a:defRPr/>
                      </a:pPr>
                      <a:r>
                        <a:rPr lang="en-US" sz="900" b="1" i="0" u="none" strike="noStrike" dirty="0" smtClean="0">
                          <a:solidFill>
                            <a:schemeClr val="tx2"/>
                          </a:solidFill>
                          <a:effectLst/>
                          <a:latin typeface="Arial" panose="020B0604020202020204" pitchFamily="34" charset="0"/>
                        </a:rPr>
                        <a:t>RRS </a:t>
                      </a:r>
                      <a:r>
                        <a:rPr lang="en-US" sz="900" b="1" i="0" u="none" strike="noStrike" kern="1200" dirty="0" smtClean="0">
                          <a:solidFill>
                            <a:schemeClr val="tx2"/>
                          </a:solidFill>
                          <a:effectLst/>
                          <a:latin typeface="Arial" panose="020B0604020202020204" pitchFamily="34" charset="0"/>
                          <a:ea typeface="+mn-ea"/>
                          <a:cs typeface="+mn-cs"/>
                        </a:rPr>
                        <a:t>50% Lim</a:t>
                      </a:r>
                      <a:r>
                        <a:rPr lang="en-US" sz="900" b="1" i="0" u="none" strike="noStrike" dirty="0" smtClean="0">
                          <a:solidFill>
                            <a:schemeClr val="tx2"/>
                          </a:solidFill>
                          <a:effectLst/>
                          <a:latin typeface="Arial" panose="020B0604020202020204" pitchFamily="34" charset="0"/>
                        </a:rPr>
                        <a:t> (MW)</a:t>
                      </a:r>
                    </a:p>
                  </a:txBody>
                  <a:tcPr marL="8284" marR="8284" marT="8284"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BCBCB"/>
                    </a:solidFill>
                  </a:tcPr>
                </a:tc>
                <a:tc>
                  <a:txBody>
                    <a:bodyPr/>
                    <a:lstStyle/>
                    <a:p>
                      <a:pPr marL="0" algn="ctr" defTabSz="685800" rtl="0" eaLnBrk="1" fontAlgn="ctr" latinLnBrk="0" hangingPunct="1"/>
                      <a:r>
                        <a:rPr lang="en-US" sz="1000" b="1" i="0" u="none" strike="noStrike" kern="1200" dirty="0">
                          <a:solidFill>
                            <a:schemeClr val="tx2"/>
                          </a:solidFill>
                          <a:effectLst/>
                          <a:latin typeface="Arial" panose="020B0604020202020204" pitchFamily="34" charset="0"/>
                          <a:ea typeface="+mn-ea"/>
                          <a:cs typeface="+mn-cs"/>
                        </a:rPr>
                        <a:t>3229</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7E7"/>
                    </a:solidFill>
                  </a:tcPr>
                </a:tc>
                <a:tc>
                  <a:txBody>
                    <a:bodyPr/>
                    <a:lstStyle/>
                    <a:p>
                      <a:pPr marL="0" algn="ctr" defTabSz="685800" rtl="0" eaLnBrk="1" fontAlgn="ctr" latinLnBrk="0" hangingPunct="1"/>
                      <a:r>
                        <a:rPr lang="en-US" sz="1000" b="1" i="0" u="none" strike="noStrike" kern="1200" dirty="0">
                          <a:solidFill>
                            <a:schemeClr val="tx2"/>
                          </a:solidFill>
                          <a:effectLst/>
                          <a:latin typeface="Arial" panose="020B0604020202020204" pitchFamily="34" charset="0"/>
                          <a:ea typeface="+mn-ea"/>
                          <a:cs typeface="+mn-cs"/>
                        </a:rPr>
                        <a:t>3162</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7E7"/>
                    </a:solidFill>
                  </a:tcPr>
                </a:tc>
                <a:tc>
                  <a:txBody>
                    <a:bodyPr/>
                    <a:lstStyle/>
                    <a:p>
                      <a:pPr marL="0" algn="ctr" defTabSz="685800" rtl="0" eaLnBrk="1" fontAlgn="ctr" latinLnBrk="0" hangingPunct="1"/>
                      <a:r>
                        <a:rPr lang="en-US" sz="1000" b="1" i="0" u="none" strike="noStrike" kern="1200" dirty="0">
                          <a:solidFill>
                            <a:schemeClr val="tx2"/>
                          </a:solidFill>
                          <a:effectLst/>
                          <a:latin typeface="Arial" panose="020B0604020202020204" pitchFamily="34" charset="0"/>
                          <a:ea typeface="+mn-ea"/>
                          <a:cs typeface="+mn-cs"/>
                        </a:rPr>
                        <a:t>3090</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7E7"/>
                    </a:solidFill>
                  </a:tcPr>
                </a:tc>
                <a:tc>
                  <a:txBody>
                    <a:bodyPr/>
                    <a:lstStyle/>
                    <a:p>
                      <a:pPr marL="0" algn="ctr" defTabSz="685800" rtl="0" eaLnBrk="1" fontAlgn="ctr" latinLnBrk="0" hangingPunct="1"/>
                      <a:r>
                        <a:rPr lang="en-US" sz="1000" b="1" i="0" u="none" strike="noStrike" kern="1200" dirty="0">
                          <a:solidFill>
                            <a:schemeClr val="tx2"/>
                          </a:solidFill>
                          <a:effectLst/>
                          <a:latin typeface="Arial" panose="020B0604020202020204" pitchFamily="34" charset="0"/>
                          <a:ea typeface="+mn-ea"/>
                          <a:cs typeface="+mn-cs"/>
                        </a:rPr>
                        <a:t>3039</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7E7"/>
                    </a:solidFill>
                  </a:tcPr>
                </a:tc>
                <a:tc>
                  <a:txBody>
                    <a:bodyPr/>
                    <a:lstStyle/>
                    <a:p>
                      <a:pPr marL="0" algn="ctr" defTabSz="685800" rtl="0" eaLnBrk="1" fontAlgn="ctr" latinLnBrk="0" hangingPunct="1"/>
                      <a:r>
                        <a:rPr lang="en-US" sz="1000" b="1" i="0" u="none" strike="noStrike" kern="1200" dirty="0">
                          <a:solidFill>
                            <a:schemeClr val="tx2"/>
                          </a:solidFill>
                          <a:effectLst/>
                          <a:latin typeface="Arial" panose="020B0604020202020204" pitchFamily="34" charset="0"/>
                          <a:ea typeface="+mn-ea"/>
                          <a:cs typeface="+mn-cs"/>
                        </a:rPr>
                        <a:t>2984</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7E7"/>
                    </a:solidFill>
                  </a:tcPr>
                </a:tc>
                <a:tc>
                  <a:txBody>
                    <a:bodyPr/>
                    <a:lstStyle/>
                    <a:p>
                      <a:pPr marL="0" algn="ctr" defTabSz="685800" rtl="0" eaLnBrk="1" fontAlgn="ctr" latinLnBrk="0" hangingPunct="1"/>
                      <a:r>
                        <a:rPr lang="en-US" sz="1000" b="1" i="0" u="none" strike="noStrike" kern="1200" dirty="0">
                          <a:solidFill>
                            <a:schemeClr val="tx2"/>
                          </a:solidFill>
                          <a:effectLst/>
                          <a:latin typeface="Arial" panose="020B0604020202020204" pitchFamily="34" charset="0"/>
                          <a:ea typeface="+mn-ea"/>
                          <a:cs typeface="+mn-cs"/>
                        </a:rPr>
                        <a:t>2920</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7E7"/>
                    </a:solidFill>
                  </a:tcPr>
                </a:tc>
                <a:tc>
                  <a:txBody>
                    <a:bodyPr/>
                    <a:lstStyle/>
                    <a:p>
                      <a:pPr marL="0" algn="ctr" defTabSz="685800" rtl="0" eaLnBrk="1" fontAlgn="ctr" latinLnBrk="0" hangingPunct="1"/>
                      <a:r>
                        <a:rPr lang="en-US" sz="1000" b="1" i="0" u="none" strike="noStrike" kern="1200" dirty="0">
                          <a:solidFill>
                            <a:schemeClr val="tx2"/>
                          </a:solidFill>
                          <a:effectLst/>
                          <a:latin typeface="Arial" panose="020B0604020202020204" pitchFamily="34" charset="0"/>
                          <a:ea typeface="+mn-ea"/>
                          <a:cs typeface="+mn-cs"/>
                        </a:rPr>
                        <a:t>2868</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7E7"/>
                    </a:solidFill>
                  </a:tcPr>
                </a:tc>
                <a:tc>
                  <a:txBody>
                    <a:bodyPr/>
                    <a:lstStyle/>
                    <a:p>
                      <a:pPr marL="0" algn="ctr" defTabSz="685800" rtl="0" eaLnBrk="1" fontAlgn="ctr" latinLnBrk="0" hangingPunct="1"/>
                      <a:r>
                        <a:rPr lang="en-US" sz="1000" b="1" i="0" u="none" strike="noStrike" kern="1200" dirty="0">
                          <a:solidFill>
                            <a:schemeClr val="tx2"/>
                          </a:solidFill>
                          <a:effectLst/>
                          <a:latin typeface="Arial" panose="020B0604020202020204" pitchFamily="34" charset="0"/>
                          <a:ea typeface="+mn-ea"/>
                          <a:cs typeface="+mn-cs"/>
                        </a:rPr>
                        <a:t>2815</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7E7"/>
                    </a:solidFill>
                  </a:tcPr>
                </a:tc>
                <a:tc>
                  <a:txBody>
                    <a:bodyPr/>
                    <a:lstStyle/>
                    <a:p>
                      <a:pPr marL="0" algn="ctr" defTabSz="685800" rtl="0" eaLnBrk="1" fontAlgn="ctr" latinLnBrk="0" hangingPunct="1"/>
                      <a:r>
                        <a:rPr lang="en-US" sz="1000" b="1" i="0" u="none" strike="noStrike" kern="1200" dirty="0">
                          <a:solidFill>
                            <a:schemeClr val="tx2"/>
                          </a:solidFill>
                          <a:effectLst/>
                          <a:latin typeface="Arial" panose="020B0604020202020204" pitchFamily="34" charset="0"/>
                          <a:ea typeface="+mn-ea"/>
                          <a:cs typeface="+mn-cs"/>
                        </a:rPr>
                        <a:t>2772</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7E7"/>
                    </a:solidFill>
                  </a:tcPr>
                </a:tc>
                <a:tc>
                  <a:txBody>
                    <a:bodyPr/>
                    <a:lstStyle/>
                    <a:p>
                      <a:pPr marL="0" algn="ctr" defTabSz="685800" rtl="0" eaLnBrk="1" fontAlgn="ctr" latinLnBrk="0" hangingPunct="1"/>
                      <a:r>
                        <a:rPr lang="en-US" sz="1000" b="1" i="0" u="none" strike="noStrike" kern="1200" dirty="0">
                          <a:solidFill>
                            <a:schemeClr val="tx2"/>
                          </a:solidFill>
                          <a:effectLst/>
                          <a:latin typeface="Arial" panose="020B0604020202020204" pitchFamily="34" charset="0"/>
                          <a:ea typeface="+mn-ea"/>
                          <a:cs typeface="+mn-cs"/>
                        </a:rPr>
                        <a:t>2726</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7E7"/>
                    </a:solidFill>
                  </a:tcPr>
                </a:tc>
                <a:tc>
                  <a:txBody>
                    <a:bodyPr/>
                    <a:lstStyle/>
                    <a:p>
                      <a:pPr marL="0" algn="ctr" defTabSz="685800" rtl="0" eaLnBrk="1" fontAlgn="ctr" latinLnBrk="0" hangingPunct="1"/>
                      <a:r>
                        <a:rPr lang="en-US" sz="1000" b="1" i="0" u="none" strike="noStrike" kern="1200" dirty="0">
                          <a:solidFill>
                            <a:schemeClr val="tx2"/>
                          </a:solidFill>
                          <a:effectLst/>
                          <a:latin typeface="Arial" panose="020B0604020202020204" pitchFamily="34" charset="0"/>
                          <a:ea typeface="+mn-ea"/>
                          <a:cs typeface="+mn-cs"/>
                        </a:rPr>
                        <a:t>2676</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7E7"/>
                    </a:solidFill>
                  </a:tcPr>
                </a:tc>
                <a:tc>
                  <a:txBody>
                    <a:bodyPr/>
                    <a:lstStyle/>
                    <a:p>
                      <a:pPr marL="0" algn="ctr" defTabSz="685800" rtl="0" eaLnBrk="1" fontAlgn="ctr" latinLnBrk="0" hangingPunct="1"/>
                      <a:r>
                        <a:rPr lang="en-US" sz="1000" b="1" i="0" u="none" strike="noStrike" kern="1200" dirty="0">
                          <a:solidFill>
                            <a:schemeClr val="tx2"/>
                          </a:solidFill>
                          <a:effectLst/>
                          <a:latin typeface="Arial" panose="020B0604020202020204" pitchFamily="34" charset="0"/>
                          <a:ea typeface="+mn-ea"/>
                          <a:cs typeface="+mn-cs"/>
                        </a:rPr>
                        <a:t>2643</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7E7"/>
                    </a:solidFill>
                  </a:tcPr>
                </a:tc>
              </a:tr>
              <a:tr h="365760">
                <a:tc>
                  <a:txBody>
                    <a:bodyPr/>
                    <a:lstStyle/>
                    <a:p>
                      <a:pPr marL="0" marR="0" lvl="0" indent="0" algn="ctr" defTabSz="685800" rtl="0" eaLnBrk="1" fontAlgn="ctr" latinLnBrk="0" hangingPunct="1">
                        <a:lnSpc>
                          <a:spcPct val="100000"/>
                        </a:lnSpc>
                        <a:spcBef>
                          <a:spcPts val="0"/>
                        </a:spcBef>
                        <a:spcAft>
                          <a:spcPts val="0"/>
                        </a:spcAft>
                        <a:buClrTx/>
                        <a:buSzTx/>
                        <a:buFontTx/>
                        <a:buNone/>
                        <a:tabLst/>
                        <a:defRPr/>
                      </a:pPr>
                      <a:r>
                        <a:rPr lang="en-US" sz="900" b="1" i="0" u="none" strike="noStrike" dirty="0" smtClean="0">
                          <a:solidFill>
                            <a:schemeClr val="tx2"/>
                          </a:solidFill>
                          <a:effectLst/>
                          <a:latin typeface="Arial" panose="020B0604020202020204" pitchFamily="34" charset="0"/>
                        </a:rPr>
                        <a:t>RRS 60% Lim (MW)</a:t>
                      </a:r>
                    </a:p>
                  </a:txBody>
                  <a:tcPr marL="8284" marR="8284" marT="8284"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BCBCB"/>
                    </a:solidFill>
                  </a:tcPr>
                </a:tc>
                <a:tc>
                  <a:txBody>
                    <a:bodyPr/>
                    <a:lstStyle/>
                    <a:p>
                      <a:pPr marL="0" algn="ctr" defTabSz="685800" rtl="0" eaLnBrk="1" fontAlgn="ctr" latinLnBrk="0" hangingPunct="1"/>
                      <a:r>
                        <a:rPr lang="en-US" sz="1000" b="1" i="0" u="none" strike="noStrike" kern="1200" dirty="0">
                          <a:solidFill>
                            <a:schemeClr val="tx2"/>
                          </a:solidFill>
                          <a:effectLst/>
                          <a:latin typeface="Arial" panose="020B0604020202020204" pitchFamily="34" charset="0"/>
                          <a:ea typeface="+mn-ea"/>
                          <a:cs typeface="+mn-cs"/>
                        </a:rPr>
                        <a:t>2998</a:t>
                      </a:r>
                    </a:p>
                  </a:txBody>
                  <a:tcPr marL="0" marR="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7E7"/>
                    </a:solidFill>
                  </a:tcPr>
                </a:tc>
                <a:tc>
                  <a:txBody>
                    <a:bodyPr/>
                    <a:lstStyle/>
                    <a:p>
                      <a:pPr marL="0" algn="ctr" defTabSz="685800" rtl="0" eaLnBrk="1" fontAlgn="ctr" latinLnBrk="0" hangingPunct="1"/>
                      <a:r>
                        <a:rPr lang="en-US" sz="1000" b="1" i="0" u="none" strike="noStrike" kern="1200" dirty="0">
                          <a:solidFill>
                            <a:schemeClr val="tx2"/>
                          </a:solidFill>
                          <a:effectLst/>
                          <a:latin typeface="Arial" panose="020B0604020202020204" pitchFamily="34" charset="0"/>
                          <a:ea typeface="+mn-ea"/>
                          <a:cs typeface="+mn-cs"/>
                        </a:rPr>
                        <a:t>2951</a:t>
                      </a:r>
                    </a:p>
                  </a:txBody>
                  <a:tcPr marL="0" marR="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7E7"/>
                    </a:solidFill>
                  </a:tcPr>
                </a:tc>
                <a:tc>
                  <a:txBody>
                    <a:bodyPr/>
                    <a:lstStyle/>
                    <a:p>
                      <a:pPr marL="0" algn="ctr" defTabSz="685800" rtl="0" eaLnBrk="1" fontAlgn="ctr" latinLnBrk="0" hangingPunct="1"/>
                      <a:r>
                        <a:rPr lang="en-US" sz="1000" b="1" i="0" u="none" strike="noStrike" kern="1200" dirty="0">
                          <a:solidFill>
                            <a:schemeClr val="tx2"/>
                          </a:solidFill>
                          <a:effectLst/>
                          <a:latin typeface="Arial" panose="020B0604020202020204" pitchFamily="34" charset="0"/>
                          <a:ea typeface="+mn-ea"/>
                          <a:cs typeface="+mn-cs"/>
                        </a:rPr>
                        <a:t>2898</a:t>
                      </a:r>
                    </a:p>
                  </a:txBody>
                  <a:tcPr marL="0" marR="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7E7"/>
                    </a:solidFill>
                  </a:tcPr>
                </a:tc>
                <a:tc>
                  <a:txBody>
                    <a:bodyPr/>
                    <a:lstStyle/>
                    <a:p>
                      <a:pPr marL="0" algn="ctr" defTabSz="685800" rtl="0" eaLnBrk="1" fontAlgn="ctr" latinLnBrk="0" hangingPunct="1"/>
                      <a:r>
                        <a:rPr lang="en-US" sz="1000" b="1" i="0" u="none" strike="noStrike" kern="1200" dirty="0">
                          <a:solidFill>
                            <a:schemeClr val="tx2"/>
                          </a:solidFill>
                          <a:effectLst/>
                          <a:latin typeface="Arial" panose="020B0604020202020204" pitchFamily="34" charset="0"/>
                          <a:ea typeface="+mn-ea"/>
                          <a:cs typeface="+mn-cs"/>
                        </a:rPr>
                        <a:t>2867</a:t>
                      </a:r>
                    </a:p>
                  </a:txBody>
                  <a:tcPr marL="0" marR="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7E7"/>
                    </a:solidFill>
                  </a:tcPr>
                </a:tc>
                <a:tc>
                  <a:txBody>
                    <a:bodyPr/>
                    <a:lstStyle/>
                    <a:p>
                      <a:pPr marL="0" algn="ctr" defTabSz="685800" rtl="0" eaLnBrk="1" fontAlgn="ctr" latinLnBrk="0" hangingPunct="1"/>
                      <a:r>
                        <a:rPr lang="en-US" sz="1000" b="1" i="0" u="none" strike="noStrike" kern="1200" dirty="0">
                          <a:solidFill>
                            <a:schemeClr val="tx2"/>
                          </a:solidFill>
                          <a:effectLst/>
                          <a:latin typeface="Arial" panose="020B0604020202020204" pitchFamily="34" charset="0"/>
                          <a:ea typeface="+mn-ea"/>
                          <a:cs typeface="+mn-cs"/>
                        </a:rPr>
                        <a:t>2835</a:t>
                      </a:r>
                    </a:p>
                  </a:txBody>
                  <a:tcPr marL="0" marR="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7E7"/>
                    </a:solidFill>
                  </a:tcPr>
                </a:tc>
                <a:tc>
                  <a:txBody>
                    <a:bodyPr/>
                    <a:lstStyle/>
                    <a:p>
                      <a:pPr marL="0" algn="ctr" defTabSz="685800" rtl="0" eaLnBrk="1" fontAlgn="ctr" latinLnBrk="0" hangingPunct="1"/>
                      <a:r>
                        <a:rPr lang="en-US" sz="1000" b="1" i="0" u="none" strike="noStrike" kern="1200" dirty="0">
                          <a:solidFill>
                            <a:schemeClr val="tx2"/>
                          </a:solidFill>
                          <a:effectLst/>
                          <a:latin typeface="Arial" panose="020B0604020202020204" pitchFamily="34" charset="0"/>
                          <a:ea typeface="+mn-ea"/>
                          <a:cs typeface="+mn-cs"/>
                        </a:rPr>
                        <a:t>2793</a:t>
                      </a:r>
                    </a:p>
                  </a:txBody>
                  <a:tcPr marL="0" marR="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7E7"/>
                    </a:solidFill>
                  </a:tcPr>
                </a:tc>
                <a:tc>
                  <a:txBody>
                    <a:bodyPr/>
                    <a:lstStyle/>
                    <a:p>
                      <a:pPr marL="0" algn="ctr" defTabSz="685800" rtl="0" eaLnBrk="1" fontAlgn="ctr" latinLnBrk="0" hangingPunct="1"/>
                      <a:r>
                        <a:rPr lang="en-US" sz="1000" b="1" i="0" u="none" strike="noStrike" kern="1200" dirty="0">
                          <a:solidFill>
                            <a:schemeClr val="tx2"/>
                          </a:solidFill>
                          <a:effectLst/>
                          <a:latin typeface="Arial" panose="020B0604020202020204" pitchFamily="34" charset="0"/>
                          <a:ea typeface="+mn-ea"/>
                          <a:cs typeface="+mn-cs"/>
                        </a:rPr>
                        <a:t>2760</a:t>
                      </a:r>
                    </a:p>
                  </a:txBody>
                  <a:tcPr marL="0" marR="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7E7"/>
                    </a:solidFill>
                  </a:tcPr>
                </a:tc>
                <a:tc>
                  <a:txBody>
                    <a:bodyPr/>
                    <a:lstStyle/>
                    <a:p>
                      <a:pPr marL="0" algn="ctr" defTabSz="685800" rtl="0" eaLnBrk="1" fontAlgn="ctr" latinLnBrk="0" hangingPunct="1"/>
                      <a:r>
                        <a:rPr lang="en-US" sz="1000" b="1" i="0" u="none" strike="noStrike" kern="1200" dirty="0">
                          <a:solidFill>
                            <a:schemeClr val="tx2"/>
                          </a:solidFill>
                          <a:effectLst/>
                          <a:latin typeface="Arial" panose="020B0604020202020204" pitchFamily="34" charset="0"/>
                          <a:ea typeface="+mn-ea"/>
                          <a:cs typeface="+mn-cs"/>
                        </a:rPr>
                        <a:t>2725</a:t>
                      </a:r>
                    </a:p>
                  </a:txBody>
                  <a:tcPr marL="0" marR="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7E7"/>
                    </a:solidFill>
                  </a:tcPr>
                </a:tc>
                <a:tc>
                  <a:txBody>
                    <a:bodyPr/>
                    <a:lstStyle/>
                    <a:p>
                      <a:pPr marL="0" algn="ctr" defTabSz="685800" rtl="0" eaLnBrk="1" fontAlgn="ctr" latinLnBrk="0" hangingPunct="1"/>
                      <a:r>
                        <a:rPr lang="en-US" sz="1000" b="1" i="0" u="none" strike="noStrike" kern="1200" dirty="0">
                          <a:solidFill>
                            <a:schemeClr val="tx2"/>
                          </a:solidFill>
                          <a:effectLst/>
                          <a:latin typeface="Arial" panose="020B0604020202020204" pitchFamily="34" charset="0"/>
                          <a:ea typeface="+mn-ea"/>
                          <a:cs typeface="+mn-cs"/>
                        </a:rPr>
                        <a:t>2697</a:t>
                      </a:r>
                    </a:p>
                  </a:txBody>
                  <a:tcPr marL="0" marR="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7E7"/>
                    </a:solidFill>
                  </a:tcPr>
                </a:tc>
                <a:tc>
                  <a:txBody>
                    <a:bodyPr/>
                    <a:lstStyle/>
                    <a:p>
                      <a:pPr marL="0" algn="ctr" defTabSz="685800" rtl="0" eaLnBrk="1" fontAlgn="ctr" latinLnBrk="0" hangingPunct="1"/>
                      <a:r>
                        <a:rPr lang="en-US" sz="1000" b="1" i="0" u="none" strike="noStrike" kern="1200" dirty="0">
                          <a:solidFill>
                            <a:schemeClr val="tx2"/>
                          </a:solidFill>
                          <a:effectLst/>
                          <a:latin typeface="Arial" panose="020B0604020202020204" pitchFamily="34" charset="0"/>
                          <a:ea typeface="+mn-ea"/>
                          <a:cs typeface="+mn-cs"/>
                        </a:rPr>
                        <a:t>2664</a:t>
                      </a:r>
                    </a:p>
                  </a:txBody>
                  <a:tcPr marL="0" marR="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7E7"/>
                    </a:solidFill>
                  </a:tcPr>
                </a:tc>
                <a:tc>
                  <a:txBody>
                    <a:bodyPr/>
                    <a:lstStyle/>
                    <a:p>
                      <a:pPr marL="0" algn="ctr" defTabSz="685800" rtl="0" eaLnBrk="1" fontAlgn="ctr" latinLnBrk="0" hangingPunct="1"/>
                      <a:r>
                        <a:rPr lang="en-US" sz="1000" b="1" i="0" u="none" strike="noStrike" kern="1200" dirty="0">
                          <a:solidFill>
                            <a:schemeClr val="tx2"/>
                          </a:solidFill>
                          <a:effectLst/>
                          <a:latin typeface="Arial" panose="020B0604020202020204" pitchFamily="34" charset="0"/>
                          <a:ea typeface="+mn-ea"/>
                          <a:cs typeface="+mn-cs"/>
                        </a:rPr>
                        <a:t>2626</a:t>
                      </a:r>
                    </a:p>
                  </a:txBody>
                  <a:tcPr marL="0" marR="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7E7"/>
                    </a:solidFill>
                  </a:tcPr>
                </a:tc>
                <a:tc>
                  <a:txBody>
                    <a:bodyPr/>
                    <a:lstStyle/>
                    <a:p>
                      <a:pPr marL="0" algn="ctr" defTabSz="685800" rtl="0" eaLnBrk="1" fontAlgn="ctr" latinLnBrk="0" hangingPunct="1"/>
                      <a:r>
                        <a:rPr lang="en-US" sz="1000" b="1" i="0" u="none" strike="noStrike" kern="1200" dirty="0">
                          <a:solidFill>
                            <a:schemeClr val="tx2"/>
                          </a:solidFill>
                          <a:effectLst/>
                          <a:latin typeface="Arial" panose="020B0604020202020204" pitchFamily="34" charset="0"/>
                          <a:ea typeface="+mn-ea"/>
                          <a:cs typeface="+mn-cs"/>
                        </a:rPr>
                        <a:t>2604</a:t>
                      </a:r>
                    </a:p>
                  </a:txBody>
                  <a:tcPr marL="0" marR="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7E7"/>
                    </a:solidFill>
                  </a:tcPr>
                </a:tc>
              </a:tr>
            </a:tbl>
          </a:graphicData>
        </a:graphic>
      </p:graphicFrame>
      <p:graphicFrame>
        <p:nvGraphicFramePr>
          <p:cNvPr id="19" name="Table 18"/>
          <p:cNvGraphicFramePr>
            <a:graphicFrameLocks noGrp="1"/>
          </p:cNvGraphicFramePr>
          <p:nvPr>
            <p:extLst>
              <p:ext uri="{D42A27DB-BD31-4B8C-83A1-F6EECF244321}">
                <p14:modId xmlns:p14="http://schemas.microsoft.com/office/powerpoint/2010/main" val="864650784"/>
              </p:ext>
            </p:extLst>
          </p:nvPr>
        </p:nvGraphicFramePr>
        <p:xfrm>
          <a:off x="410029" y="3220117"/>
          <a:ext cx="8577072" cy="2166265"/>
        </p:xfrm>
        <a:graphic>
          <a:graphicData uri="http://schemas.openxmlformats.org/drawingml/2006/table">
            <a:tbl>
              <a:tblPr/>
              <a:tblGrid>
                <a:gridCol w="612648"/>
                <a:gridCol w="612648"/>
                <a:gridCol w="612648"/>
                <a:gridCol w="612648"/>
                <a:gridCol w="612648"/>
                <a:gridCol w="612648"/>
                <a:gridCol w="612648"/>
                <a:gridCol w="612648"/>
                <a:gridCol w="612648"/>
                <a:gridCol w="612648"/>
                <a:gridCol w="612648"/>
                <a:gridCol w="612648"/>
                <a:gridCol w="612648"/>
                <a:gridCol w="612648"/>
              </a:tblGrid>
              <a:tr h="252721">
                <a:tc>
                  <a:txBody>
                    <a:bodyPr/>
                    <a:lstStyle/>
                    <a:p>
                      <a:pPr algn="ctr" rtl="0" fontAlgn="ctr"/>
                      <a:r>
                        <a:rPr lang="en-US" sz="900" b="1" i="0" u="none" strike="noStrike" dirty="0">
                          <a:solidFill>
                            <a:srgbClr val="FFFFFF"/>
                          </a:solidFill>
                          <a:effectLst/>
                          <a:latin typeface="Arial" panose="020B0604020202020204" pitchFamily="34" charset="0"/>
                        </a:rPr>
                        <a:t> </a:t>
                      </a:r>
                    </a:p>
                  </a:txBody>
                  <a:tcPr marL="8881" marR="8881" marT="888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0000"/>
                    </a:solidFill>
                  </a:tcPr>
                </a:tc>
                <a:tc>
                  <a:txBody>
                    <a:bodyPr/>
                    <a:lstStyle/>
                    <a:p>
                      <a:pPr algn="ctr" rtl="0" fontAlgn="ctr"/>
                      <a:r>
                        <a:rPr lang="en-US" sz="1000" b="1" i="0" u="none" strike="noStrike" dirty="0" smtClean="0">
                          <a:solidFill>
                            <a:srgbClr val="FFFFFF"/>
                          </a:solidFill>
                          <a:effectLst/>
                          <a:latin typeface="Arial" panose="020B0604020202020204" pitchFamily="34" charset="0"/>
                        </a:rPr>
                        <a:t>Scenario 13</a:t>
                      </a:r>
                      <a:endParaRPr lang="en-US" sz="1000" b="1" i="0" u="none" strike="noStrike" dirty="0">
                        <a:solidFill>
                          <a:srgbClr val="FFFFFF"/>
                        </a:solidFill>
                        <a:effectLst/>
                        <a:latin typeface="Arial" panose="020B0604020202020204" pitchFamily="34" charset="0"/>
                      </a:endParaRPr>
                    </a:p>
                  </a:txBody>
                  <a:tcPr marL="8284" marR="8284" marT="8284"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0000"/>
                    </a:solidFill>
                  </a:tcPr>
                </a:tc>
                <a:tc>
                  <a:txBody>
                    <a:bodyPr/>
                    <a:lstStyle/>
                    <a:p>
                      <a:pPr marL="0" algn="ctr" defTabSz="685800" rtl="0" eaLnBrk="1" fontAlgn="ctr" latinLnBrk="0" hangingPunct="1"/>
                      <a:r>
                        <a:rPr lang="en-US" sz="1000" b="1" i="0" u="none" strike="noStrike" kern="1200" dirty="0" smtClean="0">
                          <a:solidFill>
                            <a:srgbClr val="FFFFFF"/>
                          </a:solidFill>
                          <a:effectLst/>
                          <a:latin typeface="Arial" panose="020B0604020202020204" pitchFamily="34" charset="0"/>
                          <a:ea typeface="+mn-ea"/>
                          <a:cs typeface="+mn-cs"/>
                        </a:rPr>
                        <a:t>Scenario 14</a:t>
                      </a:r>
                      <a:endParaRPr lang="en-US" sz="1000" b="1" i="0" u="none" strike="noStrike" kern="1200" dirty="0">
                        <a:solidFill>
                          <a:srgbClr val="FFFFFF"/>
                        </a:solidFill>
                        <a:effectLst/>
                        <a:latin typeface="Arial" panose="020B0604020202020204" pitchFamily="34" charset="0"/>
                        <a:ea typeface="+mn-ea"/>
                        <a:cs typeface="+mn-cs"/>
                      </a:endParaRPr>
                    </a:p>
                  </a:txBody>
                  <a:tcPr marL="8881" marR="8881" marT="888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0000"/>
                    </a:solidFill>
                  </a:tcPr>
                </a:tc>
                <a:tc>
                  <a:txBody>
                    <a:bodyPr/>
                    <a:lstStyle/>
                    <a:p>
                      <a:pPr marL="0" algn="ctr" defTabSz="685800" rtl="0" eaLnBrk="1" fontAlgn="ctr" latinLnBrk="0" hangingPunct="1"/>
                      <a:r>
                        <a:rPr lang="en-US" sz="1000" b="1" i="0" u="none" strike="noStrike" kern="1200" dirty="0" smtClean="0">
                          <a:solidFill>
                            <a:srgbClr val="FFFFFF"/>
                          </a:solidFill>
                          <a:effectLst/>
                          <a:latin typeface="Arial" panose="020B0604020202020204" pitchFamily="34" charset="0"/>
                          <a:ea typeface="+mn-ea"/>
                          <a:cs typeface="+mn-cs"/>
                        </a:rPr>
                        <a:t>Scenario 15</a:t>
                      </a:r>
                      <a:endParaRPr lang="en-US" sz="1000" b="1" i="0" u="none" strike="noStrike" kern="1200" dirty="0">
                        <a:solidFill>
                          <a:srgbClr val="FFFFFF"/>
                        </a:solidFill>
                        <a:effectLst/>
                        <a:latin typeface="Arial" panose="020B0604020202020204" pitchFamily="34" charset="0"/>
                        <a:ea typeface="+mn-ea"/>
                        <a:cs typeface="+mn-cs"/>
                      </a:endParaRPr>
                    </a:p>
                  </a:txBody>
                  <a:tcPr marL="8881" marR="8881" marT="888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0000"/>
                    </a:solidFill>
                  </a:tcPr>
                </a:tc>
                <a:tc>
                  <a:txBody>
                    <a:bodyPr/>
                    <a:lstStyle/>
                    <a:p>
                      <a:pPr marL="0" algn="ctr" defTabSz="685800" rtl="0" eaLnBrk="1" fontAlgn="ctr" latinLnBrk="0" hangingPunct="1"/>
                      <a:r>
                        <a:rPr lang="en-US" sz="1000" b="1" i="0" u="none" strike="noStrike" kern="1200" dirty="0" smtClean="0">
                          <a:solidFill>
                            <a:srgbClr val="FFFFFF"/>
                          </a:solidFill>
                          <a:effectLst/>
                          <a:latin typeface="Arial" panose="020B0604020202020204" pitchFamily="34" charset="0"/>
                          <a:ea typeface="+mn-ea"/>
                          <a:cs typeface="+mn-cs"/>
                        </a:rPr>
                        <a:t>Scenario 16</a:t>
                      </a:r>
                      <a:endParaRPr lang="en-US" sz="1000" b="1" i="0" u="none" strike="noStrike" kern="1200" dirty="0">
                        <a:solidFill>
                          <a:srgbClr val="FFFFFF"/>
                        </a:solidFill>
                        <a:effectLst/>
                        <a:latin typeface="Arial" panose="020B0604020202020204" pitchFamily="34" charset="0"/>
                        <a:ea typeface="+mn-ea"/>
                        <a:cs typeface="+mn-cs"/>
                      </a:endParaRPr>
                    </a:p>
                  </a:txBody>
                  <a:tcPr marL="8881" marR="8881" marT="888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0000"/>
                    </a:solidFill>
                  </a:tcPr>
                </a:tc>
                <a:tc>
                  <a:txBody>
                    <a:bodyPr/>
                    <a:lstStyle/>
                    <a:p>
                      <a:pPr marL="0" algn="ctr" defTabSz="685800" rtl="0" eaLnBrk="1" fontAlgn="ctr" latinLnBrk="0" hangingPunct="1"/>
                      <a:r>
                        <a:rPr lang="en-US" sz="1000" b="1" i="0" u="none" strike="noStrike" kern="1200" dirty="0" smtClean="0">
                          <a:solidFill>
                            <a:srgbClr val="FFFFFF"/>
                          </a:solidFill>
                          <a:effectLst/>
                          <a:latin typeface="Arial" panose="020B0604020202020204" pitchFamily="34" charset="0"/>
                          <a:ea typeface="+mn-ea"/>
                          <a:cs typeface="+mn-cs"/>
                        </a:rPr>
                        <a:t>Scenario 17</a:t>
                      </a:r>
                      <a:endParaRPr lang="en-US" sz="1000" b="1" i="0" u="none" strike="noStrike" kern="1200" dirty="0">
                        <a:solidFill>
                          <a:srgbClr val="FFFFFF"/>
                        </a:solidFill>
                        <a:effectLst/>
                        <a:latin typeface="Arial" panose="020B0604020202020204" pitchFamily="34" charset="0"/>
                        <a:ea typeface="+mn-ea"/>
                        <a:cs typeface="+mn-cs"/>
                      </a:endParaRPr>
                    </a:p>
                  </a:txBody>
                  <a:tcPr marL="8881" marR="8881" marT="888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0000"/>
                    </a:solidFill>
                  </a:tcPr>
                </a:tc>
                <a:tc>
                  <a:txBody>
                    <a:bodyPr/>
                    <a:lstStyle/>
                    <a:p>
                      <a:pPr marL="0" algn="ctr" defTabSz="685800" rtl="0" eaLnBrk="1" fontAlgn="ctr" latinLnBrk="0" hangingPunct="1"/>
                      <a:r>
                        <a:rPr lang="en-US" sz="1000" b="1" i="0" u="none" strike="noStrike" kern="1200" dirty="0" smtClean="0">
                          <a:solidFill>
                            <a:srgbClr val="FFFFFF"/>
                          </a:solidFill>
                          <a:effectLst/>
                          <a:latin typeface="Arial" panose="020B0604020202020204" pitchFamily="34" charset="0"/>
                          <a:ea typeface="+mn-ea"/>
                          <a:cs typeface="+mn-cs"/>
                        </a:rPr>
                        <a:t>Scenario 18</a:t>
                      </a:r>
                      <a:endParaRPr lang="en-US" sz="1000" b="1" i="0" u="none" strike="noStrike" kern="1200" dirty="0">
                        <a:solidFill>
                          <a:srgbClr val="FFFFFF"/>
                        </a:solidFill>
                        <a:effectLst/>
                        <a:latin typeface="Arial" panose="020B0604020202020204" pitchFamily="34" charset="0"/>
                        <a:ea typeface="+mn-ea"/>
                        <a:cs typeface="+mn-cs"/>
                      </a:endParaRPr>
                    </a:p>
                  </a:txBody>
                  <a:tcPr marL="8881" marR="8881" marT="888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0000"/>
                    </a:solidFill>
                  </a:tcPr>
                </a:tc>
                <a:tc>
                  <a:txBody>
                    <a:bodyPr/>
                    <a:lstStyle/>
                    <a:p>
                      <a:pPr marL="0" algn="ctr" defTabSz="685800" rtl="0" eaLnBrk="1" fontAlgn="ctr" latinLnBrk="0" hangingPunct="1"/>
                      <a:r>
                        <a:rPr lang="en-US" sz="1000" b="1" i="0" u="none" strike="noStrike" kern="1200" dirty="0" smtClean="0">
                          <a:solidFill>
                            <a:srgbClr val="FFFFFF"/>
                          </a:solidFill>
                          <a:effectLst/>
                          <a:latin typeface="Arial" panose="020B0604020202020204" pitchFamily="34" charset="0"/>
                          <a:ea typeface="+mn-ea"/>
                          <a:cs typeface="+mn-cs"/>
                        </a:rPr>
                        <a:t>Scenario 19</a:t>
                      </a:r>
                      <a:endParaRPr lang="en-US" sz="1000" b="1" i="0" u="none" strike="noStrike" kern="1200" dirty="0">
                        <a:solidFill>
                          <a:srgbClr val="FFFFFF"/>
                        </a:solidFill>
                        <a:effectLst/>
                        <a:latin typeface="Arial" panose="020B0604020202020204" pitchFamily="34" charset="0"/>
                        <a:ea typeface="+mn-ea"/>
                        <a:cs typeface="+mn-cs"/>
                      </a:endParaRPr>
                    </a:p>
                  </a:txBody>
                  <a:tcPr marL="8881" marR="8881" marT="888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0000"/>
                    </a:solidFill>
                  </a:tcPr>
                </a:tc>
                <a:tc>
                  <a:txBody>
                    <a:bodyPr/>
                    <a:lstStyle/>
                    <a:p>
                      <a:pPr marL="0" algn="ctr" defTabSz="685800" rtl="0" eaLnBrk="1" fontAlgn="ctr" latinLnBrk="0" hangingPunct="1"/>
                      <a:r>
                        <a:rPr lang="en-US" sz="1000" b="1" i="0" u="none" strike="noStrike" kern="1200" dirty="0" smtClean="0">
                          <a:solidFill>
                            <a:srgbClr val="FFFFFF"/>
                          </a:solidFill>
                          <a:effectLst/>
                          <a:latin typeface="Arial" panose="020B0604020202020204" pitchFamily="34" charset="0"/>
                          <a:ea typeface="+mn-ea"/>
                          <a:cs typeface="+mn-cs"/>
                        </a:rPr>
                        <a:t>Scenario 20</a:t>
                      </a:r>
                      <a:endParaRPr lang="en-US" sz="1000" b="1" i="0" u="none" strike="noStrike" kern="1200" dirty="0">
                        <a:solidFill>
                          <a:srgbClr val="FFFFFF"/>
                        </a:solidFill>
                        <a:effectLst/>
                        <a:latin typeface="Arial" panose="020B0604020202020204" pitchFamily="34" charset="0"/>
                        <a:ea typeface="+mn-ea"/>
                        <a:cs typeface="+mn-cs"/>
                      </a:endParaRPr>
                    </a:p>
                  </a:txBody>
                  <a:tcPr marL="8881" marR="8881" marT="888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0000"/>
                    </a:solidFill>
                  </a:tcPr>
                </a:tc>
                <a:tc>
                  <a:txBody>
                    <a:bodyPr/>
                    <a:lstStyle/>
                    <a:p>
                      <a:pPr marL="0" algn="ctr" defTabSz="685800" rtl="0" eaLnBrk="1" fontAlgn="ctr" latinLnBrk="0" hangingPunct="1"/>
                      <a:r>
                        <a:rPr lang="en-US" sz="1000" b="1" i="0" u="none" strike="noStrike" kern="1200" dirty="0" smtClean="0">
                          <a:solidFill>
                            <a:srgbClr val="FFFFFF"/>
                          </a:solidFill>
                          <a:effectLst/>
                          <a:latin typeface="Arial" panose="020B0604020202020204" pitchFamily="34" charset="0"/>
                          <a:ea typeface="+mn-ea"/>
                          <a:cs typeface="+mn-cs"/>
                        </a:rPr>
                        <a:t>Scenario 21</a:t>
                      </a:r>
                      <a:endParaRPr lang="en-US" sz="1000" b="1" i="0" u="none" strike="noStrike" kern="1200" dirty="0">
                        <a:solidFill>
                          <a:srgbClr val="FFFFFF"/>
                        </a:solidFill>
                        <a:effectLst/>
                        <a:latin typeface="Arial" panose="020B0604020202020204" pitchFamily="34" charset="0"/>
                        <a:ea typeface="+mn-ea"/>
                        <a:cs typeface="+mn-cs"/>
                      </a:endParaRPr>
                    </a:p>
                  </a:txBody>
                  <a:tcPr marL="8881" marR="8881" marT="888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0000"/>
                    </a:solidFill>
                  </a:tcPr>
                </a:tc>
                <a:tc>
                  <a:txBody>
                    <a:bodyPr/>
                    <a:lstStyle/>
                    <a:p>
                      <a:pPr marL="0" algn="ctr" defTabSz="685800" rtl="0" eaLnBrk="1" fontAlgn="ctr" latinLnBrk="0" hangingPunct="1"/>
                      <a:r>
                        <a:rPr lang="en-US" sz="1000" b="1" i="0" u="none" strike="noStrike" kern="1200" dirty="0" smtClean="0">
                          <a:solidFill>
                            <a:srgbClr val="FFFFFF"/>
                          </a:solidFill>
                          <a:effectLst/>
                          <a:latin typeface="Arial" panose="020B0604020202020204" pitchFamily="34" charset="0"/>
                          <a:ea typeface="+mn-ea"/>
                          <a:cs typeface="+mn-cs"/>
                        </a:rPr>
                        <a:t>Scenario 22</a:t>
                      </a:r>
                      <a:endParaRPr lang="en-US" sz="1000" b="1" i="0" u="none" strike="noStrike" kern="1200" dirty="0">
                        <a:solidFill>
                          <a:srgbClr val="FFFFFF"/>
                        </a:solidFill>
                        <a:effectLst/>
                        <a:latin typeface="Arial" panose="020B0604020202020204" pitchFamily="34" charset="0"/>
                        <a:ea typeface="+mn-ea"/>
                        <a:cs typeface="+mn-cs"/>
                      </a:endParaRPr>
                    </a:p>
                  </a:txBody>
                  <a:tcPr marL="8881" marR="8881" marT="888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0000"/>
                    </a:solidFill>
                  </a:tcPr>
                </a:tc>
                <a:tc>
                  <a:txBody>
                    <a:bodyPr/>
                    <a:lstStyle/>
                    <a:p>
                      <a:pPr marL="0" algn="ctr" defTabSz="685800" rtl="0" eaLnBrk="1" fontAlgn="ctr" latinLnBrk="0" hangingPunct="1"/>
                      <a:r>
                        <a:rPr lang="en-US" sz="1000" b="1" i="0" u="none" strike="noStrike" kern="1200" dirty="0" smtClean="0">
                          <a:solidFill>
                            <a:srgbClr val="FFFFFF"/>
                          </a:solidFill>
                          <a:effectLst/>
                          <a:latin typeface="Arial" panose="020B0604020202020204" pitchFamily="34" charset="0"/>
                          <a:ea typeface="+mn-ea"/>
                          <a:cs typeface="+mn-cs"/>
                        </a:rPr>
                        <a:t>Scenario 23</a:t>
                      </a:r>
                      <a:endParaRPr lang="en-US" sz="1000" b="1" i="0" u="none" strike="noStrike" kern="1200" dirty="0">
                        <a:solidFill>
                          <a:srgbClr val="FFFFFF"/>
                        </a:solidFill>
                        <a:effectLst/>
                        <a:latin typeface="Arial" panose="020B0604020202020204" pitchFamily="34" charset="0"/>
                        <a:ea typeface="+mn-ea"/>
                        <a:cs typeface="+mn-cs"/>
                      </a:endParaRPr>
                    </a:p>
                  </a:txBody>
                  <a:tcPr marL="8881" marR="8881" marT="888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0000"/>
                    </a:solidFill>
                  </a:tcPr>
                </a:tc>
                <a:tc>
                  <a:txBody>
                    <a:bodyPr/>
                    <a:lstStyle/>
                    <a:p>
                      <a:pPr marL="0" algn="ctr" defTabSz="685800" rtl="0" eaLnBrk="1" fontAlgn="ctr" latinLnBrk="0" hangingPunct="1"/>
                      <a:r>
                        <a:rPr lang="en-US" sz="1000" b="1" i="0" u="none" strike="noStrike" kern="1200" dirty="0" smtClean="0">
                          <a:solidFill>
                            <a:srgbClr val="FFFFFF"/>
                          </a:solidFill>
                          <a:effectLst/>
                          <a:latin typeface="Arial" panose="020B0604020202020204" pitchFamily="34" charset="0"/>
                          <a:ea typeface="+mn-ea"/>
                          <a:cs typeface="+mn-cs"/>
                        </a:rPr>
                        <a:t>Scenario 24</a:t>
                      </a:r>
                      <a:endParaRPr lang="en-US" sz="1000" b="1" i="0" u="none" strike="noStrike" kern="1200" dirty="0">
                        <a:solidFill>
                          <a:srgbClr val="FFFFFF"/>
                        </a:solidFill>
                        <a:effectLst/>
                        <a:latin typeface="Arial" panose="020B0604020202020204" pitchFamily="34" charset="0"/>
                        <a:ea typeface="+mn-ea"/>
                        <a:cs typeface="+mn-cs"/>
                      </a:endParaRPr>
                    </a:p>
                  </a:txBody>
                  <a:tcPr marL="8881" marR="8881" marT="888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0000"/>
                    </a:solidFill>
                  </a:tcPr>
                </a:tc>
                <a:tc>
                  <a:txBody>
                    <a:bodyPr/>
                    <a:lstStyle/>
                    <a:p>
                      <a:pPr marL="0" algn="ctr" defTabSz="685800" rtl="0" eaLnBrk="1" fontAlgn="ctr" latinLnBrk="0" hangingPunct="1"/>
                      <a:r>
                        <a:rPr lang="en-US" sz="1000" b="1" i="0" u="none" strike="noStrike" kern="1200" dirty="0" smtClean="0">
                          <a:solidFill>
                            <a:srgbClr val="FFFFFF"/>
                          </a:solidFill>
                          <a:effectLst/>
                          <a:latin typeface="Arial" panose="020B0604020202020204" pitchFamily="34" charset="0"/>
                          <a:ea typeface="+mn-ea"/>
                          <a:cs typeface="+mn-cs"/>
                        </a:rPr>
                        <a:t>Scenario 25</a:t>
                      </a:r>
                      <a:endParaRPr lang="en-US" sz="1000" b="1" i="0" u="none" strike="noStrike" kern="1200" dirty="0">
                        <a:solidFill>
                          <a:srgbClr val="FFFFFF"/>
                        </a:solidFill>
                        <a:effectLst/>
                        <a:latin typeface="Arial" panose="020B0604020202020204" pitchFamily="34" charset="0"/>
                        <a:ea typeface="+mn-ea"/>
                        <a:cs typeface="+mn-cs"/>
                      </a:endParaRPr>
                    </a:p>
                  </a:txBody>
                  <a:tcPr marL="8881" marR="8881" marT="888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0000"/>
                    </a:solidFill>
                  </a:tcPr>
                </a:tc>
              </a:tr>
              <a:tr h="365760">
                <a:tc>
                  <a:txBody>
                    <a:bodyPr/>
                    <a:lstStyle/>
                    <a:p>
                      <a:pPr marL="0" algn="ctr" defTabSz="685800" rtl="0" eaLnBrk="1" fontAlgn="ctr" latinLnBrk="0" hangingPunct="1"/>
                      <a:r>
                        <a:rPr lang="en-US" sz="900" b="1" i="0" u="none" strike="noStrike" kern="1200" dirty="0" smtClean="0">
                          <a:solidFill>
                            <a:schemeClr val="tx2"/>
                          </a:solidFill>
                          <a:effectLst/>
                          <a:latin typeface="Arial" panose="020B0604020202020204" pitchFamily="34" charset="0"/>
                          <a:ea typeface="+mn-ea"/>
                          <a:cs typeface="+mn-cs"/>
                        </a:rPr>
                        <a:t>LR/PFR</a:t>
                      </a:r>
                      <a:endParaRPr lang="en-US" sz="900" b="1" i="0" u="none" strike="noStrike" kern="1200" dirty="0">
                        <a:solidFill>
                          <a:schemeClr val="tx2"/>
                        </a:solidFill>
                        <a:effectLst/>
                        <a:latin typeface="Arial" panose="020B0604020202020204" pitchFamily="34" charset="0"/>
                        <a:ea typeface="+mn-ea"/>
                        <a:cs typeface="+mn-cs"/>
                      </a:endParaRPr>
                    </a:p>
                  </a:txBody>
                  <a:tcPr marL="8881" marR="8881" marT="888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BCBCB"/>
                    </a:solidFill>
                  </a:tcPr>
                </a:tc>
                <a:tc>
                  <a:txBody>
                    <a:bodyPr/>
                    <a:lstStyle/>
                    <a:p>
                      <a:pPr algn="ctr" rtl="0" fontAlgn="ctr"/>
                      <a:r>
                        <a:rPr lang="en-US" sz="1000" b="1" i="0" u="none" strike="noStrike" dirty="0">
                          <a:solidFill>
                            <a:schemeClr val="tx2"/>
                          </a:solidFill>
                          <a:effectLst/>
                          <a:latin typeface="Arial" panose="020B0604020202020204" pitchFamily="34" charset="0"/>
                        </a:rPr>
                        <a:t>1.26:1</a:t>
                      </a:r>
                    </a:p>
                  </a:txBody>
                  <a:tcPr marL="8284" marR="8284" marT="8284"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7E7"/>
                    </a:solidFill>
                  </a:tcPr>
                </a:tc>
                <a:tc>
                  <a:txBody>
                    <a:bodyPr/>
                    <a:lstStyle/>
                    <a:p>
                      <a:pPr algn="ctr" rtl="0" fontAlgn="ctr"/>
                      <a:r>
                        <a:rPr lang="en-US" sz="1000" b="1" i="0" u="none" strike="noStrike" dirty="0">
                          <a:solidFill>
                            <a:schemeClr val="tx2"/>
                          </a:solidFill>
                          <a:effectLst/>
                          <a:latin typeface="Arial" panose="020B0604020202020204" pitchFamily="34" charset="0"/>
                        </a:rPr>
                        <a:t>1.22:1</a:t>
                      </a:r>
                    </a:p>
                  </a:txBody>
                  <a:tcPr marL="8881" marR="8881" marT="888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7E7"/>
                    </a:solidFill>
                  </a:tcPr>
                </a:tc>
                <a:tc>
                  <a:txBody>
                    <a:bodyPr/>
                    <a:lstStyle/>
                    <a:p>
                      <a:pPr algn="ctr" rtl="0" fontAlgn="ctr"/>
                      <a:r>
                        <a:rPr lang="en-US" sz="1000" b="1" i="0" u="none" strike="noStrike" dirty="0">
                          <a:solidFill>
                            <a:schemeClr val="tx2"/>
                          </a:solidFill>
                          <a:effectLst/>
                          <a:latin typeface="Arial" panose="020B0604020202020204" pitchFamily="34" charset="0"/>
                        </a:rPr>
                        <a:t>1.17:1</a:t>
                      </a:r>
                    </a:p>
                  </a:txBody>
                  <a:tcPr marL="8881" marR="8881" marT="888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7E7"/>
                    </a:solidFill>
                  </a:tcPr>
                </a:tc>
                <a:tc>
                  <a:txBody>
                    <a:bodyPr/>
                    <a:lstStyle/>
                    <a:p>
                      <a:pPr algn="ctr" rtl="0" fontAlgn="ctr"/>
                      <a:r>
                        <a:rPr lang="en-US" sz="1000" b="1" i="0" u="none" strike="noStrike" dirty="0">
                          <a:solidFill>
                            <a:schemeClr val="tx2"/>
                          </a:solidFill>
                          <a:effectLst/>
                          <a:latin typeface="Arial" panose="020B0604020202020204" pitchFamily="34" charset="0"/>
                        </a:rPr>
                        <a:t>1.14:1</a:t>
                      </a:r>
                    </a:p>
                  </a:txBody>
                  <a:tcPr marL="8881" marR="8881" marT="888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7E7"/>
                    </a:solidFill>
                  </a:tcPr>
                </a:tc>
                <a:tc>
                  <a:txBody>
                    <a:bodyPr/>
                    <a:lstStyle/>
                    <a:p>
                      <a:pPr algn="ctr" rtl="0" fontAlgn="ctr"/>
                      <a:r>
                        <a:rPr lang="en-US" sz="1000" b="1" i="0" u="none" strike="noStrike">
                          <a:solidFill>
                            <a:schemeClr val="tx2"/>
                          </a:solidFill>
                          <a:effectLst/>
                          <a:latin typeface="Arial" panose="020B0604020202020204" pitchFamily="34" charset="0"/>
                        </a:rPr>
                        <a:t>1.1:1</a:t>
                      </a:r>
                    </a:p>
                  </a:txBody>
                  <a:tcPr marL="8881" marR="8881" marT="888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7E7"/>
                    </a:solidFill>
                  </a:tcPr>
                </a:tc>
                <a:tc>
                  <a:txBody>
                    <a:bodyPr/>
                    <a:lstStyle/>
                    <a:p>
                      <a:pPr algn="ctr" rtl="0" fontAlgn="ctr"/>
                      <a:r>
                        <a:rPr lang="en-US" sz="1000" b="1" i="0" u="none" strike="noStrike">
                          <a:solidFill>
                            <a:schemeClr val="tx2"/>
                          </a:solidFill>
                          <a:effectLst/>
                          <a:latin typeface="Arial" panose="020B0604020202020204" pitchFamily="34" charset="0"/>
                        </a:rPr>
                        <a:t>1.07:1</a:t>
                      </a:r>
                    </a:p>
                  </a:txBody>
                  <a:tcPr marL="8881" marR="8881" marT="888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7E7"/>
                    </a:solidFill>
                  </a:tcPr>
                </a:tc>
                <a:tc>
                  <a:txBody>
                    <a:bodyPr/>
                    <a:lstStyle/>
                    <a:p>
                      <a:pPr algn="ctr" rtl="0" fontAlgn="ctr"/>
                      <a:r>
                        <a:rPr lang="en-US" sz="1000" b="1" i="0" u="none" strike="noStrike">
                          <a:solidFill>
                            <a:schemeClr val="tx2"/>
                          </a:solidFill>
                          <a:effectLst/>
                          <a:latin typeface="Arial" panose="020B0604020202020204" pitchFamily="34" charset="0"/>
                        </a:rPr>
                        <a:t>1.04:1</a:t>
                      </a:r>
                    </a:p>
                  </a:txBody>
                  <a:tcPr marL="8881" marR="8881" marT="888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7E7"/>
                    </a:solidFill>
                  </a:tcPr>
                </a:tc>
                <a:tc>
                  <a:txBody>
                    <a:bodyPr/>
                    <a:lstStyle/>
                    <a:p>
                      <a:pPr algn="ctr" rtl="0" fontAlgn="ctr"/>
                      <a:r>
                        <a:rPr lang="en-US" sz="1000" b="1" i="0" u="none" strike="noStrike">
                          <a:solidFill>
                            <a:schemeClr val="tx2"/>
                          </a:solidFill>
                          <a:effectLst/>
                          <a:latin typeface="Arial" panose="020B0604020202020204" pitchFamily="34" charset="0"/>
                        </a:rPr>
                        <a:t>1.01:1</a:t>
                      </a:r>
                    </a:p>
                  </a:txBody>
                  <a:tcPr marL="8881" marR="8881" marT="888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7E7"/>
                    </a:solidFill>
                  </a:tcPr>
                </a:tc>
                <a:tc>
                  <a:txBody>
                    <a:bodyPr/>
                    <a:lstStyle/>
                    <a:p>
                      <a:pPr algn="ctr" rtl="0" fontAlgn="ctr"/>
                      <a:r>
                        <a:rPr lang="en-US" sz="1000" b="1" i="0" u="none" strike="noStrike" dirty="0" smtClean="0">
                          <a:solidFill>
                            <a:schemeClr val="tx2"/>
                          </a:solidFill>
                          <a:effectLst/>
                          <a:latin typeface="Arial" panose="020B0604020202020204" pitchFamily="34" charset="0"/>
                        </a:rPr>
                        <a:t>1.00:1</a:t>
                      </a:r>
                      <a:endParaRPr lang="en-US" sz="1000" b="1" i="0" u="none" strike="noStrike" dirty="0">
                        <a:solidFill>
                          <a:schemeClr val="tx2"/>
                        </a:solidFill>
                        <a:effectLst/>
                        <a:latin typeface="Arial" panose="020B0604020202020204" pitchFamily="34" charset="0"/>
                      </a:endParaRPr>
                    </a:p>
                  </a:txBody>
                  <a:tcPr marL="8881" marR="8881" marT="888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7E7"/>
                    </a:solidFill>
                  </a:tcPr>
                </a:tc>
                <a:tc>
                  <a:txBody>
                    <a:bodyPr/>
                    <a:lstStyle/>
                    <a:p>
                      <a:pPr algn="ctr" rtl="0" fontAlgn="ctr"/>
                      <a:r>
                        <a:rPr lang="en-US" sz="1000" b="1" i="0" u="none" strike="noStrike" dirty="0" smtClean="0">
                          <a:solidFill>
                            <a:schemeClr val="tx2"/>
                          </a:solidFill>
                          <a:effectLst/>
                          <a:latin typeface="Arial" panose="020B0604020202020204" pitchFamily="34" charset="0"/>
                        </a:rPr>
                        <a:t>1.00:1</a:t>
                      </a:r>
                      <a:endParaRPr lang="en-US" sz="1000" b="1" i="0" u="none" strike="noStrike" dirty="0">
                        <a:solidFill>
                          <a:schemeClr val="tx2"/>
                        </a:solidFill>
                        <a:effectLst/>
                        <a:latin typeface="Arial" panose="020B0604020202020204" pitchFamily="34" charset="0"/>
                      </a:endParaRPr>
                    </a:p>
                  </a:txBody>
                  <a:tcPr marL="8881" marR="8881" marT="888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7E7"/>
                    </a:solidFill>
                  </a:tcPr>
                </a:tc>
                <a:tc>
                  <a:txBody>
                    <a:bodyPr/>
                    <a:lstStyle/>
                    <a:p>
                      <a:pPr algn="ctr" rtl="0" fontAlgn="ctr"/>
                      <a:r>
                        <a:rPr lang="en-US" sz="1000" b="1" i="0" u="none" strike="noStrike" dirty="0" smtClean="0">
                          <a:solidFill>
                            <a:schemeClr val="tx2"/>
                          </a:solidFill>
                          <a:effectLst/>
                          <a:latin typeface="Arial" panose="020B0604020202020204" pitchFamily="34" charset="0"/>
                        </a:rPr>
                        <a:t>1.00:1</a:t>
                      </a:r>
                      <a:endParaRPr lang="en-US" sz="1000" b="1" i="0" u="none" strike="noStrike" dirty="0">
                        <a:solidFill>
                          <a:schemeClr val="tx2"/>
                        </a:solidFill>
                        <a:effectLst/>
                        <a:latin typeface="Arial" panose="020B0604020202020204" pitchFamily="34" charset="0"/>
                      </a:endParaRPr>
                    </a:p>
                  </a:txBody>
                  <a:tcPr marL="8881" marR="8881" marT="888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7E7"/>
                    </a:solidFill>
                  </a:tcPr>
                </a:tc>
                <a:tc>
                  <a:txBody>
                    <a:bodyPr/>
                    <a:lstStyle/>
                    <a:p>
                      <a:pPr algn="ctr" rtl="0" fontAlgn="ctr"/>
                      <a:r>
                        <a:rPr lang="en-US" sz="1000" b="1" i="0" u="none" strike="noStrike" dirty="0" smtClean="0">
                          <a:solidFill>
                            <a:schemeClr val="tx2"/>
                          </a:solidFill>
                          <a:effectLst/>
                          <a:latin typeface="Arial" panose="020B0604020202020204" pitchFamily="34" charset="0"/>
                        </a:rPr>
                        <a:t>1.00:1</a:t>
                      </a:r>
                      <a:endParaRPr lang="en-US" sz="1000" b="1" i="0" u="none" strike="noStrike" dirty="0">
                        <a:solidFill>
                          <a:schemeClr val="tx2"/>
                        </a:solidFill>
                        <a:effectLst/>
                        <a:latin typeface="Arial" panose="020B0604020202020204" pitchFamily="34" charset="0"/>
                      </a:endParaRPr>
                    </a:p>
                  </a:txBody>
                  <a:tcPr marL="8881" marR="8881" marT="888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7E7"/>
                    </a:solidFill>
                  </a:tcPr>
                </a:tc>
                <a:tc>
                  <a:txBody>
                    <a:bodyPr/>
                    <a:lstStyle/>
                    <a:p>
                      <a:pPr algn="ctr" rtl="0" fontAlgn="ctr"/>
                      <a:r>
                        <a:rPr lang="en-US" sz="1000" b="1" i="0" u="none" strike="noStrike" dirty="0" smtClean="0">
                          <a:solidFill>
                            <a:schemeClr val="tx2"/>
                          </a:solidFill>
                          <a:effectLst/>
                          <a:latin typeface="Arial" panose="020B0604020202020204" pitchFamily="34" charset="0"/>
                        </a:rPr>
                        <a:t>1.00:1</a:t>
                      </a:r>
                      <a:endParaRPr lang="en-US" sz="1000" b="1" i="0" u="none" strike="noStrike" dirty="0">
                        <a:solidFill>
                          <a:schemeClr val="tx2"/>
                        </a:solidFill>
                        <a:effectLst/>
                        <a:latin typeface="Arial" panose="020B0604020202020204" pitchFamily="34" charset="0"/>
                      </a:endParaRPr>
                    </a:p>
                  </a:txBody>
                  <a:tcPr marL="8881" marR="8881" marT="888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7E7"/>
                    </a:solidFill>
                  </a:tcPr>
                </a:tc>
              </a:tr>
              <a:tr h="334943">
                <a:tc>
                  <a:txBody>
                    <a:bodyPr/>
                    <a:lstStyle/>
                    <a:p>
                      <a:pPr marL="0" algn="ctr" defTabSz="685800" rtl="0" eaLnBrk="1" fontAlgn="ctr" latinLnBrk="0" hangingPunct="1"/>
                      <a:r>
                        <a:rPr lang="en-US" sz="900" b="1" i="0" u="none" strike="noStrike" kern="1200" dirty="0">
                          <a:solidFill>
                            <a:schemeClr val="tx2"/>
                          </a:solidFill>
                          <a:effectLst/>
                          <a:latin typeface="Arial" panose="020B0604020202020204" pitchFamily="34" charset="0"/>
                          <a:ea typeface="+mn-ea"/>
                          <a:cs typeface="+mn-cs"/>
                        </a:rPr>
                        <a:t>Inertia (GW∙s)</a:t>
                      </a:r>
                    </a:p>
                  </a:txBody>
                  <a:tcPr marL="8881" marR="8881" marT="888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BCBCB"/>
                    </a:solidFill>
                  </a:tcPr>
                </a:tc>
                <a:tc>
                  <a:txBody>
                    <a:bodyPr/>
                    <a:lstStyle/>
                    <a:p>
                      <a:pPr algn="ctr" rtl="0" fontAlgn="ctr"/>
                      <a:r>
                        <a:rPr lang="en-US" sz="1000" b="1" i="0" u="none" strike="noStrike" dirty="0">
                          <a:solidFill>
                            <a:schemeClr val="tx2"/>
                          </a:solidFill>
                          <a:effectLst/>
                          <a:latin typeface="Arial" panose="020B0604020202020204" pitchFamily="34" charset="0"/>
                        </a:rPr>
                        <a:t>250</a:t>
                      </a:r>
                    </a:p>
                  </a:txBody>
                  <a:tcPr marL="8284" marR="8284" marT="8284"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7E7"/>
                    </a:solidFill>
                  </a:tcPr>
                </a:tc>
                <a:tc>
                  <a:txBody>
                    <a:bodyPr/>
                    <a:lstStyle/>
                    <a:p>
                      <a:pPr algn="ctr" rtl="0" fontAlgn="ctr"/>
                      <a:r>
                        <a:rPr lang="en-US" sz="1000" b="1" i="0" u="none" strike="noStrike" dirty="0">
                          <a:solidFill>
                            <a:schemeClr val="tx2"/>
                          </a:solidFill>
                          <a:effectLst/>
                          <a:latin typeface="Arial" panose="020B0604020202020204" pitchFamily="34" charset="0"/>
                        </a:rPr>
                        <a:t>260</a:t>
                      </a:r>
                    </a:p>
                  </a:txBody>
                  <a:tcPr marL="8881" marR="8881" marT="888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7E7"/>
                    </a:solidFill>
                  </a:tcPr>
                </a:tc>
                <a:tc>
                  <a:txBody>
                    <a:bodyPr/>
                    <a:lstStyle/>
                    <a:p>
                      <a:pPr algn="ctr" rtl="0" fontAlgn="ctr"/>
                      <a:r>
                        <a:rPr lang="en-US" sz="1000" b="1" i="0" u="none" strike="noStrike" dirty="0">
                          <a:solidFill>
                            <a:schemeClr val="tx2"/>
                          </a:solidFill>
                          <a:effectLst/>
                          <a:latin typeface="Arial" panose="020B0604020202020204" pitchFamily="34" charset="0"/>
                        </a:rPr>
                        <a:t>270</a:t>
                      </a:r>
                    </a:p>
                  </a:txBody>
                  <a:tcPr marL="8881" marR="8881" marT="888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7E7"/>
                    </a:solidFill>
                  </a:tcPr>
                </a:tc>
                <a:tc>
                  <a:txBody>
                    <a:bodyPr/>
                    <a:lstStyle/>
                    <a:p>
                      <a:pPr algn="ctr" rtl="0" fontAlgn="ctr"/>
                      <a:r>
                        <a:rPr lang="en-US" sz="1000" b="1" i="0" u="none" strike="noStrike" dirty="0">
                          <a:solidFill>
                            <a:schemeClr val="tx2"/>
                          </a:solidFill>
                          <a:effectLst/>
                          <a:latin typeface="Arial" panose="020B0604020202020204" pitchFamily="34" charset="0"/>
                        </a:rPr>
                        <a:t>280</a:t>
                      </a:r>
                    </a:p>
                  </a:txBody>
                  <a:tcPr marL="8881" marR="8881" marT="888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7E7"/>
                    </a:solidFill>
                  </a:tcPr>
                </a:tc>
                <a:tc>
                  <a:txBody>
                    <a:bodyPr/>
                    <a:lstStyle/>
                    <a:p>
                      <a:pPr algn="ctr" rtl="0" fontAlgn="ctr"/>
                      <a:r>
                        <a:rPr lang="en-US" sz="1000" b="1" i="0" u="none" strike="noStrike" dirty="0">
                          <a:solidFill>
                            <a:schemeClr val="tx2"/>
                          </a:solidFill>
                          <a:effectLst/>
                          <a:latin typeface="Arial" panose="020B0604020202020204" pitchFamily="34" charset="0"/>
                        </a:rPr>
                        <a:t>290</a:t>
                      </a:r>
                    </a:p>
                  </a:txBody>
                  <a:tcPr marL="8881" marR="8881" marT="888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7E7"/>
                    </a:solidFill>
                  </a:tcPr>
                </a:tc>
                <a:tc>
                  <a:txBody>
                    <a:bodyPr/>
                    <a:lstStyle/>
                    <a:p>
                      <a:pPr algn="ctr" rtl="0" fontAlgn="ctr"/>
                      <a:r>
                        <a:rPr lang="en-US" sz="1000" b="1" i="0" u="none" strike="noStrike">
                          <a:solidFill>
                            <a:schemeClr val="tx2"/>
                          </a:solidFill>
                          <a:effectLst/>
                          <a:latin typeface="Arial" panose="020B0604020202020204" pitchFamily="34" charset="0"/>
                        </a:rPr>
                        <a:t>300</a:t>
                      </a:r>
                    </a:p>
                  </a:txBody>
                  <a:tcPr marL="8881" marR="8881" marT="888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7E7"/>
                    </a:solidFill>
                  </a:tcPr>
                </a:tc>
                <a:tc>
                  <a:txBody>
                    <a:bodyPr/>
                    <a:lstStyle/>
                    <a:p>
                      <a:pPr algn="ctr" rtl="0" fontAlgn="ctr"/>
                      <a:r>
                        <a:rPr lang="en-US" sz="1000" b="1" i="0" u="none" strike="noStrike" dirty="0">
                          <a:solidFill>
                            <a:schemeClr val="tx2"/>
                          </a:solidFill>
                          <a:effectLst/>
                          <a:latin typeface="Arial" panose="020B0604020202020204" pitchFamily="34" charset="0"/>
                        </a:rPr>
                        <a:t>310</a:t>
                      </a:r>
                    </a:p>
                  </a:txBody>
                  <a:tcPr marL="8881" marR="8881" marT="888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7E7"/>
                    </a:solidFill>
                  </a:tcPr>
                </a:tc>
                <a:tc>
                  <a:txBody>
                    <a:bodyPr/>
                    <a:lstStyle/>
                    <a:p>
                      <a:pPr algn="ctr" rtl="0" fontAlgn="ctr"/>
                      <a:r>
                        <a:rPr lang="en-US" sz="1000" b="1" i="0" u="none" strike="noStrike">
                          <a:solidFill>
                            <a:schemeClr val="tx2"/>
                          </a:solidFill>
                          <a:effectLst/>
                          <a:latin typeface="Arial" panose="020B0604020202020204" pitchFamily="34" charset="0"/>
                        </a:rPr>
                        <a:t>320</a:t>
                      </a:r>
                    </a:p>
                  </a:txBody>
                  <a:tcPr marL="8881" marR="8881" marT="888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7E7"/>
                    </a:solidFill>
                  </a:tcPr>
                </a:tc>
                <a:tc>
                  <a:txBody>
                    <a:bodyPr/>
                    <a:lstStyle/>
                    <a:p>
                      <a:pPr algn="ctr" rtl="0" fontAlgn="ctr"/>
                      <a:r>
                        <a:rPr lang="en-US" sz="1000" b="1" i="0" u="none" strike="noStrike">
                          <a:solidFill>
                            <a:schemeClr val="tx2"/>
                          </a:solidFill>
                          <a:effectLst/>
                          <a:latin typeface="Arial" panose="020B0604020202020204" pitchFamily="34" charset="0"/>
                        </a:rPr>
                        <a:t>330</a:t>
                      </a:r>
                    </a:p>
                  </a:txBody>
                  <a:tcPr marL="8881" marR="8881" marT="888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7E7"/>
                    </a:solidFill>
                  </a:tcPr>
                </a:tc>
                <a:tc>
                  <a:txBody>
                    <a:bodyPr/>
                    <a:lstStyle/>
                    <a:p>
                      <a:pPr algn="ctr" rtl="0" fontAlgn="ctr"/>
                      <a:r>
                        <a:rPr lang="en-US" sz="1000" b="1" i="0" u="none" strike="noStrike">
                          <a:solidFill>
                            <a:schemeClr val="tx2"/>
                          </a:solidFill>
                          <a:effectLst/>
                          <a:latin typeface="Arial" panose="020B0604020202020204" pitchFamily="34" charset="0"/>
                        </a:rPr>
                        <a:t>340</a:t>
                      </a:r>
                    </a:p>
                  </a:txBody>
                  <a:tcPr marL="8881" marR="8881" marT="888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7E7"/>
                    </a:solidFill>
                  </a:tcPr>
                </a:tc>
                <a:tc>
                  <a:txBody>
                    <a:bodyPr/>
                    <a:lstStyle/>
                    <a:p>
                      <a:pPr algn="ctr" rtl="0" fontAlgn="ctr"/>
                      <a:r>
                        <a:rPr lang="en-US" sz="1000" b="1" i="0" u="none" strike="noStrike" dirty="0">
                          <a:solidFill>
                            <a:schemeClr val="tx2"/>
                          </a:solidFill>
                          <a:effectLst/>
                          <a:latin typeface="Arial" panose="020B0604020202020204" pitchFamily="34" charset="0"/>
                        </a:rPr>
                        <a:t>350</a:t>
                      </a:r>
                    </a:p>
                  </a:txBody>
                  <a:tcPr marL="8881" marR="8881" marT="888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7E7"/>
                    </a:solidFill>
                  </a:tcPr>
                </a:tc>
                <a:tc>
                  <a:txBody>
                    <a:bodyPr/>
                    <a:lstStyle/>
                    <a:p>
                      <a:pPr algn="ctr" rtl="0" fontAlgn="ctr"/>
                      <a:r>
                        <a:rPr lang="en-US" sz="1000" b="1" i="0" u="none" strike="noStrike" dirty="0">
                          <a:solidFill>
                            <a:schemeClr val="tx2"/>
                          </a:solidFill>
                          <a:effectLst/>
                          <a:latin typeface="Arial" panose="020B0604020202020204" pitchFamily="34" charset="0"/>
                        </a:rPr>
                        <a:t>360</a:t>
                      </a:r>
                    </a:p>
                  </a:txBody>
                  <a:tcPr marL="8881" marR="8881" marT="888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7E7"/>
                    </a:solidFill>
                  </a:tcPr>
                </a:tc>
                <a:tc>
                  <a:txBody>
                    <a:bodyPr/>
                    <a:lstStyle/>
                    <a:p>
                      <a:pPr algn="ctr" rtl="0" fontAlgn="ctr"/>
                      <a:r>
                        <a:rPr lang="en-US" sz="1000" b="1" i="0" u="none" strike="noStrike" dirty="0">
                          <a:solidFill>
                            <a:schemeClr val="tx2"/>
                          </a:solidFill>
                          <a:effectLst/>
                          <a:latin typeface="Arial" panose="020B0604020202020204" pitchFamily="34" charset="0"/>
                        </a:rPr>
                        <a:t>370</a:t>
                      </a:r>
                    </a:p>
                  </a:txBody>
                  <a:tcPr marL="8881" marR="8881" marT="888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7E7"/>
                    </a:solidFill>
                  </a:tcPr>
                </a:tc>
              </a:tr>
              <a:tr h="365760">
                <a:tc>
                  <a:txBody>
                    <a:bodyPr/>
                    <a:lstStyle/>
                    <a:p>
                      <a:pPr marL="0" algn="ctr" defTabSz="685800" rtl="0" eaLnBrk="1" fontAlgn="ctr" latinLnBrk="0" hangingPunct="1"/>
                      <a:r>
                        <a:rPr lang="en-US" sz="900" b="1" i="0" u="none" strike="noStrike" kern="1200" dirty="0">
                          <a:solidFill>
                            <a:schemeClr val="tx2"/>
                          </a:solidFill>
                          <a:effectLst/>
                          <a:latin typeface="Arial" panose="020B0604020202020204" pitchFamily="34" charset="0"/>
                          <a:ea typeface="+mn-ea"/>
                          <a:cs typeface="+mn-cs"/>
                        </a:rPr>
                        <a:t>PFR </a:t>
                      </a:r>
                      <a:r>
                        <a:rPr lang="en-US" sz="900" b="1" i="0" u="none" strike="noStrike" kern="1200" dirty="0" smtClean="0">
                          <a:solidFill>
                            <a:schemeClr val="tx2"/>
                          </a:solidFill>
                          <a:effectLst/>
                          <a:latin typeface="Arial" panose="020B0604020202020204" pitchFamily="34" charset="0"/>
                          <a:ea typeface="+mn-ea"/>
                          <a:cs typeface="+mn-cs"/>
                        </a:rPr>
                        <a:t>Req. (</a:t>
                      </a:r>
                      <a:r>
                        <a:rPr lang="en-US" sz="900" b="1" i="0" u="none" strike="noStrike" kern="1200" dirty="0">
                          <a:solidFill>
                            <a:schemeClr val="tx2"/>
                          </a:solidFill>
                          <a:effectLst/>
                          <a:latin typeface="Arial" panose="020B0604020202020204" pitchFamily="34" charset="0"/>
                          <a:ea typeface="+mn-ea"/>
                          <a:cs typeface="+mn-cs"/>
                        </a:rPr>
                        <a:t>no </a:t>
                      </a:r>
                      <a:r>
                        <a:rPr lang="en-US" sz="900" b="1" i="0" u="none" strike="noStrike" kern="1200" dirty="0" smtClean="0">
                          <a:solidFill>
                            <a:schemeClr val="tx2"/>
                          </a:solidFill>
                          <a:effectLst/>
                          <a:latin typeface="Arial" panose="020B0604020202020204" pitchFamily="34" charset="0"/>
                          <a:ea typeface="+mn-ea"/>
                          <a:cs typeface="+mn-cs"/>
                        </a:rPr>
                        <a:t>LR) (MW) </a:t>
                      </a:r>
                      <a:endParaRPr lang="en-US" sz="900" b="1" i="0" u="none" strike="noStrike" kern="1200" dirty="0">
                        <a:solidFill>
                          <a:schemeClr val="tx2"/>
                        </a:solidFill>
                        <a:effectLst/>
                        <a:latin typeface="Arial" panose="020B0604020202020204" pitchFamily="34" charset="0"/>
                        <a:ea typeface="+mn-ea"/>
                        <a:cs typeface="+mn-cs"/>
                      </a:endParaRPr>
                    </a:p>
                  </a:txBody>
                  <a:tcPr marL="8881" marR="8881" marT="888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BCBCB"/>
                    </a:solidFill>
                  </a:tcPr>
                </a:tc>
                <a:tc>
                  <a:txBody>
                    <a:bodyPr/>
                    <a:lstStyle/>
                    <a:p>
                      <a:pPr algn="ctr" rtl="0" fontAlgn="ctr"/>
                      <a:r>
                        <a:rPr lang="en-US" sz="1000" b="1" i="0" u="none" strike="noStrike" dirty="0">
                          <a:solidFill>
                            <a:schemeClr val="tx2"/>
                          </a:solidFill>
                          <a:effectLst/>
                          <a:latin typeface="Arial" panose="020B0604020202020204" pitchFamily="34" charset="0"/>
                        </a:rPr>
                        <a:t>2932</a:t>
                      </a:r>
                    </a:p>
                  </a:txBody>
                  <a:tcPr marL="8284" marR="8284" marT="8284"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7E7"/>
                    </a:solidFill>
                  </a:tcPr>
                </a:tc>
                <a:tc>
                  <a:txBody>
                    <a:bodyPr/>
                    <a:lstStyle/>
                    <a:p>
                      <a:pPr algn="ctr" rtl="0" fontAlgn="ctr"/>
                      <a:r>
                        <a:rPr lang="en-US" sz="1000" b="1" i="0" u="none" strike="noStrike" dirty="0">
                          <a:solidFill>
                            <a:schemeClr val="tx2"/>
                          </a:solidFill>
                          <a:effectLst/>
                          <a:latin typeface="Arial" panose="020B0604020202020204" pitchFamily="34" charset="0"/>
                        </a:rPr>
                        <a:t>2831</a:t>
                      </a:r>
                    </a:p>
                  </a:txBody>
                  <a:tcPr marL="8881" marR="8881" marT="888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7E7"/>
                    </a:solidFill>
                  </a:tcPr>
                </a:tc>
                <a:tc>
                  <a:txBody>
                    <a:bodyPr/>
                    <a:lstStyle/>
                    <a:p>
                      <a:pPr algn="ctr" rtl="0" fontAlgn="ctr"/>
                      <a:r>
                        <a:rPr lang="en-US" sz="1000" b="1" i="0" u="none" strike="noStrike">
                          <a:solidFill>
                            <a:schemeClr val="tx2"/>
                          </a:solidFill>
                          <a:effectLst/>
                          <a:latin typeface="Arial" panose="020B0604020202020204" pitchFamily="34" charset="0"/>
                        </a:rPr>
                        <a:t>2737</a:t>
                      </a:r>
                    </a:p>
                  </a:txBody>
                  <a:tcPr marL="8881" marR="8881" marT="888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7E7"/>
                    </a:solidFill>
                  </a:tcPr>
                </a:tc>
                <a:tc>
                  <a:txBody>
                    <a:bodyPr/>
                    <a:lstStyle/>
                    <a:p>
                      <a:pPr algn="ctr" rtl="0" fontAlgn="ctr"/>
                      <a:r>
                        <a:rPr lang="en-US" sz="1000" b="1" i="0" u="none" strike="noStrike">
                          <a:solidFill>
                            <a:schemeClr val="tx2"/>
                          </a:solidFill>
                          <a:effectLst/>
                          <a:latin typeface="Arial" panose="020B0604020202020204" pitchFamily="34" charset="0"/>
                        </a:rPr>
                        <a:t>2650</a:t>
                      </a:r>
                    </a:p>
                  </a:txBody>
                  <a:tcPr marL="8881" marR="8881" marT="888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7E7"/>
                    </a:solidFill>
                  </a:tcPr>
                </a:tc>
                <a:tc>
                  <a:txBody>
                    <a:bodyPr/>
                    <a:lstStyle/>
                    <a:p>
                      <a:pPr algn="ctr" rtl="0" fontAlgn="ctr"/>
                      <a:r>
                        <a:rPr lang="en-US" sz="1000" b="1" i="0" u="none" strike="noStrike" dirty="0">
                          <a:solidFill>
                            <a:schemeClr val="tx2"/>
                          </a:solidFill>
                          <a:effectLst/>
                          <a:latin typeface="Arial" panose="020B0604020202020204" pitchFamily="34" charset="0"/>
                        </a:rPr>
                        <a:t>2569</a:t>
                      </a:r>
                    </a:p>
                  </a:txBody>
                  <a:tcPr marL="8881" marR="8881" marT="888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7E7"/>
                    </a:solidFill>
                  </a:tcPr>
                </a:tc>
                <a:tc>
                  <a:txBody>
                    <a:bodyPr/>
                    <a:lstStyle/>
                    <a:p>
                      <a:pPr algn="ctr" rtl="0" fontAlgn="ctr"/>
                      <a:r>
                        <a:rPr lang="en-US" sz="1000" b="1" i="0" u="none" strike="noStrike" dirty="0">
                          <a:solidFill>
                            <a:schemeClr val="tx2"/>
                          </a:solidFill>
                          <a:effectLst/>
                          <a:latin typeface="Arial" panose="020B0604020202020204" pitchFamily="34" charset="0"/>
                        </a:rPr>
                        <a:t>2492</a:t>
                      </a:r>
                    </a:p>
                  </a:txBody>
                  <a:tcPr marL="8881" marR="8881" marT="888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7E7"/>
                    </a:solidFill>
                  </a:tcPr>
                </a:tc>
                <a:tc>
                  <a:txBody>
                    <a:bodyPr/>
                    <a:lstStyle/>
                    <a:p>
                      <a:pPr algn="ctr" rtl="0" fontAlgn="ctr"/>
                      <a:r>
                        <a:rPr lang="en-US" sz="1000" b="1" i="0" u="none" strike="noStrike" dirty="0">
                          <a:solidFill>
                            <a:schemeClr val="tx2"/>
                          </a:solidFill>
                          <a:effectLst/>
                          <a:latin typeface="Arial" panose="020B0604020202020204" pitchFamily="34" charset="0"/>
                        </a:rPr>
                        <a:t>2421</a:t>
                      </a:r>
                    </a:p>
                  </a:txBody>
                  <a:tcPr marL="8881" marR="8881" marT="888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7E7"/>
                    </a:solidFill>
                  </a:tcPr>
                </a:tc>
                <a:tc>
                  <a:txBody>
                    <a:bodyPr/>
                    <a:lstStyle/>
                    <a:p>
                      <a:pPr algn="ctr" rtl="0" fontAlgn="ctr"/>
                      <a:r>
                        <a:rPr lang="en-US" sz="1000" b="1" i="0" u="none" strike="noStrike">
                          <a:solidFill>
                            <a:schemeClr val="tx2"/>
                          </a:solidFill>
                          <a:effectLst/>
                          <a:latin typeface="Arial" panose="020B0604020202020204" pitchFamily="34" charset="0"/>
                        </a:rPr>
                        <a:t>2353</a:t>
                      </a:r>
                    </a:p>
                  </a:txBody>
                  <a:tcPr marL="8881" marR="8881" marT="888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7E7"/>
                    </a:solidFill>
                  </a:tcPr>
                </a:tc>
                <a:tc>
                  <a:txBody>
                    <a:bodyPr/>
                    <a:lstStyle/>
                    <a:p>
                      <a:pPr algn="ctr" rtl="0" fontAlgn="ctr"/>
                      <a:r>
                        <a:rPr lang="en-US" sz="1000" b="1" i="0" u="none" strike="noStrike" dirty="0">
                          <a:solidFill>
                            <a:srgbClr val="FF0000"/>
                          </a:solidFill>
                          <a:effectLst/>
                          <a:latin typeface="Arial" panose="020B0604020202020204" pitchFamily="34" charset="0"/>
                        </a:rPr>
                        <a:t>2290</a:t>
                      </a:r>
                    </a:p>
                  </a:txBody>
                  <a:tcPr marL="8881" marR="8881" marT="888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7E7"/>
                    </a:solidFill>
                  </a:tcPr>
                </a:tc>
                <a:tc>
                  <a:txBody>
                    <a:bodyPr/>
                    <a:lstStyle/>
                    <a:p>
                      <a:pPr algn="ctr" rtl="0" fontAlgn="ctr"/>
                      <a:r>
                        <a:rPr lang="en-US" sz="1000" b="1" i="0" u="none" strike="noStrike">
                          <a:solidFill>
                            <a:srgbClr val="FF0000"/>
                          </a:solidFill>
                          <a:effectLst/>
                          <a:latin typeface="Arial" panose="020B0604020202020204" pitchFamily="34" charset="0"/>
                        </a:rPr>
                        <a:t>2230</a:t>
                      </a:r>
                    </a:p>
                  </a:txBody>
                  <a:tcPr marL="8881" marR="8881" marT="888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7E7"/>
                    </a:solidFill>
                  </a:tcPr>
                </a:tc>
                <a:tc>
                  <a:txBody>
                    <a:bodyPr/>
                    <a:lstStyle/>
                    <a:p>
                      <a:pPr algn="ctr" rtl="0" fontAlgn="ctr"/>
                      <a:r>
                        <a:rPr lang="en-US" sz="1000" b="1" i="0" u="none" strike="noStrike" dirty="0">
                          <a:solidFill>
                            <a:srgbClr val="FF0000"/>
                          </a:solidFill>
                          <a:effectLst/>
                          <a:latin typeface="Arial" panose="020B0604020202020204" pitchFamily="34" charset="0"/>
                        </a:rPr>
                        <a:t>2173</a:t>
                      </a:r>
                    </a:p>
                  </a:txBody>
                  <a:tcPr marL="8881" marR="8881" marT="888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7E7"/>
                    </a:solidFill>
                  </a:tcPr>
                </a:tc>
                <a:tc>
                  <a:txBody>
                    <a:bodyPr/>
                    <a:lstStyle/>
                    <a:p>
                      <a:pPr algn="ctr" rtl="0" fontAlgn="ctr"/>
                      <a:r>
                        <a:rPr lang="en-US" sz="1000" b="1" i="0" u="none" strike="noStrike">
                          <a:solidFill>
                            <a:srgbClr val="FF0000"/>
                          </a:solidFill>
                          <a:effectLst/>
                          <a:latin typeface="Arial" panose="020B0604020202020204" pitchFamily="34" charset="0"/>
                        </a:rPr>
                        <a:t>2119</a:t>
                      </a:r>
                    </a:p>
                  </a:txBody>
                  <a:tcPr marL="8881" marR="8881" marT="888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7E7"/>
                    </a:solidFill>
                  </a:tcPr>
                </a:tc>
                <a:tc>
                  <a:txBody>
                    <a:bodyPr/>
                    <a:lstStyle/>
                    <a:p>
                      <a:pPr algn="ctr" rtl="0" fontAlgn="ctr"/>
                      <a:r>
                        <a:rPr lang="en-US" sz="1000" b="1" i="0" u="none" strike="noStrike" dirty="0">
                          <a:solidFill>
                            <a:srgbClr val="FF0000"/>
                          </a:solidFill>
                          <a:effectLst/>
                          <a:latin typeface="Arial" panose="020B0604020202020204" pitchFamily="34" charset="0"/>
                        </a:rPr>
                        <a:t>2068</a:t>
                      </a:r>
                    </a:p>
                  </a:txBody>
                  <a:tcPr marL="8881" marR="8881" marT="888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7E7"/>
                    </a:solidFill>
                  </a:tcPr>
                </a:tc>
              </a:tr>
              <a:tr h="365760">
                <a:tc>
                  <a:txBody>
                    <a:bodyPr/>
                    <a:lstStyle/>
                    <a:p>
                      <a:pPr marL="0" marR="0" indent="0" algn="ctr" defTabSz="685800" rtl="0" eaLnBrk="1" fontAlgn="ctr" latinLnBrk="0" hangingPunct="1">
                        <a:lnSpc>
                          <a:spcPct val="100000"/>
                        </a:lnSpc>
                        <a:spcBef>
                          <a:spcPts val="0"/>
                        </a:spcBef>
                        <a:spcAft>
                          <a:spcPts val="0"/>
                        </a:spcAft>
                        <a:buClrTx/>
                        <a:buSzTx/>
                        <a:buFontTx/>
                        <a:buNone/>
                        <a:tabLst/>
                        <a:defRPr/>
                      </a:pPr>
                      <a:r>
                        <a:rPr lang="en-US" sz="900" b="1" i="0" u="none" strike="noStrike" dirty="0" smtClean="0">
                          <a:solidFill>
                            <a:schemeClr val="tx2"/>
                          </a:solidFill>
                          <a:effectLst/>
                          <a:latin typeface="Arial" panose="020B0604020202020204" pitchFamily="34" charset="0"/>
                        </a:rPr>
                        <a:t>RRS </a:t>
                      </a:r>
                      <a:r>
                        <a:rPr lang="en-US" sz="900" b="1" i="0" u="none" strike="noStrike" kern="1200" dirty="0" smtClean="0">
                          <a:solidFill>
                            <a:schemeClr val="tx2"/>
                          </a:solidFill>
                          <a:effectLst/>
                          <a:latin typeface="Arial" panose="020B0604020202020204" pitchFamily="34" charset="0"/>
                          <a:ea typeface="+mn-ea"/>
                          <a:cs typeface="+mn-cs"/>
                        </a:rPr>
                        <a:t>50%</a:t>
                      </a:r>
                      <a:r>
                        <a:rPr lang="en-US" sz="900" b="1" i="0" u="none" strike="noStrike" dirty="0" smtClean="0">
                          <a:solidFill>
                            <a:schemeClr val="tx2"/>
                          </a:solidFill>
                          <a:effectLst/>
                          <a:latin typeface="Arial" panose="020B0604020202020204" pitchFamily="34" charset="0"/>
                        </a:rPr>
                        <a:t> (MW)</a:t>
                      </a:r>
                    </a:p>
                  </a:txBody>
                  <a:tcPr marL="8284" marR="8284" marT="8284"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BCBCB"/>
                    </a:solidFill>
                  </a:tcPr>
                </a:tc>
                <a:tc>
                  <a:txBody>
                    <a:bodyPr/>
                    <a:lstStyle/>
                    <a:p>
                      <a:pPr marL="0" algn="ctr" defTabSz="685800" rtl="0" eaLnBrk="1" fontAlgn="ctr" latinLnBrk="0" hangingPunct="1"/>
                      <a:r>
                        <a:rPr lang="en-US" sz="1000" b="1" i="0" u="none" strike="noStrike" kern="1200" dirty="0">
                          <a:solidFill>
                            <a:schemeClr val="tx2"/>
                          </a:solidFill>
                          <a:effectLst/>
                          <a:latin typeface="Arial" panose="020B0604020202020204" pitchFamily="34" charset="0"/>
                          <a:ea typeface="+mn-ea"/>
                          <a:cs typeface="+mn-cs"/>
                        </a:rPr>
                        <a:t>2594</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7E7"/>
                    </a:solidFill>
                  </a:tcPr>
                </a:tc>
                <a:tc>
                  <a:txBody>
                    <a:bodyPr/>
                    <a:lstStyle/>
                    <a:p>
                      <a:pPr marL="0" algn="ctr" defTabSz="685800" rtl="0" eaLnBrk="1" fontAlgn="ctr" latinLnBrk="0" hangingPunct="1"/>
                      <a:r>
                        <a:rPr lang="en-US" sz="1000" b="1" i="0" u="none" strike="noStrike" kern="1200" dirty="0">
                          <a:solidFill>
                            <a:schemeClr val="tx2"/>
                          </a:solidFill>
                          <a:effectLst/>
                          <a:latin typeface="Arial" panose="020B0604020202020204" pitchFamily="34" charset="0"/>
                          <a:ea typeface="+mn-ea"/>
                          <a:cs typeface="+mn-cs"/>
                        </a:rPr>
                        <a:t>2550</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7E7"/>
                    </a:solidFill>
                  </a:tcPr>
                </a:tc>
                <a:tc>
                  <a:txBody>
                    <a:bodyPr/>
                    <a:lstStyle/>
                    <a:p>
                      <a:pPr marL="0" algn="ctr" defTabSz="685800" rtl="0" eaLnBrk="1" fontAlgn="ctr" latinLnBrk="0" hangingPunct="1"/>
                      <a:r>
                        <a:rPr lang="en-US" sz="1000" b="1" i="0" u="none" strike="noStrike" kern="1200" dirty="0">
                          <a:solidFill>
                            <a:schemeClr val="tx2"/>
                          </a:solidFill>
                          <a:effectLst/>
                          <a:latin typeface="Arial" panose="020B0604020202020204" pitchFamily="34" charset="0"/>
                          <a:ea typeface="+mn-ea"/>
                          <a:cs typeface="+mn-cs"/>
                        </a:rPr>
                        <a:t>2523</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7E7"/>
                    </a:solidFill>
                  </a:tcPr>
                </a:tc>
                <a:tc>
                  <a:txBody>
                    <a:bodyPr/>
                    <a:lstStyle/>
                    <a:p>
                      <a:pPr marL="0" algn="ctr" defTabSz="685800" rtl="0" eaLnBrk="1" fontAlgn="ctr" latinLnBrk="0" hangingPunct="1"/>
                      <a:r>
                        <a:rPr lang="en-US" sz="1000" b="1" i="0" u="none" strike="noStrike" kern="1200" dirty="0">
                          <a:solidFill>
                            <a:schemeClr val="tx2"/>
                          </a:solidFill>
                          <a:effectLst/>
                          <a:latin typeface="Arial" panose="020B0604020202020204" pitchFamily="34" charset="0"/>
                          <a:ea typeface="+mn-ea"/>
                          <a:cs typeface="+mn-cs"/>
                        </a:rPr>
                        <a:t>2477</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7E7"/>
                    </a:solidFill>
                  </a:tcPr>
                </a:tc>
                <a:tc>
                  <a:txBody>
                    <a:bodyPr/>
                    <a:lstStyle/>
                    <a:p>
                      <a:pPr marL="0" algn="ctr" defTabSz="685800" rtl="0" eaLnBrk="1" fontAlgn="ctr" latinLnBrk="0" hangingPunct="1"/>
                      <a:r>
                        <a:rPr lang="en-US" sz="1000" b="1" i="0" u="none" strike="noStrike" kern="1200" dirty="0">
                          <a:solidFill>
                            <a:schemeClr val="tx2"/>
                          </a:solidFill>
                          <a:effectLst/>
                          <a:latin typeface="Arial" panose="020B0604020202020204" pitchFamily="34" charset="0"/>
                          <a:ea typeface="+mn-ea"/>
                          <a:cs typeface="+mn-cs"/>
                        </a:rPr>
                        <a:t>2446</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7E7"/>
                    </a:solidFill>
                  </a:tcPr>
                </a:tc>
                <a:tc>
                  <a:txBody>
                    <a:bodyPr/>
                    <a:lstStyle/>
                    <a:p>
                      <a:pPr marL="0" algn="ctr" defTabSz="685800" rtl="0" eaLnBrk="1" fontAlgn="ctr" latinLnBrk="0" hangingPunct="1"/>
                      <a:r>
                        <a:rPr lang="en-US" sz="1000" b="1" i="0" u="none" strike="noStrike" kern="1200" dirty="0">
                          <a:solidFill>
                            <a:schemeClr val="tx2"/>
                          </a:solidFill>
                          <a:effectLst/>
                          <a:latin typeface="Arial" panose="020B0604020202020204" pitchFamily="34" charset="0"/>
                          <a:ea typeface="+mn-ea"/>
                          <a:cs typeface="+mn-cs"/>
                        </a:rPr>
                        <a:t>2408</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7E7"/>
                    </a:solidFill>
                  </a:tcPr>
                </a:tc>
                <a:tc>
                  <a:txBody>
                    <a:bodyPr/>
                    <a:lstStyle/>
                    <a:p>
                      <a:pPr marL="0" algn="ctr" defTabSz="685800" rtl="0" eaLnBrk="1" fontAlgn="ctr" latinLnBrk="0" hangingPunct="1"/>
                      <a:r>
                        <a:rPr lang="en-US" sz="1000" b="1" i="0" u="none" strike="noStrike" kern="1200" dirty="0">
                          <a:solidFill>
                            <a:schemeClr val="tx2"/>
                          </a:solidFill>
                          <a:effectLst/>
                          <a:latin typeface="Arial" panose="020B0604020202020204" pitchFamily="34" charset="0"/>
                          <a:ea typeface="+mn-ea"/>
                          <a:cs typeface="+mn-cs"/>
                        </a:rPr>
                        <a:t>2373</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7E7"/>
                    </a:solidFill>
                  </a:tcPr>
                </a:tc>
                <a:tc>
                  <a:txBody>
                    <a:bodyPr/>
                    <a:lstStyle/>
                    <a:p>
                      <a:pPr marL="0" algn="ctr" defTabSz="685800" rtl="0" eaLnBrk="1" fontAlgn="ctr" latinLnBrk="0" hangingPunct="1"/>
                      <a:r>
                        <a:rPr lang="en-US" sz="1000" b="1" i="0" u="none" strike="noStrike" kern="1200" dirty="0">
                          <a:solidFill>
                            <a:schemeClr val="tx2"/>
                          </a:solidFill>
                          <a:effectLst/>
                          <a:latin typeface="Arial" panose="020B0604020202020204" pitchFamily="34" charset="0"/>
                          <a:ea typeface="+mn-ea"/>
                          <a:cs typeface="+mn-cs"/>
                        </a:rPr>
                        <a:t>2342</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7E7"/>
                    </a:solidFill>
                  </a:tcPr>
                </a:tc>
                <a:tc>
                  <a:txBody>
                    <a:bodyPr/>
                    <a:lstStyle/>
                    <a:p>
                      <a:pPr marL="0" algn="ctr" defTabSz="685800" rtl="0" eaLnBrk="1" fontAlgn="ctr" latinLnBrk="0" hangingPunct="1"/>
                      <a:r>
                        <a:rPr lang="en-US" sz="1000" b="1" i="0" u="none" strike="noStrike" kern="1200" dirty="0">
                          <a:solidFill>
                            <a:srgbClr val="FF0000"/>
                          </a:solidFill>
                          <a:effectLst/>
                          <a:latin typeface="Arial" panose="020B0604020202020204" pitchFamily="34" charset="0"/>
                          <a:ea typeface="+mn-ea"/>
                          <a:cs typeface="+mn-cs"/>
                        </a:rPr>
                        <a:t>2290</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7E7"/>
                    </a:solidFill>
                  </a:tcPr>
                </a:tc>
                <a:tc>
                  <a:txBody>
                    <a:bodyPr/>
                    <a:lstStyle/>
                    <a:p>
                      <a:pPr marL="0" algn="ctr" defTabSz="685800" rtl="0" eaLnBrk="1" fontAlgn="ctr" latinLnBrk="0" hangingPunct="1"/>
                      <a:r>
                        <a:rPr lang="en-US" sz="1000" b="1" i="0" u="none" strike="noStrike" kern="1200" dirty="0">
                          <a:solidFill>
                            <a:srgbClr val="FF0000"/>
                          </a:solidFill>
                          <a:effectLst/>
                          <a:latin typeface="Arial" panose="020B0604020202020204" pitchFamily="34" charset="0"/>
                          <a:ea typeface="+mn-ea"/>
                          <a:cs typeface="+mn-cs"/>
                        </a:rPr>
                        <a:t>2230</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7E7"/>
                    </a:solidFill>
                  </a:tcPr>
                </a:tc>
                <a:tc>
                  <a:txBody>
                    <a:bodyPr/>
                    <a:lstStyle/>
                    <a:p>
                      <a:pPr marL="0" algn="ctr" defTabSz="685800" rtl="0" eaLnBrk="1" fontAlgn="ctr" latinLnBrk="0" hangingPunct="1"/>
                      <a:r>
                        <a:rPr lang="en-US" sz="1000" b="1" i="0" u="none" strike="noStrike" kern="1200" dirty="0">
                          <a:solidFill>
                            <a:srgbClr val="FF0000"/>
                          </a:solidFill>
                          <a:effectLst/>
                          <a:latin typeface="Arial" panose="020B0604020202020204" pitchFamily="34" charset="0"/>
                          <a:ea typeface="+mn-ea"/>
                          <a:cs typeface="+mn-cs"/>
                        </a:rPr>
                        <a:t>2173</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7E7"/>
                    </a:solidFill>
                  </a:tcPr>
                </a:tc>
                <a:tc>
                  <a:txBody>
                    <a:bodyPr/>
                    <a:lstStyle/>
                    <a:p>
                      <a:pPr marL="0" algn="ctr" defTabSz="685800" rtl="0" eaLnBrk="1" fontAlgn="ctr" latinLnBrk="0" hangingPunct="1"/>
                      <a:r>
                        <a:rPr lang="en-US" sz="1000" b="1" i="0" u="none" strike="noStrike" kern="1200" dirty="0">
                          <a:solidFill>
                            <a:srgbClr val="FF0000"/>
                          </a:solidFill>
                          <a:effectLst/>
                          <a:latin typeface="Arial" panose="020B0604020202020204" pitchFamily="34" charset="0"/>
                          <a:ea typeface="+mn-ea"/>
                          <a:cs typeface="+mn-cs"/>
                        </a:rPr>
                        <a:t>2119</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7E7"/>
                    </a:solidFill>
                  </a:tcPr>
                </a:tc>
                <a:tc>
                  <a:txBody>
                    <a:bodyPr/>
                    <a:lstStyle/>
                    <a:p>
                      <a:pPr marL="0" algn="ctr" defTabSz="685800" rtl="0" eaLnBrk="1" fontAlgn="ctr" latinLnBrk="0" hangingPunct="1"/>
                      <a:r>
                        <a:rPr lang="en-US" sz="1000" b="1" i="0" u="none" strike="noStrike" kern="1200" dirty="0">
                          <a:solidFill>
                            <a:srgbClr val="FF0000"/>
                          </a:solidFill>
                          <a:effectLst/>
                          <a:latin typeface="Arial" panose="020B0604020202020204" pitchFamily="34" charset="0"/>
                          <a:ea typeface="+mn-ea"/>
                          <a:cs typeface="+mn-cs"/>
                        </a:rPr>
                        <a:t>2068</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7E7"/>
                    </a:solidFill>
                  </a:tcPr>
                </a:tc>
              </a:tr>
              <a:tr h="365760">
                <a:tc>
                  <a:txBody>
                    <a:bodyPr/>
                    <a:lstStyle/>
                    <a:p>
                      <a:pPr marL="0" marR="0" lvl="0" indent="0" algn="ctr" defTabSz="685800" rtl="0" eaLnBrk="1" fontAlgn="ctr" latinLnBrk="0" hangingPunct="1">
                        <a:lnSpc>
                          <a:spcPct val="100000"/>
                        </a:lnSpc>
                        <a:spcBef>
                          <a:spcPts val="0"/>
                        </a:spcBef>
                        <a:spcAft>
                          <a:spcPts val="0"/>
                        </a:spcAft>
                        <a:buClrTx/>
                        <a:buSzTx/>
                        <a:buFontTx/>
                        <a:buNone/>
                        <a:tabLst/>
                        <a:defRPr/>
                      </a:pPr>
                      <a:r>
                        <a:rPr lang="en-US" sz="900" b="1" i="0" u="none" strike="noStrike" dirty="0" smtClean="0">
                          <a:solidFill>
                            <a:schemeClr val="tx2"/>
                          </a:solidFill>
                          <a:effectLst/>
                          <a:latin typeface="Arial" panose="020B0604020202020204" pitchFamily="34" charset="0"/>
                        </a:rPr>
                        <a:t>RRS 60% (MW)</a:t>
                      </a:r>
                    </a:p>
                  </a:txBody>
                  <a:tcPr marL="8284" marR="8284" marT="8284"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BCBCB"/>
                    </a:solidFill>
                  </a:tcPr>
                </a:tc>
                <a:tc>
                  <a:txBody>
                    <a:bodyPr/>
                    <a:lstStyle/>
                    <a:p>
                      <a:pPr marL="0" algn="ctr" defTabSz="685800" rtl="0" eaLnBrk="1" fontAlgn="ctr" latinLnBrk="0" hangingPunct="1"/>
                      <a:r>
                        <a:rPr lang="en-US" sz="1000" b="1" i="0" u="none" strike="noStrike" kern="1200" dirty="0">
                          <a:solidFill>
                            <a:schemeClr val="tx2"/>
                          </a:solidFill>
                          <a:effectLst/>
                          <a:latin typeface="Arial" panose="020B0604020202020204" pitchFamily="34" charset="0"/>
                          <a:ea typeface="+mn-ea"/>
                          <a:cs typeface="+mn-cs"/>
                        </a:rPr>
                        <a:t>2564</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7E7"/>
                    </a:solidFill>
                  </a:tcPr>
                </a:tc>
                <a:tc>
                  <a:txBody>
                    <a:bodyPr/>
                    <a:lstStyle/>
                    <a:p>
                      <a:pPr marL="0" algn="ctr" defTabSz="685800" rtl="0" eaLnBrk="1" fontAlgn="ctr" latinLnBrk="0" hangingPunct="1"/>
                      <a:r>
                        <a:rPr lang="en-US" sz="1000" b="1" i="0" u="none" strike="noStrike" kern="1200" dirty="0">
                          <a:solidFill>
                            <a:schemeClr val="tx2"/>
                          </a:solidFill>
                          <a:effectLst/>
                          <a:latin typeface="Arial" panose="020B0604020202020204" pitchFamily="34" charset="0"/>
                          <a:ea typeface="+mn-ea"/>
                          <a:cs typeface="+mn-cs"/>
                        </a:rPr>
                        <a:t>2528</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7E7"/>
                    </a:solidFill>
                  </a:tcPr>
                </a:tc>
                <a:tc>
                  <a:txBody>
                    <a:bodyPr/>
                    <a:lstStyle/>
                    <a:p>
                      <a:pPr marL="0" algn="ctr" defTabSz="685800" rtl="0" eaLnBrk="1" fontAlgn="ctr" latinLnBrk="0" hangingPunct="1"/>
                      <a:r>
                        <a:rPr lang="en-US" sz="1000" b="1" i="0" u="none" strike="noStrike" kern="1200" dirty="0">
                          <a:solidFill>
                            <a:schemeClr val="tx2"/>
                          </a:solidFill>
                          <a:effectLst/>
                          <a:latin typeface="Arial" panose="020B0604020202020204" pitchFamily="34" charset="0"/>
                          <a:ea typeface="+mn-ea"/>
                          <a:cs typeface="+mn-cs"/>
                        </a:rPr>
                        <a:t>2507</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7E7"/>
                    </a:solidFill>
                  </a:tcPr>
                </a:tc>
                <a:tc>
                  <a:txBody>
                    <a:bodyPr/>
                    <a:lstStyle/>
                    <a:p>
                      <a:pPr marL="0" algn="ctr" defTabSz="685800" rtl="0" eaLnBrk="1" fontAlgn="ctr" latinLnBrk="0" hangingPunct="1"/>
                      <a:r>
                        <a:rPr lang="en-US" sz="1000" b="1" i="0" u="none" strike="noStrike" kern="1200" dirty="0">
                          <a:solidFill>
                            <a:schemeClr val="tx2"/>
                          </a:solidFill>
                          <a:effectLst/>
                          <a:latin typeface="Arial" panose="020B0604020202020204" pitchFamily="34" charset="0"/>
                          <a:ea typeface="+mn-ea"/>
                          <a:cs typeface="+mn-cs"/>
                        </a:rPr>
                        <a:t>2466</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7E7"/>
                    </a:solidFill>
                  </a:tcPr>
                </a:tc>
                <a:tc>
                  <a:txBody>
                    <a:bodyPr/>
                    <a:lstStyle/>
                    <a:p>
                      <a:pPr marL="0" algn="ctr" defTabSz="685800" rtl="0" eaLnBrk="1" fontAlgn="ctr" latinLnBrk="0" hangingPunct="1"/>
                      <a:r>
                        <a:rPr lang="en-US" sz="1000" b="1" i="0" u="none" strike="noStrike" kern="1200" dirty="0">
                          <a:solidFill>
                            <a:schemeClr val="tx2"/>
                          </a:solidFill>
                          <a:effectLst/>
                          <a:latin typeface="Arial" panose="020B0604020202020204" pitchFamily="34" charset="0"/>
                          <a:ea typeface="+mn-ea"/>
                          <a:cs typeface="+mn-cs"/>
                        </a:rPr>
                        <a:t>2440</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7E7"/>
                    </a:solidFill>
                  </a:tcPr>
                </a:tc>
                <a:tc>
                  <a:txBody>
                    <a:bodyPr/>
                    <a:lstStyle/>
                    <a:p>
                      <a:pPr marL="0" algn="ctr" defTabSz="685800" rtl="0" eaLnBrk="1" fontAlgn="ctr" latinLnBrk="0" hangingPunct="1"/>
                      <a:r>
                        <a:rPr lang="en-US" sz="1000" b="1" i="0" u="none" strike="noStrike" kern="1200" dirty="0">
                          <a:solidFill>
                            <a:schemeClr val="tx2"/>
                          </a:solidFill>
                          <a:effectLst/>
                          <a:latin typeface="Arial" panose="020B0604020202020204" pitchFamily="34" charset="0"/>
                          <a:ea typeface="+mn-ea"/>
                          <a:cs typeface="+mn-cs"/>
                        </a:rPr>
                        <a:t>2405</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7E7"/>
                    </a:solidFill>
                  </a:tcPr>
                </a:tc>
                <a:tc>
                  <a:txBody>
                    <a:bodyPr/>
                    <a:lstStyle/>
                    <a:p>
                      <a:pPr marL="0" algn="ctr" defTabSz="685800" rtl="0" eaLnBrk="1" fontAlgn="ctr" latinLnBrk="0" hangingPunct="1"/>
                      <a:r>
                        <a:rPr lang="en-US" sz="1000" b="1" i="0" u="none" strike="noStrike" kern="1200" dirty="0">
                          <a:solidFill>
                            <a:schemeClr val="tx2"/>
                          </a:solidFill>
                          <a:effectLst/>
                          <a:latin typeface="Arial" panose="020B0604020202020204" pitchFamily="34" charset="0"/>
                          <a:ea typeface="+mn-ea"/>
                          <a:cs typeface="+mn-cs"/>
                        </a:rPr>
                        <a:t>2372</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7E7"/>
                    </a:solidFill>
                  </a:tcPr>
                </a:tc>
                <a:tc>
                  <a:txBody>
                    <a:bodyPr/>
                    <a:lstStyle/>
                    <a:p>
                      <a:pPr marL="0" algn="ctr" defTabSz="685800" rtl="0" eaLnBrk="1" fontAlgn="ctr" latinLnBrk="0" hangingPunct="1"/>
                      <a:r>
                        <a:rPr lang="en-US" sz="1000" b="1" i="0" u="none" strike="noStrike" kern="1200" dirty="0">
                          <a:solidFill>
                            <a:schemeClr val="tx2"/>
                          </a:solidFill>
                          <a:effectLst/>
                          <a:latin typeface="Arial" panose="020B0604020202020204" pitchFamily="34" charset="0"/>
                          <a:ea typeface="+mn-ea"/>
                          <a:cs typeface="+mn-cs"/>
                        </a:rPr>
                        <a:t>2341</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7E7"/>
                    </a:solidFill>
                  </a:tcPr>
                </a:tc>
                <a:tc>
                  <a:txBody>
                    <a:bodyPr/>
                    <a:lstStyle/>
                    <a:p>
                      <a:pPr marL="0" algn="ctr" defTabSz="685800" rtl="0" eaLnBrk="1" fontAlgn="ctr" latinLnBrk="0" hangingPunct="1"/>
                      <a:r>
                        <a:rPr lang="en-US" sz="1000" b="1" i="0" u="none" strike="noStrike" kern="1200" dirty="0">
                          <a:solidFill>
                            <a:srgbClr val="FF0000"/>
                          </a:solidFill>
                          <a:effectLst/>
                          <a:latin typeface="Arial" panose="020B0604020202020204" pitchFamily="34" charset="0"/>
                          <a:ea typeface="+mn-ea"/>
                          <a:cs typeface="+mn-cs"/>
                        </a:rPr>
                        <a:t>2290</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7E7"/>
                    </a:solidFill>
                  </a:tcPr>
                </a:tc>
                <a:tc>
                  <a:txBody>
                    <a:bodyPr/>
                    <a:lstStyle/>
                    <a:p>
                      <a:pPr marL="0" algn="ctr" defTabSz="685800" rtl="0" eaLnBrk="1" fontAlgn="ctr" latinLnBrk="0" hangingPunct="1"/>
                      <a:r>
                        <a:rPr lang="en-US" sz="1000" b="1" i="0" u="none" strike="noStrike" kern="1200" dirty="0">
                          <a:solidFill>
                            <a:srgbClr val="FF0000"/>
                          </a:solidFill>
                          <a:effectLst/>
                          <a:latin typeface="Arial" panose="020B0604020202020204" pitchFamily="34" charset="0"/>
                          <a:ea typeface="+mn-ea"/>
                          <a:cs typeface="+mn-cs"/>
                        </a:rPr>
                        <a:t>2230</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7E7"/>
                    </a:solidFill>
                  </a:tcPr>
                </a:tc>
                <a:tc>
                  <a:txBody>
                    <a:bodyPr/>
                    <a:lstStyle/>
                    <a:p>
                      <a:pPr marL="0" algn="ctr" defTabSz="685800" rtl="0" eaLnBrk="1" fontAlgn="ctr" latinLnBrk="0" hangingPunct="1"/>
                      <a:r>
                        <a:rPr lang="en-US" sz="1000" b="1" i="0" u="none" strike="noStrike" kern="1200" dirty="0">
                          <a:solidFill>
                            <a:srgbClr val="FF0000"/>
                          </a:solidFill>
                          <a:effectLst/>
                          <a:latin typeface="Arial" panose="020B0604020202020204" pitchFamily="34" charset="0"/>
                          <a:ea typeface="+mn-ea"/>
                          <a:cs typeface="+mn-cs"/>
                        </a:rPr>
                        <a:t>2173</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7E7"/>
                    </a:solidFill>
                  </a:tcPr>
                </a:tc>
                <a:tc>
                  <a:txBody>
                    <a:bodyPr/>
                    <a:lstStyle/>
                    <a:p>
                      <a:pPr marL="0" algn="ctr" defTabSz="685800" rtl="0" eaLnBrk="1" fontAlgn="ctr" latinLnBrk="0" hangingPunct="1"/>
                      <a:r>
                        <a:rPr lang="en-US" sz="1000" b="1" i="0" u="none" strike="noStrike" kern="1200" dirty="0">
                          <a:solidFill>
                            <a:srgbClr val="FF0000"/>
                          </a:solidFill>
                          <a:effectLst/>
                          <a:latin typeface="Arial" panose="020B0604020202020204" pitchFamily="34" charset="0"/>
                          <a:ea typeface="+mn-ea"/>
                          <a:cs typeface="+mn-cs"/>
                        </a:rPr>
                        <a:t>2119</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7E7"/>
                    </a:solidFill>
                  </a:tcPr>
                </a:tc>
                <a:tc>
                  <a:txBody>
                    <a:bodyPr/>
                    <a:lstStyle/>
                    <a:p>
                      <a:pPr marL="0" algn="ctr" defTabSz="685800" rtl="0" eaLnBrk="1" fontAlgn="ctr" latinLnBrk="0" hangingPunct="1"/>
                      <a:r>
                        <a:rPr lang="en-US" sz="1000" b="1" i="0" u="none" strike="noStrike" kern="1200" dirty="0">
                          <a:solidFill>
                            <a:srgbClr val="FF0000"/>
                          </a:solidFill>
                          <a:effectLst/>
                          <a:latin typeface="Arial" panose="020B0604020202020204" pitchFamily="34" charset="0"/>
                          <a:ea typeface="+mn-ea"/>
                          <a:cs typeface="+mn-cs"/>
                        </a:rPr>
                        <a:t>2068</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7E7"/>
                    </a:solidFill>
                  </a:tcPr>
                </a:tc>
              </a:tr>
            </a:tbl>
          </a:graphicData>
        </a:graphic>
      </p:graphicFrame>
      <p:sp>
        <p:nvSpPr>
          <p:cNvPr id="7" name="Rectangle 6"/>
          <p:cNvSpPr/>
          <p:nvPr/>
        </p:nvSpPr>
        <p:spPr>
          <a:xfrm>
            <a:off x="307848" y="5533428"/>
            <a:ext cx="8531352" cy="784830"/>
          </a:xfrm>
          <a:prstGeom prst="rect">
            <a:avLst/>
          </a:prstGeom>
        </p:spPr>
        <p:txBody>
          <a:bodyPr wrap="square">
            <a:spAutoFit/>
          </a:bodyPr>
          <a:lstStyle/>
          <a:p>
            <a:r>
              <a:rPr lang="en-US" sz="900" dirty="0" smtClean="0">
                <a:solidFill>
                  <a:srgbClr val="5B6770"/>
                </a:solidFill>
              </a:rPr>
              <a:t>RRS 50% Lim (MW) - quantity </a:t>
            </a:r>
            <a:r>
              <a:rPr lang="en-US" sz="900" dirty="0">
                <a:solidFill>
                  <a:srgbClr val="5B6770"/>
                </a:solidFill>
              </a:rPr>
              <a:t>is calculated with limit of 50% limit on LRs.</a:t>
            </a:r>
          </a:p>
          <a:p>
            <a:r>
              <a:rPr lang="en-US" sz="900" dirty="0" smtClean="0">
                <a:solidFill>
                  <a:srgbClr val="5B6770"/>
                </a:solidFill>
              </a:rPr>
              <a:t>RRS 60</a:t>
            </a:r>
            <a:r>
              <a:rPr lang="en-US" sz="900" dirty="0">
                <a:solidFill>
                  <a:srgbClr val="5B6770"/>
                </a:solidFill>
              </a:rPr>
              <a:t>% Lim (MW) - </a:t>
            </a:r>
            <a:r>
              <a:rPr lang="en-US" sz="900" dirty="0" smtClean="0">
                <a:solidFill>
                  <a:srgbClr val="5B6770"/>
                </a:solidFill>
              </a:rPr>
              <a:t>quantity </a:t>
            </a:r>
            <a:r>
              <a:rPr lang="en-US" sz="900" dirty="0">
                <a:solidFill>
                  <a:srgbClr val="5B6770"/>
                </a:solidFill>
              </a:rPr>
              <a:t>is calculated </a:t>
            </a:r>
            <a:r>
              <a:rPr lang="en-US" sz="900" dirty="0" smtClean="0">
                <a:solidFill>
                  <a:srgbClr val="5B6770"/>
                </a:solidFill>
              </a:rPr>
              <a:t>using language approved in NPRR 815.</a:t>
            </a:r>
            <a:endParaRPr lang="en-US" sz="900" dirty="0">
              <a:solidFill>
                <a:srgbClr val="5B6770"/>
              </a:solidFill>
            </a:endParaRPr>
          </a:p>
          <a:p>
            <a:r>
              <a:rPr lang="en-US" sz="900" dirty="0" smtClean="0">
                <a:solidFill>
                  <a:srgbClr val="5B6770"/>
                </a:solidFill>
              </a:rPr>
              <a:t>Red </a:t>
            </a:r>
            <a:r>
              <a:rPr lang="en-US" sz="900" dirty="0">
                <a:solidFill>
                  <a:srgbClr val="5B6770"/>
                </a:solidFill>
              </a:rPr>
              <a:t>font </a:t>
            </a:r>
            <a:r>
              <a:rPr lang="en-US" sz="900" dirty="0" smtClean="0">
                <a:solidFill>
                  <a:srgbClr val="5B6770"/>
                </a:solidFill>
              </a:rPr>
              <a:t>in table above identifies study scenario where RRS needed &lt; 2300 </a:t>
            </a:r>
            <a:r>
              <a:rPr lang="en-US" sz="900" dirty="0">
                <a:solidFill>
                  <a:srgbClr val="5B6770"/>
                </a:solidFill>
              </a:rPr>
              <a:t>MW. </a:t>
            </a:r>
            <a:r>
              <a:rPr lang="en-US" sz="900" dirty="0" smtClean="0">
                <a:solidFill>
                  <a:srgbClr val="5B6770"/>
                </a:solidFill>
              </a:rPr>
              <a:t>2300 </a:t>
            </a:r>
            <a:r>
              <a:rPr lang="en-US" sz="900" dirty="0">
                <a:solidFill>
                  <a:srgbClr val="5B6770"/>
                </a:solidFill>
              </a:rPr>
              <a:t>MW </a:t>
            </a:r>
            <a:r>
              <a:rPr lang="en-US" sz="900" dirty="0" smtClean="0">
                <a:solidFill>
                  <a:srgbClr val="5B6770"/>
                </a:solidFill>
              </a:rPr>
              <a:t>floor will be used in RRS requirement determination.</a:t>
            </a:r>
          </a:p>
          <a:p>
            <a:r>
              <a:rPr lang="en-US" sz="900" dirty="0" smtClean="0">
                <a:solidFill>
                  <a:srgbClr val="5B6770"/>
                </a:solidFill>
              </a:rPr>
              <a:t>Generation mix </a:t>
            </a:r>
            <a:r>
              <a:rPr lang="en-US" sz="900" dirty="0">
                <a:solidFill>
                  <a:srgbClr val="5B6770"/>
                </a:solidFill>
              </a:rPr>
              <a:t>(CCs, Gas, SC, Coal, Steam)</a:t>
            </a:r>
            <a:r>
              <a:rPr lang="en-US" sz="900" dirty="0" smtClean="0">
                <a:solidFill>
                  <a:srgbClr val="5B6770"/>
                </a:solidFill>
              </a:rPr>
              <a:t>  </a:t>
            </a:r>
            <a:r>
              <a:rPr lang="en-US" sz="900" dirty="0">
                <a:solidFill>
                  <a:srgbClr val="5B6770"/>
                </a:solidFill>
              </a:rPr>
              <a:t>providing </a:t>
            </a:r>
            <a:r>
              <a:rPr lang="en-US" sz="900" dirty="0" smtClean="0">
                <a:solidFill>
                  <a:srgbClr val="5B6770"/>
                </a:solidFill>
              </a:rPr>
              <a:t>1150 MW </a:t>
            </a:r>
            <a:r>
              <a:rPr lang="en-US" sz="900" dirty="0">
                <a:solidFill>
                  <a:srgbClr val="5B6770"/>
                </a:solidFill>
              </a:rPr>
              <a:t>of PFR </a:t>
            </a:r>
            <a:r>
              <a:rPr lang="en-US" sz="900" dirty="0" smtClean="0">
                <a:solidFill>
                  <a:srgbClr val="5B6770"/>
                </a:solidFill>
              </a:rPr>
              <a:t>has been </a:t>
            </a:r>
            <a:r>
              <a:rPr lang="en-US" sz="900" dirty="0">
                <a:solidFill>
                  <a:srgbClr val="5B6770"/>
                </a:solidFill>
              </a:rPr>
              <a:t>aligned with actual historic system operations. </a:t>
            </a:r>
            <a:endParaRPr lang="en-US" sz="900" dirty="0" smtClean="0">
              <a:solidFill>
                <a:srgbClr val="5B6770"/>
              </a:solidFill>
            </a:endParaRPr>
          </a:p>
          <a:p>
            <a:r>
              <a:rPr lang="en-US" sz="900" dirty="0" smtClean="0">
                <a:solidFill>
                  <a:srgbClr val="5B6770"/>
                </a:solidFill>
              </a:rPr>
              <a:t>     Inertia </a:t>
            </a:r>
            <a:r>
              <a:rPr lang="en-US" sz="900" dirty="0">
                <a:solidFill>
                  <a:srgbClr val="5B6770"/>
                </a:solidFill>
              </a:rPr>
              <a:t>&lt; 250 GW·s: 30% Coal </a:t>
            </a:r>
            <a:r>
              <a:rPr lang="en-US" sz="900" dirty="0" smtClean="0">
                <a:solidFill>
                  <a:srgbClr val="5B6770"/>
                </a:solidFill>
              </a:rPr>
              <a:t>+ 70</a:t>
            </a:r>
            <a:r>
              <a:rPr lang="en-US" sz="900" dirty="0">
                <a:solidFill>
                  <a:srgbClr val="5B6770"/>
                </a:solidFill>
              </a:rPr>
              <a:t>% </a:t>
            </a:r>
            <a:r>
              <a:rPr lang="en-US" sz="900" dirty="0" smtClean="0">
                <a:solidFill>
                  <a:srgbClr val="5B6770"/>
                </a:solidFill>
              </a:rPr>
              <a:t>Rest. Inertia </a:t>
            </a:r>
            <a:r>
              <a:rPr lang="en-US" sz="900" dirty="0">
                <a:solidFill>
                  <a:srgbClr val="5B6770"/>
                </a:solidFill>
              </a:rPr>
              <a:t>≥ 250 GW·s: 15% Coal + 85% </a:t>
            </a:r>
            <a:r>
              <a:rPr lang="en-US" sz="900" dirty="0" smtClean="0">
                <a:solidFill>
                  <a:srgbClr val="5B6770"/>
                </a:solidFill>
              </a:rPr>
              <a:t>Rest</a:t>
            </a:r>
            <a:endParaRPr lang="en-US" sz="900" dirty="0">
              <a:solidFill>
                <a:srgbClr val="5B6770"/>
              </a:solidFill>
            </a:endParaRPr>
          </a:p>
        </p:txBody>
      </p:sp>
    </p:spTree>
    <p:extLst>
      <p:ext uri="{BB962C8B-B14F-4D97-AF65-F5344CB8AC3E}">
        <p14:creationId xmlns:p14="http://schemas.microsoft.com/office/powerpoint/2010/main" val="418756104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t>Under-Frequency Events Impacting Load Resources</a:t>
            </a:r>
          </a:p>
        </p:txBody>
      </p:sp>
      <p:sp>
        <p:nvSpPr>
          <p:cNvPr id="4" name="Slide Number Placeholder 3"/>
          <p:cNvSpPr>
            <a:spLocks noGrp="1"/>
          </p:cNvSpPr>
          <p:nvPr>
            <p:ph type="sldNum" sz="quarter" idx="4"/>
          </p:nvPr>
        </p:nvSpPr>
        <p:spPr/>
        <p:txBody>
          <a:bodyPr/>
          <a:lstStyle/>
          <a:p>
            <a:fld id="{1D93BD3E-1E9A-4970-A6F7-E7AC52762E0C}" type="slidenum">
              <a:rPr lang="en-US" smtClean="0"/>
              <a:pPr/>
              <a:t>16</a:t>
            </a:fld>
            <a:endParaRPr lang="en-US" dirty="0"/>
          </a:p>
        </p:txBody>
      </p:sp>
      <p:graphicFrame>
        <p:nvGraphicFramePr>
          <p:cNvPr id="5" name="Table 4"/>
          <p:cNvGraphicFramePr>
            <a:graphicFrameLocks noGrp="1"/>
          </p:cNvGraphicFramePr>
          <p:nvPr>
            <p:extLst>
              <p:ext uri="{D42A27DB-BD31-4B8C-83A1-F6EECF244321}">
                <p14:modId xmlns:p14="http://schemas.microsoft.com/office/powerpoint/2010/main" val="2826899645"/>
              </p:ext>
            </p:extLst>
          </p:nvPr>
        </p:nvGraphicFramePr>
        <p:xfrm>
          <a:off x="304802" y="855406"/>
          <a:ext cx="8534398" cy="5632801"/>
        </p:xfrm>
        <a:graphic>
          <a:graphicData uri="http://schemas.openxmlformats.org/drawingml/2006/table">
            <a:tbl>
              <a:tblPr>
                <a:tableStyleId>{3B4B98B0-60AC-42C2-AFA5-B58CD77FA1E5}</a:tableStyleId>
              </a:tblPr>
              <a:tblGrid>
                <a:gridCol w="953008"/>
                <a:gridCol w="696975"/>
                <a:gridCol w="905939"/>
                <a:gridCol w="1242925"/>
                <a:gridCol w="4735551"/>
              </a:tblGrid>
              <a:tr h="110554">
                <a:tc gridSpan="5">
                  <a:txBody>
                    <a:bodyPr/>
                    <a:lstStyle/>
                    <a:p>
                      <a:pPr algn="l" fontAlgn="ctr"/>
                      <a:r>
                        <a:rPr lang="en-US" sz="1400" b="1" u="none" strike="noStrike" dirty="0">
                          <a:solidFill>
                            <a:schemeClr val="tx2"/>
                          </a:solidFill>
                          <a:effectLst/>
                        </a:rPr>
                        <a:t>2011</a:t>
                      </a:r>
                      <a:endParaRPr lang="en-US" sz="1400" b="1" i="0" u="none" strike="noStrike" dirty="0">
                        <a:solidFill>
                          <a:schemeClr val="tx2"/>
                        </a:solidFill>
                        <a:effectLst/>
                        <a:latin typeface="Arial" panose="020B0604020202020204" pitchFamily="34" charset="0"/>
                      </a:endParaRPr>
                    </a:p>
                  </a:txBody>
                  <a:tcPr marL="7620" marR="7620" marT="7620" marB="0" anchor="ctr">
                    <a:lnB w="12700" cap="flat" cmpd="sng" algn="ctr">
                      <a:solidFill>
                        <a:schemeClr val="accent1"/>
                      </a:solidFill>
                      <a:prstDash val="solid"/>
                      <a:round/>
                      <a:headEnd type="none" w="med" len="med"/>
                      <a:tailEnd type="none" w="med" len="med"/>
                    </a:lnB>
                  </a:tcPr>
                </a:tc>
                <a:tc hMerge="1">
                  <a:txBody>
                    <a:bodyPr/>
                    <a:lstStyle/>
                    <a:p>
                      <a:pPr algn="ctr" fontAlgn="b"/>
                      <a:endParaRPr lang="en-US" sz="1000" b="0" i="0" u="none" strike="noStrike" dirty="0">
                        <a:solidFill>
                          <a:schemeClr val="tx2"/>
                        </a:solidFill>
                        <a:effectLst/>
                        <a:latin typeface="Arial" panose="020B0604020202020204" pitchFamily="34" charset="0"/>
                      </a:endParaRPr>
                    </a:p>
                  </a:txBody>
                  <a:tcPr marL="7620" marR="7620" marT="7620" marB="0" anchor="b">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B w="12700" cap="flat" cmpd="sng" algn="ctr">
                      <a:solidFill>
                        <a:schemeClr val="accent1"/>
                      </a:solidFill>
                      <a:prstDash val="solid"/>
                      <a:round/>
                      <a:headEnd type="none" w="med" len="med"/>
                      <a:tailEnd type="none" w="med" len="med"/>
                    </a:lnB>
                  </a:tcPr>
                </a:tc>
                <a:tc hMerge="1">
                  <a:txBody>
                    <a:bodyPr/>
                    <a:lstStyle/>
                    <a:p>
                      <a:pPr algn="ctr" fontAlgn="b"/>
                      <a:endParaRPr lang="en-US" sz="1000" b="0" i="0" u="none" strike="noStrike" dirty="0">
                        <a:solidFill>
                          <a:schemeClr val="tx2"/>
                        </a:solidFill>
                        <a:effectLst/>
                        <a:latin typeface="Arial" panose="020B0604020202020204" pitchFamily="34" charset="0"/>
                      </a:endParaRPr>
                    </a:p>
                  </a:txBody>
                  <a:tcPr marL="7620" marR="7620" marT="7620" marB="0" anchor="b">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B w="12700" cap="flat" cmpd="sng" algn="ctr">
                      <a:solidFill>
                        <a:schemeClr val="accent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r>
              <a:tr h="416817">
                <a:tc>
                  <a:txBody>
                    <a:bodyPr/>
                    <a:lstStyle/>
                    <a:p>
                      <a:pPr algn="ctr" fontAlgn="ctr"/>
                      <a:r>
                        <a:rPr lang="en-US" sz="1200" b="1" u="none" strike="noStrike" dirty="0">
                          <a:solidFill>
                            <a:schemeClr val="tx2"/>
                          </a:solidFill>
                          <a:effectLst/>
                        </a:rPr>
                        <a:t>Date</a:t>
                      </a:r>
                      <a:endParaRPr lang="en-US" sz="1200" b="1" i="0" u="none" strike="noStrike" dirty="0">
                        <a:solidFill>
                          <a:schemeClr val="tx2"/>
                        </a:solidFill>
                        <a:effectLst/>
                        <a:latin typeface="Arial" panose="020B0604020202020204" pitchFamily="34" charset="0"/>
                      </a:endParaRPr>
                    </a:p>
                  </a:txBody>
                  <a:tcPr marL="7620" marR="7620" marT="7620" marB="0" anchor="ctr">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lumMod val="20000"/>
                        <a:lumOff val="80000"/>
                      </a:schemeClr>
                    </a:solidFill>
                  </a:tcPr>
                </a:tc>
                <a:tc>
                  <a:txBody>
                    <a:bodyPr/>
                    <a:lstStyle/>
                    <a:p>
                      <a:pPr algn="ctr" fontAlgn="ctr"/>
                      <a:r>
                        <a:rPr lang="en-US" sz="1200" b="1" u="none" strike="noStrike" dirty="0">
                          <a:solidFill>
                            <a:schemeClr val="tx2"/>
                          </a:solidFill>
                          <a:effectLst/>
                        </a:rPr>
                        <a:t>Time</a:t>
                      </a:r>
                      <a:endParaRPr lang="en-US" sz="1200" b="1" i="0" u="none" strike="noStrike" dirty="0">
                        <a:solidFill>
                          <a:schemeClr val="tx2"/>
                        </a:solidFill>
                        <a:effectLst/>
                        <a:latin typeface="Arial" panose="020B0604020202020204" pitchFamily="34" charset="0"/>
                      </a:endParaRPr>
                    </a:p>
                  </a:txBody>
                  <a:tcPr marL="7620" marR="7620" marT="762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lumMod val="20000"/>
                        <a:lumOff val="80000"/>
                      </a:schemeClr>
                    </a:solidFill>
                  </a:tcPr>
                </a:tc>
                <a:tc>
                  <a:txBody>
                    <a:bodyPr/>
                    <a:lstStyle/>
                    <a:p>
                      <a:pPr algn="ctr" fontAlgn="ctr"/>
                      <a:r>
                        <a:rPr lang="en-US" sz="1200" b="1" u="none" strike="noStrike" dirty="0">
                          <a:solidFill>
                            <a:schemeClr val="tx2"/>
                          </a:solidFill>
                          <a:effectLst/>
                        </a:rPr>
                        <a:t>Duration (min)</a:t>
                      </a:r>
                      <a:endParaRPr lang="en-US" sz="1200" b="1" i="0" u="none" strike="noStrike" dirty="0">
                        <a:solidFill>
                          <a:schemeClr val="tx2"/>
                        </a:solidFill>
                        <a:effectLst/>
                        <a:latin typeface="Arial" panose="020B0604020202020204" pitchFamily="34" charset="0"/>
                      </a:endParaRPr>
                    </a:p>
                  </a:txBody>
                  <a:tcPr marL="7620" marR="7620" marT="762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lumMod val="20000"/>
                        <a:lumOff val="80000"/>
                      </a:schemeClr>
                    </a:solidFill>
                  </a:tcPr>
                </a:tc>
                <a:tc>
                  <a:txBody>
                    <a:bodyPr/>
                    <a:lstStyle/>
                    <a:p>
                      <a:pPr algn="ctr" fontAlgn="ctr"/>
                      <a:r>
                        <a:rPr lang="en-US" sz="1200" b="1" u="none" strike="noStrike" dirty="0">
                          <a:solidFill>
                            <a:schemeClr val="tx2"/>
                          </a:solidFill>
                          <a:effectLst/>
                        </a:rPr>
                        <a:t>Amount of Response (MW)</a:t>
                      </a:r>
                      <a:endParaRPr lang="en-US" sz="1200" b="1" i="0" u="none" strike="noStrike" dirty="0">
                        <a:solidFill>
                          <a:schemeClr val="tx2"/>
                        </a:solidFill>
                        <a:effectLst/>
                        <a:latin typeface="Arial" panose="020B0604020202020204" pitchFamily="34" charset="0"/>
                      </a:endParaRPr>
                    </a:p>
                  </a:txBody>
                  <a:tcPr marL="7620" marR="7620" marT="762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lumMod val="20000"/>
                        <a:lumOff val="80000"/>
                      </a:schemeClr>
                    </a:solidFill>
                  </a:tcPr>
                </a:tc>
                <a:tc>
                  <a:txBody>
                    <a:bodyPr/>
                    <a:lstStyle/>
                    <a:p>
                      <a:pPr algn="ctr" fontAlgn="ctr"/>
                      <a:r>
                        <a:rPr lang="en-US" sz="1200" b="1" u="none" strike="noStrike" dirty="0">
                          <a:solidFill>
                            <a:schemeClr val="tx2"/>
                          </a:solidFill>
                          <a:effectLst/>
                        </a:rPr>
                        <a:t>Type of Deployment</a:t>
                      </a:r>
                      <a:endParaRPr lang="en-US" sz="1200" b="1" i="0" u="none" strike="noStrike" dirty="0">
                        <a:solidFill>
                          <a:schemeClr val="tx2"/>
                        </a:solidFill>
                        <a:effectLst/>
                        <a:latin typeface="Arial" panose="020B0604020202020204" pitchFamily="34" charset="0"/>
                      </a:endParaRPr>
                    </a:p>
                  </a:txBody>
                  <a:tcPr marL="7620" marR="7620" marT="7620" marB="0" anchor="ctr">
                    <a:lnL w="12700" cap="flat" cmpd="sng" algn="ctr">
                      <a:solidFill>
                        <a:schemeClr val="accent1"/>
                      </a:solidFill>
                      <a:prstDash val="solid"/>
                      <a:round/>
                      <a:headEnd type="none" w="med" len="med"/>
                      <a:tailEnd type="none" w="med" len="med"/>
                    </a:lnL>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lumMod val="20000"/>
                        <a:lumOff val="80000"/>
                      </a:schemeClr>
                    </a:solidFill>
                  </a:tcPr>
                </a:tc>
              </a:tr>
              <a:tr h="359766">
                <a:tc>
                  <a:txBody>
                    <a:bodyPr/>
                    <a:lstStyle/>
                    <a:p>
                      <a:pPr algn="ctr" fontAlgn="ctr"/>
                      <a:r>
                        <a:rPr lang="en-US" sz="1200" u="none" strike="noStrike" dirty="0">
                          <a:solidFill>
                            <a:schemeClr val="tx2"/>
                          </a:solidFill>
                          <a:effectLst/>
                        </a:rPr>
                        <a:t>3/23/2011</a:t>
                      </a:r>
                      <a:endParaRPr lang="en-US" sz="1200" b="0" i="0" u="none" strike="noStrike" dirty="0">
                        <a:solidFill>
                          <a:schemeClr val="tx2"/>
                        </a:solidFill>
                        <a:effectLst/>
                        <a:latin typeface="Arial" panose="020B0604020202020204" pitchFamily="34" charset="0"/>
                      </a:endParaRPr>
                    </a:p>
                  </a:txBody>
                  <a:tcPr marL="7620" marR="7620" marT="7620" marB="0" anchor="ctr">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ysDash"/>
                      <a:round/>
                      <a:headEnd type="none" w="med" len="med"/>
                      <a:tailEnd type="none" w="med" len="med"/>
                    </a:lnB>
                  </a:tcPr>
                </a:tc>
                <a:tc>
                  <a:txBody>
                    <a:bodyPr/>
                    <a:lstStyle/>
                    <a:p>
                      <a:pPr algn="ctr" fontAlgn="ctr"/>
                      <a:r>
                        <a:rPr lang="en-US" sz="1200" u="none" strike="noStrike" dirty="0">
                          <a:solidFill>
                            <a:schemeClr val="tx2"/>
                          </a:solidFill>
                          <a:effectLst/>
                        </a:rPr>
                        <a:t>14:46</a:t>
                      </a:r>
                      <a:endParaRPr lang="en-US" sz="1200" b="0" i="0" u="none" strike="noStrike" dirty="0">
                        <a:solidFill>
                          <a:schemeClr val="tx2"/>
                        </a:solidFill>
                        <a:effectLst/>
                        <a:latin typeface="Arial" panose="020B0604020202020204" pitchFamily="34" charset="0"/>
                      </a:endParaRPr>
                    </a:p>
                  </a:txBody>
                  <a:tcPr marL="7620" marR="7620" marT="762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ysDash"/>
                      <a:round/>
                      <a:headEnd type="none" w="med" len="med"/>
                      <a:tailEnd type="none" w="med" len="med"/>
                    </a:lnB>
                  </a:tcPr>
                </a:tc>
                <a:tc>
                  <a:txBody>
                    <a:bodyPr/>
                    <a:lstStyle/>
                    <a:p>
                      <a:pPr algn="ctr" fontAlgn="ctr"/>
                      <a:r>
                        <a:rPr lang="en-US" sz="1200" u="none" strike="noStrike" dirty="0">
                          <a:solidFill>
                            <a:schemeClr val="tx2"/>
                          </a:solidFill>
                          <a:effectLst/>
                        </a:rPr>
                        <a:t>31</a:t>
                      </a:r>
                      <a:endParaRPr lang="en-US" sz="1200" b="0" i="0" u="none" strike="noStrike" dirty="0">
                        <a:solidFill>
                          <a:schemeClr val="tx2"/>
                        </a:solidFill>
                        <a:effectLst/>
                        <a:latin typeface="Arial" panose="020B0604020202020204" pitchFamily="34" charset="0"/>
                      </a:endParaRPr>
                    </a:p>
                  </a:txBody>
                  <a:tcPr marL="7620" marR="7620" marT="762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ysDash"/>
                      <a:round/>
                      <a:headEnd type="none" w="med" len="med"/>
                      <a:tailEnd type="none" w="med" len="med"/>
                    </a:lnB>
                  </a:tcPr>
                </a:tc>
                <a:tc>
                  <a:txBody>
                    <a:bodyPr/>
                    <a:lstStyle/>
                    <a:p>
                      <a:pPr algn="ctr" fontAlgn="ctr"/>
                      <a:r>
                        <a:rPr lang="en-US" sz="1200" u="none" strike="noStrike" dirty="0">
                          <a:solidFill>
                            <a:schemeClr val="tx2"/>
                          </a:solidFill>
                          <a:effectLst/>
                        </a:rPr>
                        <a:t>393</a:t>
                      </a:r>
                      <a:endParaRPr lang="en-US" sz="1200" b="0" i="0" u="none" strike="noStrike" dirty="0">
                        <a:solidFill>
                          <a:schemeClr val="tx2"/>
                        </a:solidFill>
                        <a:effectLst/>
                        <a:latin typeface="Arial" panose="020B0604020202020204" pitchFamily="34" charset="0"/>
                      </a:endParaRPr>
                    </a:p>
                  </a:txBody>
                  <a:tcPr marL="7620" marR="7620" marT="762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ysDash"/>
                      <a:round/>
                      <a:headEnd type="none" w="med" len="med"/>
                      <a:tailEnd type="none" w="med" len="med"/>
                    </a:lnB>
                  </a:tcPr>
                </a:tc>
                <a:tc>
                  <a:txBody>
                    <a:bodyPr/>
                    <a:lstStyle/>
                    <a:p>
                      <a:pPr algn="l" fontAlgn="ctr"/>
                      <a:r>
                        <a:rPr lang="en-US" sz="1200" u="none" strike="noStrike" dirty="0">
                          <a:solidFill>
                            <a:schemeClr val="tx2"/>
                          </a:solidFill>
                          <a:effectLst/>
                        </a:rPr>
                        <a:t>UF Event for frequency near 59.7 Hz that caused some Load Resources to trip offline</a:t>
                      </a:r>
                      <a:endParaRPr lang="en-US" sz="1200" b="0" i="0" u="none" strike="noStrike" dirty="0">
                        <a:solidFill>
                          <a:schemeClr val="tx2"/>
                        </a:solidFill>
                        <a:effectLst/>
                        <a:latin typeface="Arial" panose="020B0604020202020204" pitchFamily="34" charset="0"/>
                      </a:endParaRPr>
                    </a:p>
                  </a:txBody>
                  <a:tcPr marL="7620" marR="7620" marT="7620" marB="0" anchor="ctr">
                    <a:lnL w="12700" cap="flat" cmpd="sng" algn="ctr">
                      <a:solidFill>
                        <a:schemeClr val="accent1"/>
                      </a:solidFill>
                      <a:prstDash val="solid"/>
                      <a:round/>
                      <a:headEnd type="none" w="med" len="med"/>
                      <a:tailEnd type="none" w="med" len="med"/>
                    </a:lnL>
                    <a:lnT w="12700" cap="flat" cmpd="sng" algn="ctr">
                      <a:solidFill>
                        <a:schemeClr val="accent1"/>
                      </a:solidFill>
                      <a:prstDash val="solid"/>
                      <a:round/>
                      <a:headEnd type="none" w="med" len="med"/>
                      <a:tailEnd type="none" w="med" len="med"/>
                    </a:lnT>
                    <a:lnB w="12700" cap="flat" cmpd="sng" algn="ctr">
                      <a:solidFill>
                        <a:schemeClr val="accent1"/>
                      </a:solidFill>
                      <a:prstDash val="sysDash"/>
                      <a:round/>
                      <a:headEnd type="none" w="med" len="med"/>
                      <a:tailEnd type="none" w="med" len="med"/>
                    </a:lnB>
                  </a:tcPr>
                </a:tc>
              </a:tr>
              <a:tr h="380396">
                <a:tc>
                  <a:txBody>
                    <a:bodyPr/>
                    <a:lstStyle/>
                    <a:p>
                      <a:pPr algn="ctr" fontAlgn="ctr"/>
                      <a:r>
                        <a:rPr lang="en-US" sz="1200" u="none" strike="noStrike">
                          <a:solidFill>
                            <a:schemeClr val="tx2"/>
                          </a:solidFill>
                          <a:effectLst/>
                        </a:rPr>
                        <a:t>4/5/2011</a:t>
                      </a:r>
                      <a:endParaRPr lang="en-US" sz="1200" b="0" i="0" u="none" strike="noStrike">
                        <a:solidFill>
                          <a:schemeClr val="tx2"/>
                        </a:solidFill>
                        <a:effectLst/>
                        <a:latin typeface="Arial" panose="020B0604020202020204" pitchFamily="34" charset="0"/>
                      </a:endParaRPr>
                    </a:p>
                  </a:txBody>
                  <a:tcPr marL="7620" marR="7620" marT="7620" marB="0" anchor="ctr">
                    <a:lnR w="12700" cap="flat" cmpd="sng" algn="ctr">
                      <a:solidFill>
                        <a:schemeClr val="accent1"/>
                      </a:solidFill>
                      <a:prstDash val="solid"/>
                      <a:round/>
                      <a:headEnd type="none" w="med" len="med"/>
                      <a:tailEnd type="none" w="med" len="med"/>
                    </a:lnR>
                    <a:lnT w="12700" cap="flat" cmpd="sng" algn="ctr">
                      <a:solidFill>
                        <a:schemeClr val="accent1"/>
                      </a:solidFill>
                      <a:prstDash val="sysDash"/>
                      <a:round/>
                      <a:headEnd type="none" w="med" len="med"/>
                      <a:tailEnd type="none" w="med" len="med"/>
                    </a:lnT>
                    <a:lnB w="12700" cap="flat" cmpd="sng" algn="ctr">
                      <a:solidFill>
                        <a:schemeClr val="accent1"/>
                      </a:solidFill>
                      <a:prstDash val="sysDash"/>
                      <a:round/>
                      <a:headEnd type="none" w="med" len="med"/>
                      <a:tailEnd type="none" w="med" len="med"/>
                    </a:lnB>
                  </a:tcPr>
                </a:tc>
                <a:tc>
                  <a:txBody>
                    <a:bodyPr/>
                    <a:lstStyle/>
                    <a:p>
                      <a:pPr algn="ctr" fontAlgn="ctr"/>
                      <a:r>
                        <a:rPr lang="en-US" sz="1200" u="none" strike="noStrike" dirty="0">
                          <a:solidFill>
                            <a:schemeClr val="tx2"/>
                          </a:solidFill>
                          <a:effectLst/>
                        </a:rPr>
                        <a:t>22:02</a:t>
                      </a:r>
                      <a:endParaRPr lang="en-US" sz="1200" b="0" i="0" u="none" strike="noStrike" dirty="0">
                        <a:solidFill>
                          <a:schemeClr val="tx2"/>
                        </a:solidFill>
                        <a:effectLst/>
                        <a:latin typeface="Arial" panose="020B0604020202020204" pitchFamily="34" charset="0"/>
                      </a:endParaRPr>
                    </a:p>
                  </a:txBody>
                  <a:tcPr marL="7620" marR="7620" marT="762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ysDash"/>
                      <a:round/>
                      <a:headEnd type="none" w="med" len="med"/>
                      <a:tailEnd type="none" w="med" len="med"/>
                    </a:lnT>
                    <a:lnB w="12700" cap="flat" cmpd="sng" algn="ctr">
                      <a:solidFill>
                        <a:schemeClr val="accent1"/>
                      </a:solidFill>
                      <a:prstDash val="sysDash"/>
                      <a:round/>
                      <a:headEnd type="none" w="med" len="med"/>
                      <a:tailEnd type="none" w="med" len="med"/>
                    </a:lnB>
                  </a:tcPr>
                </a:tc>
                <a:tc>
                  <a:txBody>
                    <a:bodyPr/>
                    <a:lstStyle/>
                    <a:p>
                      <a:pPr algn="ctr" fontAlgn="ctr"/>
                      <a:r>
                        <a:rPr lang="en-US" sz="1200" u="none" strike="noStrike" dirty="0">
                          <a:solidFill>
                            <a:schemeClr val="tx2"/>
                          </a:solidFill>
                          <a:effectLst/>
                        </a:rPr>
                        <a:t>6</a:t>
                      </a:r>
                      <a:endParaRPr lang="en-US" sz="1200" b="0" i="0" u="none" strike="noStrike" dirty="0">
                        <a:solidFill>
                          <a:schemeClr val="tx2"/>
                        </a:solidFill>
                        <a:effectLst/>
                        <a:latin typeface="Arial" panose="020B0604020202020204" pitchFamily="34" charset="0"/>
                      </a:endParaRPr>
                    </a:p>
                  </a:txBody>
                  <a:tcPr marL="7620" marR="7620" marT="762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ysDash"/>
                      <a:round/>
                      <a:headEnd type="none" w="med" len="med"/>
                      <a:tailEnd type="none" w="med" len="med"/>
                    </a:lnT>
                    <a:lnB w="12700" cap="flat" cmpd="sng" algn="ctr">
                      <a:solidFill>
                        <a:schemeClr val="accent1"/>
                      </a:solidFill>
                      <a:prstDash val="sysDash"/>
                      <a:round/>
                      <a:headEnd type="none" w="med" len="med"/>
                      <a:tailEnd type="none" w="med" len="med"/>
                    </a:lnB>
                  </a:tcPr>
                </a:tc>
                <a:tc>
                  <a:txBody>
                    <a:bodyPr/>
                    <a:lstStyle/>
                    <a:p>
                      <a:pPr algn="ctr" fontAlgn="ctr"/>
                      <a:r>
                        <a:rPr lang="en-US" sz="1200" u="none" strike="noStrike" dirty="0">
                          <a:solidFill>
                            <a:schemeClr val="tx2"/>
                          </a:solidFill>
                          <a:effectLst/>
                        </a:rPr>
                        <a:t>75</a:t>
                      </a:r>
                      <a:endParaRPr lang="en-US" sz="1200" b="0" i="0" u="none" strike="noStrike" dirty="0">
                        <a:solidFill>
                          <a:schemeClr val="tx2"/>
                        </a:solidFill>
                        <a:effectLst/>
                        <a:latin typeface="Arial" panose="020B0604020202020204" pitchFamily="34" charset="0"/>
                      </a:endParaRPr>
                    </a:p>
                  </a:txBody>
                  <a:tcPr marL="7620" marR="7620" marT="762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ysDash"/>
                      <a:round/>
                      <a:headEnd type="none" w="med" len="med"/>
                      <a:tailEnd type="none" w="med" len="med"/>
                    </a:lnT>
                    <a:lnB w="12700" cap="flat" cmpd="sng" algn="ctr">
                      <a:solidFill>
                        <a:schemeClr val="accent1"/>
                      </a:solidFill>
                      <a:prstDash val="sysDash"/>
                      <a:round/>
                      <a:headEnd type="none" w="med" len="med"/>
                      <a:tailEnd type="none" w="med" len="med"/>
                    </a:lnB>
                  </a:tcPr>
                </a:tc>
                <a:tc>
                  <a:txBody>
                    <a:bodyPr/>
                    <a:lstStyle/>
                    <a:p>
                      <a:pPr algn="l" fontAlgn="ctr"/>
                      <a:r>
                        <a:rPr lang="en-US" sz="1200" u="none" strike="noStrike" dirty="0">
                          <a:solidFill>
                            <a:schemeClr val="tx2"/>
                          </a:solidFill>
                          <a:effectLst/>
                        </a:rPr>
                        <a:t>UF Event for frequency near 59.7 Hz that caused some Load Resources to trip offline</a:t>
                      </a:r>
                      <a:endParaRPr lang="en-US" sz="1200" b="0" i="0" u="none" strike="noStrike" dirty="0">
                        <a:solidFill>
                          <a:schemeClr val="tx2"/>
                        </a:solidFill>
                        <a:effectLst/>
                        <a:latin typeface="Arial" panose="020B0604020202020204" pitchFamily="34" charset="0"/>
                      </a:endParaRPr>
                    </a:p>
                  </a:txBody>
                  <a:tcPr marL="7620" marR="7620" marT="7620" marB="0" anchor="ctr">
                    <a:lnL w="12700" cap="flat" cmpd="sng" algn="ctr">
                      <a:solidFill>
                        <a:schemeClr val="accent1"/>
                      </a:solidFill>
                      <a:prstDash val="solid"/>
                      <a:round/>
                      <a:headEnd type="none" w="med" len="med"/>
                      <a:tailEnd type="none" w="med" len="med"/>
                    </a:lnL>
                    <a:lnT w="12700" cap="flat" cmpd="sng" algn="ctr">
                      <a:solidFill>
                        <a:schemeClr val="accent1"/>
                      </a:solidFill>
                      <a:prstDash val="sysDash"/>
                      <a:round/>
                      <a:headEnd type="none" w="med" len="med"/>
                      <a:tailEnd type="none" w="med" len="med"/>
                    </a:lnT>
                    <a:lnB w="12700" cap="flat" cmpd="sng" algn="ctr">
                      <a:solidFill>
                        <a:schemeClr val="accent1"/>
                      </a:solidFill>
                      <a:prstDash val="sysDash"/>
                      <a:round/>
                      <a:headEnd type="none" w="med" len="med"/>
                      <a:tailEnd type="none" w="med" len="med"/>
                    </a:lnB>
                  </a:tcPr>
                </a:tc>
              </a:tr>
              <a:tr h="278959">
                <a:tc>
                  <a:txBody>
                    <a:bodyPr/>
                    <a:lstStyle/>
                    <a:p>
                      <a:pPr algn="ctr" fontAlgn="ctr"/>
                      <a:r>
                        <a:rPr lang="en-US" sz="1200" u="none" strike="noStrike">
                          <a:solidFill>
                            <a:schemeClr val="tx2"/>
                          </a:solidFill>
                          <a:effectLst/>
                        </a:rPr>
                        <a:t>5/19/2011</a:t>
                      </a:r>
                      <a:endParaRPr lang="en-US" sz="1200" b="0" i="0" u="none" strike="noStrike">
                        <a:solidFill>
                          <a:schemeClr val="tx2"/>
                        </a:solidFill>
                        <a:effectLst/>
                        <a:latin typeface="Arial" panose="020B0604020202020204" pitchFamily="34" charset="0"/>
                      </a:endParaRPr>
                    </a:p>
                  </a:txBody>
                  <a:tcPr marL="7620" marR="7620" marT="7620" marB="0" anchor="ctr">
                    <a:lnR w="12700" cap="flat" cmpd="sng" algn="ctr">
                      <a:solidFill>
                        <a:schemeClr val="accent1"/>
                      </a:solidFill>
                      <a:prstDash val="solid"/>
                      <a:round/>
                      <a:headEnd type="none" w="med" len="med"/>
                      <a:tailEnd type="none" w="med" len="med"/>
                    </a:lnR>
                    <a:lnT w="12700" cap="flat" cmpd="sng" algn="ctr">
                      <a:solidFill>
                        <a:schemeClr val="accent1"/>
                      </a:solidFill>
                      <a:prstDash val="sysDash"/>
                      <a:round/>
                      <a:headEnd type="none" w="med" len="med"/>
                      <a:tailEnd type="none" w="med" len="med"/>
                    </a:lnT>
                    <a:lnB w="12700" cap="flat" cmpd="sng" algn="ctr">
                      <a:solidFill>
                        <a:schemeClr val="accent1"/>
                      </a:solidFill>
                      <a:prstDash val="sysDash"/>
                      <a:round/>
                      <a:headEnd type="none" w="med" len="med"/>
                      <a:tailEnd type="none" w="med" len="med"/>
                    </a:lnB>
                  </a:tcPr>
                </a:tc>
                <a:tc>
                  <a:txBody>
                    <a:bodyPr/>
                    <a:lstStyle/>
                    <a:p>
                      <a:pPr algn="ctr" fontAlgn="ctr"/>
                      <a:r>
                        <a:rPr lang="en-US" sz="1200" u="none" strike="noStrike" dirty="0">
                          <a:solidFill>
                            <a:schemeClr val="tx2"/>
                          </a:solidFill>
                          <a:effectLst/>
                        </a:rPr>
                        <a:t>14:08</a:t>
                      </a:r>
                      <a:endParaRPr lang="en-US" sz="1200" b="0" i="0" u="none" strike="noStrike" dirty="0">
                        <a:solidFill>
                          <a:schemeClr val="tx2"/>
                        </a:solidFill>
                        <a:effectLst/>
                        <a:latin typeface="Arial" panose="020B0604020202020204" pitchFamily="34" charset="0"/>
                      </a:endParaRPr>
                    </a:p>
                  </a:txBody>
                  <a:tcPr marL="7620" marR="7620" marT="762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ysDash"/>
                      <a:round/>
                      <a:headEnd type="none" w="med" len="med"/>
                      <a:tailEnd type="none" w="med" len="med"/>
                    </a:lnT>
                    <a:lnB w="12700" cap="flat" cmpd="sng" algn="ctr">
                      <a:solidFill>
                        <a:schemeClr val="accent1"/>
                      </a:solidFill>
                      <a:prstDash val="sysDash"/>
                      <a:round/>
                      <a:headEnd type="none" w="med" len="med"/>
                      <a:tailEnd type="none" w="med" len="med"/>
                    </a:lnB>
                  </a:tcPr>
                </a:tc>
                <a:tc>
                  <a:txBody>
                    <a:bodyPr/>
                    <a:lstStyle/>
                    <a:p>
                      <a:pPr algn="ctr" fontAlgn="ctr"/>
                      <a:r>
                        <a:rPr lang="en-US" sz="1200" u="none" strike="noStrike" dirty="0">
                          <a:solidFill>
                            <a:schemeClr val="tx2"/>
                          </a:solidFill>
                          <a:effectLst/>
                        </a:rPr>
                        <a:t>9</a:t>
                      </a:r>
                      <a:endParaRPr lang="en-US" sz="1200" b="0" i="0" u="none" strike="noStrike" dirty="0">
                        <a:solidFill>
                          <a:schemeClr val="tx2"/>
                        </a:solidFill>
                        <a:effectLst/>
                        <a:latin typeface="Arial" panose="020B0604020202020204" pitchFamily="34" charset="0"/>
                      </a:endParaRPr>
                    </a:p>
                  </a:txBody>
                  <a:tcPr marL="7620" marR="7620" marT="762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ysDash"/>
                      <a:round/>
                      <a:headEnd type="none" w="med" len="med"/>
                      <a:tailEnd type="none" w="med" len="med"/>
                    </a:lnT>
                    <a:lnB w="12700" cap="flat" cmpd="sng" algn="ctr">
                      <a:solidFill>
                        <a:schemeClr val="accent1"/>
                      </a:solidFill>
                      <a:prstDash val="sysDash"/>
                      <a:round/>
                      <a:headEnd type="none" w="med" len="med"/>
                      <a:tailEnd type="none" w="med" len="med"/>
                    </a:lnB>
                  </a:tcPr>
                </a:tc>
                <a:tc>
                  <a:txBody>
                    <a:bodyPr/>
                    <a:lstStyle/>
                    <a:p>
                      <a:pPr algn="ctr" fontAlgn="ctr"/>
                      <a:r>
                        <a:rPr lang="en-US" sz="1200" u="none" strike="noStrike" dirty="0">
                          <a:solidFill>
                            <a:schemeClr val="tx2"/>
                          </a:solidFill>
                          <a:effectLst/>
                        </a:rPr>
                        <a:t>114</a:t>
                      </a:r>
                      <a:endParaRPr lang="en-US" sz="1200" b="0" i="0" u="none" strike="noStrike" dirty="0">
                        <a:solidFill>
                          <a:schemeClr val="tx2"/>
                        </a:solidFill>
                        <a:effectLst/>
                        <a:latin typeface="Arial" panose="020B0604020202020204" pitchFamily="34" charset="0"/>
                      </a:endParaRPr>
                    </a:p>
                  </a:txBody>
                  <a:tcPr marL="7620" marR="7620" marT="762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ysDash"/>
                      <a:round/>
                      <a:headEnd type="none" w="med" len="med"/>
                      <a:tailEnd type="none" w="med" len="med"/>
                    </a:lnT>
                    <a:lnB w="12700" cap="flat" cmpd="sng" algn="ctr">
                      <a:solidFill>
                        <a:schemeClr val="accent1"/>
                      </a:solidFill>
                      <a:prstDash val="sysDash"/>
                      <a:round/>
                      <a:headEnd type="none" w="med" len="med"/>
                      <a:tailEnd type="none" w="med" len="med"/>
                    </a:lnB>
                  </a:tcPr>
                </a:tc>
                <a:tc>
                  <a:txBody>
                    <a:bodyPr/>
                    <a:lstStyle/>
                    <a:p>
                      <a:pPr algn="l" fontAlgn="ctr"/>
                      <a:r>
                        <a:rPr lang="en-US" sz="1200" u="none" strike="noStrike" dirty="0">
                          <a:solidFill>
                            <a:schemeClr val="tx2"/>
                          </a:solidFill>
                          <a:effectLst/>
                        </a:rPr>
                        <a:t>UF Event for frequency near 59.7 Hz that caused some Load Resources to trip offline</a:t>
                      </a:r>
                      <a:endParaRPr lang="en-US" sz="1200" b="0" i="0" u="none" strike="noStrike" dirty="0">
                        <a:solidFill>
                          <a:schemeClr val="tx2"/>
                        </a:solidFill>
                        <a:effectLst/>
                        <a:latin typeface="Arial" panose="020B0604020202020204" pitchFamily="34" charset="0"/>
                      </a:endParaRPr>
                    </a:p>
                  </a:txBody>
                  <a:tcPr marL="7620" marR="7620" marT="7620" marB="0" anchor="ctr">
                    <a:lnL w="12700" cap="flat" cmpd="sng" algn="ctr">
                      <a:solidFill>
                        <a:schemeClr val="accent1"/>
                      </a:solidFill>
                      <a:prstDash val="solid"/>
                      <a:round/>
                      <a:headEnd type="none" w="med" len="med"/>
                      <a:tailEnd type="none" w="med" len="med"/>
                    </a:lnL>
                    <a:lnT w="12700" cap="flat" cmpd="sng" algn="ctr">
                      <a:solidFill>
                        <a:schemeClr val="accent1"/>
                      </a:solidFill>
                      <a:prstDash val="sysDash"/>
                      <a:round/>
                      <a:headEnd type="none" w="med" len="med"/>
                      <a:tailEnd type="none" w="med" len="med"/>
                    </a:lnT>
                    <a:lnB w="12700" cap="flat" cmpd="sng" algn="ctr">
                      <a:solidFill>
                        <a:schemeClr val="accent1"/>
                      </a:solidFill>
                      <a:prstDash val="sysDash"/>
                      <a:round/>
                      <a:headEnd type="none" w="med" len="med"/>
                      <a:tailEnd type="none" w="med" len="med"/>
                    </a:lnB>
                  </a:tcPr>
                </a:tc>
              </a:tr>
              <a:tr h="251088">
                <a:tc>
                  <a:txBody>
                    <a:bodyPr/>
                    <a:lstStyle/>
                    <a:p>
                      <a:pPr algn="ctr" fontAlgn="ctr"/>
                      <a:r>
                        <a:rPr lang="en-US" sz="1200" u="none" strike="noStrike">
                          <a:solidFill>
                            <a:schemeClr val="tx2"/>
                          </a:solidFill>
                          <a:effectLst/>
                        </a:rPr>
                        <a:t>11/29/2011</a:t>
                      </a:r>
                      <a:endParaRPr lang="en-US" sz="1200" b="0" i="0" u="none" strike="noStrike">
                        <a:solidFill>
                          <a:schemeClr val="tx2"/>
                        </a:solidFill>
                        <a:effectLst/>
                        <a:latin typeface="Arial" panose="020B0604020202020204" pitchFamily="34" charset="0"/>
                      </a:endParaRPr>
                    </a:p>
                  </a:txBody>
                  <a:tcPr marL="7620" marR="7620" marT="7620" marB="0" anchor="ctr">
                    <a:lnR w="12700" cap="flat" cmpd="sng" algn="ctr">
                      <a:solidFill>
                        <a:schemeClr val="accent1"/>
                      </a:solidFill>
                      <a:prstDash val="solid"/>
                      <a:round/>
                      <a:headEnd type="none" w="med" len="med"/>
                      <a:tailEnd type="none" w="med" len="med"/>
                    </a:lnR>
                    <a:lnT w="12700" cap="flat" cmpd="sng" algn="ctr">
                      <a:solidFill>
                        <a:schemeClr val="accent1"/>
                      </a:solidFill>
                      <a:prstDash val="sysDash"/>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pPr algn="ctr" fontAlgn="ctr"/>
                      <a:r>
                        <a:rPr lang="en-US" sz="1200" u="none" strike="noStrike" dirty="0">
                          <a:solidFill>
                            <a:schemeClr val="tx2"/>
                          </a:solidFill>
                          <a:effectLst/>
                        </a:rPr>
                        <a:t>3:29</a:t>
                      </a:r>
                      <a:endParaRPr lang="en-US" sz="1200" b="0" i="0" u="none" strike="noStrike" dirty="0">
                        <a:solidFill>
                          <a:schemeClr val="tx2"/>
                        </a:solidFill>
                        <a:effectLst/>
                        <a:latin typeface="Arial" panose="020B0604020202020204" pitchFamily="34" charset="0"/>
                      </a:endParaRPr>
                    </a:p>
                  </a:txBody>
                  <a:tcPr marL="7620" marR="7620" marT="762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ysDash"/>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pPr algn="ctr" fontAlgn="ctr"/>
                      <a:r>
                        <a:rPr lang="en-US" sz="1200" u="none" strike="noStrike" dirty="0">
                          <a:solidFill>
                            <a:schemeClr val="tx2"/>
                          </a:solidFill>
                          <a:effectLst/>
                        </a:rPr>
                        <a:t>15</a:t>
                      </a:r>
                      <a:endParaRPr lang="en-US" sz="1200" b="0" i="0" u="none" strike="noStrike" dirty="0">
                        <a:solidFill>
                          <a:schemeClr val="tx2"/>
                        </a:solidFill>
                        <a:effectLst/>
                        <a:latin typeface="Arial" panose="020B0604020202020204" pitchFamily="34" charset="0"/>
                      </a:endParaRPr>
                    </a:p>
                  </a:txBody>
                  <a:tcPr marL="7620" marR="7620" marT="762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ysDash"/>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pPr algn="ctr" fontAlgn="ctr"/>
                      <a:r>
                        <a:rPr lang="en-US" sz="1200" u="none" strike="noStrike" dirty="0">
                          <a:solidFill>
                            <a:schemeClr val="tx2"/>
                          </a:solidFill>
                          <a:effectLst/>
                        </a:rPr>
                        <a:t>739</a:t>
                      </a:r>
                      <a:endParaRPr lang="en-US" sz="1200" b="0" i="0" u="none" strike="noStrike" dirty="0">
                        <a:solidFill>
                          <a:schemeClr val="tx2"/>
                        </a:solidFill>
                        <a:effectLst/>
                        <a:latin typeface="Arial" panose="020B0604020202020204" pitchFamily="34" charset="0"/>
                      </a:endParaRPr>
                    </a:p>
                  </a:txBody>
                  <a:tcPr marL="7620" marR="7620" marT="762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ysDash"/>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pPr marL="0" marR="0" lvl="0" indent="0" algn="l" defTabSz="685800" rtl="0" eaLnBrk="1" fontAlgn="ctr" latinLnBrk="0" hangingPunct="1">
                        <a:lnSpc>
                          <a:spcPct val="100000"/>
                        </a:lnSpc>
                        <a:spcBef>
                          <a:spcPts val="0"/>
                        </a:spcBef>
                        <a:spcAft>
                          <a:spcPts val="0"/>
                        </a:spcAft>
                        <a:buClrTx/>
                        <a:buSzTx/>
                        <a:buFontTx/>
                        <a:buNone/>
                        <a:tabLst/>
                        <a:defRPr/>
                      </a:pPr>
                      <a:r>
                        <a:rPr lang="en-US" sz="1200" u="sng" strike="noStrike" dirty="0">
                          <a:solidFill>
                            <a:schemeClr val="tx2"/>
                          </a:solidFill>
                          <a:effectLst/>
                        </a:rPr>
                        <a:t>UF Event for frequency &lt; 59.7 Hz but of uncertain </a:t>
                      </a:r>
                      <a:r>
                        <a:rPr lang="en-US" sz="1200" u="sng" strike="noStrike" dirty="0" smtClean="0">
                          <a:solidFill>
                            <a:schemeClr val="tx2"/>
                          </a:solidFill>
                          <a:effectLst/>
                        </a:rPr>
                        <a:t>duration.</a:t>
                      </a:r>
                      <a:r>
                        <a:rPr lang="en-US" sz="1200" u="none" strike="noStrike" dirty="0" smtClean="0">
                          <a:solidFill>
                            <a:schemeClr val="tx2"/>
                          </a:solidFill>
                          <a:effectLst/>
                        </a:rPr>
                        <a:t> (C-point</a:t>
                      </a:r>
                      <a:r>
                        <a:rPr lang="en-US" sz="1200" u="none" strike="noStrike" baseline="0" dirty="0" smtClean="0">
                          <a:solidFill>
                            <a:schemeClr val="tx2"/>
                          </a:solidFill>
                          <a:effectLst/>
                        </a:rPr>
                        <a:t> 59.690003 Hz, below </a:t>
                      </a:r>
                      <a:r>
                        <a:rPr lang="en-US" sz="1200" u="none" strike="noStrike" baseline="0" dirty="0" smtClean="0">
                          <a:solidFill>
                            <a:schemeClr val="tx2"/>
                          </a:solidFill>
                          <a:effectLst/>
                        </a:rPr>
                        <a:t>59.7 Hz </a:t>
                      </a:r>
                      <a:r>
                        <a:rPr lang="en-US" sz="1200" u="none" strike="noStrike" baseline="0" dirty="0" smtClean="0">
                          <a:solidFill>
                            <a:schemeClr val="tx2"/>
                          </a:solidFill>
                          <a:effectLst/>
                        </a:rPr>
                        <a:t>for ~26 cycles)</a:t>
                      </a:r>
                      <a:endParaRPr lang="en-US" sz="1200" b="0" i="0" u="none" strike="noStrike" dirty="0" smtClean="0">
                        <a:solidFill>
                          <a:schemeClr val="tx2"/>
                        </a:solidFill>
                        <a:effectLst/>
                        <a:latin typeface="Arial" panose="020B0604020202020204" pitchFamily="34" charset="0"/>
                      </a:endParaRPr>
                    </a:p>
                  </a:txBody>
                  <a:tcPr marL="7620" marR="7620" marT="7620" marB="0" anchor="ctr">
                    <a:lnL w="12700" cap="flat" cmpd="sng" algn="ctr">
                      <a:solidFill>
                        <a:schemeClr val="accent1"/>
                      </a:solidFill>
                      <a:prstDash val="solid"/>
                      <a:round/>
                      <a:headEnd type="none" w="med" len="med"/>
                      <a:tailEnd type="none" w="med" len="med"/>
                    </a:lnL>
                    <a:lnT w="12700" cap="flat" cmpd="sng" algn="ctr">
                      <a:solidFill>
                        <a:schemeClr val="accent1"/>
                      </a:solidFill>
                      <a:prstDash val="sysDash"/>
                      <a:round/>
                      <a:headEnd type="none" w="med" len="med"/>
                      <a:tailEnd type="none" w="med" len="med"/>
                    </a:lnT>
                    <a:lnB w="12700" cap="flat" cmpd="sng" algn="ctr">
                      <a:solidFill>
                        <a:schemeClr val="accent1"/>
                      </a:solidFill>
                      <a:prstDash val="solid"/>
                      <a:round/>
                      <a:headEnd type="none" w="med" len="med"/>
                      <a:tailEnd type="none" w="med" len="med"/>
                    </a:lnB>
                  </a:tcPr>
                </a:tc>
              </a:tr>
              <a:tr h="215590">
                <a:tc gridSpan="5">
                  <a:txBody>
                    <a:bodyPr/>
                    <a:lstStyle/>
                    <a:p>
                      <a:pPr algn="l" fontAlgn="ctr"/>
                      <a:r>
                        <a:rPr lang="en-US" sz="1400" b="1" u="none" strike="noStrike" dirty="0">
                          <a:solidFill>
                            <a:schemeClr val="tx2"/>
                          </a:solidFill>
                          <a:effectLst/>
                        </a:rPr>
                        <a:t>2012</a:t>
                      </a:r>
                      <a:endParaRPr lang="en-US" sz="1400" b="1" i="0" u="none" strike="noStrike" dirty="0">
                        <a:solidFill>
                          <a:schemeClr val="tx2"/>
                        </a:solidFill>
                        <a:effectLst/>
                        <a:latin typeface="Arial" panose="020B0604020202020204" pitchFamily="34" charset="0"/>
                      </a:endParaRPr>
                    </a:p>
                  </a:txBody>
                  <a:tcPr marL="7620" marR="7620" marT="7620" marB="0" anchor="ct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hMerge="1">
                  <a:txBody>
                    <a:bodyPr/>
                    <a:lstStyle/>
                    <a:p>
                      <a:pPr algn="ctr" fontAlgn="b"/>
                      <a:endParaRPr lang="en-US" sz="1000" b="0" i="0" u="none" strike="noStrike" dirty="0">
                        <a:solidFill>
                          <a:schemeClr val="tx2"/>
                        </a:solidFill>
                        <a:effectLst/>
                        <a:latin typeface="Arial" panose="020B0604020202020204" pitchFamily="34" charset="0"/>
                      </a:endParaRPr>
                    </a:p>
                  </a:txBody>
                  <a:tcPr marL="7620" marR="7620" marT="7620" marB="0" anchor="b">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hMerge="1">
                  <a:txBody>
                    <a:bodyPr/>
                    <a:lstStyle/>
                    <a:p>
                      <a:pPr algn="ctr" fontAlgn="b"/>
                      <a:endParaRPr lang="en-US" sz="1000" b="0" i="0" u="none" strike="noStrike" dirty="0">
                        <a:solidFill>
                          <a:schemeClr val="tx2"/>
                        </a:solidFill>
                        <a:effectLst/>
                        <a:latin typeface="Arial" panose="020B0604020202020204" pitchFamily="34" charset="0"/>
                      </a:endParaRPr>
                    </a:p>
                  </a:txBody>
                  <a:tcPr marL="7620" marR="7620" marT="7620" marB="0" anchor="b">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r>
              <a:tr h="473144">
                <a:tc>
                  <a:txBody>
                    <a:bodyPr/>
                    <a:lstStyle/>
                    <a:p>
                      <a:pPr algn="ctr" fontAlgn="ctr"/>
                      <a:r>
                        <a:rPr lang="en-US" sz="1200" b="1" u="none" strike="noStrike" dirty="0">
                          <a:solidFill>
                            <a:schemeClr val="tx2"/>
                          </a:solidFill>
                          <a:effectLst/>
                        </a:rPr>
                        <a:t>Date</a:t>
                      </a:r>
                      <a:endParaRPr lang="en-US" sz="1200" b="1" i="0" u="none" strike="noStrike" dirty="0">
                        <a:solidFill>
                          <a:schemeClr val="tx2"/>
                        </a:solidFill>
                        <a:effectLst/>
                        <a:latin typeface="Arial" panose="020B0604020202020204" pitchFamily="34" charset="0"/>
                      </a:endParaRPr>
                    </a:p>
                  </a:txBody>
                  <a:tcPr marL="7620" marR="7620" marT="7620" marB="0" anchor="ctr">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lumMod val="20000"/>
                        <a:lumOff val="80000"/>
                      </a:schemeClr>
                    </a:solidFill>
                  </a:tcPr>
                </a:tc>
                <a:tc>
                  <a:txBody>
                    <a:bodyPr/>
                    <a:lstStyle/>
                    <a:p>
                      <a:pPr algn="ctr" fontAlgn="ctr"/>
                      <a:r>
                        <a:rPr lang="en-US" sz="1200" b="1" u="none" strike="noStrike" dirty="0">
                          <a:solidFill>
                            <a:schemeClr val="tx2"/>
                          </a:solidFill>
                          <a:effectLst/>
                        </a:rPr>
                        <a:t>Time</a:t>
                      </a:r>
                      <a:endParaRPr lang="en-US" sz="1200" b="1" i="0" u="none" strike="noStrike" dirty="0">
                        <a:solidFill>
                          <a:schemeClr val="tx2"/>
                        </a:solidFill>
                        <a:effectLst/>
                        <a:latin typeface="Arial" panose="020B0604020202020204" pitchFamily="34" charset="0"/>
                      </a:endParaRPr>
                    </a:p>
                  </a:txBody>
                  <a:tcPr marL="7620" marR="7620" marT="762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lumMod val="20000"/>
                        <a:lumOff val="80000"/>
                      </a:schemeClr>
                    </a:solidFill>
                  </a:tcPr>
                </a:tc>
                <a:tc>
                  <a:txBody>
                    <a:bodyPr/>
                    <a:lstStyle/>
                    <a:p>
                      <a:pPr algn="ctr" fontAlgn="ctr"/>
                      <a:r>
                        <a:rPr lang="en-US" sz="1200" b="1" u="none" strike="noStrike" dirty="0">
                          <a:solidFill>
                            <a:schemeClr val="tx2"/>
                          </a:solidFill>
                          <a:effectLst/>
                        </a:rPr>
                        <a:t>Duration (min)</a:t>
                      </a:r>
                      <a:endParaRPr lang="en-US" sz="1200" b="1" i="0" u="none" strike="noStrike" dirty="0">
                        <a:solidFill>
                          <a:schemeClr val="tx2"/>
                        </a:solidFill>
                        <a:effectLst/>
                        <a:latin typeface="Arial" panose="020B0604020202020204" pitchFamily="34" charset="0"/>
                      </a:endParaRPr>
                    </a:p>
                  </a:txBody>
                  <a:tcPr marL="7620" marR="7620" marT="762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lumMod val="20000"/>
                        <a:lumOff val="80000"/>
                      </a:schemeClr>
                    </a:solidFill>
                  </a:tcPr>
                </a:tc>
                <a:tc>
                  <a:txBody>
                    <a:bodyPr/>
                    <a:lstStyle/>
                    <a:p>
                      <a:pPr algn="ctr" fontAlgn="ctr"/>
                      <a:r>
                        <a:rPr lang="en-US" sz="1200" b="1" u="none" strike="noStrike" dirty="0">
                          <a:solidFill>
                            <a:schemeClr val="tx2"/>
                          </a:solidFill>
                          <a:effectLst/>
                        </a:rPr>
                        <a:t>Amount of Response (MW)</a:t>
                      </a:r>
                      <a:endParaRPr lang="en-US" sz="1200" b="1" i="0" u="none" strike="noStrike" dirty="0">
                        <a:solidFill>
                          <a:schemeClr val="tx2"/>
                        </a:solidFill>
                        <a:effectLst/>
                        <a:latin typeface="Arial" panose="020B0604020202020204" pitchFamily="34" charset="0"/>
                      </a:endParaRPr>
                    </a:p>
                  </a:txBody>
                  <a:tcPr marL="7620" marR="7620" marT="762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lumMod val="20000"/>
                        <a:lumOff val="80000"/>
                      </a:schemeClr>
                    </a:solidFill>
                  </a:tcPr>
                </a:tc>
                <a:tc>
                  <a:txBody>
                    <a:bodyPr/>
                    <a:lstStyle/>
                    <a:p>
                      <a:pPr algn="ctr" fontAlgn="ctr"/>
                      <a:r>
                        <a:rPr lang="en-US" sz="1200" b="1" u="none" strike="noStrike" dirty="0">
                          <a:solidFill>
                            <a:schemeClr val="tx2"/>
                          </a:solidFill>
                          <a:effectLst/>
                        </a:rPr>
                        <a:t>Type of Deployment</a:t>
                      </a:r>
                      <a:endParaRPr lang="en-US" sz="1200" b="1" i="0" u="none" strike="noStrike" dirty="0">
                        <a:solidFill>
                          <a:schemeClr val="tx2"/>
                        </a:solidFill>
                        <a:effectLst/>
                        <a:latin typeface="Arial" panose="020B0604020202020204" pitchFamily="34" charset="0"/>
                      </a:endParaRPr>
                    </a:p>
                  </a:txBody>
                  <a:tcPr marL="7620" marR="7620" marT="7620" marB="0" anchor="ctr">
                    <a:lnL w="12700" cap="flat" cmpd="sng" algn="ctr">
                      <a:solidFill>
                        <a:schemeClr val="accent1"/>
                      </a:solidFill>
                      <a:prstDash val="solid"/>
                      <a:round/>
                      <a:headEnd type="none" w="med" len="med"/>
                      <a:tailEnd type="none" w="med" len="med"/>
                    </a:lnL>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lumMod val="20000"/>
                        <a:lumOff val="80000"/>
                      </a:schemeClr>
                    </a:solidFill>
                  </a:tcPr>
                </a:tc>
              </a:tr>
              <a:tr h="173326">
                <a:tc>
                  <a:txBody>
                    <a:bodyPr/>
                    <a:lstStyle/>
                    <a:p>
                      <a:pPr algn="ctr" fontAlgn="ctr"/>
                      <a:r>
                        <a:rPr lang="en-US" sz="1200" u="none" strike="noStrike" dirty="0">
                          <a:solidFill>
                            <a:schemeClr val="tx2"/>
                          </a:solidFill>
                          <a:effectLst/>
                        </a:rPr>
                        <a:t>7/10/2012</a:t>
                      </a:r>
                      <a:endParaRPr lang="en-US" sz="1200" b="0" i="0" u="none" strike="noStrike" dirty="0">
                        <a:solidFill>
                          <a:schemeClr val="tx2"/>
                        </a:solidFill>
                        <a:effectLst/>
                        <a:latin typeface="Arial" panose="020B0604020202020204" pitchFamily="34" charset="0"/>
                      </a:endParaRPr>
                    </a:p>
                  </a:txBody>
                  <a:tcPr marL="7620" marR="7620" marT="7620" marB="0" anchor="ctr">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ysDash"/>
                      <a:round/>
                      <a:headEnd type="none" w="med" len="med"/>
                      <a:tailEnd type="none" w="med" len="med"/>
                    </a:lnB>
                  </a:tcPr>
                </a:tc>
                <a:tc>
                  <a:txBody>
                    <a:bodyPr/>
                    <a:lstStyle/>
                    <a:p>
                      <a:pPr algn="ctr" fontAlgn="ctr"/>
                      <a:r>
                        <a:rPr lang="en-US" sz="1200" u="none" strike="noStrike" dirty="0">
                          <a:solidFill>
                            <a:schemeClr val="tx2"/>
                          </a:solidFill>
                          <a:effectLst/>
                        </a:rPr>
                        <a:t>20:46</a:t>
                      </a:r>
                      <a:endParaRPr lang="en-US" sz="1200" b="0" i="0" u="none" strike="noStrike" dirty="0">
                        <a:solidFill>
                          <a:schemeClr val="tx2"/>
                        </a:solidFill>
                        <a:effectLst/>
                        <a:latin typeface="Arial" panose="020B0604020202020204" pitchFamily="34" charset="0"/>
                      </a:endParaRPr>
                    </a:p>
                  </a:txBody>
                  <a:tcPr marL="7620" marR="7620" marT="762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ysDash"/>
                      <a:round/>
                      <a:headEnd type="none" w="med" len="med"/>
                      <a:tailEnd type="none" w="med" len="med"/>
                    </a:lnB>
                  </a:tcPr>
                </a:tc>
                <a:tc>
                  <a:txBody>
                    <a:bodyPr/>
                    <a:lstStyle/>
                    <a:p>
                      <a:pPr algn="ctr" fontAlgn="ctr"/>
                      <a:r>
                        <a:rPr lang="en-US" sz="1200" u="none" strike="noStrike" dirty="0">
                          <a:solidFill>
                            <a:schemeClr val="tx2"/>
                          </a:solidFill>
                          <a:effectLst/>
                        </a:rPr>
                        <a:t>14</a:t>
                      </a:r>
                      <a:endParaRPr lang="en-US" sz="1200" b="0" i="0" u="none" strike="noStrike" dirty="0">
                        <a:solidFill>
                          <a:schemeClr val="tx2"/>
                        </a:solidFill>
                        <a:effectLst/>
                        <a:latin typeface="Arial" panose="020B0604020202020204" pitchFamily="34" charset="0"/>
                      </a:endParaRPr>
                    </a:p>
                  </a:txBody>
                  <a:tcPr marL="7620" marR="7620" marT="762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ysDash"/>
                      <a:round/>
                      <a:headEnd type="none" w="med" len="med"/>
                      <a:tailEnd type="none" w="med" len="med"/>
                    </a:lnB>
                  </a:tcPr>
                </a:tc>
                <a:tc>
                  <a:txBody>
                    <a:bodyPr/>
                    <a:lstStyle/>
                    <a:p>
                      <a:pPr algn="ctr" fontAlgn="ctr"/>
                      <a:r>
                        <a:rPr lang="en-US" sz="1200" u="none" strike="noStrike" dirty="0">
                          <a:solidFill>
                            <a:schemeClr val="tx2"/>
                          </a:solidFill>
                          <a:effectLst/>
                        </a:rPr>
                        <a:t>198</a:t>
                      </a:r>
                      <a:endParaRPr lang="en-US" sz="1200" b="0" i="0" u="none" strike="noStrike" dirty="0">
                        <a:solidFill>
                          <a:schemeClr val="tx2"/>
                        </a:solidFill>
                        <a:effectLst/>
                        <a:latin typeface="Arial" panose="020B0604020202020204" pitchFamily="34" charset="0"/>
                      </a:endParaRPr>
                    </a:p>
                  </a:txBody>
                  <a:tcPr marL="7620" marR="7620" marT="762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ysDash"/>
                      <a:round/>
                      <a:headEnd type="none" w="med" len="med"/>
                      <a:tailEnd type="none" w="med" len="med"/>
                    </a:lnB>
                  </a:tcPr>
                </a:tc>
                <a:tc>
                  <a:txBody>
                    <a:bodyPr/>
                    <a:lstStyle/>
                    <a:p>
                      <a:pPr algn="l" fontAlgn="ctr"/>
                      <a:r>
                        <a:rPr lang="en-US" sz="1200" u="none" strike="noStrike" dirty="0">
                          <a:solidFill>
                            <a:schemeClr val="tx2"/>
                          </a:solidFill>
                          <a:effectLst/>
                        </a:rPr>
                        <a:t>UF Event for frequency near 59.7 Hz that caused some Load Resources to trip offline</a:t>
                      </a:r>
                      <a:endParaRPr lang="en-US" sz="1200" b="0" i="0" u="none" strike="noStrike" dirty="0">
                        <a:solidFill>
                          <a:schemeClr val="tx2"/>
                        </a:solidFill>
                        <a:effectLst/>
                        <a:latin typeface="Arial" panose="020B0604020202020204" pitchFamily="34" charset="0"/>
                      </a:endParaRPr>
                    </a:p>
                  </a:txBody>
                  <a:tcPr marL="7620" marR="7620" marT="7620" marB="0" anchor="ctr">
                    <a:lnL w="12700" cap="flat" cmpd="sng" algn="ctr">
                      <a:solidFill>
                        <a:schemeClr val="accent1"/>
                      </a:solidFill>
                      <a:prstDash val="solid"/>
                      <a:round/>
                      <a:headEnd type="none" w="med" len="med"/>
                      <a:tailEnd type="none" w="med" len="med"/>
                    </a:lnL>
                    <a:lnT w="12700" cap="flat" cmpd="sng" algn="ctr">
                      <a:solidFill>
                        <a:schemeClr val="accent1"/>
                      </a:solidFill>
                      <a:prstDash val="solid"/>
                      <a:round/>
                      <a:headEnd type="none" w="med" len="med"/>
                      <a:tailEnd type="none" w="med" len="med"/>
                    </a:lnT>
                    <a:lnB w="12700" cap="flat" cmpd="sng" algn="ctr">
                      <a:solidFill>
                        <a:schemeClr val="accent1"/>
                      </a:solidFill>
                      <a:prstDash val="sysDash"/>
                      <a:round/>
                      <a:headEnd type="none" w="med" len="med"/>
                      <a:tailEnd type="none" w="med" len="med"/>
                    </a:lnB>
                  </a:tcPr>
                </a:tc>
              </a:tr>
              <a:tr h="216258">
                <a:tc>
                  <a:txBody>
                    <a:bodyPr/>
                    <a:lstStyle/>
                    <a:p>
                      <a:pPr algn="ctr" fontAlgn="ctr"/>
                      <a:r>
                        <a:rPr lang="en-US" sz="1200" u="none" strike="noStrike">
                          <a:solidFill>
                            <a:schemeClr val="tx2"/>
                          </a:solidFill>
                          <a:effectLst/>
                        </a:rPr>
                        <a:t>7/30/2012</a:t>
                      </a:r>
                      <a:endParaRPr lang="en-US" sz="1200" b="0" i="0" u="none" strike="noStrike">
                        <a:solidFill>
                          <a:schemeClr val="tx2"/>
                        </a:solidFill>
                        <a:effectLst/>
                        <a:latin typeface="Arial" panose="020B0604020202020204" pitchFamily="34" charset="0"/>
                      </a:endParaRPr>
                    </a:p>
                  </a:txBody>
                  <a:tcPr marL="7620" marR="7620" marT="7620" marB="0" anchor="ctr">
                    <a:lnR w="12700" cap="flat" cmpd="sng" algn="ctr">
                      <a:solidFill>
                        <a:schemeClr val="accent1"/>
                      </a:solidFill>
                      <a:prstDash val="solid"/>
                      <a:round/>
                      <a:headEnd type="none" w="med" len="med"/>
                      <a:tailEnd type="none" w="med" len="med"/>
                    </a:lnR>
                    <a:lnT w="12700" cap="flat" cmpd="sng" algn="ctr">
                      <a:solidFill>
                        <a:schemeClr val="accent1"/>
                      </a:solidFill>
                      <a:prstDash val="sysDash"/>
                      <a:round/>
                      <a:headEnd type="none" w="med" len="med"/>
                      <a:tailEnd type="none" w="med" len="med"/>
                    </a:lnT>
                    <a:lnB w="12700" cap="flat" cmpd="sng" algn="ctr">
                      <a:solidFill>
                        <a:schemeClr val="accent1"/>
                      </a:solidFill>
                      <a:prstDash val="sysDash"/>
                      <a:round/>
                      <a:headEnd type="none" w="med" len="med"/>
                      <a:tailEnd type="none" w="med" len="med"/>
                    </a:lnB>
                  </a:tcPr>
                </a:tc>
                <a:tc>
                  <a:txBody>
                    <a:bodyPr/>
                    <a:lstStyle/>
                    <a:p>
                      <a:pPr algn="ctr" fontAlgn="ctr"/>
                      <a:r>
                        <a:rPr lang="en-US" sz="1200" u="none" strike="noStrike">
                          <a:solidFill>
                            <a:schemeClr val="tx2"/>
                          </a:solidFill>
                          <a:effectLst/>
                        </a:rPr>
                        <a:t>16:03</a:t>
                      </a:r>
                      <a:endParaRPr lang="en-US" sz="1200" b="0" i="0" u="none" strike="noStrike">
                        <a:solidFill>
                          <a:schemeClr val="tx2"/>
                        </a:solidFill>
                        <a:effectLst/>
                        <a:latin typeface="Arial" panose="020B0604020202020204" pitchFamily="34" charset="0"/>
                      </a:endParaRPr>
                    </a:p>
                  </a:txBody>
                  <a:tcPr marL="7620" marR="7620" marT="762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ysDash"/>
                      <a:round/>
                      <a:headEnd type="none" w="med" len="med"/>
                      <a:tailEnd type="none" w="med" len="med"/>
                    </a:lnT>
                    <a:lnB w="12700" cap="flat" cmpd="sng" algn="ctr">
                      <a:solidFill>
                        <a:schemeClr val="accent1"/>
                      </a:solidFill>
                      <a:prstDash val="sysDash"/>
                      <a:round/>
                      <a:headEnd type="none" w="med" len="med"/>
                      <a:tailEnd type="none" w="med" len="med"/>
                    </a:lnB>
                  </a:tcPr>
                </a:tc>
                <a:tc>
                  <a:txBody>
                    <a:bodyPr/>
                    <a:lstStyle/>
                    <a:p>
                      <a:pPr algn="ctr" fontAlgn="ctr"/>
                      <a:r>
                        <a:rPr lang="en-US" sz="1200" u="none" strike="noStrike" dirty="0">
                          <a:solidFill>
                            <a:schemeClr val="tx2"/>
                          </a:solidFill>
                          <a:effectLst/>
                        </a:rPr>
                        <a:t>13</a:t>
                      </a:r>
                      <a:endParaRPr lang="en-US" sz="1200" b="0" i="0" u="none" strike="noStrike" dirty="0">
                        <a:solidFill>
                          <a:schemeClr val="tx2"/>
                        </a:solidFill>
                        <a:effectLst/>
                        <a:latin typeface="Arial" panose="020B0604020202020204" pitchFamily="34" charset="0"/>
                      </a:endParaRPr>
                    </a:p>
                  </a:txBody>
                  <a:tcPr marL="7620" marR="7620" marT="762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ysDash"/>
                      <a:round/>
                      <a:headEnd type="none" w="med" len="med"/>
                      <a:tailEnd type="none" w="med" len="med"/>
                    </a:lnT>
                    <a:lnB w="12700" cap="flat" cmpd="sng" algn="ctr">
                      <a:solidFill>
                        <a:schemeClr val="accent1"/>
                      </a:solidFill>
                      <a:prstDash val="sysDash"/>
                      <a:round/>
                      <a:headEnd type="none" w="med" len="med"/>
                      <a:tailEnd type="none" w="med" len="med"/>
                    </a:lnB>
                  </a:tcPr>
                </a:tc>
                <a:tc>
                  <a:txBody>
                    <a:bodyPr/>
                    <a:lstStyle/>
                    <a:p>
                      <a:pPr algn="ctr" fontAlgn="ctr"/>
                      <a:r>
                        <a:rPr lang="en-US" sz="1200" u="none" strike="noStrike" dirty="0">
                          <a:solidFill>
                            <a:schemeClr val="tx2"/>
                          </a:solidFill>
                          <a:effectLst/>
                        </a:rPr>
                        <a:t>324</a:t>
                      </a:r>
                      <a:endParaRPr lang="en-US" sz="1200" b="0" i="0" u="none" strike="noStrike" dirty="0">
                        <a:solidFill>
                          <a:schemeClr val="tx2"/>
                        </a:solidFill>
                        <a:effectLst/>
                        <a:latin typeface="Arial" panose="020B0604020202020204" pitchFamily="34" charset="0"/>
                      </a:endParaRPr>
                    </a:p>
                  </a:txBody>
                  <a:tcPr marL="7620" marR="7620" marT="762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ysDash"/>
                      <a:round/>
                      <a:headEnd type="none" w="med" len="med"/>
                      <a:tailEnd type="none" w="med" len="med"/>
                    </a:lnT>
                    <a:lnB w="12700" cap="flat" cmpd="sng" algn="ctr">
                      <a:solidFill>
                        <a:schemeClr val="accent1"/>
                      </a:solidFill>
                      <a:prstDash val="sysDash"/>
                      <a:round/>
                      <a:headEnd type="none" w="med" len="med"/>
                      <a:tailEnd type="none" w="med" len="med"/>
                    </a:lnB>
                  </a:tcPr>
                </a:tc>
                <a:tc>
                  <a:txBody>
                    <a:bodyPr/>
                    <a:lstStyle/>
                    <a:p>
                      <a:pPr algn="l" fontAlgn="ctr"/>
                      <a:r>
                        <a:rPr lang="en-US" sz="1200" u="none" strike="noStrike" dirty="0">
                          <a:solidFill>
                            <a:schemeClr val="tx2"/>
                          </a:solidFill>
                          <a:effectLst/>
                        </a:rPr>
                        <a:t>UF Event for frequency near 59.7 Hz that caused some Load Resources to trip offline</a:t>
                      </a:r>
                      <a:endParaRPr lang="en-US" sz="1200" b="0" i="0" u="none" strike="noStrike" dirty="0">
                        <a:solidFill>
                          <a:schemeClr val="tx2"/>
                        </a:solidFill>
                        <a:effectLst/>
                        <a:latin typeface="Arial" panose="020B0604020202020204" pitchFamily="34" charset="0"/>
                      </a:endParaRPr>
                    </a:p>
                  </a:txBody>
                  <a:tcPr marL="7620" marR="7620" marT="7620" marB="0" anchor="ctr">
                    <a:lnL w="12700" cap="flat" cmpd="sng" algn="ctr">
                      <a:solidFill>
                        <a:schemeClr val="accent1"/>
                      </a:solidFill>
                      <a:prstDash val="solid"/>
                      <a:round/>
                      <a:headEnd type="none" w="med" len="med"/>
                      <a:tailEnd type="none" w="med" len="med"/>
                    </a:lnL>
                    <a:lnT w="12700" cap="flat" cmpd="sng" algn="ctr">
                      <a:solidFill>
                        <a:schemeClr val="accent1"/>
                      </a:solidFill>
                      <a:prstDash val="sysDash"/>
                      <a:round/>
                      <a:headEnd type="none" w="med" len="med"/>
                      <a:tailEnd type="none" w="med" len="med"/>
                    </a:lnT>
                    <a:lnB w="12700" cap="flat" cmpd="sng" algn="ctr">
                      <a:solidFill>
                        <a:schemeClr val="accent1"/>
                      </a:solidFill>
                      <a:prstDash val="sysDash"/>
                      <a:round/>
                      <a:headEnd type="none" w="med" len="med"/>
                      <a:tailEnd type="none" w="med" len="med"/>
                    </a:lnB>
                  </a:tcPr>
                </a:tc>
              </a:tr>
              <a:tr h="110507">
                <a:tc>
                  <a:txBody>
                    <a:bodyPr/>
                    <a:lstStyle/>
                    <a:p>
                      <a:pPr algn="ctr" fontAlgn="ctr"/>
                      <a:r>
                        <a:rPr lang="en-US" sz="1200" u="none" strike="noStrike">
                          <a:solidFill>
                            <a:schemeClr val="tx2"/>
                          </a:solidFill>
                          <a:effectLst/>
                        </a:rPr>
                        <a:t>11/2/2012</a:t>
                      </a:r>
                      <a:endParaRPr lang="en-US" sz="1200" b="0" i="0" u="none" strike="noStrike">
                        <a:solidFill>
                          <a:schemeClr val="tx2"/>
                        </a:solidFill>
                        <a:effectLst/>
                        <a:latin typeface="Arial" panose="020B0604020202020204" pitchFamily="34" charset="0"/>
                      </a:endParaRPr>
                    </a:p>
                  </a:txBody>
                  <a:tcPr marL="7620" marR="7620" marT="7620" marB="0" anchor="ctr">
                    <a:lnR w="12700" cap="flat" cmpd="sng" algn="ctr">
                      <a:solidFill>
                        <a:schemeClr val="accent1"/>
                      </a:solidFill>
                      <a:prstDash val="solid"/>
                      <a:round/>
                      <a:headEnd type="none" w="med" len="med"/>
                      <a:tailEnd type="none" w="med" len="med"/>
                    </a:lnR>
                    <a:lnT w="12700" cap="flat" cmpd="sng" algn="ctr">
                      <a:solidFill>
                        <a:schemeClr val="accent1"/>
                      </a:solidFill>
                      <a:prstDash val="sysDash"/>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pPr algn="ctr" fontAlgn="ctr"/>
                      <a:r>
                        <a:rPr lang="en-US" sz="1200" u="none" strike="noStrike">
                          <a:solidFill>
                            <a:schemeClr val="tx2"/>
                          </a:solidFill>
                          <a:effectLst/>
                        </a:rPr>
                        <a:t>1:41</a:t>
                      </a:r>
                      <a:endParaRPr lang="en-US" sz="1200" b="0" i="0" u="none" strike="noStrike">
                        <a:solidFill>
                          <a:schemeClr val="tx2"/>
                        </a:solidFill>
                        <a:effectLst/>
                        <a:latin typeface="Arial" panose="020B0604020202020204" pitchFamily="34" charset="0"/>
                      </a:endParaRPr>
                    </a:p>
                  </a:txBody>
                  <a:tcPr marL="7620" marR="7620" marT="762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ysDash"/>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pPr algn="ctr" fontAlgn="ctr"/>
                      <a:r>
                        <a:rPr lang="en-US" sz="1200" u="none" strike="noStrike">
                          <a:solidFill>
                            <a:schemeClr val="tx2"/>
                          </a:solidFill>
                          <a:effectLst/>
                        </a:rPr>
                        <a:t>11</a:t>
                      </a:r>
                      <a:endParaRPr lang="en-US" sz="1200" b="0" i="0" u="none" strike="noStrike">
                        <a:solidFill>
                          <a:schemeClr val="tx2"/>
                        </a:solidFill>
                        <a:effectLst/>
                        <a:latin typeface="Arial" panose="020B0604020202020204" pitchFamily="34" charset="0"/>
                      </a:endParaRPr>
                    </a:p>
                  </a:txBody>
                  <a:tcPr marL="7620" marR="7620" marT="762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ysDash"/>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pPr algn="ctr" fontAlgn="ctr"/>
                      <a:r>
                        <a:rPr lang="en-US" sz="1200" u="none" strike="noStrike" dirty="0">
                          <a:solidFill>
                            <a:schemeClr val="tx2"/>
                          </a:solidFill>
                          <a:effectLst/>
                        </a:rPr>
                        <a:t>882</a:t>
                      </a:r>
                      <a:endParaRPr lang="en-US" sz="1200" b="0" i="0" u="none" strike="noStrike" dirty="0">
                        <a:solidFill>
                          <a:schemeClr val="tx2"/>
                        </a:solidFill>
                        <a:effectLst/>
                        <a:latin typeface="Arial" panose="020B0604020202020204" pitchFamily="34" charset="0"/>
                      </a:endParaRPr>
                    </a:p>
                  </a:txBody>
                  <a:tcPr marL="7620" marR="7620" marT="762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ysDash"/>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pPr algn="l" fontAlgn="ctr"/>
                      <a:r>
                        <a:rPr lang="en-US" sz="1200" u="sng" strike="noStrike" dirty="0">
                          <a:solidFill>
                            <a:schemeClr val="tx2"/>
                          </a:solidFill>
                          <a:effectLst/>
                        </a:rPr>
                        <a:t>UF Event for frequency &lt; 59.7 Hz but of uncertain </a:t>
                      </a:r>
                      <a:r>
                        <a:rPr lang="en-US" sz="1200" u="sng" strike="noStrike" dirty="0" smtClean="0">
                          <a:solidFill>
                            <a:schemeClr val="tx2"/>
                          </a:solidFill>
                          <a:effectLst/>
                        </a:rPr>
                        <a:t>duration.</a:t>
                      </a:r>
                      <a:r>
                        <a:rPr lang="en-US" sz="1200" u="none" strike="noStrike" dirty="0" smtClean="0">
                          <a:solidFill>
                            <a:schemeClr val="tx2"/>
                          </a:solidFill>
                          <a:effectLst/>
                        </a:rPr>
                        <a:t> (C-point</a:t>
                      </a:r>
                      <a:r>
                        <a:rPr lang="en-US" sz="1200" u="none" strike="noStrike" baseline="0" dirty="0" smtClean="0">
                          <a:solidFill>
                            <a:schemeClr val="tx2"/>
                          </a:solidFill>
                          <a:effectLst/>
                        </a:rPr>
                        <a:t> 59.694003 Hz, below </a:t>
                      </a:r>
                      <a:r>
                        <a:rPr lang="en-US" sz="1200" u="none" strike="noStrike" baseline="0" dirty="0" smtClean="0">
                          <a:solidFill>
                            <a:schemeClr val="tx2"/>
                          </a:solidFill>
                          <a:effectLst/>
                        </a:rPr>
                        <a:t>59.7 Hz </a:t>
                      </a:r>
                      <a:r>
                        <a:rPr lang="en-US" sz="1200" u="none" strike="noStrike" baseline="0" dirty="0" smtClean="0">
                          <a:solidFill>
                            <a:schemeClr val="tx2"/>
                          </a:solidFill>
                          <a:effectLst/>
                        </a:rPr>
                        <a:t>for ~27 cycles)</a:t>
                      </a:r>
                      <a:endParaRPr lang="en-US" sz="1200" b="0" i="0" u="sng" strike="noStrike" dirty="0">
                        <a:solidFill>
                          <a:schemeClr val="tx2"/>
                        </a:solidFill>
                        <a:effectLst/>
                        <a:latin typeface="Arial" panose="020B0604020202020204" pitchFamily="34" charset="0"/>
                      </a:endParaRPr>
                    </a:p>
                  </a:txBody>
                  <a:tcPr marL="7620" marR="7620" marT="7620" marB="0" anchor="ctr">
                    <a:lnL w="12700" cap="flat" cmpd="sng" algn="ctr">
                      <a:solidFill>
                        <a:schemeClr val="accent1"/>
                      </a:solidFill>
                      <a:prstDash val="solid"/>
                      <a:round/>
                      <a:headEnd type="none" w="med" len="med"/>
                      <a:tailEnd type="none" w="med" len="med"/>
                    </a:lnL>
                    <a:lnT w="12700" cap="flat" cmpd="sng" algn="ctr">
                      <a:solidFill>
                        <a:schemeClr val="accent1"/>
                      </a:solidFill>
                      <a:prstDash val="sysDash"/>
                      <a:round/>
                      <a:headEnd type="none" w="med" len="med"/>
                      <a:tailEnd type="none" w="med" len="med"/>
                    </a:lnT>
                    <a:lnB w="12700" cap="flat" cmpd="sng" algn="ctr">
                      <a:solidFill>
                        <a:schemeClr val="accent1"/>
                      </a:solidFill>
                      <a:prstDash val="solid"/>
                      <a:round/>
                      <a:headEnd type="none" w="med" len="med"/>
                      <a:tailEnd type="none" w="med" len="med"/>
                    </a:lnB>
                  </a:tcPr>
                </a:tc>
              </a:tr>
              <a:tr h="110507">
                <a:tc gridSpan="5">
                  <a:txBody>
                    <a:bodyPr/>
                    <a:lstStyle/>
                    <a:p>
                      <a:pPr algn="l" fontAlgn="ctr"/>
                      <a:r>
                        <a:rPr lang="en-US" sz="1200" b="1" i="0" u="none" strike="noStrike" dirty="0" smtClean="0">
                          <a:solidFill>
                            <a:schemeClr val="tx2"/>
                          </a:solidFill>
                          <a:effectLst/>
                          <a:latin typeface="Arial" panose="020B0604020202020204" pitchFamily="34" charset="0"/>
                        </a:rPr>
                        <a:t>2013</a:t>
                      </a:r>
                      <a:endParaRPr lang="en-US" sz="1200" b="1" i="0" u="none" strike="noStrike" dirty="0">
                        <a:solidFill>
                          <a:schemeClr val="tx2"/>
                        </a:solidFill>
                        <a:effectLst/>
                        <a:latin typeface="Arial" panose="020B0604020202020204" pitchFamily="34" charset="0"/>
                      </a:endParaRPr>
                    </a:p>
                  </a:txBody>
                  <a:tcPr marL="7620" marR="7620" marT="7620" marB="0" anchor="ct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hMerge="1">
                  <a:txBody>
                    <a:bodyPr/>
                    <a:lstStyle/>
                    <a:p>
                      <a:pPr algn="ctr" fontAlgn="ctr"/>
                      <a:endParaRPr lang="en-US" sz="1200" b="1" i="0" u="none" strike="noStrike" dirty="0">
                        <a:solidFill>
                          <a:schemeClr val="tx2"/>
                        </a:solidFill>
                        <a:effectLst/>
                        <a:latin typeface="Arial" panose="020B0604020202020204" pitchFamily="34" charset="0"/>
                      </a:endParaRPr>
                    </a:p>
                  </a:txBody>
                  <a:tcPr marL="7620" marR="7620" marT="762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ysDash"/>
                      <a:round/>
                      <a:headEnd type="none" w="med" len="med"/>
                      <a:tailEnd type="none" w="med" len="med"/>
                    </a:lnT>
                    <a:lnB w="12700" cap="flat" cmpd="sng" algn="ctr">
                      <a:solidFill>
                        <a:schemeClr val="accent1"/>
                      </a:solidFill>
                      <a:prstDash val="sysDash"/>
                      <a:round/>
                      <a:headEnd type="none" w="med" len="med"/>
                      <a:tailEnd type="none" w="med" len="med"/>
                    </a:lnB>
                  </a:tcPr>
                </a:tc>
                <a:tc hMerge="1">
                  <a:txBody>
                    <a:bodyPr/>
                    <a:lstStyle/>
                    <a:p>
                      <a:pPr algn="ctr" fontAlgn="ctr"/>
                      <a:endParaRPr lang="en-US" sz="1200" b="1" i="0" u="none" strike="noStrike" dirty="0">
                        <a:solidFill>
                          <a:schemeClr val="tx2"/>
                        </a:solidFill>
                        <a:effectLst/>
                        <a:latin typeface="Arial" panose="020B0604020202020204" pitchFamily="34" charset="0"/>
                      </a:endParaRPr>
                    </a:p>
                  </a:txBody>
                  <a:tcPr marL="7620" marR="7620" marT="762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ysDash"/>
                      <a:round/>
                      <a:headEnd type="none" w="med" len="med"/>
                      <a:tailEnd type="none" w="med" len="med"/>
                    </a:lnT>
                    <a:lnB w="12700" cap="flat" cmpd="sng" algn="ctr">
                      <a:solidFill>
                        <a:schemeClr val="accent1"/>
                      </a:solidFill>
                      <a:prstDash val="sysDash"/>
                      <a:round/>
                      <a:headEnd type="none" w="med" len="med"/>
                      <a:tailEnd type="none" w="med" len="med"/>
                    </a:lnB>
                  </a:tcPr>
                </a:tc>
                <a:tc hMerge="1">
                  <a:txBody>
                    <a:bodyPr/>
                    <a:lstStyle/>
                    <a:p>
                      <a:endParaRPr lang="en-US"/>
                    </a:p>
                  </a:txBody>
                  <a:tcPr/>
                </a:tc>
                <a:tc hMerge="1">
                  <a:txBody>
                    <a:bodyPr/>
                    <a:lstStyle/>
                    <a:p>
                      <a:endParaRPr lang="en-US" dirty="0"/>
                    </a:p>
                  </a:txBody>
                  <a:tcPr/>
                </a:tc>
              </a:tr>
              <a:tr h="110507">
                <a:tc>
                  <a:txBody>
                    <a:bodyPr/>
                    <a:lstStyle/>
                    <a:p>
                      <a:pPr algn="ctr" fontAlgn="ctr"/>
                      <a:r>
                        <a:rPr lang="en-US" sz="1200" b="1" i="0" u="none" strike="noStrike" dirty="0" smtClean="0">
                          <a:solidFill>
                            <a:schemeClr val="tx2"/>
                          </a:solidFill>
                          <a:effectLst/>
                          <a:latin typeface="Arial" panose="020B0604020202020204" pitchFamily="34" charset="0"/>
                        </a:rPr>
                        <a:t>Date</a:t>
                      </a:r>
                      <a:endParaRPr lang="en-US" sz="1200" b="1" i="0" u="none" strike="noStrike" dirty="0">
                        <a:solidFill>
                          <a:schemeClr val="tx2"/>
                        </a:solidFill>
                        <a:effectLst/>
                        <a:latin typeface="Arial" panose="020B0604020202020204" pitchFamily="34" charset="0"/>
                      </a:endParaRPr>
                    </a:p>
                  </a:txBody>
                  <a:tcPr marL="7620" marR="7620" marT="7620" marB="0" anchor="ctr">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lumMod val="20000"/>
                        <a:lumOff val="80000"/>
                      </a:schemeClr>
                    </a:solidFill>
                  </a:tcPr>
                </a:tc>
                <a:tc>
                  <a:txBody>
                    <a:bodyPr/>
                    <a:lstStyle/>
                    <a:p>
                      <a:pPr algn="ctr" fontAlgn="ctr"/>
                      <a:r>
                        <a:rPr lang="en-US" sz="1200" b="1" i="0" u="none" strike="noStrike" dirty="0" smtClean="0">
                          <a:solidFill>
                            <a:schemeClr val="tx2"/>
                          </a:solidFill>
                          <a:effectLst/>
                          <a:latin typeface="Arial" panose="020B0604020202020204" pitchFamily="34" charset="0"/>
                        </a:rPr>
                        <a:t>Time</a:t>
                      </a:r>
                      <a:endParaRPr lang="en-US" sz="1200" b="1" i="0" u="none" strike="noStrike" dirty="0">
                        <a:solidFill>
                          <a:schemeClr val="tx2"/>
                        </a:solidFill>
                        <a:effectLst/>
                        <a:latin typeface="Arial" panose="020B0604020202020204" pitchFamily="34" charset="0"/>
                      </a:endParaRPr>
                    </a:p>
                  </a:txBody>
                  <a:tcPr marL="7620" marR="7620" marT="762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lumMod val="20000"/>
                        <a:lumOff val="80000"/>
                      </a:schemeClr>
                    </a:solidFill>
                  </a:tcPr>
                </a:tc>
                <a:tc>
                  <a:txBody>
                    <a:bodyPr/>
                    <a:lstStyle/>
                    <a:p>
                      <a:pPr algn="ctr" fontAlgn="ctr"/>
                      <a:r>
                        <a:rPr lang="en-US" sz="1200" b="1" i="0" u="none" strike="noStrike" dirty="0" smtClean="0">
                          <a:solidFill>
                            <a:schemeClr val="tx2"/>
                          </a:solidFill>
                          <a:effectLst/>
                          <a:latin typeface="Arial" panose="020B0604020202020204" pitchFamily="34" charset="0"/>
                        </a:rPr>
                        <a:t>Duration (min)</a:t>
                      </a:r>
                      <a:endParaRPr lang="en-US" sz="1200" b="1" i="0" u="none" strike="noStrike" dirty="0">
                        <a:solidFill>
                          <a:schemeClr val="tx2"/>
                        </a:solidFill>
                        <a:effectLst/>
                        <a:latin typeface="Arial" panose="020B0604020202020204" pitchFamily="34" charset="0"/>
                      </a:endParaRPr>
                    </a:p>
                  </a:txBody>
                  <a:tcPr marL="7620" marR="7620" marT="762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lumMod val="20000"/>
                        <a:lumOff val="80000"/>
                      </a:schemeClr>
                    </a:solidFill>
                  </a:tcPr>
                </a:tc>
                <a:tc>
                  <a:txBody>
                    <a:bodyPr/>
                    <a:lstStyle/>
                    <a:p>
                      <a:pPr algn="ctr" fontAlgn="ctr"/>
                      <a:r>
                        <a:rPr lang="en-US" sz="1200" b="1" i="0" u="none" strike="noStrike" dirty="0" smtClean="0">
                          <a:solidFill>
                            <a:schemeClr val="tx2"/>
                          </a:solidFill>
                          <a:effectLst/>
                          <a:latin typeface="Arial" panose="020B0604020202020204" pitchFamily="34" charset="0"/>
                        </a:rPr>
                        <a:t>Amount of Response</a:t>
                      </a:r>
                      <a:r>
                        <a:rPr lang="en-US" sz="1200" b="1" i="0" u="none" strike="noStrike" baseline="0" dirty="0" smtClean="0">
                          <a:solidFill>
                            <a:schemeClr val="tx2"/>
                          </a:solidFill>
                          <a:effectLst/>
                          <a:latin typeface="Arial" panose="020B0604020202020204" pitchFamily="34" charset="0"/>
                        </a:rPr>
                        <a:t> (MW)</a:t>
                      </a:r>
                      <a:endParaRPr lang="en-US" sz="1200" b="1" i="0" u="none" strike="noStrike" dirty="0">
                        <a:solidFill>
                          <a:schemeClr val="tx2"/>
                        </a:solidFill>
                        <a:effectLst/>
                        <a:latin typeface="Arial" panose="020B0604020202020204" pitchFamily="34" charset="0"/>
                      </a:endParaRPr>
                    </a:p>
                  </a:txBody>
                  <a:tcPr marL="7620" marR="7620" marT="762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lumMod val="20000"/>
                        <a:lumOff val="80000"/>
                      </a:schemeClr>
                    </a:solidFill>
                  </a:tcPr>
                </a:tc>
                <a:tc>
                  <a:txBody>
                    <a:bodyPr/>
                    <a:lstStyle/>
                    <a:p>
                      <a:pPr algn="l" fontAlgn="ctr"/>
                      <a:r>
                        <a:rPr lang="en-US" sz="1200" b="1" i="0" u="none" strike="noStrike" dirty="0" smtClean="0">
                          <a:solidFill>
                            <a:schemeClr val="tx2"/>
                          </a:solidFill>
                          <a:effectLst/>
                          <a:latin typeface="Arial" panose="020B0604020202020204" pitchFamily="34" charset="0"/>
                        </a:rPr>
                        <a:t>Type</a:t>
                      </a:r>
                      <a:r>
                        <a:rPr lang="en-US" sz="1200" b="1" i="0" u="none" strike="noStrike" baseline="0" dirty="0" smtClean="0">
                          <a:solidFill>
                            <a:schemeClr val="tx2"/>
                          </a:solidFill>
                          <a:effectLst/>
                          <a:latin typeface="Arial" panose="020B0604020202020204" pitchFamily="34" charset="0"/>
                        </a:rPr>
                        <a:t> of Deployment</a:t>
                      </a:r>
                      <a:endParaRPr lang="en-US" sz="1200" b="1" i="0" u="none" strike="noStrike" dirty="0">
                        <a:solidFill>
                          <a:schemeClr val="tx2"/>
                        </a:solidFill>
                        <a:effectLst/>
                        <a:latin typeface="Arial" panose="020B0604020202020204" pitchFamily="34" charset="0"/>
                      </a:endParaRPr>
                    </a:p>
                  </a:txBody>
                  <a:tcPr marL="7620" marR="7620" marT="7620" marB="0" anchor="ctr">
                    <a:lnL w="12700" cap="flat" cmpd="sng" algn="ctr">
                      <a:solidFill>
                        <a:schemeClr val="accent1"/>
                      </a:solidFill>
                      <a:prstDash val="solid"/>
                      <a:round/>
                      <a:headEnd type="none" w="med" len="med"/>
                      <a:tailEnd type="none" w="med" len="med"/>
                    </a:lnL>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lumMod val="20000"/>
                        <a:lumOff val="80000"/>
                      </a:schemeClr>
                    </a:solidFill>
                  </a:tcPr>
                </a:tc>
              </a:tr>
              <a:tr h="110507">
                <a:tc>
                  <a:txBody>
                    <a:bodyPr/>
                    <a:lstStyle/>
                    <a:p>
                      <a:pPr algn="ctr" fontAlgn="ctr"/>
                      <a:r>
                        <a:rPr lang="en-US" sz="1200" u="none" strike="noStrike" dirty="0">
                          <a:solidFill>
                            <a:schemeClr val="tx2"/>
                          </a:solidFill>
                          <a:effectLst/>
                        </a:rPr>
                        <a:t>1/4/2013</a:t>
                      </a:r>
                      <a:endParaRPr lang="en-US" sz="1200" b="0" i="0" u="none" strike="noStrike" dirty="0">
                        <a:solidFill>
                          <a:schemeClr val="tx2"/>
                        </a:solidFill>
                        <a:effectLst/>
                        <a:latin typeface="Arial" panose="020B0604020202020204" pitchFamily="34" charset="0"/>
                      </a:endParaRPr>
                    </a:p>
                  </a:txBody>
                  <a:tcPr marL="6348" marR="6348" marT="6348" marB="0" anchor="ctr">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ysDash"/>
                      <a:round/>
                      <a:headEnd type="none" w="med" len="med"/>
                      <a:tailEnd type="none" w="med" len="med"/>
                    </a:lnB>
                  </a:tcPr>
                </a:tc>
                <a:tc>
                  <a:txBody>
                    <a:bodyPr/>
                    <a:lstStyle/>
                    <a:p>
                      <a:pPr algn="ctr" fontAlgn="ctr"/>
                      <a:r>
                        <a:rPr lang="en-US" sz="1200" u="none" strike="noStrike" dirty="0">
                          <a:solidFill>
                            <a:schemeClr val="tx2"/>
                          </a:solidFill>
                          <a:effectLst/>
                        </a:rPr>
                        <a:t>9:41</a:t>
                      </a:r>
                      <a:endParaRPr lang="en-US" sz="1200" b="0" i="0" u="none" strike="noStrike" dirty="0">
                        <a:solidFill>
                          <a:schemeClr val="tx2"/>
                        </a:solidFill>
                        <a:effectLst/>
                        <a:latin typeface="Arial" panose="020B0604020202020204" pitchFamily="34" charset="0"/>
                      </a:endParaRPr>
                    </a:p>
                  </a:txBody>
                  <a:tcPr marL="6348" marR="6348" marT="6348"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ysDash"/>
                      <a:round/>
                      <a:headEnd type="none" w="med" len="med"/>
                      <a:tailEnd type="none" w="med" len="med"/>
                    </a:lnB>
                  </a:tcPr>
                </a:tc>
                <a:tc>
                  <a:txBody>
                    <a:bodyPr/>
                    <a:lstStyle/>
                    <a:p>
                      <a:pPr algn="ctr" fontAlgn="ctr"/>
                      <a:r>
                        <a:rPr lang="en-US" sz="1200" u="none" strike="noStrike" dirty="0">
                          <a:solidFill>
                            <a:schemeClr val="tx2"/>
                          </a:solidFill>
                          <a:effectLst/>
                        </a:rPr>
                        <a:t>20</a:t>
                      </a:r>
                      <a:endParaRPr lang="en-US" sz="1200" b="0" i="0" u="none" strike="noStrike" dirty="0">
                        <a:solidFill>
                          <a:schemeClr val="tx2"/>
                        </a:solidFill>
                        <a:effectLst/>
                        <a:latin typeface="Arial" panose="020B0604020202020204" pitchFamily="34" charset="0"/>
                      </a:endParaRPr>
                    </a:p>
                  </a:txBody>
                  <a:tcPr marL="6348" marR="6348" marT="6348"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ysDash"/>
                      <a:round/>
                      <a:headEnd type="none" w="med" len="med"/>
                      <a:tailEnd type="none" w="med" len="med"/>
                    </a:lnB>
                  </a:tcPr>
                </a:tc>
                <a:tc>
                  <a:txBody>
                    <a:bodyPr/>
                    <a:lstStyle/>
                    <a:p>
                      <a:pPr algn="ctr" fontAlgn="ctr"/>
                      <a:r>
                        <a:rPr lang="en-US" sz="1200" b="0" i="0" u="none" strike="noStrike" dirty="0" smtClean="0">
                          <a:solidFill>
                            <a:schemeClr val="tx2"/>
                          </a:solidFill>
                          <a:effectLst/>
                          <a:latin typeface="Arial" panose="020B0604020202020204" pitchFamily="34" charset="0"/>
                        </a:rPr>
                        <a:t>572</a:t>
                      </a:r>
                      <a:endParaRPr lang="en-US" sz="1200" b="0" i="0" u="none" strike="noStrike" dirty="0">
                        <a:solidFill>
                          <a:schemeClr val="tx2"/>
                        </a:solidFill>
                        <a:effectLst/>
                        <a:latin typeface="Arial" panose="020B0604020202020204" pitchFamily="34" charset="0"/>
                      </a:endParaRPr>
                    </a:p>
                  </a:txBody>
                  <a:tcPr marL="7620" marR="7620" marT="762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ysDash"/>
                      <a:round/>
                      <a:headEnd type="none" w="med" len="med"/>
                      <a:tailEnd type="none" w="med" len="med"/>
                    </a:lnB>
                  </a:tcPr>
                </a:tc>
                <a:tc>
                  <a:txBody>
                    <a:bodyPr/>
                    <a:lstStyle/>
                    <a:p>
                      <a:pPr algn="l" fontAlgn="ctr"/>
                      <a:r>
                        <a:rPr lang="en-US" sz="1200" u="none" strike="noStrike" dirty="0">
                          <a:solidFill>
                            <a:schemeClr val="tx2"/>
                          </a:solidFill>
                          <a:effectLst/>
                        </a:rPr>
                        <a:t>UF Event for frequency near 59.7 Hz that caused some Load Resources to trip offline</a:t>
                      </a:r>
                      <a:endParaRPr lang="en-US" sz="1200" b="0" i="0" u="none" strike="noStrike" dirty="0">
                        <a:solidFill>
                          <a:schemeClr val="tx2"/>
                        </a:solidFill>
                        <a:effectLst/>
                        <a:latin typeface="Arial" panose="020B0604020202020204" pitchFamily="34" charset="0"/>
                      </a:endParaRPr>
                    </a:p>
                  </a:txBody>
                  <a:tcPr marL="6348" marR="6348" marT="6348" marB="0" anchor="ctr">
                    <a:lnL w="12700" cap="flat" cmpd="sng" algn="ctr">
                      <a:solidFill>
                        <a:schemeClr val="accent1"/>
                      </a:solidFill>
                      <a:prstDash val="solid"/>
                      <a:round/>
                      <a:headEnd type="none" w="med" len="med"/>
                      <a:tailEnd type="none" w="med" len="med"/>
                    </a:lnL>
                    <a:lnT w="12700" cap="flat" cmpd="sng" algn="ctr">
                      <a:solidFill>
                        <a:schemeClr val="accent1"/>
                      </a:solidFill>
                      <a:prstDash val="solid"/>
                      <a:round/>
                      <a:headEnd type="none" w="med" len="med"/>
                      <a:tailEnd type="none" w="med" len="med"/>
                    </a:lnT>
                    <a:lnB w="12700" cap="flat" cmpd="sng" algn="ctr">
                      <a:solidFill>
                        <a:schemeClr val="accent1"/>
                      </a:solidFill>
                      <a:prstDash val="sysDash"/>
                      <a:round/>
                      <a:headEnd type="none" w="med" len="med"/>
                      <a:tailEnd type="none" w="med" len="med"/>
                    </a:lnB>
                  </a:tcPr>
                </a:tc>
              </a:tr>
              <a:tr h="110507">
                <a:tc>
                  <a:txBody>
                    <a:bodyPr/>
                    <a:lstStyle/>
                    <a:p>
                      <a:pPr algn="ctr" fontAlgn="ctr"/>
                      <a:r>
                        <a:rPr lang="en-US" sz="1200" u="none" strike="noStrike" dirty="0">
                          <a:solidFill>
                            <a:schemeClr val="tx2"/>
                          </a:solidFill>
                          <a:effectLst/>
                        </a:rPr>
                        <a:t>1/8/2013</a:t>
                      </a:r>
                      <a:endParaRPr lang="en-US" sz="1200" b="0" i="0" u="none" strike="noStrike" dirty="0">
                        <a:solidFill>
                          <a:schemeClr val="tx2"/>
                        </a:solidFill>
                        <a:effectLst/>
                        <a:latin typeface="Arial" panose="020B0604020202020204" pitchFamily="34" charset="0"/>
                      </a:endParaRPr>
                    </a:p>
                  </a:txBody>
                  <a:tcPr marL="6348" marR="6348" marT="6348" marB="0" anchor="ctr">
                    <a:lnR w="12700" cap="flat" cmpd="sng" algn="ctr">
                      <a:solidFill>
                        <a:schemeClr val="accent1"/>
                      </a:solidFill>
                      <a:prstDash val="solid"/>
                      <a:round/>
                      <a:headEnd type="none" w="med" len="med"/>
                      <a:tailEnd type="none" w="med" len="med"/>
                    </a:lnR>
                    <a:lnT w="12700" cap="flat" cmpd="sng" algn="ctr">
                      <a:solidFill>
                        <a:schemeClr val="accent1"/>
                      </a:solidFill>
                      <a:prstDash val="sysDash"/>
                      <a:round/>
                      <a:headEnd type="none" w="med" len="med"/>
                      <a:tailEnd type="none" w="med" len="med"/>
                    </a:lnT>
                    <a:lnB w="12700" cap="flat" cmpd="sng" algn="ctr">
                      <a:solidFill>
                        <a:schemeClr val="accent1"/>
                      </a:solidFill>
                      <a:prstDash val="sysDash"/>
                      <a:round/>
                      <a:headEnd type="none" w="med" len="med"/>
                      <a:tailEnd type="none" w="med" len="med"/>
                    </a:lnB>
                  </a:tcPr>
                </a:tc>
                <a:tc>
                  <a:txBody>
                    <a:bodyPr/>
                    <a:lstStyle/>
                    <a:p>
                      <a:pPr algn="ctr" fontAlgn="ctr"/>
                      <a:r>
                        <a:rPr lang="en-US" sz="1200" u="none" strike="noStrike" dirty="0">
                          <a:solidFill>
                            <a:schemeClr val="tx2"/>
                          </a:solidFill>
                          <a:effectLst/>
                        </a:rPr>
                        <a:t>16:40</a:t>
                      </a:r>
                      <a:endParaRPr lang="en-US" sz="1200" b="0" i="0" u="none" strike="noStrike" dirty="0">
                        <a:solidFill>
                          <a:schemeClr val="tx2"/>
                        </a:solidFill>
                        <a:effectLst/>
                        <a:latin typeface="Arial" panose="020B0604020202020204" pitchFamily="34" charset="0"/>
                      </a:endParaRPr>
                    </a:p>
                  </a:txBody>
                  <a:tcPr marL="6348" marR="6348" marT="6348"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ysDash"/>
                      <a:round/>
                      <a:headEnd type="none" w="med" len="med"/>
                      <a:tailEnd type="none" w="med" len="med"/>
                    </a:lnT>
                    <a:lnB w="12700" cap="flat" cmpd="sng" algn="ctr">
                      <a:solidFill>
                        <a:schemeClr val="accent1"/>
                      </a:solidFill>
                      <a:prstDash val="sysDash"/>
                      <a:round/>
                      <a:headEnd type="none" w="med" len="med"/>
                      <a:tailEnd type="none" w="med" len="med"/>
                    </a:lnB>
                  </a:tcPr>
                </a:tc>
                <a:tc>
                  <a:txBody>
                    <a:bodyPr/>
                    <a:lstStyle/>
                    <a:p>
                      <a:pPr algn="ctr" fontAlgn="ctr"/>
                      <a:r>
                        <a:rPr lang="en-US" sz="1200" u="none" strike="noStrike" dirty="0">
                          <a:solidFill>
                            <a:schemeClr val="tx2"/>
                          </a:solidFill>
                          <a:effectLst/>
                        </a:rPr>
                        <a:t>10</a:t>
                      </a:r>
                      <a:endParaRPr lang="en-US" sz="1200" b="0" i="0" u="none" strike="noStrike" dirty="0">
                        <a:solidFill>
                          <a:schemeClr val="tx2"/>
                        </a:solidFill>
                        <a:effectLst/>
                        <a:latin typeface="Arial" panose="020B0604020202020204" pitchFamily="34" charset="0"/>
                      </a:endParaRPr>
                    </a:p>
                  </a:txBody>
                  <a:tcPr marL="6348" marR="6348" marT="6348"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ysDash"/>
                      <a:round/>
                      <a:headEnd type="none" w="med" len="med"/>
                      <a:tailEnd type="none" w="med" len="med"/>
                    </a:lnT>
                    <a:lnB w="12700" cap="flat" cmpd="sng" algn="ctr">
                      <a:solidFill>
                        <a:schemeClr val="accent1"/>
                      </a:solidFill>
                      <a:prstDash val="sysDash"/>
                      <a:round/>
                      <a:headEnd type="none" w="med" len="med"/>
                      <a:tailEnd type="none" w="med" len="med"/>
                    </a:lnB>
                  </a:tcPr>
                </a:tc>
                <a:tc>
                  <a:txBody>
                    <a:bodyPr/>
                    <a:lstStyle/>
                    <a:p>
                      <a:pPr algn="ctr" fontAlgn="ctr"/>
                      <a:r>
                        <a:rPr lang="en-US" sz="1200" b="0" i="0" u="none" strike="noStrike" dirty="0" smtClean="0">
                          <a:solidFill>
                            <a:schemeClr val="tx2"/>
                          </a:solidFill>
                          <a:effectLst/>
                          <a:latin typeface="Arial" panose="020B0604020202020204" pitchFamily="34" charset="0"/>
                        </a:rPr>
                        <a:t>974</a:t>
                      </a:r>
                      <a:endParaRPr lang="en-US" sz="1200" b="0" i="0" u="none" strike="noStrike" dirty="0">
                        <a:solidFill>
                          <a:schemeClr val="tx2"/>
                        </a:solidFill>
                        <a:effectLst/>
                        <a:latin typeface="Arial" panose="020B0604020202020204" pitchFamily="34" charset="0"/>
                      </a:endParaRPr>
                    </a:p>
                  </a:txBody>
                  <a:tcPr marL="7620" marR="7620" marT="762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ysDash"/>
                      <a:round/>
                      <a:headEnd type="none" w="med" len="med"/>
                      <a:tailEnd type="none" w="med" len="med"/>
                    </a:lnT>
                    <a:lnB w="12700" cap="flat" cmpd="sng" algn="ctr">
                      <a:solidFill>
                        <a:schemeClr val="accent1"/>
                      </a:solidFill>
                      <a:prstDash val="sysDash"/>
                      <a:round/>
                      <a:headEnd type="none" w="med" len="med"/>
                      <a:tailEnd type="none" w="med" len="med"/>
                    </a:lnB>
                  </a:tcPr>
                </a:tc>
                <a:tc>
                  <a:txBody>
                    <a:bodyPr/>
                    <a:lstStyle/>
                    <a:p>
                      <a:pPr algn="l" fontAlgn="ctr"/>
                      <a:r>
                        <a:rPr lang="en-US" sz="1200" u="none" strike="noStrike" dirty="0">
                          <a:solidFill>
                            <a:schemeClr val="tx2"/>
                          </a:solidFill>
                          <a:effectLst/>
                        </a:rPr>
                        <a:t>UF Event for frequency near 59.7 Hz that caused some Load Resources to trip offline</a:t>
                      </a:r>
                      <a:endParaRPr lang="en-US" sz="1200" b="0" i="0" u="none" strike="noStrike" dirty="0">
                        <a:solidFill>
                          <a:schemeClr val="tx2"/>
                        </a:solidFill>
                        <a:effectLst/>
                        <a:latin typeface="Arial" panose="020B0604020202020204" pitchFamily="34" charset="0"/>
                      </a:endParaRPr>
                    </a:p>
                  </a:txBody>
                  <a:tcPr marL="6348" marR="6348" marT="6348" marB="0" anchor="ctr">
                    <a:lnL w="12700" cap="flat" cmpd="sng" algn="ctr">
                      <a:solidFill>
                        <a:schemeClr val="accent1"/>
                      </a:solidFill>
                      <a:prstDash val="solid"/>
                      <a:round/>
                      <a:headEnd type="none" w="med" len="med"/>
                      <a:tailEnd type="none" w="med" len="med"/>
                    </a:lnL>
                    <a:lnT w="12700" cap="flat" cmpd="sng" algn="ctr">
                      <a:solidFill>
                        <a:schemeClr val="accent1"/>
                      </a:solidFill>
                      <a:prstDash val="sysDash"/>
                      <a:round/>
                      <a:headEnd type="none" w="med" len="med"/>
                      <a:tailEnd type="none" w="med" len="med"/>
                    </a:lnT>
                    <a:lnB w="12700" cap="flat" cmpd="sng" algn="ctr">
                      <a:solidFill>
                        <a:schemeClr val="accent1"/>
                      </a:solidFill>
                      <a:prstDash val="sysDash"/>
                      <a:round/>
                      <a:headEnd type="none" w="med" len="med"/>
                      <a:tailEnd type="none" w="med" len="med"/>
                    </a:lnB>
                  </a:tcPr>
                </a:tc>
              </a:tr>
              <a:tr h="110507">
                <a:tc>
                  <a:txBody>
                    <a:bodyPr/>
                    <a:lstStyle/>
                    <a:p>
                      <a:pPr algn="ctr" fontAlgn="ctr"/>
                      <a:r>
                        <a:rPr lang="en-US" sz="1200" u="none" strike="noStrike" dirty="0">
                          <a:solidFill>
                            <a:schemeClr val="tx2"/>
                          </a:solidFill>
                          <a:effectLst/>
                        </a:rPr>
                        <a:t>11/1/2013</a:t>
                      </a:r>
                      <a:endParaRPr lang="en-US" sz="1200" b="0" i="0" u="none" strike="noStrike" dirty="0">
                        <a:solidFill>
                          <a:schemeClr val="tx2"/>
                        </a:solidFill>
                        <a:effectLst/>
                        <a:latin typeface="Arial" panose="020B0604020202020204" pitchFamily="34" charset="0"/>
                      </a:endParaRPr>
                    </a:p>
                  </a:txBody>
                  <a:tcPr marL="6348" marR="6348" marT="6348" marB="0" anchor="ctr">
                    <a:lnR w="12700" cap="flat" cmpd="sng" algn="ctr">
                      <a:solidFill>
                        <a:schemeClr val="accent1"/>
                      </a:solidFill>
                      <a:prstDash val="solid"/>
                      <a:round/>
                      <a:headEnd type="none" w="med" len="med"/>
                      <a:tailEnd type="none" w="med" len="med"/>
                    </a:lnR>
                    <a:lnT w="12700" cap="flat" cmpd="sng" algn="ctr">
                      <a:solidFill>
                        <a:schemeClr val="accent1"/>
                      </a:solidFill>
                      <a:prstDash val="sysDash"/>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pPr algn="ctr" fontAlgn="ctr"/>
                      <a:r>
                        <a:rPr lang="en-US" sz="1200" u="none" strike="noStrike" dirty="0">
                          <a:solidFill>
                            <a:schemeClr val="tx2"/>
                          </a:solidFill>
                          <a:effectLst/>
                        </a:rPr>
                        <a:t>21:47</a:t>
                      </a:r>
                      <a:endParaRPr lang="en-US" sz="1200" b="0" i="0" u="none" strike="noStrike" dirty="0">
                        <a:solidFill>
                          <a:schemeClr val="tx2"/>
                        </a:solidFill>
                        <a:effectLst/>
                        <a:latin typeface="Arial" panose="020B0604020202020204" pitchFamily="34" charset="0"/>
                      </a:endParaRPr>
                    </a:p>
                  </a:txBody>
                  <a:tcPr marL="6348" marR="6348" marT="6348"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ysDash"/>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pPr algn="ctr" fontAlgn="ctr"/>
                      <a:r>
                        <a:rPr lang="en-US" sz="1200" u="none" strike="noStrike" dirty="0">
                          <a:solidFill>
                            <a:schemeClr val="tx2"/>
                          </a:solidFill>
                          <a:effectLst/>
                        </a:rPr>
                        <a:t>10</a:t>
                      </a:r>
                      <a:endParaRPr lang="en-US" sz="1200" b="0" i="0" u="none" strike="noStrike" dirty="0">
                        <a:solidFill>
                          <a:schemeClr val="tx2"/>
                        </a:solidFill>
                        <a:effectLst/>
                        <a:latin typeface="Arial" panose="020B0604020202020204" pitchFamily="34" charset="0"/>
                      </a:endParaRPr>
                    </a:p>
                  </a:txBody>
                  <a:tcPr marL="6348" marR="6348" marT="6348"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ysDash"/>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pPr algn="ctr" fontAlgn="ctr"/>
                      <a:r>
                        <a:rPr lang="en-US" sz="1200" b="0" i="0" u="none" strike="noStrike" dirty="0" smtClean="0">
                          <a:solidFill>
                            <a:schemeClr val="tx2"/>
                          </a:solidFill>
                          <a:effectLst/>
                          <a:latin typeface="Arial" panose="020B0604020202020204" pitchFamily="34" charset="0"/>
                        </a:rPr>
                        <a:t>463</a:t>
                      </a:r>
                      <a:endParaRPr lang="en-US" sz="1200" b="0" i="0" u="none" strike="noStrike" dirty="0">
                        <a:solidFill>
                          <a:schemeClr val="tx2"/>
                        </a:solidFill>
                        <a:effectLst/>
                        <a:latin typeface="Arial" panose="020B0604020202020204" pitchFamily="34" charset="0"/>
                      </a:endParaRPr>
                    </a:p>
                  </a:txBody>
                  <a:tcPr marL="7620" marR="7620" marT="762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ysDash"/>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pPr algn="l" fontAlgn="ctr"/>
                      <a:r>
                        <a:rPr lang="en-US" sz="1200" u="none" strike="noStrike" dirty="0">
                          <a:solidFill>
                            <a:schemeClr val="tx2"/>
                          </a:solidFill>
                          <a:effectLst/>
                        </a:rPr>
                        <a:t>UF Event for frequency near 59.7 Hz that caused some Load Resources to trip offline</a:t>
                      </a:r>
                      <a:endParaRPr lang="en-US" sz="1200" b="0" i="0" u="none" strike="noStrike" dirty="0">
                        <a:solidFill>
                          <a:schemeClr val="tx2"/>
                        </a:solidFill>
                        <a:effectLst/>
                        <a:latin typeface="Arial" panose="020B0604020202020204" pitchFamily="34" charset="0"/>
                      </a:endParaRPr>
                    </a:p>
                  </a:txBody>
                  <a:tcPr marL="6348" marR="6348" marT="6348" marB="0" anchor="ctr">
                    <a:lnL w="12700" cap="flat" cmpd="sng" algn="ctr">
                      <a:solidFill>
                        <a:schemeClr val="accent1"/>
                      </a:solidFill>
                      <a:prstDash val="solid"/>
                      <a:round/>
                      <a:headEnd type="none" w="med" len="med"/>
                      <a:tailEnd type="none" w="med" len="med"/>
                    </a:lnL>
                    <a:lnT w="12700" cap="flat" cmpd="sng" algn="ctr">
                      <a:solidFill>
                        <a:schemeClr val="accent1"/>
                      </a:solidFill>
                      <a:prstDash val="sysDash"/>
                      <a:round/>
                      <a:headEnd type="none" w="med" len="med"/>
                      <a:tailEnd type="none" w="med" len="med"/>
                    </a:lnT>
                    <a:lnB w="12700" cap="flat" cmpd="sng" algn="ctr">
                      <a:solidFill>
                        <a:schemeClr val="accent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252580839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t>Under-Frequency Events Impacting Load Resources</a:t>
            </a:r>
          </a:p>
        </p:txBody>
      </p:sp>
      <p:sp>
        <p:nvSpPr>
          <p:cNvPr id="4" name="Slide Number Placeholder 3"/>
          <p:cNvSpPr>
            <a:spLocks noGrp="1"/>
          </p:cNvSpPr>
          <p:nvPr>
            <p:ph type="sldNum" sz="quarter" idx="4"/>
          </p:nvPr>
        </p:nvSpPr>
        <p:spPr/>
        <p:txBody>
          <a:bodyPr/>
          <a:lstStyle/>
          <a:p>
            <a:fld id="{1D93BD3E-1E9A-4970-A6F7-E7AC52762E0C}" type="slidenum">
              <a:rPr lang="en-US" smtClean="0"/>
              <a:pPr/>
              <a:t>17</a:t>
            </a:fld>
            <a:endParaRPr lang="en-US" dirty="0"/>
          </a:p>
        </p:txBody>
      </p:sp>
      <p:graphicFrame>
        <p:nvGraphicFramePr>
          <p:cNvPr id="5" name="Table 4"/>
          <p:cNvGraphicFramePr>
            <a:graphicFrameLocks noGrp="1"/>
          </p:cNvGraphicFramePr>
          <p:nvPr>
            <p:extLst>
              <p:ext uri="{D42A27DB-BD31-4B8C-83A1-F6EECF244321}">
                <p14:modId xmlns:p14="http://schemas.microsoft.com/office/powerpoint/2010/main" val="3735835723"/>
              </p:ext>
            </p:extLst>
          </p:nvPr>
        </p:nvGraphicFramePr>
        <p:xfrm>
          <a:off x="304800" y="855406"/>
          <a:ext cx="8535417" cy="3918780"/>
        </p:xfrm>
        <a:graphic>
          <a:graphicData uri="http://schemas.openxmlformats.org/drawingml/2006/table">
            <a:tbl>
              <a:tblPr>
                <a:tableStyleId>{3B4B98B0-60AC-42C2-AFA5-B58CD77FA1E5}</a:tableStyleId>
              </a:tblPr>
              <a:tblGrid>
                <a:gridCol w="953009"/>
                <a:gridCol w="696976"/>
                <a:gridCol w="905256"/>
                <a:gridCol w="1243584"/>
                <a:gridCol w="4736592"/>
              </a:tblGrid>
              <a:tr h="235479">
                <a:tc gridSpan="5">
                  <a:txBody>
                    <a:bodyPr/>
                    <a:lstStyle/>
                    <a:p>
                      <a:pPr algn="l" fontAlgn="ctr"/>
                      <a:r>
                        <a:rPr lang="en-US" sz="1200" b="1" u="none" strike="noStrike" dirty="0">
                          <a:solidFill>
                            <a:schemeClr val="tx2"/>
                          </a:solidFill>
                          <a:effectLst/>
                        </a:rPr>
                        <a:t>2014</a:t>
                      </a:r>
                      <a:endParaRPr lang="en-US" sz="1200" b="1" i="0" u="none" strike="noStrike" dirty="0">
                        <a:solidFill>
                          <a:schemeClr val="tx2"/>
                        </a:solidFill>
                        <a:effectLst/>
                        <a:latin typeface="Arial" panose="020B0604020202020204" pitchFamily="34" charset="0"/>
                      </a:endParaRPr>
                    </a:p>
                  </a:txBody>
                  <a:tcPr marL="6348" marR="6348" marT="6348" marB="0" anchor="ct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hMerge="1">
                  <a:txBody>
                    <a:bodyPr/>
                    <a:lstStyle/>
                    <a:p>
                      <a:pPr algn="ctr" fontAlgn="b"/>
                      <a:endParaRPr lang="en-US" sz="800" b="0" i="0" u="none" strike="noStrike" dirty="0">
                        <a:solidFill>
                          <a:schemeClr val="tx2"/>
                        </a:solidFill>
                        <a:effectLst/>
                        <a:latin typeface="Arial" panose="020B0604020202020204" pitchFamily="34" charset="0"/>
                      </a:endParaRPr>
                    </a:p>
                  </a:txBody>
                  <a:tcPr marL="6348" marR="6348" marT="6348" marB="0" anchor="b">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hMerge="1">
                  <a:txBody>
                    <a:bodyPr/>
                    <a:lstStyle/>
                    <a:p>
                      <a:pPr algn="ctr" fontAlgn="b"/>
                      <a:endParaRPr lang="en-US" sz="800" b="0" i="0" u="none" strike="noStrike" dirty="0">
                        <a:solidFill>
                          <a:schemeClr val="tx2"/>
                        </a:solidFill>
                        <a:effectLst/>
                        <a:latin typeface="Arial" panose="020B0604020202020204" pitchFamily="34" charset="0"/>
                      </a:endParaRPr>
                    </a:p>
                  </a:txBody>
                  <a:tcPr marL="6348" marR="6348" marT="6348" marB="0" anchor="b">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hMerge="1">
                  <a:txBody>
                    <a:bodyPr/>
                    <a:lstStyle/>
                    <a:p>
                      <a:pPr algn="ctr" fontAlgn="b"/>
                      <a:endParaRPr lang="en-US" sz="800" b="0" i="0" u="none" strike="noStrike" dirty="0">
                        <a:solidFill>
                          <a:schemeClr val="tx2"/>
                        </a:solidFill>
                        <a:effectLst/>
                        <a:latin typeface="Arial" panose="020B0604020202020204" pitchFamily="34" charset="0"/>
                      </a:endParaRPr>
                    </a:p>
                  </a:txBody>
                  <a:tcPr marL="6348" marR="6348" marT="6348" marB="0" anchor="b">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hMerge="1">
                  <a:txBody>
                    <a:bodyPr/>
                    <a:lstStyle/>
                    <a:p>
                      <a:pPr algn="l" fontAlgn="b"/>
                      <a:endParaRPr lang="en-US" sz="800" b="0" i="0" u="none" strike="noStrike" dirty="0">
                        <a:solidFill>
                          <a:schemeClr val="tx2"/>
                        </a:solidFill>
                        <a:effectLst/>
                        <a:latin typeface="Arial" panose="020B0604020202020204" pitchFamily="34" charset="0"/>
                      </a:endParaRPr>
                    </a:p>
                  </a:txBody>
                  <a:tcPr marL="6348" marR="6348" marT="6348" marB="0" anchor="b">
                    <a:lnL w="12700" cap="flat" cmpd="sng" algn="ctr">
                      <a:solidFill>
                        <a:schemeClr val="accent1"/>
                      </a:solidFill>
                      <a:prstDash val="solid"/>
                      <a:round/>
                      <a:headEnd type="none" w="med" len="med"/>
                      <a:tailEnd type="none" w="med" len="med"/>
                    </a:lnL>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r>
              <a:tr h="355462">
                <a:tc>
                  <a:txBody>
                    <a:bodyPr/>
                    <a:lstStyle/>
                    <a:p>
                      <a:pPr algn="ctr" fontAlgn="ctr"/>
                      <a:r>
                        <a:rPr lang="en-US" sz="1200" b="1" u="none" strike="noStrike" dirty="0">
                          <a:solidFill>
                            <a:schemeClr val="tx2"/>
                          </a:solidFill>
                          <a:effectLst/>
                        </a:rPr>
                        <a:t>Date</a:t>
                      </a:r>
                      <a:endParaRPr lang="en-US" sz="1200" b="1" i="0" u="none" strike="noStrike" dirty="0">
                        <a:solidFill>
                          <a:schemeClr val="tx2"/>
                        </a:solidFill>
                        <a:effectLst/>
                        <a:latin typeface="Arial" panose="020B0604020202020204" pitchFamily="34" charset="0"/>
                      </a:endParaRPr>
                    </a:p>
                  </a:txBody>
                  <a:tcPr marL="6348" marR="6348" marT="6348" marB="0" anchor="ctr">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lumMod val="20000"/>
                        <a:lumOff val="80000"/>
                      </a:schemeClr>
                    </a:solidFill>
                  </a:tcPr>
                </a:tc>
                <a:tc>
                  <a:txBody>
                    <a:bodyPr/>
                    <a:lstStyle/>
                    <a:p>
                      <a:pPr algn="ctr" fontAlgn="ctr"/>
                      <a:r>
                        <a:rPr lang="en-US" sz="1200" b="1" u="none" strike="noStrike" dirty="0">
                          <a:solidFill>
                            <a:schemeClr val="tx2"/>
                          </a:solidFill>
                          <a:effectLst/>
                        </a:rPr>
                        <a:t>Time</a:t>
                      </a:r>
                      <a:endParaRPr lang="en-US" sz="1200" b="1" i="0" u="none" strike="noStrike" dirty="0">
                        <a:solidFill>
                          <a:schemeClr val="tx2"/>
                        </a:solidFill>
                        <a:effectLst/>
                        <a:latin typeface="Arial" panose="020B0604020202020204" pitchFamily="34" charset="0"/>
                      </a:endParaRPr>
                    </a:p>
                  </a:txBody>
                  <a:tcPr marL="6348" marR="6348" marT="6348"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lumMod val="20000"/>
                        <a:lumOff val="80000"/>
                      </a:schemeClr>
                    </a:solidFill>
                  </a:tcPr>
                </a:tc>
                <a:tc>
                  <a:txBody>
                    <a:bodyPr/>
                    <a:lstStyle/>
                    <a:p>
                      <a:pPr algn="ctr" fontAlgn="ctr"/>
                      <a:r>
                        <a:rPr lang="en-US" sz="1200" b="1" u="none" strike="noStrike" dirty="0">
                          <a:solidFill>
                            <a:schemeClr val="tx2"/>
                          </a:solidFill>
                          <a:effectLst/>
                        </a:rPr>
                        <a:t>Duration (min)</a:t>
                      </a:r>
                      <a:endParaRPr lang="en-US" sz="1200" b="1" i="0" u="none" strike="noStrike" dirty="0">
                        <a:solidFill>
                          <a:schemeClr val="tx2"/>
                        </a:solidFill>
                        <a:effectLst/>
                        <a:latin typeface="Arial" panose="020B0604020202020204" pitchFamily="34" charset="0"/>
                      </a:endParaRPr>
                    </a:p>
                  </a:txBody>
                  <a:tcPr marL="6348" marR="6348" marT="6348"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lumMod val="20000"/>
                        <a:lumOff val="80000"/>
                      </a:schemeClr>
                    </a:solidFill>
                  </a:tcPr>
                </a:tc>
                <a:tc>
                  <a:txBody>
                    <a:bodyPr/>
                    <a:lstStyle/>
                    <a:p>
                      <a:pPr algn="ctr" fontAlgn="ctr"/>
                      <a:r>
                        <a:rPr lang="en-US" sz="1200" b="1" u="none" strike="noStrike" dirty="0">
                          <a:solidFill>
                            <a:schemeClr val="tx2"/>
                          </a:solidFill>
                          <a:effectLst/>
                        </a:rPr>
                        <a:t>Amount of Response (MW)</a:t>
                      </a:r>
                      <a:endParaRPr lang="en-US" sz="1200" b="1" i="0" u="none" strike="noStrike" dirty="0">
                        <a:solidFill>
                          <a:schemeClr val="tx2"/>
                        </a:solidFill>
                        <a:effectLst/>
                        <a:latin typeface="Arial" panose="020B0604020202020204" pitchFamily="34" charset="0"/>
                      </a:endParaRPr>
                    </a:p>
                  </a:txBody>
                  <a:tcPr marL="6348" marR="6348" marT="6348"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lumMod val="20000"/>
                        <a:lumOff val="80000"/>
                      </a:schemeClr>
                    </a:solidFill>
                  </a:tcPr>
                </a:tc>
                <a:tc>
                  <a:txBody>
                    <a:bodyPr/>
                    <a:lstStyle/>
                    <a:p>
                      <a:pPr algn="l" fontAlgn="ctr"/>
                      <a:r>
                        <a:rPr lang="en-US" sz="1200" b="1" u="none" strike="noStrike" dirty="0">
                          <a:solidFill>
                            <a:schemeClr val="tx2"/>
                          </a:solidFill>
                          <a:effectLst/>
                        </a:rPr>
                        <a:t>Type of Deployment</a:t>
                      </a:r>
                      <a:endParaRPr lang="en-US" sz="1200" b="1" i="0" u="none" strike="noStrike" dirty="0">
                        <a:solidFill>
                          <a:schemeClr val="tx2"/>
                        </a:solidFill>
                        <a:effectLst/>
                        <a:latin typeface="Arial" panose="020B0604020202020204" pitchFamily="34" charset="0"/>
                      </a:endParaRPr>
                    </a:p>
                  </a:txBody>
                  <a:tcPr marL="6348" marR="6348" marT="6348" marB="0" anchor="ctr">
                    <a:lnL w="12700" cap="flat" cmpd="sng" algn="ctr">
                      <a:solidFill>
                        <a:schemeClr val="accent1"/>
                      </a:solidFill>
                      <a:prstDash val="solid"/>
                      <a:round/>
                      <a:headEnd type="none" w="med" len="med"/>
                      <a:tailEnd type="none" w="med" len="med"/>
                    </a:lnL>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lumMod val="20000"/>
                        <a:lumOff val="80000"/>
                      </a:schemeClr>
                    </a:solidFill>
                  </a:tcPr>
                </a:tc>
              </a:tr>
              <a:tr h="355462">
                <a:tc>
                  <a:txBody>
                    <a:bodyPr/>
                    <a:lstStyle/>
                    <a:p>
                      <a:pPr algn="ctr" fontAlgn="ctr"/>
                      <a:r>
                        <a:rPr lang="en-US" sz="1200" u="none" strike="noStrike">
                          <a:solidFill>
                            <a:schemeClr val="tx2"/>
                          </a:solidFill>
                          <a:effectLst/>
                        </a:rPr>
                        <a:t>1/18/2014</a:t>
                      </a:r>
                      <a:endParaRPr lang="en-US" sz="1200" b="0" i="0" u="none" strike="noStrike">
                        <a:solidFill>
                          <a:schemeClr val="tx2"/>
                        </a:solidFill>
                        <a:effectLst/>
                        <a:latin typeface="Arial" panose="020B0604020202020204" pitchFamily="34" charset="0"/>
                      </a:endParaRPr>
                    </a:p>
                  </a:txBody>
                  <a:tcPr marL="6348" marR="6348" marT="6348" marB="0" anchor="ctr">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pPr algn="ctr" fontAlgn="ctr"/>
                      <a:r>
                        <a:rPr lang="en-US" sz="1200" u="none" strike="noStrike">
                          <a:solidFill>
                            <a:schemeClr val="tx2"/>
                          </a:solidFill>
                          <a:effectLst/>
                        </a:rPr>
                        <a:t>8:41</a:t>
                      </a:r>
                      <a:endParaRPr lang="en-US" sz="1200" b="0" i="0" u="none" strike="noStrike">
                        <a:solidFill>
                          <a:schemeClr val="tx2"/>
                        </a:solidFill>
                        <a:effectLst/>
                        <a:latin typeface="Arial" panose="020B0604020202020204" pitchFamily="34" charset="0"/>
                      </a:endParaRPr>
                    </a:p>
                  </a:txBody>
                  <a:tcPr marL="6348" marR="6348" marT="6348"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pPr algn="ctr" fontAlgn="ctr"/>
                      <a:r>
                        <a:rPr lang="en-US" sz="1200" u="none" strike="noStrike">
                          <a:solidFill>
                            <a:schemeClr val="tx2"/>
                          </a:solidFill>
                          <a:effectLst/>
                        </a:rPr>
                        <a:t>59</a:t>
                      </a:r>
                      <a:endParaRPr lang="en-US" sz="1200" b="0" i="0" u="none" strike="noStrike">
                        <a:solidFill>
                          <a:schemeClr val="tx2"/>
                        </a:solidFill>
                        <a:effectLst/>
                        <a:latin typeface="Arial" panose="020B0604020202020204" pitchFamily="34" charset="0"/>
                      </a:endParaRPr>
                    </a:p>
                  </a:txBody>
                  <a:tcPr marL="6348" marR="6348" marT="6348"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pPr algn="ctr" fontAlgn="ctr"/>
                      <a:r>
                        <a:rPr lang="en-US" sz="1200" u="none" strike="noStrike" dirty="0">
                          <a:solidFill>
                            <a:schemeClr val="tx2"/>
                          </a:solidFill>
                          <a:effectLst/>
                        </a:rPr>
                        <a:t>850</a:t>
                      </a:r>
                      <a:endParaRPr lang="en-US" sz="1200" b="0" i="0" u="none" strike="noStrike" dirty="0">
                        <a:solidFill>
                          <a:schemeClr val="tx2"/>
                        </a:solidFill>
                        <a:effectLst/>
                        <a:latin typeface="Arial" panose="020B0604020202020204" pitchFamily="34" charset="0"/>
                      </a:endParaRPr>
                    </a:p>
                  </a:txBody>
                  <a:tcPr marL="6348" marR="6348" marT="6348"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pPr algn="l" fontAlgn="ctr"/>
                      <a:r>
                        <a:rPr lang="en-US" sz="1200" u="none" strike="noStrike" dirty="0">
                          <a:solidFill>
                            <a:schemeClr val="tx2"/>
                          </a:solidFill>
                          <a:effectLst/>
                        </a:rPr>
                        <a:t>UF Event for frequency near 59.7 Hz that caused some Load Resources to trip offline; resulted in EEA Level 1 event.</a:t>
                      </a:r>
                      <a:endParaRPr lang="en-US" sz="1200" b="0" i="0" u="none" strike="noStrike" dirty="0">
                        <a:solidFill>
                          <a:schemeClr val="tx2"/>
                        </a:solidFill>
                        <a:effectLst/>
                        <a:latin typeface="Arial" panose="020B0604020202020204" pitchFamily="34" charset="0"/>
                      </a:endParaRPr>
                    </a:p>
                  </a:txBody>
                  <a:tcPr marL="6348" marR="6348" marT="6348" marB="0" anchor="ctr">
                    <a:lnL w="12700" cap="flat" cmpd="sng" algn="ctr">
                      <a:solidFill>
                        <a:schemeClr val="accent1"/>
                      </a:solidFill>
                      <a:prstDash val="solid"/>
                      <a:round/>
                      <a:headEnd type="none" w="med" len="med"/>
                      <a:tailEnd type="none" w="med" len="med"/>
                    </a:lnL>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r>
              <a:tr h="235479">
                <a:tc gridSpan="5">
                  <a:txBody>
                    <a:bodyPr/>
                    <a:lstStyle/>
                    <a:p>
                      <a:pPr algn="l" fontAlgn="ctr"/>
                      <a:r>
                        <a:rPr lang="en-US" sz="1200" b="1" u="none" strike="noStrike" dirty="0">
                          <a:solidFill>
                            <a:schemeClr val="tx2"/>
                          </a:solidFill>
                          <a:effectLst/>
                        </a:rPr>
                        <a:t>2015</a:t>
                      </a:r>
                      <a:endParaRPr lang="en-US" sz="1200" b="1" i="0" u="none" strike="noStrike" dirty="0">
                        <a:solidFill>
                          <a:schemeClr val="tx2"/>
                        </a:solidFill>
                        <a:effectLst/>
                        <a:latin typeface="Arial" panose="020B0604020202020204" pitchFamily="34" charset="0"/>
                      </a:endParaRPr>
                    </a:p>
                  </a:txBody>
                  <a:tcPr marL="6348" marR="6348" marT="6348" marB="0" anchor="ct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hMerge="1">
                  <a:txBody>
                    <a:bodyPr/>
                    <a:lstStyle/>
                    <a:p>
                      <a:pPr algn="ctr" fontAlgn="b"/>
                      <a:endParaRPr lang="en-US" sz="800" b="0" i="0" u="none" strike="noStrike" dirty="0">
                        <a:solidFill>
                          <a:schemeClr val="tx2"/>
                        </a:solidFill>
                        <a:effectLst/>
                        <a:latin typeface="Arial" panose="020B0604020202020204" pitchFamily="34" charset="0"/>
                      </a:endParaRPr>
                    </a:p>
                  </a:txBody>
                  <a:tcPr marL="6348" marR="6348" marT="6348" marB="0" anchor="b">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hMerge="1">
                  <a:txBody>
                    <a:bodyPr/>
                    <a:lstStyle/>
                    <a:p>
                      <a:pPr algn="ctr" fontAlgn="b"/>
                      <a:endParaRPr lang="en-US" sz="800" b="0" i="0" u="none" strike="noStrike" dirty="0">
                        <a:solidFill>
                          <a:schemeClr val="tx2"/>
                        </a:solidFill>
                        <a:effectLst/>
                        <a:latin typeface="Arial" panose="020B0604020202020204" pitchFamily="34" charset="0"/>
                      </a:endParaRPr>
                    </a:p>
                  </a:txBody>
                  <a:tcPr marL="6348" marR="6348" marT="6348" marB="0" anchor="b">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hMerge="1">
                  <a:txBody>
                    <a:bodyPr/>
                    <a:lstStyle/>
                    <a:p>
                      <a:pPr algn="ctr" fontAlgn="b"/>
                      <a:endParaRPr lang="en-US" sz="800" b="0" i="0" u="none" strike="noStrike" dirty="0">
                        <a:solidFill>
                          <a:schemeClr val="tx2"/>
                        </a:solidFill>
                        <a:effectLst/>
                        <a:latin typeface="Arial" panose="020B0604020202020204" pitchFamily="34" charset="0"/>
                      </a:endParaRPr>
                    </a:p>
                  </a:txBody>
                  <a:tcPr marL="6348" marR="6348" marT="6348" marB="0" anchor="b">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hMerge="1">
                  <a:txBody>
                    <a:bodyPr/>
                    <a:lstStyle/>
                    <a:p>
                      <a:pPr algn="l" fontAlgn="b"/>
                      <a:endParaRPr lang="en-US" sz="800" b="0" i="0" u="none" strike="noStrike" dirty="0">
                        <a:solidFill>
                          <a:schemeClr val="tx2"/>
                        </a:solidFill>
                        <a:effectLst/>
                        <a:latin typeface="Arial" panose="020B0604020202020204" pitchFamily="34" charset="0"/>
                      </a:endParaRPr>
                    </a:p>
                  </a:txBody>
                  <a:tcPr marL="6348" marR="6348" marT="6348" marB="0" anchor="b">
                    <a:lnL w="12700" cap="flat" cmpd="sng" algn="ctr">
                      <a:solidFill>
                        <a:schemeClr val="accent1"/>
                      </a:solidFill>
                      <a:prstDash val="solid"/>
                      <a:round/>
                      <a:headEnd type="none" w="med" len="med"/>
                      <a:tailEnd type="none" w="med" len="med"/>
                    </a:lnL>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r>
              <a:tr h="355462">
                <a:tc>
                  <a:txBody>
                    <a:bodyPr/>
                    <a:lstStyle/>
                    <a:p>
                      <a:pPr algn="ctr" fontAlgn="ctr"/>
                      <a:r>
                        <a:rPr lang="en-US" sz="1200" b="1" u="none" strike="noStrike" dirty="0">
                          <a:solidFill>
                            <a:schemeClr val="tx2"/>
                          </a:solidFill>
                          <a:effectLst/>
                        </a:rPr>
                        <a:t>Date</a:t>
                      </a:r>
                      <a:endParaRPr lang="en-US" sz="1200" b="1" i="0" u="none" strike="noStrike" dirty="0">
                        <a:solidFill>
                          <a:schemeClr val="tx2"/>
                        </a:solidFill>
                        <a:effectLst/>
                        <a:latin typeface="Arial" panose="020B0604020202020204" pitchFamily="34" charset="0"/>
                      </a:endParaRPr>
                    </a:p>
                  </a:txBody>
                  <a:tcPr marL="6348" marR="6348" marT="6348" marB="0" anchor="ctr">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lumMod val="20000"/>
                        <a:lumOff val="80000"/>
                      </a:schemeClr>
                    </a:solidFill>
                  </a:tcPr>
                </a:tc>
                <a:tc>
                  <a:txBody>
                    <a:bodyPr/>
                    <a:lstStyle/>
                    <a:p>
                      <a:pPr algn="ctr" fontAlgn="ctr"/>
                      <a:r>
                        <a:rPr lang="en-US" sz="1200" b="1" u="none" strike="noStrike" dirty="0">
                          <a:solidFill>
                            <a:schemeClr val="tx2"/>
                          </a:solidFill>
                          <a:effectLst/>
                        </a:rPr>
                        <a:t>Time</a:t>
                      </a:r>
                      <a:endParaRPr lang="en-US" sz="1200" b="1" i="0" u="none" strike="noStrike" dirty="0">
                        <a:solidFill>
                          <a:schemeClr val="tx2"/>
                        </a:solidFill>
                        <a:effectLst/>
                        <a:latin typeface="Arial" panose="020B0604020202020204" pitchFamily="34" charset="0"/>
                      </a:endParaRPr>
                    </a:p>
                  </a:txBody>
                  <a:tcPr marL="6348" marR="6348" marT="6348"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lumMod val="20000"/>
                        <a:lumOff val="80000"/>
                      </a:schemeClr>
                    </a:solidFill>
                  </a:tcPr>
                </a:tc>
                <a:tc>
                  <a:txBody>
                    <a:bodyPr/>
                    <a:lstStyle/>
                    <a:p>
                      <a:pPr algn="ctr" fontAlgn="ctr"/>
                      <a:r>
                        <a:rPr lang="en-US" sz="1200" b="1" u="none" strike="noStrike" dirty="0">
                          <a:solidFill>
                            <a:schemeClr val="tx2"/>
                          </a:solidFill>
                          <a:effectLst/>
                        </a:rPr>
                        <a:t>Duration (min)</a:t>
                      </a:r>
                      <a:endParaRPr lang="en-US" sz="1200" b="1" i="0" u="none" strike="noStrike" dirty="0">
                        <a:solidFill>
                          <a:schemeClr val="tx2"/>
                        </a:solidFill>
                        <a:effectLst/>
                        <a:latin typeface="Arial" panose="020B0604020202020204" pitchFamily="34" charset="0"/>
                      </a:endParaRPr>
                    </a:p>
                  </a:txBody>
                  <a:tcPr marL="6348" marR="6348" marT="6348"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lumMod val="20000"/>
                        <a:lumOff val="80000"/>
                      </a:schemeClr>
                    </a:solidFill>
                  </a:tcPr>
                </a:tc>
                <a:tc>
                  <a:txBody>
                    <a:bodyPr/>
                    <a:lstStyle/>
                    <a:p>
                      <a:pPr algn="ctr" fontAlgn="ctr"/>
                      <a:r>
                        <a:rPr lang="en-US" sz="1200" b="1" u="none" strike="noStrike" dirty="0">
                          <a:solidFill>
                            <a:schemeClr val="tx2"/>
                          </a:solidFill>
                          <a:effectLst/>
                        </a:rPr>
                        <a:t>Amount of Response (MW)</a:t>
                      </a:r>
                      <a:endParaRPr lang="en-US" sz="1200" b="1" i="0" u="none" strike="noStrike" dirty="0">
                        <a:solidFill>
                          <a:schemeClr val="tx2"/>
                        </a:solidFill>
                        <a:effectLst/>
                        <a:latin typeface="Arial" panose="020B0604020202020204" pitchFamily="34" charset="0"/>
                      </a:endParaRPr>
                    </a:p>
                  </a:txBody>
                  <a:tcPr marL="6348" marR="6348" marT="6348"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lumMod val="20000"/>
                        <a:lumOff val="80000"/>
                      </a:schemeClr>
                    </a:solidFill>
                  </a:tcPr>
                </a:tc>
                <a:tc>
                  <a:txBody>
                    <a:bodyPr/>
                    <a:lstStyle/>
                    <a:p>
                      <a:pPr algn="l" fontAlgn="ctr"/>
                      <a:r>
                        <a:rPr lang="en-US" sz="1200" b="1" u="none" strike="noStrike" dirty="0">
                          <a:solidFill>
                            <a:schemeClr val="tx2"/>
                          </a:solidFill>
                          <a:effectLst/>
                        </a:rPr>
                        <a:t>Type of Deployment</a:t>
                      </a:r>
                      <a:endParaRPr lang="en-US" sz="1200" b="1" i="0" u="none" strike="noStrike" dirty="0">
                        <a:solidFill>
                          <a:schemeClr val="tx2"/>
                        </a:solidFill>
                        <a:effectLst/>
                        <a:latin typeface="Arial" panose="020B0604020202020204" pitchFamily="34" charset="0"/>
                      </a:endParaRPr>
                    </a:p>
                  </a:txBody>
                  <a:tcPr marL="6348" marR="6348" marT="6348" marB="0" anchor="ctr">
                    <a:lnL w="12700" cap="flat" cmpd="sng" algn="ctr">
                      <a:solidFill>
                        <a:schemeClr val="accent1"/>
                      </a:solidFill>
                      <a:prstDash val="solid"/>
                      <a:round/>
                      <a:headEnd type="none" w="med" len="med"/>
                      <a:tailEnd type="none" w="med" len="med"/>
                    </a:lnL>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lumMod val="20000"/>
                        <a:lumOff val="80000"/>
                      </a:schemeClr>
                    </a:solidFill>
                  </a:tcPr>
                </a:tc>
              </a:tr>
              <a:tr h="355462">
                <a:tc>
                  <a:txBody>
                    <a:bodyPr/>
                    <a:lstStyle/>
                    <a:p>
                      <a:pPr algn="ctr" fontAlgn="ctr"/>
                      <a:r>
                        <a:rPr lang="en-US" sz="1200" u="none" strike="noStrike">
                          <a:solidFill>
                            <a:schemeClr val="tx2"/>
                          </a:solidFill>
                          <a:effectLst/>
                        </a:rPr>
                        <a:t>7/29/2015</a:t>
                      </a:r>
                      <a:endParaRPr lang="en-US" sz="1200" b="0" i="0" u="none" strike="noStrike">
                        <a:solidFill>
                          <a:schemeClr val="tx2"/>
                        </a:solidFill>
                        <a:effectLst/>
                        <a:latin typeface="Arial" panose="020B0604020202020204" pitchFamily="34" charset="0"/>
                      </a:endParaRPr>
                    </a:p>
                  </a:txBody>
                  <a:tcPr marL="6348" marR="6348" marT="6348" marB="0" anchor="ctr">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pPr algn="ctr" fontAlgn="ctr"/>
                      <a:r>
                        <a:rPr lang="en-US" sz="1200" u="none" strike="noStrike" dirty="0">
                          <a:solidFill>
                            <a:schemeClr val="tx2"/>
                          </a:solidFill>
                          <a:effectLst/>
                        </a:rPr>
                        <a:t>18:16</a:t>
                      </a:r>
                      <a:endParaRPr lang="en-US" sz="1200" b="0" i="0" u="none" strike="noStrike" dirty="0">
                        <a:solidFill>
                          <a:schemeClr val="tx2"/>
                        </a:solidFill>
                        <a:effectLst/>
                        <a:latin typeface="Arial" panose="020B0604020202020204" pitchFamily="34" charset="0"/>
                      </a:endParaRPr>
                    </a:p>
                  </a:txBody>
                  <a:tcPr marL="6348" marR="6348" marT="6348"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pPr algn="ctr" fontAlgn="ctr"/>
                      <a:r>
                        <a:rPr lang="en-US" sz="1200" u="none" strike="noStrike">
                          <a:solidFill>
                            <a:schemeClr val="tx2"/>
                          </a:solidFill>
                          <a:effectLst/>
                        </a:rPr>
                        <a:t>10</a:t>
                      </a:r>
                      <a:endParaRPr lang="en-US" sz="1200" b="0" i="0" u="none" strike="noStrike">
                        <a:solidFill>
                          <a:schemeClr val="tx2"/>
                        </a:solidFill>
                        <a:effectLst/>
                        <a:latin typeface="Arial" panose="020B0604020202020204" pitchFamily="34" charset="0"/>
                      </a:endParaRPr>
                    </a:p>
                  </a:txBody>
                  <a:tcPr marL="6348" marR="6348" marT="6348"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pPr algn="ctr" fontAlgn="ctr"/>
                      <a:r>
                        <a:rPr lang="en-US" sz="1200" u="none" strike="noStrike" dirty="0">
                          <a:solidFill>
                            <a:schemeClr val="tx2"/>
                          </a:solidFill>
                          <a:effectLst/>
                        </a:rPr>
                        <a:t>22</a:t>
                      </a:r>
                      <a:endParaRPr lang="en-US" sz="1200" b="0" i="0" u="none" strike="noStrike" dirty="0">
                        <a:solidFill>
                          <a:schemeClr val="tx2"/>
                        </a:solidFill>
                        <a:effectLst/>
                        <a:latin typeface="Arial" panose="020B0604020202020204" pitchFamily="34" charset="0"/>
                      </a:endParaRPr>
                    </a:p>
                  </a:txBody>
                  <a:tcPr marL="6348" marR="6348" marT="6348"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pPr algn="l" fontAlgn="ctr"/>
                      <a:r>
                        <a:rPr lang="en-US" sz="1200" u="none" strike="noStrike" dirty="0">
                          <a:solidFill>
                            <a:schemeClr val="tx2"/>
                          </a:solidFill>
                          <a:effectLst/>
                        </a:rPr>
                        <a:t>UF Event for frequency near 59.7 </a:t>
                      </a:r>
                      <a:r>
                        <a:rPr lang="en-US" sz="1200" u="none" strike="noStrike" dirty="0" smtClean="0">
                          <a:solidFill>
                            <a:schemeClr val="tx2"/>
                          </a:solidFill>
                          <a:effectLst/>
                        </a:rPr>
                        <a:t>Hz </a:t>
                      </a:r>
                      <a:r>
                        <a:rPr lang="en-US" sz="1200" u="none" strike="noStrike" dirty="0">
                          <a:solidFill>
                            <a:schemeClr val="tx2"/>
                          </a:solidFill>
                          <a:effectLst/>
                        </a:rPr>
                        <a:t>that caused some Load Resources to trip </a:t>
                      </a:r>
                      <a:r>
                        <a:rPr lang="en-US" sz="1200" u="none" strike="noStrike" dirty="0" smtClean="0">
                          <a:solidFill>
                            <a:schemeClr val="tx2"/>
                          </a:solidFill>
                          <a:effectLst/>
                        </a:rPr>
                        <a:t>offline (C-point</a:t>
                      </a:r>
                      <a:r>
                        <a:rPr lang="en-US" sz="1200" u="none" strike="noStrike" baseline="0" dirty="0" smtClean="0">
                          <a:solidFill>
                            <a:schemeClr val="tx2"/>
                          </a:solidFill>
                          <a:effectLst/>
                        </a:rPr>
                        <a:t> 59.723003 Hz)</a:t>
                      </a:r>
                      <a:endParaRPr lang="en-US" sz="1200" b="0" i="0" u="none" strike="noStrike" dirty="0">
                        <a:solidFill>
                          <a:schemeClr val="tx2"/>
                        </a:solidFill>
                        <a:effectLst/>
                        <a:latin typeface="Arial" panose="020B0604020202020204" pitchFamily="34" charset="0"/>
                      </a:endParaRPr>
                    </a:p>
                  </a:txBody>
                  <a:tcPr marL="6348" marR="6348" marT="6348" marB="0" anchor="ctr">
                    <a:lnL w="12700" cap="flat" cmpd="sng" algn="ctr">
                      <a:solidFill>
                        <a:schemeClr val="accent1"/>
                      </a:solidFill>
                      <a:prstDash val="solid"/>
                      <a:round/>
                      <a:headEnd type="none" w="med" len="med"/>
                      <a:tailEnd type="none" w="med" len="med"/>
                    </a:lnL>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r>
              <a:tr h="235479">
                <a:tc gridSpan="5">
                  <a:txBody>
                    <a:bodyPr/>
                    <a:lstStyle/>
                    <a:p>
                      <a:pPr algn="l" fontAlgn="ctr"/>
                      <a:r>
                        <a:rPr lang="en-US" sz="1200" b="1" u="none" strike="noStrike" dirty="0">
                          <a:solidFill>
                            <a:schemeClr val="tx2"/>
                          </a:solidFill>
                          <a:effectLst/>
                        </a:rPr>
                        <a:t>2016</a:t>
                      </a:r>
                      <a:endParaRPr lang="en-US" sz="1200" b="1" i="0" u="none" strike="noStrike" dirty="0">
                        <a:solidFill>
                          <a:schemeClr val="tx2"/>
                        </a:solidFill>
                        <a:effectLst/>
                        <a:latin typeface="Arial" panose="020B0604020202020204" pitchFamily="34" charset="0"/>
                      </a:endParaRPr>
                    </a:p>
                  </a:txBody>
                  <a:tcPr marL="6348" marR="6348" marT="6348" marB="0" anchor="ct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hMerge="1">
                  <a:txBody>
                    <a:bodyPr/>
                    <a:lstStyle/>
                    <a:p>
                      <a:pPr algn="ctr" fontAlgn="b"/>
                      <a:endParaRPr lang="en-US" sz="800" b="0" i="0" u="none" strike="noStrike" dirty="0">
                        <a:solidFill>
                          <a:schemeClr val="tx2"/>
                        </a:solidFill>
                        <a:effectLst/>
                        <a:latin typeface="Arial" panose="020B0604020202020204" pitchFamily="34" charset="0"/>
                      </a:endParaRPr>
                    </a:p>
                  </a:txBody>
                  <a:tcPr marL="6348" marR="6348" marT="6348" marB="0" anchor="b">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hMerge="1">
                  <a:txBody>
                    <a:bodyPr/>
                    <a:lstStyle/>
                    <a:p>
                      <a:pPr algn="ctr" fontAlgn="b"/>
                      <a:endParaRPr lang="en-US" sz="800" b="0" i="0" u="none" strike="noStrike" dirty="0">
                        <a:solidFill>
                          <a:schemeClr val="tx2"/>
                        </a:solidFill>
                        <a:effectLst/>
                        <a:latin typeface="Arial" panose="020B0604020202020204" pitchFamily="34" charset="0"/>
                      </a:endParaRPr>
                    </a:p>
                  </a:txBody>
                  <a:tcPr marL="6348" marR="6348" marT="6348" marB="0" anchor="b">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hMerge="1">
                  <a:txBody>
                    <a:bodyPr/>
                    <a:lstStyle/>
                    <a:p>
                      <a:pPr algn="ctr" fontAlgn="b"/>
                      <a:endParaRPr lang="en-US" sz="800" b="0" i="0" u="none" strike="noStrike" dirty="0">
                        <a:solidFill>
                          <a:schemeClr val="tx2"/>
                        </a:solidFill>
                        <a:effectLst/>
                        <a:latin typeface="Arial" panose="020B0604020202020204" pitchFamily="34" charset="0"/>
                      </a:endParaRPr>
                    </a:p>
                  </a:txBody>
                  <a:tcPr marL="6348" marR="6348" marT="6348" marB="0" anchor="b">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hMerge="1">
                  <a:txBody>
                    <a:bodyPr/>
                    <a:lstStyle/>
                    <a:p>
                      <a:pPr algn="l" fontAlgn="b"/>
                      <a:endParaRPr lang="en-US" sz="800" b="0" i="0" u="none" strike="noStrike" dirty="0">
                        <a:solidFill>
                          <a:schemeClr val="tx2"/>
                        </a:solidFill>
                        <a:effectLst/>
                        <a:latin typeface="Arial" panose="020B0604020202020204" pitchFamily="34" charset="0"/>
                      </a:endParaRPr>
                    </a:p>
                  </a:txBody>
                  <a:tcPr marL="6348" marR="6348" marT="6348" marB="0" anchor="b">
                    <a:lnL w="12700" cap="flat" cmpd="sng" algn="ctr">
                      <a:solidFill>
                        <a:schemeClr val="accent1"/>
                      </a:solidFill>
                      <a:prstDash val="solid"/>
                      <a:round/>
                      <a:headEnd type="none" w="med" len="med"/>
                      <a:tailEnd type="none" w="med" len="med"/>
                    </a:lnL>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r>
              <a:tr h="355462">
                <a:tc>
                  <a:txBody>
                    <a:bodyPr/>
                    <a:lstStyle/>
                    <a:p>
                      <a:pPr algn="ctr" fontAlgn="ctr"/>
                      <a:r>
                        <a:rPr lang="en-US" sz="1200" b="1" u="none" strike="noStrike" dirty="0">
                          <a:solidFill>
                            <a:schemeClr val="tx2"/>
                          </a:solidFill>
                          <a:effectLst/>
                        </a:rPr>
                        <a:t>Date</a:t>
                      </a:r>
                      <a:endParaRPr lang="en-US" sz="1200" b="1" i="0" u="none" strike="noStrike" dirty="0">
                        <a:solidFill>
                          <a:schemeClr val="tx2"/>
                        </a:solidFill>
                        <a:effectLst/>
                        <a:latin typeface="Arial" panose="020B0604020202020204" pitchFamily="34" charset="0"/>
                      </a:endParaRPr>
                    </a:p>
                  </a:txBody>
                  <a:tcPr marL="6348" marR="6348" marT="6348" marB="0" anchor="ctr">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lumMod val="20000"/>
                        <a:lumOff val="80000"/>
                      </a:schemeClr>
                    </a:solidFill>
                  </a:tcPr>
                </a:tc>
                <a:tc>
                  <a:txBody>
                    <a:bodyPr/>
                    <a:lstStyle/>
                    <a:p>
                      <a:pPr algn="ctr" fontAlgn="ctr"/>
                      <a:r>
                        <a:rPr lang="en-US" sz="1200" b="1" u="none" strike="noStrike" dirty="0">
                          <a:solidFill>
                            <a:schemeClr val="tx2"/>
                          </a:solidFill>
                          <a:effectLst/>
                        </a:rPr>
                        <a:t>Time</a:t>
                      </a:r>
                      <a:endParaRPr lang="en-US" sz="1200" b="1" i="0" u="none" strike="noStrike" dirty="0">
                        <a:solidFill>
                          <a:schemeClr val="tx2"/>
                        </a:solidFill>
                        <a:effectLst/>
                        <a:latin typeface="Arial" panose="020B0604020202020204" pitchFamily="34" charset="0"/>
                      </a:endParaRPr>
                    </a:p>
                  </a:txBody>
                  <a:tcPr marL="6348" marR="6348" marT="6348"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lumMod val="20000"/>
                        <a:lumOff val="80000"/>
                      </a:schemeClr>
                    </a:solidFill>
                  </a:tcPr>
                </a:tc>
                <a:tc>
                  <a:txBody>
                    <a:bodyPr/>
                    <a:lstStyle/>
                    <a:p>
                      <a:pPr algn="ctr" fontAlgn="ctr"/>
                      <a:r>
                        <a:rPr lang="en-US" sz="1200" b="1" u="none" strike="noStrike" dirty="0">
                          <a:solidFill>
                            <a:schemeClr val="tx2"/>
                          </a:solidFill>
                          <a:effectLst/>
                        </a:rPr>
                        <a:t>Duration (min)</a:t>
                      </a:r>
                      <a:endParaRPr lang="en-US" sz="1200" b="1" i="0" u="none" strike="noStrike" dirty="0">
                        <a:solidFill>
                          <a:schemeClr val="tx2"/>
                        </a:solidFill>
                        <a:effectLst/>
                        <a:latin typeface="Arial" panose="020B0604020202020204" pitchFamily="34" charset="0"/>
                      </a:endParaRPr>
                    </a:p>
                  </a:txBody>
                  <a:tcPr marL="6348" marR="6348" marT="6348"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lumMod val="20000"/>
                        <a:lumOff val="80000"/>
                      </a:schemeClr>
                    </a:solidFill>
                  </a:tcPr>
                </a:tc>
                <a:tc>
                  <a:txBody>
                    <a:bodyPr/>
                    <a:lstStyle/>
                    <a:p>
                      <a:pPr algn="ctr" fontAlgn="ctr"/>
                      <a:r>
                        <a:rPr lang="en-US" sz="1200" b="1" u="none" strike="noStrike" dirty="0">
                          <a:solidFill>
                            <a:schemeClr val="tx2"/>
                          </a:solidFill>
                          <a:effectLst/>
                        </a:rPr>
                        <a:t>Amount of Response (MW)</a:t>
                      </a:r>
                      <a:endParaRPr lang="en-US" sz="1200" b="1" i="0" u="none" strike="noStrike" dirty="0">
                        <a:solidFill>
                          <a:schemeClr val="tx2"/>
                        </a:solidFill>
                        <a:effectLst/>
                        <a:latin typeface="Arial" panose="020B0604020202020204" pitchFamily="34" charset="0"/>
                      </a:endParaRPr>
                    </a:p>
                  </a:txBody>
                  <a:tcPr marL="6348" marR="6348" marT="6348"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lumMod val="20000"/>
                        <a:lumOff val="80000"/>
                      </a:schemeClr>
                    </a:solidFill>
                  </a:tcPr>
                </a:tc>
                <a:tc>
                  <a:txBody>
                    <a:bodyPr/>
                    <a:lstStyle/>
                    <a:p>
                      <a:pPr algn="l" fontAlgn="ctr"/>
                      <a:r>
                        <a:rPr lang="en-US" sz="1200" b="1" u="none" strike="noStrike" dirty="0">
                          <a:solidFill>
                            <a:schemeClr val="tx2"/>
                          </a:solidFill>
                          <a:effectLst/>
                        </a:rPr>
                        <a:t>Type of Deployment</a:t>
                      </a:r>
                      <a:endParaRPr lang="en-US" sz="1200" b="1" i="0" u="none" strike="noStrike" dirty="0">
                        <a:solidFill>
                          <a:schemeClr val="tx2"/>
                        </a:solidFill>
                        <a:effectLst/>
                        <a:latin typeface="Arial" panose="020B0604020202020204" pitchFamily="34" charset="0"/>
                      </a:endParaRPr>
                    </a:p>
                  </a:txBody>
                  <a:tcPr marL="6348" marR="6348" marT="6348" marB="0" anchor="ctr">
                    <a:lnL w="12700" cap="flat" cmpd="sng" algn="ctr">
                      <a:solidFill>
                        <a:schemeClr val="accent1"/>
                      </a:solidFill>
                      <a:prstDash val="solid"/>
                      <a:round/>
                      <a:headEnd type="none" w="med" len="med"/>
                      <a:tailEnd type="none" w="med" len="med"/>
                    </a:lnL>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lumMod val="20000"/>
                        <a:lumOff val="80000"/>
                      </a:schemeClr>
                    </a:solidFill>
                  </a:tcPr>
                </a:tc>
              </a:tr>
              <a:tr h="355462">
                <a:tc>
                  <a:txBody>
                    <a:bodyPr/>
                    <a:lstStyle/>
                    <a:p>
                      <a:pPr algn="ctr" fontAlgn="ctr"/>
                      <a:r>
                        <a:rPr lang="en-US" sz="1200" u="none" strike="noStrike" dirty="0">
                          <a:solidFill>
                            <a:schemeClr val="tx2"/>
                          </a:solidFill>
                          <a:effectLst/>
                        </a:rPr>
                        <a:t>5/1/2016</a:t>
                      </a:r>
                      <a:endParaRPr lang="en-US" sz="1200" b="0" i="0" u="none" strike="noStrike" dirty="0">
                        <a:solidFill>
                          <a:schemeClr val="tx2"/>
                        </a:solidFill>
                        <a:effectLst/>
                        <a:latin typeface="Arial" panose="020B0604020202020204" pitchFamily="34" charset="0"/>
                      </a:endParaRPr>
                    </a:p>
                  </a:txBody>
                  <a:tcPr marL="6348" marR="6348" marT="6348" marB="0" anchor="ctr">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pPr algn="ctr" fontAlgn="ctr"/>
                      <a:r>
                        <a:rPr lang="en-US" sz="1200" u="none" strike="noStrike" dirty="0">
                          <a:solidFill>
                            <a:schemeClr val="tx2"/>
                          </a:solidFill>
                          <a:effectLst/>
                        </a:rPr>
                        <a:t>20:20</a:t>
                      </a:r>
                      <a:endParaRPr lang="en-US" sz="1200" b="0" i="0" u="none" strike="noStrike" dirty="0">
                        <a:solidFill>
                          <a:schemeClr val="tx2"/>
                        </a:solidFill>
                        <a:effectLst/>
                        <a:latin typeface="Arial" panose="020B0604020202020204" pitchFamily="34" charset="0"/>
                      </a:endParaRPr>
                    </a:p>
                  </a:txBody>
                  <a:tcPr marL="6348" marR="6348" marT="6348"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pPr algn="ctr" fontAlgn="ctr"/>
                      <a:r>
                        <a:rPr lang="en-US" sz="1200" u="none" strike="noStrike" dirty="0">
                          <a:solidFill>
                            <a:schemeClr val="tx2"/>
                          </a:solidFill>
                          <a:effectLst/>
                        </a:rPr>
                        <a:t>4</a:t>
                      </a:r>
                      <a:endParaRPr lang="en-US" sz="1200" b="0" i="0" u="none" strike="noStrike" dirty="0">
                        <a:solidFill>
                          <a:schemeClr val="tx2"/>
                        </a:solidFill>
                        <a:effectLst/>
                        <a:latin typeface="Arial" panose="020B0604020202020204" pitchFamily="34" charset="0"/>
                      </a:endParaRPr>
                    </a:p>
                  </a:txBody>
                  <a:tcPr marL="6348" marR="6348" marT="6348"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pPr algn="ctr" fontAlgn="ctr"/>
                      <a:r>
                        <a:rPr lang="en-US" sz="1200" u="none" strike="noStrike" dirty="0">
                          <a:solidFill>
                            <a:schemeClr val="tx2"/>
                          </a:solidFill>
                          <a:effectLst/>
                        </a:rPr>
                        <a:t>927</a:t>
                      </a:r>
                      <a:endParaRPr lang="en-US" sz="1200" b="0" i="0" u="none" strike="noStrike" dirty="0">
                        <a:solidFill>
                          <a:schemeClr val="tx2"/>
                        </a:solidFill>
                        <a:effectLst/>
                        <a:latin typeface="Arial" panose="020B0604020202020204" pitchFamily="34" charset="0"/>
                      </a:endParaRPr>
                    </a:p>
                  </a:txBody>
                  <a:tcPr marL="6348" marR="6348" marT="6348"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pPr marL="0" marR="0" lvl="0" indent="0" algn="l" defTabSz="685800" rtl="0" eaLnBrk="1" fontAlgn="ctr" latinLnBrk="0" hangingPunct="1">
                        <a:lnSpc>
                          <a:spcPct val="100000"/>
                        </a:lnSpc>
                        <a:spcBef>
                          <a:spcPts val="0"/>
                        </a:spcBef>
                        <a:spcAft>
                          <a:spcPts val="0"/>
                        </a:spcAft>
                        <a:buClrTx/>
                        <a:buSzTx/>
                        <a:buFontTx/>
                        <a:buNone/>
                        <a:tabLst/>
                        <a:defRPr/>
                      </a:pPr>
                      <a:r>
                        <a:rPr lang="en-US" sz="1200" u="none" strike="noStrike" dirty="0">
                          <a:solidFill>
                            <a:schemeClr val="tx2"/>
                          </a:solidFill>
                          <a:effectLst/>
                        </a:rPr>
                        <a:t>UF Event for frequency near 59.7 Hz that caused some Load Resources to trip </a:t>
                      </a:r>
                      <a:r>
                        <a:rPr lang="en-US" sz="1200" u="none" strike="noStrike" dirty="0" smtClean="0">
                          <a:solidFill>
                            <a:schemeClr val="tx2"/>
                          </a:solidFill>
                          <a:effectLst/>
                        </a:rPr>
                        <a:t>offline (C-point</a:t>
                      </a:r>
                      <a:r>
                        <a:rPr lang="en-US" sz="1200" u="none" strike="noStrike" baseline="0" dirty="0" smtClean="0">
                          <a:solidFill>
                            <a:schemeClr val="tx2"/>
                          </a:solidFill>
                          <a:effectLst/>
                        </a:rPr>
                        <a:t> 59.700003 Hz)</a:t>
                      </a:r>
                      <a:endParaRPr lang="en-US" sz="1200" b="0" i="0" u="none" strike="noStrike" dirty="0" smtClean="0">
                        <a:solidFill>
                          <a:schemeClr val="tx2"/>
                        </a:solidFill>
                        <a:effectLst/>
                        <a:latin typeface="Arial" panose="020B0604020202020204" pitchFamily="34" charset="0"/>
                      </a:endParaRPr>
                    </a:p>
                  </a:txBody>
                  <a:tcPr marL="6348" marR="6348" marT="6348" marB="0" anchor="ctr">
                    <a:lnL w="12700" cap="flat" cmpd="sng" algn="ctr">
                      <a:solidFill>
                        <a:schemeClr val="accent1"/>
                      </a:solidFill>
                      <a:prstDash val="solid"/>
                      <a:round/>
                      <a:headEnd type="none" w="med" len="med"/>
                      <a:tailEnd type="none" w="med" len="med"/>
                    </a:lnL>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r>
              <a:tr h="235479">
                <a:tc gridSpan="5">
                  <a:txBody>
                    <a:bodyPr/>
                    <a:lstStyle/>
                    <a:p>
                      <a:pPr algn="l" fontAlgn="ctr"/>
                      <a:r>
                        <a:rPr lang="en-US" sz="1200" b="1" u="none" strike="noStrike" dirty="0">
                          <a:solidFill>
                            <a:schemeClr val="tx2"/>
                          </a:solidFill>
                          <a:effectLst/>
                        </a:rPr>
                        <a:t>2018</a:t>
                      </a:r>
                      <a:endParaRPr lang="en-US" sz="1200" b="1" i="0" u="none" strike="noStrike" dirty="0">
                        <a:solidFill>
                          <a:schemeClr val="tx2"/>
                        </a:solidFill>
                        <a:effectLst/>
                        <a:latin typeface="Arial" panose="020B0604020202020204" pitchFamily="34" charset="0"/>
                      </a:endParaRPr>
                    </a:p>
                  </a:txBody>
                  <a:tcPr marL="6348" marR="6348" marT="6348" marB="0" anchor="ct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hMerge="1">
                  <a:txBody>
                    <a:bodyPr/>
                    <a:lstStyle/>
                    <a:p>
                      <a:pPr algn="ctr" fontAlgn="b"/>
                      <a:endParaRPr lang="en-US" sz="800" b="0" i="0" u="none" strike="noStrike" dirty="0">
                        <a:solidFill>
                          <a:schemeClr val="tx2"/>
                        </a:solidFill>
                        <a:effectLst/>
                        <a:latin typeface="Arial" panose="020B0604020202020204" pitchFamily="34" charset="0"/>
                      </a:endParaRPr>
                    </a:p>
                  </a:txBody>
                  <a:tcPr marL="6348" marR="6348" marT="6348" marB="0" anchor="b">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hMerge="1">
                  <a:txBody>
                    <a:bodyPr/>
                    <a:lstStyle/>
                    <a:p>
                      <a:pPr algn="ctr" fontAlgn="b"/>
                      <a:endParaRPr lang="en-US" sz="800" b="0" i="0" u="none" strike="noStrike" dirty="0">
                        <a:solidFill>
                          <a:schemeClr val="tx2"/>
                        </a:solidFill>
                        <a:effectLst/>
                        <a:latin typeface="Arial" panose="020B0604020202020204" pitchFamily="34" charset="0"/>
                      </a:endParaRPr>
                    </a:p>
                  </a:txBody>
                  <a:tcPr marL="6348" marR="6348" marT="6348" marB="0" anchor="b">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hMerge="1">
                  <a:txBody>
                    <a:bodyPr/>
                    <a:lstStyle/>
                    <a:p>
                      <a:pPr algn="ctr" fontAlgn="b"/>
                      <a:endParaRPr lang="en-US" sz="800" b="0" i="0" u="none" strike="noStrike" dirty="0">
                        <a:solidFill>
                          <a:schemeClr val="tx2"/>
                        </a:solidFill>
                        <a:effectLst/>
                        <a:latin typeface="Arial" panose="020B0604020202020204" pitchFamily="34" charset="0"/>
                      </a:endParaRPr>
                    </a:p>
                  </a:txBody>
                  <a:tcPr marL="6348" marR="6348" marT="6348" marB="0" anchor="b">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hMerge="1">
                  <a:txBody>
                    <a:bodyPr/>
                    <a:lstStyle/>
                    <a:p>
                      <a:pPr algn="l" fontAlgn="b"/>
                      <a:endParaRPr lang="en-US" sz="800" b="0" i="0" u="none" strike="noStrike" dirty="0">
                        <a:solidFill>
                          <a:schemeClr val="tx2"/>
                        </a:solidFill>
                        <a:effectLst/>
                        <a:latin typeface="Arial" panose="020B0604020202020204" pitchFamily="34" charset="0"/>
                      </a:endParaRPr>
                    </a:p>
                  </a:txBody>
                  <a:tcPr marL="6348" marR="6348" marT="6348" marB="0" anchor="b">
                    <a:lnL w="12700" cap="flat" cmpd="sng" algn="ctr">
                      <a:solidFill>
                        <a:schemeClr val="accent1"/>
                      </a:solidFill>
                      <a:prstDash val="solid"/>
                      <a:round/>
                      <a:headEnd type="none" w="med" len="med"/>
                      <a:tailEnd type="none" w="med" len="med"/>
                    </a:lnL>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r>
              <a:tr h="355462">
                <a:tc>
                  <a:txBody>
                    <a:bodyPr/>
                    <a:lstStyle/>
                    <a:p>
                      <a:pPr algn="ctr" fontAlgn="ctr"/>
                      <a:r>
                        <a:rPr lang="en-US" sz="1200" b="1" u="none" strike="noStrike" dirty="0">
                          <a:solidFill>
                            <a:schemeClr val="tx2"/>
                          </a:solidFill>
                          <a:effectLst/>
                        </a:rPr>
                        <a:t>Date</a:t>
                      </a:r>
                      <a:endParaRPr lang="en-US" sz="1200" b="1" i="0" u="none" strike="noStrike" dirty="0">
                        <a:solidFill>
                          <a:schemeClr val="tx2"/>
                        </a:solidFill>
                        <a:effectLst/>
                        <a:latin typeface="Arial" panose="020B0604020202020204" pitchFamily="34" charset="0"/>
                      </a:endParaRPr>
                    </a:p>
                  </a:txBody>
                  <a:tcPr marL="6348" marR="6348" marT="6348" marB="0" anchor="ctr">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lumMod val="20000"/>
                        <a:lumOff val="80000"/>
                      </a:schemeClr>
                    </a:solidFill>
                  </a:tcPr>
                </a:tc>
                <a:tc>
                  <a:txBody>
                    <a:bodyPr/>
                    <a:lstStyle/>
                    <a:p>
                      <a:pPr algn="ctr" fontAlgn="ctr"/>
                      <a:r>
                        <a:rPr lang="en-US" sz="1200" b="1" u="none" strike="noStrike" dirty="0">
                          <a:solidFill>
                            <a:schemeClr val="tx2"/>
                          </a:solidFill>
                          <a:effectLst/>
                        </a:rPr>
                        <a:t>Time</a:t>
                      </a:r>
                      <a:endParaRPr lang="en-US" sz="1200" b="1" i="0" u="none" strike="noStrike" dirty="0">
                        <a:solidFill>
                          <a:schemeClr val="tx2"/>
                        </a:solidFill>
                        <a:effectLst/>
                        <a:latin typeface="Arial" panose="020B0604020202020204" pitchFamily="34" charset="0"/>
                      </a:endParaRPr>
                    </a:p>
                  </a:txBody>
                  <a:tcPr marL="6348" marR="6348" marT="6348"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lumMod val="20000"/>
                        <a:lumOff val="80000"/>
                      </a:schemeClr>
                    </a:solidFill>
                  </a:tcPr>
                </a:tc>
                <a:tc>
                  <a:txBody>
                    <a:bodyPr/>
                    <a:lstStyle/>
                    <a:p>
                      <a:pPr algn="ctr" fontAlgn="ctr"/>
                      <a:r>
                        <a:rPr lang="en-US" sz="1200" b="1" u="none" strike="noStrike" dirty="0">
                          <a:solidFill>
                            <a:schemeClr val="tx2"/>
                          </a:solidFill>
                          <a:effectLst/>
                        </a:rPr>
                        <a:t>Duration (min)</a:t>
                      </a:r>
                      <a:endParaRPr lang="en-US" sz="1200" b="1" i="0" u="none" strike="noStrike" dirty="0">
                        <a:solidFill>
                          <a:schemeClr val="tx2"/>
                        </a:solidFill>
                        <a:effectLst/>
                        <a:latin typeface="Arial" panose="020B0604020202020204" pitchFamily="34" charset="0"/>
                      </a:endParaRPr>
                    </a:p>
                  </a:txBody>
                  <a:tcPr marL="6348" marR="6348" marT="6348"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lumMod val="20000"/>
                        <a:lumOff val="80000"/>
                      </a:schemeClr>
                    </a:solidFill>
                  </a:tcPr>
                </a:tc>
                <a:tc>
                  <a:txBody>
                    <a:bodyPr/>
                    <a:lstStyle/>
                    <a:p>
                      <a:pPr algn="ctr" fontAlgn="ctr"/>
                      <a:r>
                        <a:rPr lang="en-US" sz="1200" b="1" u="none" strike="noStrike" dirty="0">
                          <a:solidFill>
                            <a:schemeClr val="tx2"/>
                          </a:solidFill>
                          <a:effectLst/>
                        </a:rPr>
                        <a:t>Amount of Response (MW)</a:t>
                      </a:r>
                      <a:endParaRPr lang="en-US" sz="1200" b="1" i="0" u="none" strike="noStrike" dirty="0">
                        <a:solidFill>
                          <a:schemeClr val="tx2"/>
                        </a:solidFill>
                        <a:effectLst/>
                        <a:latin typeface="Arial" panose="020B0604020202020204" pitchFamily="34" charset="0"/>
                      </a:endParaRPr>
                    </a:p>
                  </a:txBody>
                  <a:tcPr marL="6348" marR="6348" marT="6348"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lumMod val="20000"/>
                        <a:lumOff val="80000"/>
                      </a:schemeClr>
                    </a:solidFill>
                  </a:tcPr>
                </a:tc>
                <a:tc>
                  <a:txBody>
                    <a:bodyPr/>
                    <a:lstStyle/>
                    <a:p>
                      <a:pPr algn="l" fontAlgn="ctr"/>
                      <a:r>
                        <a:rPr lang="en-US" sz="1200" b="1" u="none" strike="noStrike" dirty="0">
                          <a:solidFill>
                            <a:schemeClr val="tx2"/>
                          </a:solidFill>
                          <a:effectLst/>
                        </a:rPr>
                        <a:t>Type of Deployment</a:t>
                      </a:r>
                      <a:endParaRPr lang="en-US" sz="1200" b="1" i="0" u="none" strike="noStrike" dirty="0">
                        <a:solidFill>
                          <a:schemeClr val="tx2"/>
                        </a:solidFill>
                        <a:effectLst/>
                        <a:latin typeface="Arial" panose="020B0604020202020204" pitchFamily="34" charset="0"/>
                      </a:endParaRPr>
                    </a:p>
                  </a:txBody>
                  <a:tcPr marL="6348" marR="6348" marT="6348" marB="0" anchor="ctr">
                    <a:lnL w="12700" cap="flat" cmpd="sng" algn="ctr">
                      <a:solidFill>
                        <a:schemeClr val="accent1"/>
                      </a:solidFill>
                      <a:prstDash val="solid"/>
                      <a:round/>
                      <a:headEnd type="none" w="med" len="med"/>
                      <a:tailEnd type="none" w="med" len="med"/>
                    </a:lnL>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lumMod val="20000"/>
                        <a:lumOff val="80000"/>
                      </a:schemeClr>
                    </a:solidFill>
                  </a:tcPr>
                </a:tc>
              </a:tr>
              <a:tr h="355462">
                <a:tc>
                  <a:txBody>
                    <a:bodyPr/>
                    <a:lstStyle/>
                    <a:p>
                      <a:pPr algn="ctr" fontAlgn="ctr"/>
                      <a:r>
                        <a:rPr lang="en-US" sz="1200" u="none" strike="noStrike">
                          <a:solidFill>
                            <a:schemeClr val="tx2"/>
                          </a:solidFill>
                          <a:effectLst/>
                        </a:rPr>
                        <a:t>4/21/2018</a:t>
                      </a:r>
                      <a:endParaRPr lang="en-US" sz="1200" b="0" i="0" u="none" strike="noStrike">
                        <a:solidFill>
                          <a:schemeClr val="tx2"/>
                        </a:solidFill>
                        <a:effectLst/>
                        <a:latin typeface="Arial" panose="020B0604020202020204" pitchFamily="34" charset="0"/>
                      </a:endParaRPr>
                    </a:p>
                  </a:txBody>
                  <a:tcPr marL="6348" marR="6348" marT="6348" marB="0" anchor="ctr">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tcPr>
                </a:tc>
                <a:tc>
                  <a:txBody>
                    <a:bodyPr/>
                    <a:lstStyle/>
                    <a:p>
                      <a:pPr algn="ctr" fontAlgn="ctr"/>
                      <a:r>
                        <a:rPr lang="en-US" sz="1200" u="none" strike="noStrike">
                          <a:solidFill>
                            <a:schemeClr val="tx2"/>
                          </a:solidFill>
                          <a:effectLst/>
                        </a:rPr>
                        <a:t>17:11</a:t>
                      </a:r>
                      <a:endParaRPr lang="en-US" sz="1200" b="0" i="0" u="none" strike="noStrike">
                        <a:solidFill>
                          <a:schemeClr val="tx2"/>
                        </a:solidFill>
                        <a:effectLst/>
                        <a:latin typeface="Arial" panose="020B0604020202020204" pitchFamily="34" charset="0"/>
                      </a:endParaRPr>
                    </a:p>
                  </a:txBody>
                  <a:tcPr marL="6348" marR="6348" marT="6348"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tcPr>
                </a:tc>
                <a:tc>
                  <a:txBody>
                    <a:bodyPr/>
                    <a:lstStyle/>
                    <a:p>
                      <a:pPr algn="ctr" fontAlgn="ctr"/>
                      <a:r>
                        <a:rPr lang="en-US" sz="1200" u="none" strike="noStrike">
                          <a:solidFill>
                            <a:schemeClr val="tx2"/>
                          </a:solidFill>
                          <a:effectLst/>
                        </a:rPr>
                        <a:t>19</a:t>
                      </a:r>
                      <a:endParaRPr lang="en-US" sz="1200" b="0" i="0" u="none" strike="noStrike">
                        <a:solidFill>
                          <a:schemeClr val="tx2"/>
                        </a:solidFill>
                        <a:effectLst/>
                        <a:latin typeface="Arial" panose="020B0604020202020204" pitchFamily="34" charset="0"/>
                      </a:endParaRPr>
                    </a:p>
                  </a:txBody>
                  <a:tcPr marL="6348" marR="6348" marT="6348"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tcPr>
                </a:tc>
                <a:tc>
                  <a:txBody>
                    <a:bodyPr/>
                    <a:lstStyle/>
                    <a:p>
                      <a:pPr algn="ctr" fontAlgn="ctr"/>
                      <a:r>
                        <a:rPr lang="en-US" sz="1200" u="none" strike="noStrike">
                          <a:solidFill>
                            <a:schemeClr val="tx2"/>
                          </a:solidFill>
                          <a:effectLst/>
                        </a:rPr>
                        <a:t>546</a:t>
                      </a:r>
                      <a:endParaRPr lang="en-US" sz="1200" b="0" i="0" u="none" strike="noStrike">
                        <a:solidFill>
                          <a:schemeClr val="tx2"/>
                        </a:solidFill>
                        <a:effectLst/>
                        <a:latin typeface="Arial" panose="020B0604020202020204" pitchFamily="34" charset="0"/>
                      </a:endParaRPr>
                    </a:p>
                  </a:txBody>
                  <a:tcPr marL="6348" marR="6348" marT="6348"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tcPr>
                </a:tc>
                <a:tc>
                  <a:txBody>
                    <a:bodyPr/>
                    <a:lstStyle/>
                    <a:p>
                      <a:pPr marL="0" marR="0" lvl="0" indent="0" algn="l" defTabSz="685800" rtl="0" eaLnBrk="1" fontAlgn="ctr" latinLnBrk="0" hangingPunct="1">
                        <a:lnSpc>
                          <a:spcPct val="100000"/>
                        </a:lnSpc>
                        <a:spcBef>
                          <a:spcPts val="0"/>
                        </a:spcBef>
                        <a:spcAft>
                          <a:spcPts val="0"/>
                        </a:spcAft>
                        <a:buClrTx/>
                        <a:buSzTx/>
                        <a:buFontTx/>
                        <a:buNone/>
                        <a:tabLst/>
                        <a:defRPr/>
                      </a:pPr>
                      <a:r>
                        <a:rPr lang="en-US" sz="1200" u="none" strike="noStrike" dirty="0">
                          <a:solidFill>
                            <a:schemeClr val="tx2"/>
                          </a:solidFill>
                          <a:effectLst/>
                        </a:rPr>
                        <a:t>UF Event for frequency near 59.7 Hz that caused some Load Resources to trip </a:t>
                      </a:r>
                      <a:r>
                        <a:rPr lang="en-US" sz="1200" u="none" strike="noStrike" dirty="0" smtClean="0">
                          <a:solidFill>
                            <a:schemeClr val="tx2"/>
                          </a:solidFill>
                          <a:effectLst/>
                        </a:rPr>
                        <a:t>offline (C-point</a:t>
                      </a:r>
                      <a:r>
                        <a:rPr lang="en-US" sz="1200" u="none" strike="noStrike" baseline="0" dirty="0" smtClean="0">
                          <a:solidFill>
                            <a:schemeClr val="tx2"/>
                          </a:solidFill>
                          <a:effectLst/>
                        </a:rPr>
                        <a:t> 59.711003 Hz)</a:t>
                      </a:r>
                      <a:endParaRPr lang="en-US" sz="1200" b="0" i="0" u="none" strike="noStrike" dirty="0" smtClean="0">
                        <a:solidFill>
                          <a:schemeClr val="tx2"/>
                        </a:solidFill>
                        <a:effectLst/>
                        <a:latin typeface="Arial" panose="020B0604020202020204" pitchFamily="34" charset="0"/>
                      </a:endParaRPr>
                    </a:p>
                  </a:txBody>
                  <a:tcPr marL="6348" marR="6348" marT="6348" marB="0" anchor="ctr">
                    <a:lnL w="12700" cap="flat" cmpd="sng" algn="ctr">
                      <a:solidFill>
                        <a:schemeClr val="accent1"/>
                      </a:solidFill>
                      <a:prstDash val="solid"/>
                      <a:round/>
                      <a:headEnd type="none" w="med" len="med"/>
                      <a:tailEnd type="none" w="med" len="med"/>
                    </a:lnL>
                    <a:lnT w="12700" cap="flat" cmpd="sng" algn="ctr">
                      <a:solidFill>
                        <a:schemeClr val="accent1"/>
                      </a:solidFill>
                      <a:prstDash val="solid"/>
                      <a:round/>
                      <a:headEnd type="none" w="med" len="med"/>
                      <a:tailEnd type="none" w="med" len="med"/>
                    </a:lnT>
                  </a:tcPr>
                </a:tc>
              </a:tr>
            </a:tbl>
          </a:graphicData>
        </a:graphic>
      </p:graphicFrame>
    </p:spTree>
    <p:extLst>
      <p:ext uri="{BB962C8B-B14F-4D97-AF65-F5344CB8AC3E}">
        <p14:creationId xmlns:p14="http://schemas.microsoft.com/office/powerpoint/2010/main" val="161071405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Whitepaper on Inertia</a:t>
            </a:r>
            <a:endParaRPr lang="en-US" dirty="0"/>
          </a:p>
        </p:txBody>
      </p:sp>
      <p:sp>
        <p:nvSpPr>
          <p:cNvPr id="3" name="Content Placeholder 2"/>
          <p:cNvSpPr>
            <a:spLocks noGrp="1"/>
          </p:cNvSpPr>
          <p:nvPr>
            <p:ph idx="1"/>
          </p:nvPr>
        </p:nvSpPr>
        <p:spPr/>
        <p:txBody>
          <a:bodyPr/>
          <a:lstStyle/>
          <a:p>
            <a:r>
              <a:rPr lang="en-US" dirty="0" smtClean="0"/>
              <a:t>A paper titled </a:t>
            </a:r>
            <a:r>
              <a:rPr lang="en-US" dirty="0" smtClean="0">
                <a:hlinkClick r:id="rId2"/>
              </a:rPr>
              <a:t>Inertia: Basic Concepts and Impacts on the ERCOT Grid</a:t>
            </a:r>
            <a:r>
              <a:rPr lang="en-US" dirty="0" smtClean="0"/>
              <a:t> was published on </a:t>
            </a:r>
            <a:r>
              <a:rPr lang="en-US" dirty="0"/>
              <a:t>Apr 4, </a:t>
            </a:r>
            <a:r>
              <a:rPr lang="en-US" dirty="0" smtClean="0"/>
              <a:t>2018.</a:t>
            </a:r>
          </a:p>
          <a:p>
            <a:endParaRPr lang="en-US" dirty="0"/>
          </a:p>
          <a:p>
            <a:r>
              <a:rPr lang="en-US" dirty="0"/>
              <a:t>This paper </a:t>
            </a:r>
            <a:r>
              <a:rPr lang="en-US" dirty="0" smtClean="0"/>
              <a:t>document’s the initiatives ERCOT has undertaken </a:t>
            </a:r>
          </a:p>
          <a:p>
            <a:pPr lvl="1"/>
            <a:r>
              <a:rPr lang="en-US" dirty="0" smtClean="0"/>
              <a:t>to </a:t>
            </a:r>
            <a:r>
              <a:rPr lang="en-US" dirty="0"/>
              <a:t>track the trends of historical inertia on the ERCOT </a:t>
            </a:r>
            <a:r>
              <a:rPr lang="en-US" dirty="0" smtClean="0"/>
              <a:t>system</a:t>
            </a:r>
          </a:p>
          <a:p>
            <a:pPr lvl="1"/>
            <a:r>
              <a:rPr lang="en-US" dirty="0" smtClean="0"/>
              <a:t>to </a:t>
            </a:r>
            <a:r>
              <a:rPr lang="en-US" dirty="0"/>
              <a:t>develop tools and methods to mitigate negative impacts of low inertia conditions that could arise in the </a:t>
            </a:r>
            <a:r>
              <a:rPr lang="en-US" dirty="0" smtClean="0"/>
              <a:t>future.</a:t>
            </a:r>
          </a:p>
          <a:p>
            <a:endParaRPr lang="en-US" dirty="0" smtClean="0"/>
          </a:p>
          <a:p>
            <a:r>
              <a:rPr lang="en-US" dirty="0" smtClean="0"/>
              <a:t>Any comments or feedback on this paper should be sent via email to </a:t>
            </a:r>
            <a:r>
              <a:rPr lang="en-US" dirty="0" err="1" smtClean="0"/>
              <a:t>Sandip</a:t>
            </a:r>
            <a:r>
              <a:rPr lang="en-US" dirty="0" smtClean="0"/>
              <a:t> Sharma (ssharma@ercot.com).</a:t>
            </a:r>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18</a:t>
            </a:fld>
            <a:endParaRPr lang="en-US" dirty="0"/>
          </a:p>
        </p:txBody>
      </p:sp>
    </p:spTree>
    <p:extLst>
      <p:ext uri="{BB962C8B-B14F-4D97-AF65-F5344CB8AC3E}">
        <p14:creationId xmlns:p14="http://schemas.microsoft.com/office/powerpoint/2010/main" val="384163027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Inertia Background</a:t>
            </a:r>
            <a:endParaRPr lang="en-US" dirty="0"/>
          </a:p>
        </p:txBody>
      </p:sp>
      <p:sp>
        <p:nvSpPr>
          <p:cNvPr id="3" name="Content Placeholder 2"/>
          <p:cNvSpPr>
            <a:spLocks noGrp="1"/>
          </p:cNvSpPr>
          <p:nvPr>
            <p:ph idx="1"/>
          </p:nvPr>
        </p:nvSpPr>
        <p:spPr/>
        <p:txBody>
          <a:bodyPr/>
          <a:lstStyle/>
          <a:p>
            <a:r>
              <a:rPr lang="en-US" dirty="0" smtClean="0"/>
              <a:t>Only </a:t>
            </a:r>
            <a:r>
              <a:rPr lang="en-US" dirty="0"/>
              <a:t>synchronous machines provide inertia to the system</a:t>
            </a:r>
          </a:p>
          <a:p>
            <a:endParaRPr lang="en-US" dirty="0"/>
          </a:p>
          <a:p>
            <a:r>
              <a:rPr lang="en-US" dirty="0" smtClean="0"/>
              <a:t>Everything else provides </a:t>
            </a:r>
            <a:r>
              <a:rPr lang="en-US" dirty="0"/>
              <a:t>a response, but does not provide system inertia</a:t>
            </a:r>
          </a:p>
          <a:p>
            <a:endParaRPr lang="en-US" dirty="0" smtClean="0"/>
          </a:p>
          <a:p>
            <a:r>
              <a:rPr lang="en-US" dirty="0" smtClean="0"/>
              <a:t>The level of Inertia on the system is solely a function of the synchronously-connected machines online on the System and their characteristics</a:t>
            </a:r>
          </a:p>
          <a:p>
            <a:endParaRPr lang="en-US" dirty="0" smtClean="0"/>
          </a:p>
          <a:p>
            <a:r>
              <a:rPr lang="en-US" dirty="0" smtClean="0"/>
              <a:t>However, because the synchronously-connected machines that are online at a particular point in time are related to the load and wind generation on the system at that point in time, the system inertia may be correlated with the load and wind generation  </a:t>
            </a:r>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solidFill>
                  <a:srgbClr val="FFFFFF"/>
                </a:solidFill>
              </a:rPr>
              <a:pPr/>
              <a:t>2</a:t>
            </a:fld>
            <a:endParaRPr lang="en-US" dirty="0">
              <a:solidFill>
                <a:srgbClr val="FFFFFF"/>
              </a:solidFill>
            </a:endParaRPr>
          </a:p>
        </p:txBody>
      </p:sp>
    </p:spTree>
    <p:extLst>
      <p:ext uri="{BB962C8B-B14F-4D97-AF65-F5344CB8AC3E}">
        <p14:creationId xmlns:p14="http://schemas.microsoft.com/office/powerpoint/2010/main" val="267551349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Title 8"/>
          <p:cNvSpPr>
            <a:spLocks noGrp="1"/>
          </p:cNvSpPr>
          <p:nvPr>
            <p:ph type="title"/>
          </p:nvPr>
        </p:nvSpPr>
        <p:spPr/>
        <p:txBody>
          <a:bodyPr/>
          <a:lstStyle/>
          <a:p>
            <a:pPr algn="l"/>
            <a:r>
              <a:rPr lang="en-US" altLang="en-US" dirty="0" smtClean="0"/>
              <a:t>Inertial Effect</a:t>
            </a:r>
            <a:endParaRPr lang="en-US" altLang="en-US" dirty="0"/>
          </a:p>
        </p:txBody>
      </p:sp>
      <p:sp>
        <p:nvSpPr>
          <p:cNvPr id="8" name="Content Placeholder 7"/>
          <p:cNvSpPr>
            <a:spLocks noGrp="1"/>
          </p:cNvSpPr>
          <p:nvPr>
            <p:ph idx="1"/>
          </p:nvPr>
        </p:nvSpPr>
        <p:spPr/>
        <p:txBody>
          <a:bodyPr>
            <a:normAutofit/>
          </a:bodyPr>
          <a:lstStyle/>
          <a:p>
            <a:pPr marL="457200" lvl="1" indent="0">
              <a:buFont typeface="Arial" charset="0"/>
              <a:buNone/>
              <a:defRPr/>
            </a:pPr>
            <a:endParaRPr lang="en-US" sz="1600" b="1" kern="0" dirty="0" smtClean="0"/>
          </a:p>
          <a:p>
            <a:pPr lvl="2">
              <a:defRPr/>
            </a:pPr>
            <a:endParaRPr lang="en-US" sz="1200" b="1" kern="0" dirty="0" smtClean="0"/>
          </a:p>
        </p:txBody>
      </p:sp>
      <p:sp>
        <p:nvSpPr>
          <p:cNvPr id="2" name="Slide Number Placeholder 1"/>
          <p:cNvSpPr>
            <a:spLocks noGrp="1"/>
          </p:cNvSpPr>
          <p:nvPr>
            <p:ph type="sldNum" sz="quarter" idx="4"/>
          </p:nvPr>
        </p:nvSpPr>
        <p:spPr/>
        <p:txBody>
          <a:bodyPr/>
          <a:lstStyle/>
          <a:p>
            <a:fld id="{1D93BD3E-1E9A-4970-A6F7-E7AC52762E0C}" type="slidenum">
              <a:rPr lang="en-US" smtClean="0"/>
              <a:pPr/>
              <a:t>3</a:t>
            </a:fld>
            <a:endParaRPr lang="en-US"/>
          </a:p>
        </p:txBody>
      </p:sp>
      <p:pic>
        <p:nvPicPr>
          <p:cNvPr id="18437"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46005" y="914400"/>
            <a:ext cx="7915275" cy="489309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xnSp>
        <p:nvCxnSpPr>
          <p:cNvPr id="4" name="Straight Connector 3"/>
          <p:cNvCxnSpPr/>
          <p:nvPr/>
        </p:nvCxnSpPr>
        <p:spPr>
          <a:xfrm>
            <a:off x="1808922" y="2007704"/>
            <a:ext cx="298174" cy="2961861"/>
          </a:xfrm>
          <a:prstGeom prst="line">
            <a:avLst/>
          </a:prstGeom>
          <a:ln w="38100">
            <a:solidFill>
              <a:srgbClr val="FF9900"/>
            </a:solidFill>
          </a:ln>
        </p:spPr>
        <p:style>
          <a:lnRef idx="1">
            <a:schemeClr val="accent1"/>
          </a:lnRef>
          <a:fillRef idx="0">
            <a:schemeClr val="accent1"/>
          </a:fillRef>
          <a:effectRef idx="0">
            <a:schemeClr val="accent1"/>
          </a:effectRef>
          <a:fontRef idx="minor">
            <a:schemeClr val="tx1"/>
          </a:fontRef>
        </p:style>
      </p:cxnSp>
      <p:cxnSp>
        <p:nvCxnSpPr>
          <p:cNvPr id="18" name="Curved Connector 17"/>
          <p:cNvCxnSpPr/>
          <p:nvPr/>
        </p:nvCxnSpPr>
        <p:spPr>
          <a:xfrm rot="10800000" flipV="1">
            <a:off x="1958009" y="2395329"/>
            <a:ext cx="1512004" cy="586409"/>
          </a:xfrm>
          <a:prstGeom prst="curvedConnector3">
            <a:avLst>
              <a:gd name="adj1" fmla="val 50000"/>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22" name="TextBox 21"/>
          <p:cNvSpPr txBox="1"/>
          <p:nvPr/>
        </p:nvSpPr>
        <p:spPr>
          <a:xfrm>
            <a:off x="3460945" y="2187645"/>
            <a:ext cx="3734986" cy="1200329"/>
          </a:xfrm>
          <a:prstGeom prst="rect">
            <a:avLst/>
          </a:prstGeom>
          <a:solidFill>
            <a:schemeClr val="bg1"/>
          </a:solidFill>
        </p:spPr>
        <p:txBody>
          <a:bodyPr wrap="square" rtlCol="0">
            <a:spAutoFit/>
          </a:bodyPr>
          <a:lstStyle/>
          <a:p>
            <a:r>
              <a:rPr lang="en-US" dirty="0" smtClean="0">
                <a:solidFill>
                  <a:srgbClr val="FF0000"/>
                </a:solidFill>
              </a:rPr>
              <a:t>Initial rate of change of frequency (</a:t>
            </a:r>
            <a:r>
              <a:rPr lang="en-US" dirty="0" err="1" smtClean="0">
                <a:solidFill>
                  <a:srgbClr val="FF0000"/>
                </a:solidFill>
              </a:rPr>
              <a:t>RoCoF</a:t>
            </a:r>
            <a:r>
              <a:rPr lang="en-US" dirty="0" smtClean="0">
                <a:solidFill>
                  <a:srgbClr val="FF0000"/>
                </a:solidFill>
              </a:rPr>
              <a:t>) prior to any resource response is solely a function of inerti</a:t>
            </a:r>
            <a:r>
              <a:rPr lang="en-US" dirty="0">
                <a:solidFill>
                  <a:srgbClr val="FF0000"/>
                </a:solidFill>
              </a:rPr>
              <a:t>a</a:t>
            </a:r>
          </a:p>
        </p:txBody>
      </p:sp>
    </p:spTree>
    <p:extLst>
      <p:ext uri="{BB962C8B-B14F-4D97-AF65-F5344CB8AC3E}">
        <p14:creationId xmlns:p14="http://schemas.microsoft.com/office/powerpoint/2010/main" val="229583083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Title 8"/>
          <p:cNvSpPr>
            <a:spLocks noGrp="1"/>
          </p:cNvSpPr>
          <p:nvPr>
            <p:ph type="title"/>
          </p:nvPr>
        </p:nvSpPr>
        <p:spPr/>
        <p:txBody>
          <a:bodyPr/>
          <a:lstStyle/>
          <a:p>
            <a:pPr algn="l"/>
            <a:r>
              <a:rPr lang="en-US" altLang="en-US" dirty="0" smtClean="0"/>
              <a:t>Inertial Effect</a:t>
            </a:r>
            <a:endParaRPr lang="en-US" altLang="en-US" dirty="0"/>
          </a:p>
        </p:txBody>
      </p:sp>
      <p:sp>
        <p:nvSpPr>
          <p:cNvPr id="8" name="Content Placeholder 7"/>
          <p:cNvSpPr>
            <a:spLocks noGrp="1"/>
          </p:cNvSpPr>
          <p:nvPr>
            <p:ph idx="1"/>
          </p:nvPr>
        </p:nvSpPr>
        <p:spPr/>
        <p:txBody>
          <a:bodyPr>
            <a:normAutofit/>
          </a:bodyPr>
          <a:lstStyle/>
          <a:p>
            <a:pPr marL="457200" lvl="1" indent="0">
              <a:buFont typeface="Arial" charset="0"/>
              <a:buNone/>
              <a:defRPr/>
            </a:pPr>
            <a:endParaRPr lang="en-US" sz="1600" b="1" kern="0" dirty="0" smtClean="0"/>
          </a:p>
          <a:p>
            <a:pPr lvl="2">
              <a:defRPr/>
            </a:pPr>
            <a:endParaRPr lang="en-US" sz="1200" b="1" kern="0" dirty="0" smtClean="0"/>
          </a:p>
        </p:txBody>
      </p:sp>
      <p:sp>
        <p:nvSpPr>
          <p:cNvPr id="4" name="Slide Number Placeholder 3"/>
          <p:cNvSpPr>
            <a:spLocks noGrp="1"/>
          </p:cNvSpPr>
          <p:nvPr>
            <p:ph type="sldNum" sz="quarter" idx="4"/>
          </p:nvPr>
        </p:nvSpPr>
        <p:spPr/>
        <p:txBody>
          <a:bodyPr/>
          <a:lstStyle/>
          <a:p>
            <a:fld id="{1D93BD3E-1E9A-4970-A6F7-E7AC52762E0C}" type="slidenum">
              <a:rPr lang="en-US" smtClean="0"/>
              <a:pPr/>
              <a:t>4</a:t>
            </a:fld>
            <a:endParaRPr lang="en-US"/>
          </a:p>
        </p:txBody>
      </p:sp>
      <p:pic>
        <p:nvPicPr>
          <p:cNvPr id="18437"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46005" y="914400"/>
            <a:ext cx="7915275" cy="489309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2" name="TextBox 21"/>
          <p:cNvSpPr txBox="1"/>
          <p:nvPr/>
        </p:nvSpPr>
        <p:spPr>
          <a:xfrm>
            <a:off x="2254996" y="2903136"/>
            <a:ext cx="4056351" cy="646331"/>
          </a:xfrm>
          <a:prstGeom prst="rect">
            <a:avLst/>
          </a:prstGeom>
          <a:solidFill>
            <a:schemeClr val="bg1"/>
          </a:solidFill>
        </p:spPr>
        <p:txBody>
          <a:bodyPr wrap="square" rtlCol="0">
            <a:spAutoFit/>
          </a:bodyPr>
          <a:lstStyle/>
          <a:p>
            <a:r>
              <a:rPr lang="en-US" dirty="0" smtClean="0">
                <a:solidFill>
                  <a:srgbClr val="FF0000"/>
                </a:solidFill>
              </a:rPr>
              <a:t>Slope of the </a:t>
            </a:r>
            <a:r>
              <a:rPr lang="en-US" dirty="0" err="1" smtClean="0">
                <a:solidFill>
                  <a:srgbClr val="FF0000"/>
                </a:solidFill>
              </a:rPr>
              <a:t>RoCoF</a:t>
            </a:r>
            <a:r>
              <a:rPr lang="en-US" dirty="0" smtClean="0">
                <a:solidFill>
                  <a:srgbClr val="FF0000"/>
                </a:solidFill>
              </a:rPr>
              <a:t> line changes due to resources’ response</a:t>
            </a:r>
            <a:endParaRPr lang="en-US" dirty="0">
              <a:solidFill>
                <a:srgbClr val="FF0000"/>
              </a:solidFill>
            </a:endParaRPr>
          </a:p>
        </p:txBody>
      </p:sp>
      <p:sp>
        <p:nvSpPr>
          <p:cNvPr id="2" name="Left Brace 1"/>
          <p:cNvSpPr/>
          <p:nvPr/>
        </p:nvSpPr>
        <p:spPr>
          <a:xfrm rot="5400000">
            <a:off x="3600451" y="2157640"/>
            <a:ext cx="407505" cy="3225250"/>
          </a:xfrm>
          <a:prstGeom prst="leftBrace">
            <a:avLst/>
          </a:prstGeom>
          <a:ln w="28575">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cxnSp>
        <p:nvCxnSpPr>
          <p:cNvPr id="10" name="Straight Connector 9"/>
          <p:cNvCxnSpPr/>
          <p:nvPr/>
        </p:nvCxnSpPr>
        <p:spPr>
          <a:xfrm>
            <a:off x="1885323" y="4180393"/>
            <a:ext cx="369673" cy="747116"/>
          </a:xfrm>
          <a:prstGeom prst="line">
            <a:avLst/>
          </a:prstGeom>
          <a:ln w="38100">
            <a:solidFill>
              <a:srgbClr val="FF9900"/>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flipH="1">
            <a:off x="2191578" y="5075238"/>
            <a:ext cx="1446475" cy="7591"/>
          </a:xfrm>
          <a:prstGeom prst="line">
            <a:avLst/>
          </a:prstGeom>
          <a:ln w="38100">
            <a:solidFill>
              <a:srgbClr val="FF9900"/>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flipH="1">
            <a:off x="3208130" y="4271527"/>
            <a:ext cx="955414" cy="471956"/>
          </a:xfrm>
          <a:prstGeom prst="line">
            <a:avLst/>
          </a:prstGeom>
          <a:ln w="38100">
            <a:solidFill>
              <a:srgbClr val="FF9900"/>
            </a:solidFill>
          </a:ln>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p:nvCxnSpPr>
        <p:spPr>
          <a:xfrm flipH="1">
            <a:off x="4492114" y="3933008"/>
            <a:ext cx="1634148" cy="232780"/>
          </a:xfrm>
          <a:prstGeom prst="line">
            <a:avLst/>
          </a:prstGeom>
          <a:ln w="38100">
            <a:solidFill>
              <a:srgbClr val="FF99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0659367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Picture 11"/>
          <p:cNvPicPr>
            <a:picLocks noChangeAspect="1"/>
          </p:cNvPicPr>
          <p:nvPr/>
        </p:nvPicPr>
        <p:blipFill>
          <a:blip r:embed="rId3"/>
          <a:stretch>
            <a:fillRect/>
          </a:stretch>
        </p:blipFill>
        <p:spPr>
          <a:xfrm>
            <a:off x="374651" y="1330326"/>
            <a:ext cx="8427652" cy="4213826"/>
          </a:xfrm>
          <a:prstGeom prst="rect">
            <a:avLst/>
          </a:prstGeom>
        </p:spPr>
      </p:pic>
      <p:sp>
        <p:nvSpPr>
          <p:cNvPr id="18435" name="Title 8"/>
          <p:cNvSpPr>
            <a:spLocks noGrp="1"/>
          </p:cNvSpPr>
          <p:nvPr>
            <p:ph type="title"/>
          </p:nvPr>
        </p:nvSpPr>
        <p:spPr/>
        <p:txBody>
          <a:bodyPr/>
          <a:lstStyle/>
          <a:p>
            <a:pPr algn="l"/>
            <a:r>
              <a:rPr lang="en-US" altLang="en-US" dirty="0" smtClean="0"/>
              <a:t>Inertial Effect</a:t>
            </a:r>
            <a:endParaRPr lang="en-US" altLang="en-US" dirty="0"/>
          </a:p>
        </p:txBody>
      </p:sp>
      <p:sp>
        <p:nvSpPr>
          <p:cNvPr id="8" name="Content Placeholder 7"/>
          <p:cNvSpPr>
            <a:spLocks noGrp="1"/>
          </p:cNvSpPr>
          <p:nvPr>
            <p:ph idx="1"/>
          </p:nvPr>
        </p:nvSpPr>
        <p:spPr/>
        <p:txBody>
          <a:bodyPr>
            <a:normAutofit/>
          </a:bodyPr>
          <a:lstStyle/>
          <a:p>
            <a:pPr marL="457200" lvl="1" indent="0">
              <a:buFont typeface="Arial" charset="0"/>
              <a:buNone/>
              <a:defRPr/>
            </a:pPr>
            <a:endParaRPr lang="en-US" sz="1600" b="1" kern="0" dirty="0" smtClean="0"/>
          </a:p>
          <a:p>
            <a:pPr lvl="2">
              <a:defRPr/>
            </a:pPr>
            <a:endParaRPr lang="en-US" sz="1200" b="1" kern="0" dirty="0" smtClean="0"/>
          </a:p>
        </p:txBody>
      </p:sp>
      <p:sp>
        <p:nvSpPr>
          <p:cNvPr id="2" name="Slide Number Placeholder 1"/>
          <p:cNvSpPr>
            <a:spLocks noGrp="1"/>
          </p:cNvSpPr>
          <p:nvPr>
            <p:ph type="sldNum" sz="quarter" idx="4"/>
          </p:nvPr>
        </p:nvSpPr>
        <p:spPr/>
        <p:txBody>
          <a:bodyPr/>
          <a:lstStyle/>
          <a:p>
            <a:fld id="{1D93BD3E-1E9A-4970-A6F7-E7AC52762E0C}" type="slidenum">
              <a:rPr lang="en-US" smtClean="0"/>
              <a:pPr/>
              <a:t>5</a:t>
            </a:fld>
            <a:endParaRPr lang="en-US"/>
          </a:p>
        </p:txBody>
      </p:sp>
      <p:sp>
        <p:nvSpPr>
          <p:cNvPr id="22" name="TextBox 21"/>
          <p:cNvSpPr txBox="1"/>
          <p:nvPr/>
        </p:nvSpPr>
        <p:spPr>
          <a:xfrm>
            <a:off x="3637874" y="2058310"/>
            <a:ext cx="1579066" cy="369332"/>
          </a:xfrm>
          <a:prstGeom prst="rect">
            <a:avLst/>
          </a:prstGeom>
          <a:solidFill>
            <a:schemeClr val="bg1"/>
          </a:solidFill>
        </p:spPr>
        <p:txBody>
          <a:bodyPr wrap="square" rtlCol="0">
            <a:spAutoFit/>
          </a:bodyPr>
          <a:lstStyle/>
          <a:p>
            <a:r>
              <a:rPr lang="en-US" dirty="0" smtClean="0">
                <a:solidFill>
                  <a:srgbClr val="FF0000"/>
                </a:solidFill>
              </a:rPr>
              <a:t>Higher Inertia</a:t>
            </a:r>
            <a:endParaRPr lang="en-US" dirty="0">
              <a:solidFill>
                <a:srgbClr val="FF0000"/>
              </a:solidFill>
            </a:endParaRPr>
          </a:p>
        </p:txBody>
      </p:sp>
      <p:cxnSp>
        <p:nvCxnSpPr>
          <p:cNvPr id="9" name="Curved Connector 8"/>
          <p:cNvCxnSpPr/>
          <p:nvPr/>
        </p:nvCxnSpPr>
        <p:spPr>
          <a:xfrm rot="10800000" flipV="1">
            <a:off x="2125870" y="2323038"/>
            <a:ext cx="1512004" cy="586409"/>
          </a:xfrm>
          <a:prstGeom prst="curvedConnector3">
            <a:avLst>
              <a:gd name="adj1" fmla="val 50000"/>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10" name="TextBox 9"/>
          <p:cNvSpPr txBox="1"/>
          <p:nvPr/>
        </p:nvSpPr>
        <p:spPr>
          <a:xfrm>
            <a:off x="3573823" y="3353710"/>
            <a:ext cx="1579066" cy="369332"/>
          </a:xfrm>
          <a:prstGeom prst="rect">
            <a:avLst/>
          </a:prstGeom>
          <a:solidFill>
            <a:schemeClr val="bg1"/>
          </a:solidFill>
        </p:spPr>
        <p:txBody>
          <a:bodyPr wrap="square" rtlCol="0">
            <a:spAutoFit/>
          </a:bodyPr>
          <a:lstStyle/>
          <a:p>
            <a:r>
              <a:rPr lang="en-US" dirty="0" smtClean="0">
                <a:solidFill>
                  <a:srgbClr val="FF0000"/>
                </a:solidFill>
              </a:rPr>
              <a:t>Lower Inertia</a:t>
            </a:r>
            <a:endParaRPr lang="en-US" dirty="0">
              <a:solidFill>
                <a:srgbClr val="FF0000"/>
              </a:solidFill>
            </a:endParaRPr>
          </a:p>
        </p:txBody>
      </p:sp>
      <p:cxnSp>
        <p:nvCxnSpPr>
          <p:cNvPr id="11" name="Curved Connector 10"/>
          <p:cNvCxnSpPr/>
          <p:nvPr/>
        </p:nvCxnSpPr>
        <p:spPr>
          <a:xfrm rot="10800000" flipV="1">
            <a:off x="2569945" y="3618437"/>
            <a:ext cx="1003878" cy="549301"/>
          </a:xfrm>
          <a:prstGeom prst="curvedConnector3">
            <a:avLst>
              <a:gd name="adj1" fmla="val 50000"/>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393321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Title 8"/>
          <p:cNvSpPr>
            <a:spLocks noGrp="1"/>
          </p:cNvSpPr>
          <p:nvPr>
            <p:ph type="title"/>
          </p:nvPr>
        </p:nvSpPr>
        <p:spPr/>
        <p:txBody>
          <a:bodyPr/>
          <a:lstStyle/>
          <a:p>
            <a:pPr algn="l"/>
            <a:r>
              <a:rPr lang="en-US" altLang="en-US" dirty="0" smtClean="0"/>
              <a:t>Critical Inertia Concept</a:t>
            </a:r>
            <a:endParaRPr lang="en-US" altLang="en-US" dirty="0"/>
          </a:p>
        </p:txBody>
      </p:sp>
      <p:sp>
        <p:nvSpPr>
          <p:cNvPr id="8" name="Content Placeholder 7"/>
          <p:cNvSpPr>
            <a:spLocks noGrp="1"/>
          </p:cNvSpPr>
          <p:nvPr>
            <p:ph idx="1"/>
          </p:nvPr>
        </p:nvSpPr>
        <p:spPr/>
        <p:txBody>
          <a:bodyPr>
            <a:normAutofit/>
          </a:bodyPr>
          <a:lstStyle/>
          <a:p>
            <a:pPr marL="457200" lvl="1" indent="0">
              <a:buFont typeface="Arial" charset="0"/>
              <a:buNone/>
              <a:defRPr/>
            </a:pPr>
            <a:endParaRPr lang="en-US" sz="1600" b="1" kern="0" dirty="0" smtClean="0"/>
          </a:p>
          <a:p>
            <a:pPr lvl="2">
              <a:defRPr/>
            </a:pPr>
            <a:endParaRPr lang="en-US" sz="1200" b="1" kern="0" dirty="0" smtClean="0"/>
          </a:p>
        </p:txBody>
      </p:sp>
      <p:sp>
        <p:nvSpPr>
          <p:cNvPr id="2" name="Slide Number Placeholder 1"/>
          <p:cNvSpPr>
            <a:spLocks noGrp="1"/>
          </p:cNvSpPr>
          <p:nvPr>
            <p:ph type="sldNum" sz="quarter" idx="4"/>
          </p:nvPr>
        </p:nvSpPr>
        <p:spPr/>
        <p:txBody>
          <a:bodyPr/>
          <a:lstStyle/>
          <a:p>
            <a:fld id="{1D93BD3E-1E9A-4970-A6F7-E7AC52762E0C}" type="slidenum">
              <a:rPr lang="en-US" smtClean="0"/>
              <a:pPr/>
              <a:t>6</a:t>
            </a:fld>
            <a:endParaRPr lang="en-US"/>
          </a:p>
        </p:txBody>
      </p:sp>
      <p:grpSp>
        <p:nvGrpSpPr>
          <p:cNvPr id="3" name="Group 2"/>
          <p:cNvGrpSpPr/>
          <p:nvPr/>
        </p:nvGrpSpPr>
        <p:grpSpPr>
          <a:xfrm>
            <a:off x="358174" y="1322087"/>
            <a:ext cx="8427652" cy="4213826"/>
            <a:chOff x="374651" y="1330326"/>
            <a:chExt cx="8427652" cy="4213826"/>
          </a:xfrm>
        </p:grpSpPr>
        <p:pic>
          <p:nvPicPr>
            <p:cNvPr id="4" name="Picture 3"/>
            <p:cNvPicPr>
              <a:picLocks noChangeAspect="1"/>
            </p:cNvPicPr>
            <p:nvPr/>
          </p:nvPicPr>
          <p:blipFill>
            <a:blip r:embed="rId3"/>
            <a:stretch>
              <a:fillRect/>
            </a:stretch>
          </p:blipFill>
          <p:spPr>
            <a:xfrm>
              <a:off x="374651" y="1330326"/>
              <a:ext cx="8427652" cy="4213826"/>
            </a:xfrm>
            <a:prstGeom prst="rect">
              <a:avLst/>
            </a:prstGeom>
          </p:spPr>
        </p:pic>
        <p:sp>
          <p:nvSpPr>
            <p:cNvPr id="10" name="TextBox 9"/>
            <p:cNvSpPr txBox="1"/>
            <p:nvPr/>
          </p:nvSpPr>
          <p:spPr>
            <a:xfrm>
              <a:off x="4076614" y="2708281"/>
              <a:ext cx="4449265" cy="1477328"/>
            </a:xfrm>
            <a:prstGeom prst="rect">
              <a:avLst/>
            </a:prstGeom>
            <a:solidFill>
              <a:schemeClr val="accent1">
                <a:lumMod val="20000"/>
                <a:lumOff val="80000"/>
              </a:schemeClr>
            </a:solidFill>
          </p:spPr>
          <p:txBody>
            <a:bodyPr wrap="square" rtlCol="0">
              <a:spAutoFit/>
            </a:bodyPr>
            <a:lstStyle/>
            <a:p>
              <a:pPr algn="just"/>
              <a:r>
                <a:rPr lang="en-US" dirty="0" smtClean="0">
                  <a:solidFill>
                    <a:schemeClr val="accent2"/>
                  </a:solidFill>
                </a:rPr>
                <a:t>The level of inertia which causes the frequency to drop below the UFLS trigger before the “fastest” resources can provide sufficient frequency response (for the two STP trip) is the “Critical Inertia”</a:t>
              </a:r>
              <a:endParaRPr lang="en-US" dirty="0">
                <a:solidFill>
                  <a:schemeClr val="accent2"/>
                </a:solidFill>
              </a:endParaRPr>
            </a:p>
          </p:txBody>
        </p:sp>
        <p:cxnSp>
          <p:nvCxnSpPr>
            <p:cNvPr id="11" name="Curved Connector 10"/>
            <p:cNvCxnSpPr/>
            <p:nvPr/>
          </p:nvCxnSpPr>
          <p:spPr>
            <a:xfrm rot="10800000" flipV="1">
              <a:off x="2704862" y="3666759"/>
              <a:ext cx="1371752" cy="698424"/>
            </a:xfrm>
            <a:prstGeom prst="curvedConnector3">
              <a:avLst>
                <a:gd name="adj1" fmla="val 50000"/>
              </a:avLst>
            </a:prstGeom>
            <a:ln w="22225">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5" name="Left Brace 4"/>
            <p:cNvSpPr/>
            <p:nvPr/>
          </p:nvSpPr>
          <p:spPr>
            <a:xfrm>
              <a:off x="1725044" y="3206338"/>
              <a:ext cx="166255" cy="1158845"/>
            </a:xfrm>
            <a:prstGeom prst="leftBrace">
              <a:avLst/>
            </a:prstGeom>
            <a:ln w="22225">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2" name="Left Brace 11"/>
            <p:cNvSpPr/>
            <p:nvPr/>
          </p:nvSpPr>
          <p:spPr>
            <a:xfrm rot="16200000">
              <a:off x="2201341" y="4098055"/>
              <a:ext cx="125154" cy="751483"/>
            </a:xfrm>
            <a:prstGeom prst="leftBrace">
              <a:avLst/>
            </a:prstGeom>
            <a:ln w="22225">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 name="TextBox 5"/>
            <p:cNvSpPr txBox="1"/>
            <p:nvPr/>
          </p:nvSpPr>
          <p:spPr>
            <a:xfrm>
              <a:off x="1198554" y="3647509"/>
              <a:ext cx="628698" cy="276999"/>
            </a:xfrm>
            <a:prstGeom prst="rect">
              <a:avLst/>
            </a:prstGeom>
            <a:noFill/>
          </p:spPr>
          <p:txBody>
            <a:bodyPr wrap="none" rtlCol="0">
              <a:spAutoFit/>
            </a:bodyPr>
            <a:lstStyle/>
            <a:p>
              <a:r>
                <a:rPr lang="en-US" sz="1200" b="1" dirty="0" smtClean="0">
                  <a:solidFill>
                    <a:srgbClr val="FF0000"/>
                  </a:solidFill>
                </a:rPr>
                <a:t>0.4 Hz</a:t>
              </a:r>
              <a:endParaRPr lang="en-US" sz="1200" b="1" dirty="0">
                <a:solidFill>
                  <a:srgbClr val="FF0000"/>
                </a:solidFill>
              </a:endParaRPr>
            </a:p>
          </p:txBody>
        </p:sp>
        <p:sp>
          <p:nvSpPr>
            <p:cNvPr id="13" name="TextBox 12"/>
            <p:cNvSpPr txBox="1"/>
            <p:nvPr/>
          </p:nvSpPr>
          <p:spPr>
            <a:xfrm>
              <a:off x="2064985" y="4473796"/>
              <a:ext cx="526106" cy="276999"/>
            </a:xfrm>
            <a:prstGeom prst="rect">
              <a:avLst/>
            </a:prstGeom>
            <a:noFill/>
          </p:spPr>
          <p:txBody>
            <a:bodyPr wrap="none" rtlCol="0">
              <a:spAutoFit/>
            </a:bodyPr>
            <a:lstStyle/>
            <a:p>
              <a:r>
                <a:rPr lang="en-US" sz="1200" b="1" dirty="0" smtClean="0">
                  <a:solidFill>
                    <a:srgbClr val="FF0000"/>
                  </a:solidFill>
                </a:rPr>
                <a:t>0.5 s</a:t>
              </a:r>
              <a:endParaRPr lang="en-US" sz="1200" b="1" dirty="0">
                <a:solidFill>
                  <a:srgbClr val="FF0000"/>
                </a:solidFill>
              </a:endParaRPr>
            </a:p>
          </p:txBody>
        </p:sp>
      </p:grpSp>
    </p:spTree>
    <p:extLst>
      <p:ext uri="{BB962C8B-B14F-4D97-AF65-F5344CB8AC3E}">
        <p14:creationId xmlns:p14="http://schemas.microsoft.com/office/powerpoint/2010/main" val="266334056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smtClean="0"/>
              <a:t>Responsive Reserve Service (RRS)</a:t>
            </a:r>
            <a:endParaRPr lang="en-US" sz="2400" dirty="0"/>
          </a:p>
        </p:txBody>
      </p:sp>
      <p:sp>
        <p:nvSpPr>
          <p:cNvPr id="4" name="Content Placeholder 3"/>
          <p:cNvSpPr>
            <a:spLocks noGrp="1"/>
          </p:cNvSpPr>
          <p:nvPr>
            <p:ph idx="1"/>
          </p:nvPr>
        </p:nvSpPr>
        <p:spPr>
          <a:xfrm>
            <a:off x="304800" y="855406"/>
            <a:ext cx="4717321" cy="5064627"/>
          </a:xfrm>
        </p:spPr>
        <p:txBody>
          <a:bodyPr/>
          <a:lstStyle/>
          <a:p>
            <a:pPr algn="just"/>
            <a:r>
              <a:rPr lang="en-US" dirty="0" smtClean="0">
                <a:solidFill>
                  <a:schemeClr val="accent2"/>
                </a:solidFill>
              </a:rPr>
              <a:t>RRS is procured </a:t>
            </a:r>
            <a:r>
              <a:rPr lang="en-US" dirty="0">
                <a:solidFill>
                  <a:schemeClr val="accent2"/>
                </a:solidFill>
              </a:rPr>
              <a:t>to ensure sufficient capacity is available to respond to frequency excursions during unit trips.</a:t>
            </a:r>
          </a:p>
          <a:p>
            <a:pPr algn="just"/>
            <a:endParaRPr lang="en-US" dirty="0"/>
          </a:p>
          <a:p>
            <a:pPr algn="just"/>
            <a:r>
              <a:rPr lang="en-US" dirty="0" smtClean="0"/>
              <a:t>To </a:t>
            </a:r>
            <a:r>
              <a:rPr lang="en-US" dirty="0"/>
              <a:t>consistently meet BAL-003 Interconnection Frequency Response Obligation, ERCOT must plan not to activate  UFLS </a:t>
            </a:r>
            <a:r>
              <a:rPr lang="en-US" dirty="0" smtClean="0"/>
              <a:t>for loss of 2750 MW of generation.</a:t>
            </a:r>
            <a:endParaRPr lang="en-US" dirty="0"/>
          </a:p>
          <a:p>
            <a:pPr lvl="1" algn="just"/>
            <a:r>
              <a:rPr lang="en-US" dirty="0" smtClean="0"/>
              <a:t>UFLS </a:t>
            </a:r>
            <a:r>
              <a:rPr lang="en-US" dirty="0"/>
              <a:t>relays will shed firm load if frequency drops to 59.3 Hz (5% of total ERCOT load</a:t>
            </a:r>
            <a:r>
              <a:rPr lang="en-US" dirty="0" smtClean="0"/>
              <a:t>).</a:t>
            </a:r>
          </a:p>
          <a:p>
            <a:pPr algn="just"/>
            <a:endParaRPr lang="en-US" dirty="0"/>
          </a:p>
          <a:p>
            <a:pPr lvl="1" algn="just"/>
            <a:r>
              <a:rPr lang="en-US" dirty="0" smtClean="0"/>
              <a:t>ERCOT plans to maintain frequency nadir at or above 59.4 Hz for loss </a:t>
            </a:r>
            <a:r>
              <a:rPr lang="en-US" dirty="0"/>
              <a:t>of 2750 </a:t>
            </a:r>
            <a:r>
              <a:rPr lang="en-US" dirty="0" smtClean="0"/>
              <a:t>MW (0.1 Hz margin).</a:t>
            </a:r>
            <a:endParaRPr lang="en-US" dirty="0"/>
          </a:p>
          <a:p>
            <a:pPr algn="just"/>
            <a:endParaRPr lang="en-US" dirty="0" smtClean="0">
              <a:solidFill>
                <a:schemeClr val="accent2"/>
              </a:solidFill>
            </a:endParaRPr>
          </a:p>
          <a:p>
            <a:pPr algn="just"/>
            <a:endParaRPr lang="en-US" dirty="0">
              <a:solidFill>
                <a:schemeClr val="accent2"/>
              </a:solidFill>
            </a:endParaRPr>
          </a:p>
          <a:p>
            <a:pPr algn="just"/>
            <a:endParaRPr lang="en-US" dirty="0"/>
          </a:p>
          <a:p>
            <a:pPr algn="just"/>
            <a:endParaRPr lang="en-US" dirty="0" smtClean="0">
              <a:solidFill>
                <a:schemeClr val="accent2"/>
              </a:solidFill>
            </a:endParaRPr>
          </a:p>
          <a:p>
            <a:pPr algn="just"/>
            <a:endParaRPr lang="en-US" sz="800" dirty="0" smtClean="0">
              <a:solidFill>
                <a:schemeClr val="accent2"/>
              </a:solidFill>
            </a:endParaRPr>
          </a:p>
        </p:txBody>
      </p:sp>
      <p:pic>
        <p:nvPicPr>
          <p:cNvPr id="6" name="Picture 5"/>
          <p:cNvPicPr>
            <a:picLocks noChangeAspect="1"/>
          </p:cNvPicPr>
          <p:nvPr/>
        </p:nvPicPr>
        <p:blipFill rotWithShape="1">
          <a:blip r:embed="rId3"/>
          <a:srcRect l="5321" t="1935" r="3777" b="5374"/>
          <a:stretch/>
        </p:blipFill>
        <p:spPr>
          <a:xfrm>
            <a:off x="5478552" y="762000"/>
            <a:ext cx="3658768" cy="2802810"/>
          </a:xfrm>
          <a:prstGeom prst="rect">
            <a:avLst/>
          </a:prstGeom>
        </p:spPr>
      </p:pic>
      <p:sp>
        <p:nvSpPr>
          <p:cNvPr id="8" name="Rectangle 7"/>
          <p:cNvSpPr/>
          <p:nvPr/>
        </p:nvSpPr>
        <p:spPr>
          <a:xfrm>
            <a:off x="5869921" y="608111"/>
            <a:ext cx="2945411" cy="307777"/>
          </a:xfrm>
          <a:prstGeom prst="rect">
            <a:avLst/>
          </a:prstGeom>
        </p:spPr>
        <p:txBody>
          <a:bodyPr wrap="square">
            <a:spAutoFit/>
          </a:bodyPr>
          <a:lstStyle/>
          <a:p>
            <a:pPr algn="ctr"/>
            <a:r>
              <a:rPr lang="en-US" sz="1400" b="1" dirty="0" smtClean="0">
                <a:solidFill>
                  <a:prstClr val="black"/>
                </a:solidFill>
              </a:rPr>
              <a:t>System Inertia 2016</a:t>
            </a:r>
            <a:endParaRPr lang="en-US" sz="1400" b="1" dirty="0">
              <a:solidFill>
                <a:prstClr val="black"/>
              </a:solidFill>
            </a:endParaRPr>
          </a:p>
        </p:txBody>
      </p:sp>
      <p:sp>
        <p:nvSpPr>
          <p:cNvPr id="9" name="Rectangle 8"/>
          <p:cNvSpPr/>
          <p:nvPr/>
        </p:nvSpPr>
        <p:spPr>
          <a:xfrm>
            <a:off x="5344109" y="3569247"/>
            <a:ext cx="3799891" cy="307777"/>
          </a:xfrm>
          <a:prstGeom prst="rect">
            <a:avLst/>
          </a:prstGeom>
        </p:spPr>
        <p:txBody>
          <a:bodyPr wrap="square">
            <a:spAutoFit/>
          </a:bodyPr>
          <a:lstStyle/>
          <a:p>
            <a:pPr algn="ctr"/>
            <a:r>
              <a:rPr lang="en-US" sz="1400" b="1" dirty="0" smtClean="0">
                <a:solidFill>
                  <a:prstClr val="black"/>
                </a:solidFill>
              </a:rPr>
              <a:t>Responsive Reserve Requirements 2017</a:t>
            </a:r>
            <a:endParaRPr lang="en-US" sz="1400" b="1" dirty="0">
              <a:solidFill>
                <a:prstClr val="black"/>
              </a:solidFill>
            </a:endParaRPr>
          </a:p>
        </p:txBody>
      </p:sp>
      <p:pic>
        <p:nvPicPr>
          <p:cNvPr id="10" name="Picture 9"/>
          <p:cNvPicPr>
            <a:picLocks noChangeAspect="1"/>
          </p:cNvPicPr>
          <p:nvPr/>
        </p:nvPicPr>
        <p:blipFill>
          <a:blip r:embed="rId4"/>
          <a:stretch>
            <a:fillRect/>
          </a:stretch>
        </p:blipFill>
        <p:spPr>
          <a:xfrm>
            <a:off x="5344109" y="3718699"/>
            <a:ext cx="3937186" cy="2730716"/>
          </a:xfrm>
          <a:prstGeom prst="rect">
            <a:avLst/>
          </a:prstGeom>
        </p:spPr>
      </p:pic>
    </p:spTree>
    <p:extLst>
      <p:ext uri="{BB962C8B-B14F-4D97-AF65-F5344CB8AC3E}">
        <p14:creationId xmlns:p14="http://schemas.microsoft.com/office/powerpoint/2010/main" val="392718201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Critical Inertia Definition</a:t>
            </a:r>
            <a:endParaRPr lang="en-US" dirty="0"/>
          </a:p>
        </p:txBody>
      </p:sp>
      <p:sp>
        <p:nvSpPr>
          <p:cNvPr id="3" name="Content Placeholder 2"/>
          <p:cNvSpPr>
            <a:spLocks noGrp="1"/>
          </p:cNvSpPr>
          <p:nvPr>
            <p:ph idx="1"/>
          </p:nvPr>
        </p:nvSpPr>
        <p:spPr/>
        <p:txBody>
          <a:bodyPr/>
          <a:lstStyle/>
          <a:p>
            <a:r>
              <a:rPr lang="en-US" dirty="0" smtClean="0"/>
              <a:t>Minimum level of system inertia that will ensure LRs will have sufficient time to respond before Frequency hits 59.3 Hz (UFLS threshold)</a:t>
            </a:r>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solidFill>
                  <a:srgbClr val="FFFFFF"/>
                </a:solidFill>
              </a:rPr>
              <a:pPr/>
              <a:t>8</a:t>
            </a:fld>
            <a:endParaRPr lang="en-US">
              <a:solidFill>
                <a:srgbClr val="FFFFFF"/>
              </a:solidFill>
            </a:endParaRPr>
          </a:p>
        </p:txBody>
      </p:sp>
      <p:grpSp>
        <p:nvGrpSpPr>
          <p:cNvPr id="8" name="Group 7"/>
          <p:cNvGrpSpPr/>
          <p:nvPr/>
        </p:nvGrpSpPr>
        <p:grpSpPr>
          <a:xfrm>
            <a:off x="735055" y="1793490"/>
            <a:ext cx="7680960" cy="3833021"/>
            <a:chOff x="1181100" y="2209800"/>
            <a:chExt cx="7680960" cy="3833021"/>
          </a:xfrm>
        </p:grpSpPr>
        <p:grpSp>
          <p:nvGrpSpPr>
            <p:cNvPr id="7" name="Group 6"/>
            <p:cNvGrpSpPr/>
            <p:nvPr/>
          </p:nvGrpSpPr>
          <p:grpSpPr>
            <a:xfrm>
              <a:off x="1181100" y="2209800"/>
              <a:ext cx="6858000" cy="3833021"/>
              <a:chOff x="1181100" y="2209800"/>
              <a:chExt cx="6858000" cy="3833021"/>
            </a:xfrm>
          </p:grpSpPr>
          <p:graphicFrame>
            <p:nvGraphicFramePr>
              <p:cNvPr id="5" name="Chart 4"/>
              <p:cNvGraphicFramePr>
                <a:graphicFrameLocks/>
              </p:cNvGraphicFramePr>
              <p:nvPr>
                <p:extLst/>
              </p:nvPr>
            </p:nvGraphicFramePr>
            <p:xfrm>
              <a:off x="1181100" y="2209800"/>
              <a:ext cx="6858000" cy="3833021"/>
            </p:xfrm>
            <a:graphic>
              <a:graphicData uri="http://schemas.openxmlformats.org/drawingml/2006/chart">
                <c:chart xmlns:c="http://schemas.openxmlformats.org/drawingml/2006/chart" xmlns:r="http://schemas.openxmlformats.org/officeDocument/2006/relationships" r:id="rId3"/>
              </a:graphicData>
            </a:graphic>
          </p:graphicFrame>
          <p:cxnSp>
            <p:nvCxnSpPr>
              <p:cNvPr id="6" name="Straight Connector 5"/>
              <p:cNvCxnSpPr/>
              <p:nvPr/>
            </p:nvCxnSpPr>
            <p:spPr>
              <a:xfrm flipV="1">
                <a:off x="1981200" y="3581400"/>
                <a:ext cx="2286000" cy="1"/>
              </a:xfrm>
              <a:prstGeom prst="line">
                <a:avLst/>
              </a:prstGeom>
              <a:ln w="19050">
                <a:solidFill>
                  <a:schemeClr val="tx2">
                    <a:lumMod val="75000"/>
                  </a:schemeClr>
                </a:solidFill>
                <a:headEnd type="none" w="med" len="med"/>
                <a:tailEnd type="arrow" w="med" len="med"/>
              </a:ln>
            </p:spPr>
            <p:style>
              <a:lnRef idx="1">
                <a:schemeClr val="dk1"/>
              </a:lnRef>
              <a:fillRef idx="0">
                <a:schemeClr val="dk1"/>
              </a:fillRef>
              <a:effectRef idx="0">
                <a:schemeClr val="dk1"/>
              </a:effectRef>
              <a:fontRef idx="minor">
                <a:schemeClr val="tx1"/>
              </a:fontRef>
            </p:style>
          </p:cxnSp>
          <p:cxnSp>
            <p:nvCxnSpPr>
              <p:cNvPr id="10" name="Straight Connector 9"/>
              <p:cNvCxnSpPr/>
              <p:nvPr/>
            </p:nvCxnSpPr>
            <p:spPr>
              <a:xfrm flipV="1">
                <a:off x="4267200" y="3581400"/>
                <a:ext cx="0" cy="1828800"/>
              </a:xfrm>
              <a:prstGeom prst="line">
                <a:avLst/>
              </a:prstGeom>
              <a:ln w="19050">
                <a:solidFill>
                  <a:schemeClr val="tx2">
                    <a:lumMod val="75000"/>
                  </a:schemeClr>
                </a:solidFill>
                <a:headEnd type="arrow" w="med" len="med"/>
                <a:tailEnd type="none" w="med" len="med"/>
              </a:ln>
            </p:spPr>
            <p:style>
              <a:lnRef idx="1">
                <a:schemeClr val="dk1"/>
              </a:lnRef>
              <a:fillRef idx="0">
                <a:schemeClr val="dk1"/>
              </a:fillRef>
              <a:effectRef idx="0">
                <a:schemeClr val="dk1"/>
              </a:effectRef>
              <a:fontRef idx="minor">
                <a:schemeClr val="tx1"/>
              </a:fontRef>
            </p:style>
          </p:cxnSp>
          <p:cxnSp>
            <p:nvCxnSpPr>
              <p:cNvPr id="11" name="Straight Connector 10"/>
              <p:cNvCxnSpPr/>
              <p:nvPr/>
            </p:nvCxnSpPr>
            <p:spPr>
              <a:xfrm flipV="1">
                <a:off x="1985388" y="4495800"/>
                <a:ext cx="3931920" cy="1"/>
              </a:xfrm>
              <a:prstGeom prst="line">
                <a:avLst/>
              </a:prstGeom>
              <a:ln w="19050">
                <a:solidFill>
                  <a:schemeClr val="tx2">
                    <a:lumMod val="75000"/>
                  </a:schemeClr>
                </a:solidFill>
                <a:headEnd type="none" w="med" len="med"/>
                <a:tailEnd type="arrow" w="med" len="med"/>
              </a:ln>
            </p:spPr>
            <p:style>
              <a:lnRef idx="1">
                <a:schemeClr val="dk1"/>
              </a:lnRef>
              <a:fillRef idx="0">
                <a:schemeClr val="dk1"/>
              </a:fillRef>
              <a:effectRef idx="0">
                <a:schemeClr val="dk1"/>
              </a:effectRef>
              <a:fontRef idx="minor">
                <a:schemeClr val="tx1"/>
              </a:fontRef>
            </p:style>
          </p:cxnSp>
          <p:cxnSp>
            <p:nvCxnSpPr>
              <p:cNvPr id="12" name="Straight Connector 11"/>
              <p:cNvCxnSpPr/>
              <p:nvPr/>
            </p:nvCxnSpPr>
            <p:spPr>
              <a:xfrm flipV="1">
                <a:off x="5915633" y="4495800"/>
                <a:ext cx="0" cy="914400"/>
              </a:xfrm>
              <a:prstGeom prst="line">
                <a:avLst/>
              </a:prstGeom>
              <a:ln w="19050">
                <a:solidFill>
                  <a:schemeClr val="tx2">
                    <a:lumMod val="75000"/>
                  </a:schemeClr>
                </a:solidFill>
                <a:headEnd type="arrow" w="med" len="med"/>
                <a:tailEnd type="none" w="med" len="med"/>
              </a:ln>
            </p:spPr>
            <p:style>
              <a:lnRef idx="1">
                <a:schemeClr val="dk1"/>
              </a:lnRef>
              <a:fillRef idx="0">
                <a:schemeClr val="dk1"/>
              </a:fillRef>
              <a:effectRef idx="0">
                <a:schemeClr val="dk1"/>
              </a:effectRef>
              <a:fontRef idx="minor">
                <a:schemeClr val="tx1"/>
              </a:fontRef>
            </p:style>
          </p:cxnSp>
          <p:sp>
            <p:nvSpPr>
              <p:cNvPr id="13" name="Left Brace 12"/>
              <p:cNvSpPr/>
              <p:nvPr/>
            </p:nvSpPr>
            <p:spPr>
              <a:xfrm rot="5400000">
                <a:off x="4975860" y="3555190"/>
                <a:ext cx="228600" cy="1645920"/>
              </a:xfrm>
              <a:prstGeom prst="leftBrace">
                <a:avLst/>
              </a:prstGeom>
              <a:ln w="19050">
                <a:solidFill>
                  <a:srgbClr val="00B050"/>
                </a:solidFill>
              </a:ln>
            </p:spPr>
            <p:style>
              <a:lnRef idx="1">
                <a:schemeClr val="dk1"/>
              </a:lnRef>
              <a:fillRef idx="0">
                <a:schemeClr val="dk1"/>
              </a:fillRef>
              <a:effectRef idx="0">
                <a:schemeClr val="dk1"/>
              </a:effectRef>
              <a:fontRef idx="minor">
                <a:schemeClr val="tx1"/>
              </a:fontRef>
            </p:style>
            <p:txBody>
              <a:bodyPr rtlCol="0" anchor="ctr"/>
              <a:lstStyle/>
              <a:p>
                <a:pPr algn="ctr"/>
                <a:endParaRPr lang="en-US">
                  <a:solidFill>
                    <a:prstClr val="black"/>
                  </a:solidFill>
                </a:endParaRPr>
              </a:p>
            </p:txBody>
          </p:sp>
        </p:grpSp>
        <p:sp>
          <p:nvSpPr>
            <p:cNvPr id="14" name="TextBox 13"/>
            <p:cNvSpPr txBox="1"/>
            <p:nvPr/>
          </p:nvSpPr>
          <p:spPr>
            <a:xfrm>
              <a:off x="4937760" y="3961534"/>
              <a:ext cx="3924300" cy="369332"/>
            </a:xfrm>
            <a:prstGeom prst="rect">
              <a:avLst/>
            </a:prstGeom>
            <a:noFill/>
          </p:spPr>
          <p:txBody>
            <a:bodyPr wrap="square" rtlCol="0">
              <a:spAutoFit/>
            </a:bodyPr>
            <a:lstStyle/>
            <a:p>
              <a:r>
                <a:rPr lang="en-US" dirty="0" err="1" smtClean="0">
                  <a:solidFill>
                    <a:srgbClr val="5B6770"/>
                  </a:solidFill>
                </a:rPr>
                <a:t>Tf</a:t>
              </a:r>
              <a:r>
                <a:rPr lang="en-US" dirty="0" smtClean="0">
                  <a:solidFill>
                    <a:srgbClr val="5B6770"/>
                  </a:solidFill>
                </a:rPr>
                <a:t> = LRs Response time</a:t>
              </a:r>
              <a:endParaRPr lang="en-US" dirty="0">
                <a:solidFill>
                  <a:srgbClr val="5B6770"/>
                </a:solidFill>
              </a:endParaRPr>
            </a:p>
          </p:txBody>
        </p:sp>
      </p:grpSp>
    </p:spTree>
    <p:extLst>
      <p:ext uri="{BB962C8B-B14F-4D97-AF65-F5344CB8AC3E}">
        <p14:creationId xmlns:p14="http://schemas.microsoft.com/office/powerpoint/2010/main" val="180111867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Critical Inertia for ERCOT</a:t>
            </a:r>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solidFill>
                  <a:srgbClr val="FFFFFF"/>
                </a:solidFill>
              </a:rPr>
              <a:pPr/>
              <a:t>9</a:t>
            </a:fld>
            <a:endParaRPr lang="en-US">
              <a:solidFill>
                <a:srgbClr val="FFFFFF"/>
              </a:solidFill>
            </a:endParaRPr>
          </a:p>
        </p:txBody>
      </p:sp>
      <p:grpSp>
        <p:nvGrpSpPr>
          <p:cNvPr id="5" name="Group 4"/>
          <p:cNvGrpSpPr/>
          <p:nvPr/>
        </p:nvGrpSpPr>
        <p:grpSpPr>
          <a:xfrm>
            <a:off x="123033" y="1251650"/>
            <a:ext cx="8001116" cy="4562856"/>
            <a:chOff x="123033" y="1251650"/>
            <a:chExt cx="8001116" cy="4562856"/>
          </a:xfrm>
        </p:grpSpPr>
        <p:grpSp>
          <p:nvGrpSpPr>
            <p:cNvPr id="3" name="Group 2"/>
            <p:cNvGrpSpPr/>
            <p:nvPr/>
          </p:nvGrpSpPr>
          <p:grpSpPr>
            <a:xfrm>
              <a:off x="123033" y="1251650"/>
              <a:ext cx="8001116" cy="4562856"/>
              <a:chOff x="350404" y="914400"/>
              <a:chExt cx="8001116" cy="4562856"/>
            </a:xfrm>
          </p:grpSpPr>
          <mc:AlternateContent xmlns:mc="http://schemas.openxmlformats.org/markup-compatibility/2006" xmlns:a14="http://schemas.microsoft.com/office/drawing/2010/main">
            <mc:Choice Requires="a14">
              <p:graphicFrame>
                <p:nvGraphicFramePr>
                  <p:cNvPr id="10" name="Chart 9"/>
                  <p:cNvGraphicFramePr>
                    <a:graphicFrameLocks/>
                  </p:cNvGraphicFramePr>
                  <p:nvPr>
                    <p:extLst/>
                  </p:nvPr>
                </p:nvGraphicFramePr>
                <p:xfrm>
                  <a:off x="1219200" y="914400"/>
                  <a:ext cx="7132320" cy="4562856"/>
                </p:xfrm>
                <a:graphic>
                  <a:graphicData uri="http://schemas.openxmlformats.org/drawingml/2006/chart">
                    <c:chart xmlns:c="http://schemas.openxmlformats.org/drawingml/2006/chart" xmlns:r="http://schemas.openxmlformats.org/officeDocument/2006/relationships" r:id="rId3"/>
                  </a:graphicData>
                </a:graphic>
              </p:graphicFrame>
            </mc:Choice>
            <mc:Fallback xmlns="">
              <p:graphicFrame>
                <p:nvGraphicFramePr>
                  <p:cNvPr id="10" name="Chart 9"/>
                  <p:cNvGraphicFramePr>
                    <a:graphicFrameLocks/>
                  </p:cNvGraphicFramePr>
                  <p:nvPr>
                    <p:extLst>
                      <p:ext uri="{D42A27DB-BD31-4B8C-83A1-F6EECF244321}">
                        <p14:modId xmlns:p14="http://schemas.microsoft.com/office/powerpoint/2010/main" val="3748529753"/>
                      </p:ext>
                    </p:extLst>
                  </p:nvPr>
                </p:nvGraphicFramePr>
                <p:xfrm>
                  <a:off x="1219200" y="914400"/>
                  <a:ext cx="7132320" cy="4562856"/>
                </p:xfrm>
                <a:graphic>
                  <a:graphicData uri="http://schemas.openxmlformats.org/drawingml/2006/chart">
                    <c:chart xmlns:c="http://schemas.openxmlformats.org/drawingml/2006/chart" xmlns:r="http://schemas.openxmlformats.org/officeDocument/2006/relationships" r:id="rId4"/>
                  </a:graphicData>
                </a:graphic>
              </p:graphicFrame>
            </mc:Fallback>
          </mc:AlternateContent>
          <p:cxnSp>
            <p:nvCxnSpPr>
              <p:cNvPr id="14" name="Straight Arrow Connector 13"/>
              <p:cNvCxnSpPr/>
              <p:nvPr/>
            </p:nvCxnSpPr>
            <p:spPr>
              <a:xfrm>
                <a:off x="1347442" y="4232036"/>
                <a:ext cx="367425" cy="2680"/>
              </a:xfrm>
              <a:prstGeom prst="straightConnector1">
                <a:avLst/>
              </a:prstGeom>
              <a:ln>
                <a:tailEnd type="triangle"/>
              </a:ln>
            </p:spPr>
            <p:style>
              <a:lnRef idx="2">
                <a:schemeClr val="accent2"/>
              </a:lnRef>
              <a:fillRef idx="0">
                <a:schemeClr val="accent2"/>
              </a:fillRef>
              <a:effectRef idx="1">
                <a:schemeClr val="accent2"/>
              </a:effectRef>
              <a:fontRef idx="minor">
                <a:schemeClr val="tx1"/>
              </a:fontRef>
            </p:style>
          </p:cxnSp>
          <p:cxnSp>
            <p:nvCxnSpPr>
              <p:cNvPr id="19" name="Straight Arrow Connector 18"/>
              <p:cNvCxnSpPr/>
              <p:nvPr/>
            </p:nvCxnSpPr>
            <p:spPr>
              <a:xfrm flipV="1">
                <a:off x="4189595" y="2863920"/>
                <a:ext cx="0" cy="1414639"/>
              </a:xfrm>
              <a:prstGeom prst="straightConnector1">
                <a:avLst/>
              </a:prstGeom>
              <a:ln>
                <a:tailEnd type="triangle"/>
              </a:ln>
            </p:spPr>
            <p:style>
              <a:lnRef idx="2">
                <a:schemeClr val="accent2"/>
              </a:lnRef>
              <a:fillRef idx="0">
                <a:schemeClr val="accent2"/>
              </a:fillRef>
              <a:effectRef idx="1">
                <a:schemeClr val="accent2"/>
              </a:effectRef>
              <a:fontRef idx="minor">
                <a:schemeClr val="tx1"/>
              </a:fontRef>
            </p:style>
          </p:cxnSp>
          <mc:AlternateContent xmlns:mc="http://schemas.openxmlformats.org/markup-compatibility/2006" xmlns:a14="http://schemas.microsoft.com/office/drawing/2010/main">
            <mc:Choice Requires="a14">
              <p:sp>
                <p:nvSpPr>
                  <p:cNvPr id="6" name="TextBox 5"/>
                  <p:cNvSpPr txBox="1"/>
                  <p:nvPr/>
                </p:nvSpPr>
                <p:spPr>
                  <a:xfrm>
                    <a:off x="2743200" y="1600200"/>
                    <a:ext cx="4495800" cy="520655"/>
                  </a:xfrm>
                  <a:prstGeom prst="rect">
                    <a:avLst/>
                  </a:prstGeom>
                  <a:noFill/>
                </p:spPr>
                <p:txBody>
                  <a:bodyPr wrap="square" rtlCol="0">
                    <a:spAutoFit/>
                  </a:bodyPr>
                  <a:lstStyle/>
                  <a:p>
                    <a:pPr/>
                    <a14:m>
                      <m:oMathPara xmlns:m="http://schemas.openxmlformats.org/officeDocument/2006/math">
                        <m:oMathParaPr>
                          <m:jc m:val="left"/>
                        </m:oMathParaPr>
                        <m:oMath xmlns:m="http://schemas.openxmlformats.org/officeDocument/2006/math">
                          <m:r>
                            <a:rPr lang="en-US" sz="1400" i="1" smtClean="0">
                              <a:solidFill>
                                <a:schemeClr val="tx2"/>
                              </a:solidFill>
                              <a:latin typeface="Cambria Math" panose="02040503050406030204" pitchFamily="18" charset="0"/>
                            </a:rPr>
                            <m:t>𝑇</m:t>
                          </m:r>
                          <m:r>
                            <a:rPr lang="en-US" sz="1400" i="1" smtClean="0">
                              <a:solidFill>
                                <a:schemeClr val="tx2"/>
                              </a:solidFill>
                              <a:latin typeface="Cambria Math" panose="02040503050406030204" pitchFamily="18" charset="0"/>
                            </a:rPr>
                            <m:t>=</m:t>
                          </m:r>
                          <m:r>
                            <a:rPr lang="en-US" sz="1400" i="1" smtClean="0">
                              <a:solidFill>
                                <a:schemeClr val="tx2"/>
                              </a:solidFill>
                              <a:latin typeface="Cambria Math" panose="02040503050406030204" pitchFamily="18" charset="0"/>
                            </a:rPr>
                            <m:t>𝑓</m:t>
                          </m:r>
                          <m:r>
                            <a:rPr lang="en-US" sz="1400" i="1" smtClean="0">
                              <a:solidFill>
                                <a:schemeClr val="tx2"/>
                              </a:solidFill>
                              <a:latin typeface="Cambria Math" panose="02040503050406030204" pitchFamily="18" charset="0"/>
                            </a:rPr>
                            <m:t> </m:t>
                          </m:r>
                          <m:d>
                            <m:dPr>
                              <m:ctrlPr>
                                <a:rPr lang="en-US" sz="1400" i="1" smtClean="0">
                                  <a:solidFill>
                                    <a:schemeClr val="tx2"/>
                                  </a:solidFill>
                                  <a:latin typeface="Cambria Math" panose="02040503050406030204" pitchFamily="18" charset="0"/>
                                </a:rPr>
                              </m:ctrlPr>
                            </m:dPr>
                            <m:e>
                              <m:r>
                                <a:rPr lang="en-US" sz="1400" i="1" smtClean="0">
                                  <a:solidFill>
                                    <a:schemeClr val="tx2"/>
                                  </a:solidFill>
                                  <a:latin typeface="Cambria Math" panose="02040503050406030204" pitchFamily="18" charset="0"/>
                                </a:rPr>
                                <m:t>𝐼𝑛𝑒𝑟𝑡𝑖𝑎</m:t>
                              </m:r>
                            </m:e>
                          </m:d>
                          <m:r>
                            <a:rPr lang="en-US" sz="1400" i="1" smtClean="0">
                              <a:solidFill>
                                <a:schemeClr val="tx2"/>
                              </a:solidFill>
                              <a:latin typeface="Cambria Math" panose="02040503050406030204" pitchFamily="18" charset="0"/>
                            </a:rPr>
                            <m:t> =3</m:t>
                          </m:r>
                          <m:r>
                            <a:rPr lang="en-US" sz="1400" i="1" smtClean="0">
                              <a:solidFill>
                                <a:schemeClr val="tx2"/>
                              </a:solidFill>
                              <a:latin typeface="Cambria Math" panose="02040503050406030204" pitchFamily="18" charset="0"/>
                              <a:ea typeface="Cambria Math" panose="02040503050406030204" pitchFamily="18" charset="0"/>
                            </a:rPr>
                            <m:t>×</m:t>
                          </m:r>
                          <m:sSup>
                            <m:sSupPr>
                              <m:ctrlPr>
                                <a:rPr lang="en-US" sz="1400" i="1" smtClean="0">
                                  <a:solidFill>
                                    <a:schemeClr val="tx2"/>
                                  </a:solidFill>
                                  <a:latin typeface="Cambria Math" panose="02040503050406030204" pitchFamily="18" charset="0"/>
                                  <a:ea typeface="Cambria Math" panose="02040503050406030204" pitchFamily="18" charset="0"/>
                                </a:rPr>
                              </m:ctrlPr>
                            </m:sSupPr>
                            <m:e>
                              <m:r>
                                <a:rPr lang="en-US" sz="1400" i="1" smtClean="0">
                                  <a:solidFill>
                                    <a:schemeClr val="tx2"/>
                                  </a:solidFill>
                                  <a:latin typeface="Cambria Math" panose="02040503050406030204" pitchFamily="18" charset="0"/>
                                  <a:ea typeface="Cambria Math" panose="02040503050406030204" pitchFamily="18" charset="0"/>
                                </a:rPr>
                                <m:t>10</m:t>
                              </m:r>
                            </m:e>
                            <m:sup>
                              <m:r>
                                <a:rPr lang="en-US" sz="1400" i="1" smtClean="0">
                                  <a:solidFill>
                                    <a:schemeClr val="tx2"/>
                                  </a:solidFill>
                                  <a:latin typeface="Cambria Math" panose="02040503050406030204" pitchFamily="18" charset="0"/>
                                  <a:ea typeface="Cambria Math" panose="02040503050406030204" pitchFamily="18" charset="0"/>
                                </a:rPr>
                                <m:t>−5</m:t>
                              </m:r>
                            </m:sup>
                          </m:sSup>
                          <m:r>
                            <a:rPr lang="en-US" sz="1400" i="1" smtClean="0">
                              <a:solidFill>
                                <a:schemeClr val="tx2"/>
                              </a:solidFill>
                              <a:latin typeface="Cambria Math" panose="02040503050406030204" pitchFamily="18" charset="0"/>
                              <a:ea typeface="Cambria Math" panose="02040503050406030204" pitchFamily="18" charset="0"/>
                            </a:rPr>
                            <m:t>×</m:t>
                          </m:r>
                          <m:sSup>
                            <m:sSupPr>
                              <m:ctrlPr>
                                <a:rPr lang="en-US" sz="1400" i="1" smtClean="0">
                                  <a:solidFill>
                                    <a:schemeClr val="tx2"/>
                                  </a:solidFill>
                                  <a:latin typeface="Cambria Math" panose="02040503050406030204" pitchFamily="18" charset="0"/>
                                  <a:ea typeface="Cambria Math" panose="02040503050406030204" pitchFamily="18" charset="0"/>
                                </a:rPr>
                              </m:ctrlPr>
                            </m:sSupPr>
                            <m:e>
                              <m:r>
                                <a:rPr lang="en-US" sz="1400" i="1">
                                  <a:solidFill>
                                    <a:schemeClr val="tx2"/>
                                  </a:solidFill>
                                  <a:latin typeface="Cambria Math" panose="02040503050406030204" pitchFamily="18" charset="0"/>
                                  <a:ea typeface="Cambria Math" panose="02040503050406030204" pitchFamily="18" charset="0"/>
                                </a:rPr>
                                <m:t>𝐼𝑛𝑒𝑟𝑡𝑖𝑎</m:t>
                              </m:r>
                            </m:e>
                            <m:sup>
                              <m:r>
                                <a:rPr lang="en-US" sz="1400" i="1" smtClean="0">
                                  <a:solidFill>
                                    <a:schemeClr val="tx2"/>
                                  </a:solidFill>
                                  <a:latin typeface="Cambria Math" panose="02040503050406030204" pitchFamily="18" charset="0"/>
                                  <a:ea typeface="Cambria Math" panose="02040503050406030204" pitchFamily="18" charset="0"/>
                                </a:rPr>
                                <m:t>2</m:t>
                              </m:r>
                            </m:sup>
                          </m:sSup>
                          <m:r>
                            <a:rPr lang="en-US" sz="1400" i="1" smtClean="0">
                              <a:solidFill>
                                <a:schemeClr val="tx2"/>
                              </a:solidFill>
                              <a:latin typeface="Cambria Math" panose="02040503050406030204" pitchFamily="18" charset="0"/>
                              <a:ea typeface="Cambria Math" panose="02040503050406030204" pitchFamily="18" charset="0"/>
                            </a:rPr>
                            <m:t>+0.0016×</m:t>
                          </m:r>
                          <m:r>
                            <a:rPr lang="en-US" sz="1400" i="1" smtClean="0">
                              <a:solidFill>
                                <a:schemeClr val="tx2"/>
                              </a:solidFill>
                              <a:latin typeface="Cambria Math" panose="02040503050406030204" pitchFamily="18" charset="0"/>
                              <a:ea typeface="Cambria Math" panose="02040503050406030204" pitchFamily="18" charset="0"/>
                            </a:rPr>
                            <m:t>𝐼𝑛𝑒𝑟𝑡𝑖𝑎</m:t>
                          </m:r>
                          <m:r>
                            <a:rPr lang="en-US" sz="1400" i="1" smtClean="0">
                              <a:solidFill>
                                <a:schemeClr val="tx2"/>
                              </a:solidFill>
                              <a:latin typeface="Cambria Math" panose="02040503050406030204" pitchFamily="18" charset="0"/>
                              <a:ea typeface="Cambria Math" panose="02040503050406030204" pitchFamily="18" charset="0"/>
                            </a:rPr>
                            <m:t>+0.0048</m:t>
                          </m:r>
                        </m:oMath>
                      </m:oMathPara>
                    </a14:m>
                    <a:endParaRPr lang="en-US" sz="1400" dirty="0">
                      <a:solidFill>
                        <a:schemeClr val="tx2"/>
                      </a:solidFill>
                    </a:endParaRPr>
                  </a:p>
                </p:txBody>
              </p:sp>
            </mc:Choice>
            <mc:Fallback xmlns="">
              <p:sp>
                <p:nvSpPr>
                  <p:cNvPr id="6" name="TextBox 5"/>
                  <p:cNvSpPr txBox="1">
                    <a:spLocks noRot="1" noChangeAspect="1" noMove="1" noResize="1" noEditPoints="1" noAdjustHandles="1" noChangeArrowheads="1" noChangeShapeType="1" noTextEdit="1"/>
                  </p:cNvSpPr>
                  <p:nvPr/>
                </p:nvSpPr>
                <p:spPr>
                  <a:xfrm>
                    <a:off x="2743200" y="1600200"/>
                    <a:ext cx="4495800" cy="520655"/>
                  </a:xfrm>
                  <a:prstGeom prst="rect">
                    <a:avLst/>
                  </a:prstGeom>
                  <a:blipFill rotWithShape="0">
                    <a:blip r:embed="rId5"/>
                    <a:stretch>
                      <a:fillRect/>
                    </a:stretch>
                  </a:blipFill>
                </p:spPr>
                <p:txBody>
                  <a:bodyPr/>
                  <a:lstStyle/>
                  <a:p>
                    <a:r>
                      <a:rPr lang="en-US">
                        <a:noFill/>
                      </a:rPr>
                      <a:t> </a:t>
                    </a:r>
                  </a:p>
                </p:txBody>
              </p:sp>
            </mc:Fallback>
          </mc:AlternateContent>
          <p:sp>
            <p:nvSpPr>
              <p:cNvPr id="11" name="TextBox 10"/>
              <p:cNvSpPr txBox="1"/>
              <p:nvPr/>
            </p:nvSpPr>
            <p:spPr>
              <a:xfrm>
                <a:off x="350404" y="3816894"/>
                <a:ext cx="1182765" cy="461665"/>
              </a:xfrm>
              <a:prstGeom prst="rect">
                <a:avLst/>
              </a:prstGeom>
              <a:noFill/>
            </p:spPr>
            <p:txBody>
              <a:bodyPr wrap="square" rtlCol="0">
                <a:spAutoFit/>
              </a:bodyPr>
              <a:lstStyle/>
              <a:p>
                <a:r>
                  <a:rPr lang="en-US" sz="1200" dirty="0" smtClean="0">
                    <a:solidFill>
                      <a:srgbClr val="5B6770"/>
                    </a:solidFill>
                  </a:rPr>
                  <a:t>LR Response Time</a:t>
                </a:r>
              </a:p>
            </p:txBody>
          </p:sp>
          <p:sp>
            <p:nvSpPr>
              <p:cNvPr id="13" name="TextBox 12"/>
              <p:cNvSpPr txBox="1"/>
              <p:nvPr/>
            </p:nvSpPr>
            <p:spPr>
              <a:xfrm>
                <a:off x="597521" y="4278559"/>
                <a:ext cx="685800" cy="276999"/>
              </a:xfrm>
              <a:prstGeom prst="rect">
                <a:avLst/>
              </a:prstGeom>
              <a:noFill/>
            </p:spPr>
            <p:txBody>
              <a:bodyPr wrap="square" rtlCol="0">
                <a:spAutoFit/>
              </a:bodyPr>
              <a:lstStyle/>
              <a:p>
                <a:r>
                  <a:rPr lang="en-US" sz="1200" b="1" dirty="0" smtClean="0">
                    <a:solidFill>
                      <a:srgbClr val="5B6770"/>
                    </a:solidFill>
                  </a:rPr>
                  <a:t>0.42s</a:t>
                </a:r>
              </a:p>
            </p:txBody>
          </p:sp>
        </p:grpSp>
        <p:sp>
          <p:nvSpPr>
            <p:cNvPr id="17" name="TextBox 10"/>
            <p:cNvSpPr txBox="1"/>
            <p:nvPr/>
          </p:nvSpPr>
          <p:spPr>
            <a:xfrm>
              <a:off x="2895424" y="2996973"/>
              <a:ext cx="2133600" cy="307777"/>
            </a:xfrm>
            <a:prstGeom prst="rect">
              <a:avLst/>
            </a:prstGeom>
            <a:noFill/>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sz="1400" dirty="0" smtClean="0">
                  <a:solidFill>
                    <a:srgbClr val="FF0000"/>
                  </a:solidFill>
                </a:rPr>
                <a:t>Critical Inertia: 94 GW*s</a:t>
              </a:r>
            </a:p>
          </p:txBody>
        </p:sp>
      </p:grpSp>
    </p:spTree>
    <p:extLst>
      <p:ext uri="{BB962C8B-B14F-4D97-AF65-F5344CB8AC3E}">
        <p14:creationId xmlns:p14="http://schemas.microsoft.com/office/powerpoint/2010/main" val="3814249214"/>
      </p:ext>
    </p:extLst>
  </p:cSld>
  <p:clrMapOvr>
    <a:masterClrMapping/>
  </p:clrMapOvr>
  <p:timing>
    <p:tnLst>
      <p:par>
        <p:cTn id="1" dur="indefinite" restart="never" nodeType="tmRoot"/>
      </p:par>
    </p:tnLst>
  </p:timing>
</p:sld>
</file>

<file path=ppt/theme/theme1.xml><?xml version="1.0" encoding="utf-8"?>
<a:theme xmlns:a="http://schemas.openxmlformats.org/drawingml/2006/main" name="1_Office Theme">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2_Custom Design">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3_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2E2BDB63875B034C8B32518C6496ADD1" ma:contentTypeVersion="0" ma:contentTypeDescription="Create a new document." ma:contentTypeScope="" ma:versionID="2e49056469cb591c67c33c10da96a071">
  <xsd:schema xmlns:xsd="http://www.w3.org/2001/XMLSchema" xmlns:xs="http://www.w3.org/2001/XMLSchema" xmlns:p="http://schemas.microsoft.com/office/2006/metadata/properties" xmlns:ns2="c34af464-7aa1-4edd-9be4-83dffc1cb926" targetNamespace="http://schemas.microsoft.com/office/2006/metadata/properties" ma:root="true" ma:fieldsID="3a653c66fd0ce9b40621f227f901e684"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A75107C8-DC22-41ED-81EF-363FA845221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C163D459-1C05-483F-85D1-C9E478EC32CC}">
  <ds:schemaRefs>
    <ds:schemaRef ds:uri="http://www.w3.org/XML/1998/namespace"/>
    <ds:schemaRef ds:uri="http://schemas.openxmlformats.org/package/2006/metadata/core-properties"/>
    <ds:schemaRef ds:uri="http://purl.org/dc/elements/1.1/"/>
    <ds:schemaRef ds:uri="http://purl.org/dc/dcmitype/"/>
    <ds:schemaRef ds:uri="http://purl.org/dc/terms/"/>
    <ds:schemaRef ds:uri="http://schemas.microsoft.com/office/infopath/2007/PartnerControls"/>
    <ds:schemaRef ds:uri="c34af464-7aa1-4edd-9be4-83dffc1cb926"/>
    <ds:schemaRef ds:uri="http://schemas.microsoft.com/office/2006/metadata/properties"/>
    <ds:schemaRef ds:uri="http://schemas.microsoft.com/office/2006/documentManagement/types"/>
  </ds:schemaRefs>
</ds:datastoreItem>
</file>

<file path=customXml/itemProps3.xml><?xml version="1.0" encoding="utf-8"?>
<ds:datastoreItem xmlns:ds="http://schemas.openxmlformats.org/officeDocument/2006/customXml" ds:itemID="{39968CB8-5FF8-44D7-A459-A3FC34AC4F77}">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11199</TotalTime>
  <Words>1667</Words>
  <Application>Microsoft Office PowerPoint</Application>
  <PresentationFormat>On-screen Show (4:3)</PresentationFormat>
  <Paragraphs>415</Paragraphs>
  <Slides>18</Slides>
  <Notes>9</Notes>
  <HiddenSlides>0</HiddenSlides>
  <MMClips>0</MMClips>
  <ScaleCrop>false</ScaleCrop>
  <HeadingPairs>
    <vt:vector size="6" baseType="variant">
      <vt:variant>
        <vt:lpstr>Fonts Used</vt:lpstr>
      </vt:variant>
      <vt:variant>
        <vt:i4>5</vt:i4>
      </vt:variant>
      <vt:variant>
        <vt:lpstr>Theme</vt:lpstr>
      </vt:variant>
      <vt:variant>
        <vt:i4>3</vt:i4>
      </vt:variant>
      <vt:variant>
        <vt:lpstr>Slide Titles</vt:lpstr>
      </vt:variant>
      <vt:variant>
        <vt:i4>18</vt:i4>
      </vt:variant>
    </vt:vector>
  </HeadingPairs>
  <TitlesOfParts>
    <vt:vector size="26" baseType="lpstr">
      <vt:lpstr>Arial</vt:lpstr>
      <vt:lpstr>Calibri</vt:lpstr>
      <vt:lpstr>Cambria Math</vt:lpstr>
      <vt:lpstr>Courier New</vt:lpstr>
      <vt:lpstr>Wingdings</vt:lpstr>
      <vt:lpstr>1_Office Theme</vt:lpstr>
      <vt:lpstr>2_Custom Design</vt:lpstr>
      <vt:lpstr>3_Custom Design</vt:lpstr>
      <vt:lpstr>PowerPoint Presentation</vt:lpstr>
      <vt:lpstr>Inertia Background</vt:lpstr>
      <vt:lpstr>Inertial Effect</vt:lpstr>
      <vt:lpstr>Inertial Effect</vt:lpstr>
      <vt:lpstr>Inertial Effect</vt:lpstr>
      <vt:lpstr>Critical Inertia Concept</vt:lpstr>
      <vt:lpstr>Responsive Reserve Service (RRS)</vt:lpstr>
      <vt:lpstr>Critical Inertia Definition</vt:lpstr>
      <vt:lpstr>Critical Inertia for ERCOT</vt:lpstr>
      <vt:lpstr>Current Critical Inertia for ERCOT</vt:lpstr>
      <vt:lpstr>RRS Study Methodology</vt:lpstr>
      <vt:lpstr>Potential Parameters Changes </vt:lpstr>
      <vt:lpstr>Potential Parameters Changes - Faster Response</vt:lpstr>
      <vt:lpstr>PowerPoint Presentation</vt:lpstr>
      <vt:lpstr>Current RRS Table</vt:lpstr>
      <vt:lpstr>Under-Frequency Events Impacting Load Resources</vt:lpstr>
      <vt:lpstr>Under-Frequency Events Impacting Load Resources</vt:lpstr>
      <vt:lpstr>Whitepaper on Inertia</vt:lpstr>
    </vt:vector>
  </TitlesOfParts>
  <Company>The Electric Reliability Council of Texas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Mago, Nitika</cp:lastModifiedBy>
  <cp:revision>310</cp:revision>
  <cp:lastPrinted>2016-01-21T20:53:15Z</cp:lastPrinted>
  <dcterms:created xsi:type="dcterms:W3CDTF">2016-01-21T15:20:31Z</dcterms:created>
  <dcterms:modified xsi:type="dcterms:W3CDTF">2018-06-14T22:27:48Z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0x0101002E2BDB63875B034C8B32518C6496ADD1</vt:lpwstr>
  </property>
</Properties>
</file>