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74" r:id="rId7"/>
    <p:sldMasterId id="2147483691" r:id="rId8"/>
  </p:sldMasterIdLst>
  <p:notesMasterIdLst>
    <p:notesMasterId r:id="rId27"/>
  </p:notesMasterIdLst>
  <p:handoutMasterIdLst>
    <p:handoutMasterId r:id="rId28"/>
  </p:handoutMasterIdLst>
  <p:sldIdLst>
    <p:sldId id="260" r:id="rId9"/>
    <p:sldId id="327" r:id="rId10"/>
    <p:sldId id="367" r:id="rId11"/>
    <p:sldId id="372" r:id="rId12"/>
    <p:sldId id="369" r:id="rId13"/>
    <p:sldId id="371" r:id="rId14"/>
    <p:sldId id="373" r:id="rId15"/>
    <p:sldId id="374" r:id="rId16"/>
    <p:sldId id="362" r:id="rId17"/>
    <p:sldId id="329" r:id="rId18"/>
    <p:sldId id="363" r:id="rId19"/>
    <p:sldId id="375" r:id="rId20"/>
    <p:sldId id="366" r:id="rId21"/>
    <p:sldId id="359" r:id="rId22"/>
    <p:sldId id="368" r:id="rId23"/>
    <p:sldId id="328" r:id="rId24"/>
    <p:sldId id="339" r:id="rId25"/>
    <p:sldId id="337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vosjana, Julia" initials="MJ" lastIdx="1" clrIdx="0">
    <p:extLst/>
  </p:cmAuthor>
  <p:cmAuthor id="2" name="nbigbee" initials="NB" lastIdx="13" clrIdx="1">
    <p:extLst>
      <p:ext uri="{19B8F6BF-5375-455C-9EA6-DF929625EA0E}">
        <p15:presenceInfo xmlns:p15="http://schemas.microsoft.com/office/powerpoint/2012/main" userId="nbigbee" providerId="None"/>
      </p:ext>
    </p:extLst>
  </p:cmAuthor>
  <p:cmAuthor id="3" name="Stice, Clayton" initials="SC" lastIdx="1" clrIdx="2">
    <p:extLst>
      <p:ext uri="{19B8F6BF-5375-455C-9EA6-DF929625EA0E}">
        <p15:presenceInfo xmlns:p15="http://schemas.microsoft.com/office/powerpoint/2012/main" userId="S-1-5-21-639947351-343809578-3807592339-55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CBE2"/>
    <a:srgbClr val="EBDD34"/>
    <a:srgbClr val="4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06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1272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63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43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371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034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261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77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98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15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65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036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195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0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6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439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05902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25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744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37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/>
                </a:solidFill>
              </a:rPr>
              <a:pPr/>
              <a:t>6/13/2018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31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41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7543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000250" y="6477002"/>
            <a:ext cx="713232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50" y="6248400"/>
            <a:ext cx="886400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 smtClean="0">
                <a:solidFill>
                  <a:srgbClr val="5B6770"/>
                </a:solidFill>
              </a:rPr>
              <a:t>PUBLIC</a:t>
            </a:r>
            <a:endParaRPr lang="en-US" sz="75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6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8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image" Target="../media/image15.emf"/><Relationship Id="rId18" Type="http://schemas.openxmlformats.org/officeDocument/2006/relationships/image" Target="../media/image20.emf"/><Relationship Id="rId26" Type="http://schemas.openxmlformats.org/officeDocument/2006/relationships/image" Target="../media/image28.emf"/><Relationship Id="rId3" Type="http://schemas.openxmlformats.org/officeDocument/2006/relationships/image" Target="../media/image5.emf"/><Relationship Id="rId21" Type="http://schemas.openxmlformats.org/officeDocument/2006/relationships/image" Target="../media/image23.emf"/><Relationship Id="rId34" Type="http://schemas.openxmlformats.org/officeDocument/2006/relationships/image" Target="../media/image36.emf"/><Relationship Id="rId7" Type="http://schemas.openxmlformats.org/officeDocument/2006/relationships/image" Target="../media/image9.emf"/><Relationship Id="rId12" Type="http://schemas.openxmlformats.org/officeDocument/2006/relationships/image" Target="../media/image14.emf"/><Relationship Id="rId17" Type="http://schemas.openxmlformats.org/officeDocument/2006/relationships/image" Target="../media/image19.emf"/><Relationship Id="rId25" Type="http://schemas.openxmlformats.org/officeDocument/2006/relationships/image" Target="../media/image27.emf"/><Relationship Id="rId33" Type="http://schemas.openxmlformats.org/officeDocument/2006/relationships/image" Target="../media/image35.emf"/><Relationship Id="rId2" Type="http://schemas.openxmlformats.org/officeDocument/2006/relationships/image" Target="../media/image4.emf"/><Relationship Id="rId16" Type="http://schemas.openxmlformats.org/officeDocument/2006/relationships/image" Target="../media/image18.emf"/><Relationship Id="rId20" Type="http://schemas.openxmlformats.org/officeDocument/2006/relationships/image" Target="../media/image22.emf"/><Relationship Id="rId29" Type="http://schemas.openxmlformats.org/officeDocument/2006/relationships/image" Target="../media/image31.emf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24" Type="http://schemas.openxmlformats.org/officeDocument/2006/relationships/image" Target="../media/image26.emf"/><Relationship Id="rId32" Type="http://schemas.openxmlformats.org/officeDocument/2006/relationships/image" Target="../media/image34.emf"/><Relationship Id="rId37" Type="http://schemas.openxmlformats.org/officeDocument/2006/relationships/image" Target="../media/image39.emf"/><Relationship Id="rId5" Type="http://schemas.openxmlformats.org/officeDocument/2006/relationships/image" Target="../media/image7.emf"/><Relationship Id="rId15" Type="http://schemas.openxmlformats.org/officeDocument/2006/relationships/image" Target="../media/image17.emf"/><Relationship Id="rId23" Type="http://schemas.openxmlformats.org/officeDocument/2006/relationships/image" Target="../media/image25.emf"/><Relationship Id="rId28" Type="http://schemas.openxmlformats.org/officeDocument/2006/relationships/image" Target="../media/image30.emf"/><Relationship Id="rId36" Type="http://schemas.openxmlformats.org/officeDocument/2006/relationships/image" Target="../media/image38.emf"/><Relationship Id="rId10" Type="http://schemas.openxmlformats.org/officeDocument/2006/relationships/image" Target="../media/image12.emf"/><Relationship Id="rId19" Type="http://schemas.openxmlformats.org/officeDocument/2006/relationships/image" Target="../media/image21.emf"/><Relationship Id="rId31" Type="http://schemas.openxmlformats.org/officeDocument/2006/relationships/image" Target="../media/image33.emf"/><Relationship Id="rId4" Type="http://schemas.openxmlformats.org/officeDocument/2006/relationships/image" Target="../media/image6.emf"/><Relationship Id="rId9" Type="http://schemas.openxmlformats.org/officeDocument/2006/relationships/image" Target="../media/image11.emf"/><Relationship Id="rId14" Type="http://schemas.openxmlformats.org/officeDocument/2006/relationships/image" Target="../media/image16.emf"/><Relationship Id="rId22" Type="http://schemas.openxmlformats.org/officeDocument/2006/relationships/image" Target="../media/image24.emf"/><Relationship Id="rId27" Type="http://schemas.openxmlformats.org/officeDocument/2006/relationships/image" Target="../media/image29.emf"/><Relationship Id="rId30" Type="http://schemas.openxmlformats.org/officeDocument/2006/relationships/image" Target="../media/image32.emf"/><Relationship Id="rId35" Type="http://schemas.openxmlformats.org/officeDocument/2006/relationships/image" Target="../media/image3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emf"/><Relationship Id="rId13" Type="http://schemas.openxmlformats.org/officeDocument/2006/relationships/image" Target="../media/image52.emf"/><Relationship Id="rId18" Type="http://schemas.openxmlformats.org/officeDocument/2006/relationships/image" Target="../media/image57.emf"/><Relationship Id="rId26" Type="http://schemas.openxmlformats.org/officeDocument/2006/relationships/image" Target="../media/image65.emf"/><Relationship Id="rId3" Type="http://schemas.openxmlformats.org/officeDocument/2006/relationships/image" Target="../media/image42.emf"/><Relationship Id="rId21" Type="http://schemas.openxmlformats.org/officeDocument/2006/relationships/image" Target="../media/image60.emf"/><Relationship Id="rId7" Type="http://schemas.openxmlformats.org/officeDocument/2006/relationships/image" Target="../media/image46.emf"/><Relationship Id="rId12" Type="http://schemas.openxmlformats.org/officeDocument/2006/relationships/image" Target="../media/image51.emf"/><Relationship Id="rId17" Type="http://schemas.openxmlformats.org/officeDocument/2006/relationships/image" Target="../media/image56.emf"/><Relationship Id="rId25" Type="http://schemas.openxmlformats.org/officeDocument/2006/relationships/image" Target="../media/image64.emf"/><Relationship Id="rId2" Type="http://schemas.openxmlformats.org/officeDocument/2006/relationships/image" Target="../media/image41.emf"/><Relationship Id="rId16" Type="http://schemas.openxmlformats.org/officeDocument/2006/relationships/image" Target="../media/image55.emf"/><Relationship Id="rId20" Type="http://schemas.openxmlformats.org/officeDocument/2006/relationships/image" Target="../media/image59.emf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5.emf"/><Relationship Id="rId11" Type="http://schemas.openxmlformats.org/officeDocument/2006/relationships/image" Target="../media/image50.emf"/><Relationship Id="rId24" Type="http://schemas.openxmlformats.org/officeDocument/2006/relationships/image" Target="../media/image63.emf"/><Relationship Id="rId5" Type="http://schemas.openxmlformats.org/officeDocument/2006/relationships/image" Target="../media/image44.emf"/><Relationship Id="rId15" Type="http://schemas.openxmlformats.org/officeDocument/2006/relationships/image" Target="../media/image54.emf"/><Relationship Id="rId23" Type="http://schemas.openxmlformats.org/officeDocument/2006/relationships/image" Target="../media/image62.emf"/><Relationship Id="rId10" Type="http://schemas.openxmlformats.org/officeDocument/2006/relationships/image" Target="../media/image49.emf"/><Relationship Id="rId19" Type="http://schemas.openxmlformats.org/officeDocument/2006/relationships/image" Target="../media/image58.emf"/><Relationship Id="rId4" Type="http://schemas.openxmlformats.org/officeDocument/2006/relationships/image" Target="../media/image43.emf"/><Relationship Id="rId9" Type="http://schemas.openxmlformats.org/officeDocument/2006/relationships/image" Target="../media/image48.emf"/><Relationship Id="rId14" Type="http://schemas.openxmlformats.org/officeDocument/2006/relationships/image" Target="../media/image53.emf"/><Relationship Id="rId22" Type="http://schemas.openxmlformats.org/officeDocument/2006/relationships/image" Target="../media/image6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9.emf"/><Relationship Id="rId18" Type="http://schemas.openxmlformats.org/officeDocument/2006/relationships/image" Target="../media/image84.emf"/><Relationship Id="rId26" Type="http://schemas.openxmlformats.org/officeDocument/2006/relationships/image" Target="../media/image92.emf"/><Relationship Id="rId39" Type="http://schemas.openxmlformats.org/officeDocument/2006/relationships/image" Target="../media/image105.emf"/><Relationship Id="rId21" Type="http://schemas.openxmlformats.org/officeDocument/2006/relationships/image" Target="../media/image87.emf"/><Relationship Id="rId34" Type="http://schemas.openxmlformats.org/officeDocument/2006/relationships/image" Target="../media/image100.emf"/><Relationship Id="rId42" Type="http://schemas.openxmlformats.org/officeDocument/2006/relationships/image" Target="../media/image108.emf"/><Relationship Id="rId47" Type="http://schemas.openxmlformats.org/officeDocument/2006/relationships/image" Target="../media/image113.emf"/><Relationship Id="rId50" Type="http://schemas.openxmlformats.org/officeDocument/2006/relationships/image" Target="../media/image116.emf"/><Relationship Id="rId55" Type="http://schemas.openxmlformats.org/officeDocument/2006/relationships/image" Target="../media/image121.emf"/><Relationship Id="rId7" Type="http://schemas.openxmlformats.org/officeDocument/2006/relationships/image" Target="../media/image73.emf"/><Relationship Id="rId12" Type="http://schemas.openxmlformats.org/officeDocument/2006/relationships/image" Target="../media/image78.emf"/><Relationship Id="rId17" Type="http://schemas.openxmlformats.org/officeDocument/2006/relationships/image" Target="../media/image83.emf"/><Relationship Id="rId25" Type="http://schemas.openxmlformats.org/officeDocument/2006/relationships/image" Target="../media/image91.emf"/><Relationship Id="rId33" Type="http://schemas.openxmlformats.org/officeDocument/2006/relationships/image" Target="../media/image99.emf"/><Relationship Id="rId38" Type="http://schemas.openxmlformats.org/officeDocument/2006/relationships/image" Target="../media/image104.emf"/><Relationship Id="rId46" Type="http://schemas.openxmlformats.org/officeDocument/2006/relationships/image" Target="../media/image112.emf"/><Relationship Id="rId59" Type="http://schemas.openxmlformats.org/officeDocument/2006/relationships/image" Target="../media/image125.emf"/><Relationship Id="rId2" Type="http://schemas.openxmlformats.org/officeDocument/2006/relationships/image" Target="../media/image68.emf"/><Relationship Id="rId16" Type="http://schemas.openxmlformats.org/officeDocument/2006/relationships/image" Target="../media/image82.emf"/><Relationship Id="rId20" Type="http://schemas.openxmlformats.org/officeDocument/2006/relationships/image" Target="../media/image86.emf"/><Relationship Id="rId29" Type="http://schemas.openxmlformats.org/officeDocument/2006/relationships/image" Target="../media/image95.emf"/><Relationship Id="rId41" Type="http://schemas.openxmlformats.org/officeDocument/2006/relationships/image" Target="../media/image107.emf"/><Relationship Id="rId54" Type="http://schemas.openxmlformats.org/officeDocument/2006/relationships/image" Target="../media/image120.em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2.emf"/><Relationship Id="rId11" Type="http://schemas.openxmlformats.org/officeDocument/2006/relationships/image" Target="../media/image77.emf"/><Relationship Id="rId24" Type="http://schemas.openxmlformats.org/officeDocument/2006/relationships/image" Target="../media/image90.emf"/><Relationship Id="rId32" Type="http://schemas.openxmlformats.org/officeDocument/2006/relationships/image" Target="../media/image98.emf"/><Relationship Id="rId37" Type="http://schemas.openxmlformats.org/officeDocument/2006/relationships/image" Target="../media/image103.emf"/><Relationship Id="rId40" Type="http://schemas.openxmlformats.org/officeDocument/2006/relationships/image" Target="../media/image106.emf"/><Relationship Id="rId45" Type="http://schemas.openxmlformats.org/officeDocument/2006/relationships/image" Target="../media/image111.emf"/><Relationship Id="rId53" Type="http://schemas.openxmlformats.org/officeDocument/2006/relationships/image" Target="../media/image119.emf"/><Relationship Id="rId58" Type="http://schemas.openxmlformats.org/officeDocument/2006/relationships/image" Target="../media/image124.emf"/><Relationship Id="rId5" Type="http://schemas.openxmlformats.org/officeDocument/2006/relationships/image" Target="../media/image71.emf"/><Relationship Id="rId15" Type="http://schemas.openxmlformats.org/officeDocument/2006/relationships/image" Target="../media/image81.emf"/><Relationship Id="rId23" Type="http://schemas.openxmlformats.org/officeDocument/2006/relationships/image" Target="../media/image89.emf"/><Relationship Id="rId28" Type="http://schemas.openxmlformats.org/officeDocument/2006/relationships/image" Target="../media/image94.emf"/><Relationship Id="rId36" Type="http://schemas.openxmlformats.org/officeDocument/2006/relationships/image" Target="../media/image102.emf"/><Relationship Id="rId49" Type="http://schemas.openxmlformats.org/officeDocument/2006/relationships/image" Target="../media/image115.emf"/><Relationship Id="rId57" Type="http://schemas.openxmlformats.org/officeDocument/2006/relationships/image" Target="../media/image123.emf"/><Relationship Id="rId10" Type="http://schemas.openxmlformats.org/officeDocument/2006/relationships/image" Target="../media/image76.emf"/><Relationship Id="rId19" Type="http://schemas.openxmlformats.org/officeDocument/2006/relationships/image" Target="../media/image85.emf"/><Relationship Id="rId31" Type="http://schemas.openxmlformats.org/officeDocument/2006/relationships/image" Target="../media/image97.emf"/><Relationship Id="rId44" Type="http://schemas.openxmlformats.org/officeDocument/2006/relationships/image" Target="../media/image110.emf"/><Relationship Id="rId52" Type="http://schemas.openxmlformats.org/officeDocument/2006/relationships/image" Target="../media/image118.emf"/><Relationship Id="rId60" Type="http://schemas.openxmlformats.org/officeDocument/2006/relationships/image" Target="../media/image126.emf"/><Relationship Id="rId4" Type="http://schemas.openxmlformats.org/officeDocument/2006/relationships/image" Target="../media/image70.emf"/><Relationship Id="rId9" Type="http://schemas.openxmlformats.org/officeDocument/2006/relationships/image" Target="../media/image75.emf"/><Relationship Id="rId14" Type="http://schemas.openxmlformats.org/officeDocument/2006/relationships/image" Target="../media/image80.emf"/><Relationship Id="rId22" Type="http://schemas.openxmlformats.org/officeDocument/2006/relationships/image" Target="../media/image88.emf"/><Relationship Id="rId27" Type="http://schemas.openxmlformats.org/officeDocument/2006/relationships/image" Target="../media/image93.emf"/><Relationship Id="rId30" Type="http://schemas.openxmlformats.org/officeDocument/2006/relationships/image" Target="../media/image96.emf"/><Relationship Id="rId35" Type="http://schemas.openxmlformats.org/officeDocument/2006/relationships/image" Target="../media/image101.emf"/><Relationship Id="rId43" Type="http://schemas.openxmlformats.org/officeDocument/2006/relationships/image" Target="../media/image109.emf"/><Relationship Id="rId48" Type="http://schemas.openxmlformats.org/officeDocument/2006/relationships/image" Target="../media/image114.emf"/><Relationship Id="rId56" Type="http://schemas.openxmlformats.org/officeDocument/2006/relationships/image" Target="../media/image122.emf"/><Relationship Id="rId8" Type="http://schemas.openxmlformats.org/officeDocument/2006/relationships/image" Target="../media/image74.emf"/><Relationship Id="rId51" Type="http://schemas.openxmlformats.org/officeDocument/2006/relationships/image" Target="../media/image117.emf"/><Relationship Id="rId3" Type="http://schemas.openxmlformats.org/officeDocument/2006/relationships/image" Target="../media/image6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133600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Resource Definition </a:t>
            </a:r>
            <a:r>
              <a:rPr lang="en-US" sz="2800" b="1" dirty="0" smtClean="0"/>
              <a:t>Task Force Progress Update</a:t>
            </a:r>
            <a:endParaRPr lang="en-US" sz="2800" b="1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3352800" y="3730752"/>
            <a:ext cx="43434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June 2018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186452" y="1066800"/>
            <a:ext cx="8763000" cy="3893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/>
              <a:t>All transmission connected resources would be required to be registered and modeled, regardless of size.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900" b="0" dirty="0" smtClean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/>
              <a:t>Finish introduction of Resource Framework</a:t>
            </a:r>
          </a:p>
          <a:p>
            <a:pPr marL="857250" lvl="1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 smtClean="0"/>
              <a:t>Include definitions of all technologies</a:t>
            </a:r>
          </a:p>
          <a:p>
            <a:pPr marL="857250" lvl="1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/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Energy </a:t>
            </a:r>
            <a:r>
              <a:rPr lang="en-US" sz="1800" dirty="0" smtClean="0"/>
              <a:t>Storage.</a:t>
            </a:r>
            <a:endParaRPr lang="en-US" sz="1800" dirty="0"/>
          </a:p>
          <a:p>
            <a:pPr marL="857250"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Develop definition</a:t>
            </a:r>
          </a:p>
          <a:p>
            <a:pPr marL="857250" lvl="2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registration/modeling/market issues will </a:t>
            </a:r>
            <a:r>
              <a:rPr lang="en-US" dirty="0"/>
              <a:t>not be a significant area of focus as part of this task force and will instead be included in the whitepaper for further discussion.</a:t>
            </a:r>
          </a:p>
          <a:p>
            <a:pPr marL="62865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/>
          </a:p>
        </p:txBody>
      </p:sp>
      <p:sp>
        <p:nvSpPr>
          <p:cNvPr id="5" name="Title 8"/>
          <p:cNvSpPr txBox="1">
            <a:spLocks/>
          </p:cNvSpPr>
          <p:nvPr/>
        </p:nvSpPr>
        <p:spPr>
          <a:xfrm>
            <a:off x="220505" y="228600"/>
            <a:ext cx="8694895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1ECBE2"/>
                </a:solidFill>
              </a:rPr>
              <a:t>Topics for Additional Discussion – Phase 2 (Transmission)</a:t>
            </a:r>
            <a:endParaRPr lang="en-US" dirty="0">
              <a:solidFill>
                <a:srgbClr val="1ECB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15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702644" y="838299"/>
            <a:ext cx="7767588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Clarify Implicit Definitions in Protocols for Distribution connected resources 10 MW and greater.  Generators &gt; 10 MW output would register as Generation Resources</a:t>
            </a:r>
            <a:r>
              <a:rPr lang="en-US" sz="1800" dirty="0" smtClean="0"/>
              <a:t>.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dirty="0"/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 smtClean="0"/>
              <a:t>Develop explicit definition of what “export” means for requiring registration of distribution resources &gt; 1 MW.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dirty="0"/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 smtClean="0"/>
              <a:t>Develop definition for generators &lt; 1 MW.  </a:t>
            </a:r>
          </a:p>
          <a:p>
            <a:pPr marL="857250" lvl="2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dirty="0" smtClean="0"/>
              <a:t>“Microgenerator” is specific to renewable technologies.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dirty="0"/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 smtClean="0"/>
              <a:t>How </a:t>
            </a:r>
            <a:r>
              <a:rPr lang="en-US" sz="1800" dirty="0"/>
              <a:t>to handle Aggregations of distribution connected </a:t>
            </a:r>
            <a:r>
              <a:rPr lang="en-US" sz="1800" dirty="0" smtClean="0"/>
              <a:t>generators that want to register as Generation </a:t>
            </a:r>
            <a:r>
              <a:rPr lang="en-US" sz="1800" dirty="0"/>
              <a:t>R</a:t>
            </a:r>
            <a:r>
              <a:rPr lang="en-US" sz="1800" dirty="0" smtClean="0"/>
              <a:t>esources ?</a:t>
            </a:r>
            <a:endParaRPr lang="en-US" sz="1800" dirty="0"/>
          </a:p>
          <a:p>
            <a:pPr marL="628650" lvl="2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>
                <a:solidFill>
                  <a:srgbClr val="1ECBE2"/>
                </a:solidFill>
              </a:rPr>
              <a:t>Topics for Additional </a:t>
            </a:r>
            <a:r>
              <a:rPr lang="en-US" dirty="0" smtClean="0">
                <a:solidFill>
                  <a:srgbClr val="1ECBE2"/>
                </a:solidFill>
              </a:rPr>
              <a:t>Discussion – Phase 3 (Distribution)</a:t>
            </a:r>
            <a:endParaRPr lang="en-US" dirty="0">
              <a:solidFill>
                <a:srgbClr val="1ECB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602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971800" y="3200400"/>
            <a:ext cx="3048000" cy="46166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1ECBE2"/>
                </a:solidFill>
              </a:rPr>
              <a:t>Additional Material</a:t>
            </a:r>
            <a:endParaRPr lang="en-US" dirty="0">
              <a:solidFill>
                <a:srgbClr val="1ECB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0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Category Nomenclature – using </a:t>
            </a:r>
            <a:r>
              <a:rPr lang="en-US" i="1" dirty="0" smtClean="0"/>
              <a:t>existing</a:t>
            </a:r>
            <a:r>
              <a:rPr lang="en-US" dirty="0" smtClean="0"/>
              <a:t> requirements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292139"/>
              </p:ext>
            </p:extLst>
          </p:nvPr>
        </p:nvGraphicFramePr>
        <p:xfrm>
          <a:off x="144528" y="1066800"/>
          <a:ext cx="8931144" cy="5029200"/>
        </p:xfrm>
        <a:graphic>
          <a:graphicData uri="http://schemas.openxmlformats.org/drawingml/2006/table">
            <a:tbl>
              <a:tblPr firstRow="1" firstCol="1" bandRow="1"/>
              <a:tblGrid>
                <a:gridCol w="53065"/>
                <a:gridCol w="1443762"/>
                <a:gridCol w="2369559"/>
                <a:gridCol w="2185952"/>
                <a:gridCol w="235570"/>
                <a:gridCol w="2643236"/>
              </a:tblGrid>
              <a:tr h="162306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Generation Resource (TGR)</a:t>
                      </a:r>
                      <a:endParaRPr lang="en-US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Telemetry, etc.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8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8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</a:pPr>
                      <a:endParaRPr lang="en-US" sz="8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lv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900" u="sng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Rounded MT Bold" panose="020F0704030504030204" pitchFamily="34" charset="0"/>
                          <a:ea typeface="Times New Roman" panose="02020603050405020304" pitchFamily="18" charset="0"/>
                        </a:rPr>
                        <a:t>I</a:t>
                      </a: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 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Generator 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(SOTG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ERCOT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as SOG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for exported energy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availability.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may choose to export based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- Load Zone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II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800" dirty="0" smtClean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en-US" sz="8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 Only Transmission </a:t>
                      </a:r>
                      <a:r>
                        <a:rPr lang="en-US" sz="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Self-Generator (TSG)</a:t>
                      </a:r>
                      <a:endParaRPr lang="en-US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PUC as a Self-Generator and registered with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May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occasionally export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but does not generate with the </a:t>
                      </a:r>
                      <a:r>
                        <a:rPr lang="en-US" sz="800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intent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to sell at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wholesale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If it exports, then settled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for exported energy only</a:t>
                      </a:r>
                      <a:endParaRPr lang="en-US" sz="80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Continuous exports will</a:t>
                      </a: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be re-evaluated for TGR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  <a:p>
                      <a:pPr marL="457200" lvl="0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Settled - Load Zone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III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96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Generation Resource (DGR)</a:t>
                      </a:r>
                      <a:endParaRPr lang="en-US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&gt;10 MW require to register as GR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Pseudo-Modeled </a:t>
                      </a:r>
                      <a:r>
                        <a:rPr lang="en-US" sz="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effectLst/>
                          <a:latin typeface="+mj-lt"/>
                        </a:rPr>
                        <a:t>Future--Modeling </a:t>
                      </a:r>
                      <a:r>
                        <a:rPr lang="en-US" sz="800" dirty="0">
                          <a:effectLst/>
                          <a:latin typeface="+mj-lt"/>
                        </a:rPr>
                        <a:t>light?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effectLst/>
                          <a:latin typeface="+mj-lt"/>
                        </a:rPr>
                        <a:t>Telemetry, etc.</a:t>
                      </a:r>
                      <a:endParaRPr lang="en-US" sz="800" dirty="0">
                        <a:effectLst/>
                        <a:latin typeface="+mj-lt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800" dirty="0" err="1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800" dirty="0" smtClean="0"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IV</a:t>
                      </a:r>
                    </a:p>
                    <a:p>
                      <a:pPr marL="457200"/>
                      <a:endParaRPr lang="en-US" sz="800" dirty="0" smtClean="0">
                        <a:effectLst/>
                        <a:latin typeface="+mj-lt"/>
                      </a:endParaRP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Generator 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(SODG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 but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for exported e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nergy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only </a:t>
                      </a:r>
                      <a:endParaRPr lang="en-US" sz="8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availability.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may choose to export based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Mapped in ERCOT systems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not required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Load Zone </a:t>
                      </a:r>
                      <a:endParaRPr lang="en-US" sz="8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endParaRPr kumimoji="0" lang="en-US" sz="9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Arial Rounded MT Bold" panose="020F07040305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endParaRPr kumimoji="0" lang="en-US" sz="9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Arial Rounded MT Bold" panose="020F07040305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V</a:t>
                      </a:r>
                    </a:p>
                    <a:p>
                      <a:pPr marL="457200" lvl="1" indent="0">
                        <a:buFont typeface="Courier New" panose="02070309020205020404" pitchFamily="49" charset="0"/>
                        <a:buNone/>
                      </a:pPr>
                      <a:endParaRPr lang="en-US" sz="8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7665" marR="276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Distribution Self-Generator (UDSG)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generation greater than 1 MW co-located with larger load, but smaller than minimum facility load.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Registered with PUC as a Self-Generator but not registered with ERCOT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not export—otherwise must register with ERCOT as SODG.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Neither Mapped nor modeled in ERCOT systems </a:t>
                      </a:r>
                    </a:p>
                    <a:p>
                      <a:pPr marL="457200" marR="0" lvl="1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(future mapping?)</a:t>
                      </a:r>
                    </a:p>
                    <a:p>
                      <a:pPr marL="0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ERCOT settlement policy since no exports.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8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VI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8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1F497D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</a:t>
                      </a:r>
                      <a:r>
                        <a:rPr lang="en-US" sz="800" b="1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Microgenerator*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UDMG)</a:t>
                      </a:r>
                      <a:endParaRPr lang="en-US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connected less than 1 MW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requirement for registration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effectLst/>
                          <a:latin typeface="+mj-lt"/>
                        </a:rPr>
                        <a:t>Reported by DSP per PUCT 25.211(n)  (competitive choice)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effectLst/>
                          <a:latin typeface="+mj-lt"/>
                        </a:rPr>
                        <a:t>Reported by NOIEs per ERCOT protocol 10.2.2.1.b(ii) for 50kW -1 MW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reported by NOIEs for &lt;50kW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Neither Mapped nor modeled in ERCOT systems  </a:t>
                      </a:r>
                      <a:endParaRPr lang="en-US" sz="8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future mapping of accumulations?)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settles</a:t>
                      </a:r>
                      <a:r>
                        <a:rPr lang="en-US" sz="800" baseline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as negative load in competitive choice areas once meter configuration updated to DG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ERCOT</a:t>
                      </a:r>
                      <a:r>
                        <a:rPr lang="en-US" sz="800" baseline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settlement policy for NOIE areas.</a:t>
                      </a:r>
                      <a:endParaRPr lang="en-US" sz="8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endParaRPr kumimoji="0" lang="en-US" sz="9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Arial Rounded MT Bold" panose="020F07040305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VII</a:t>
                      </a:r>
                      <a:endParaRPr lang="en-US" sz="8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800100" lvl="1" indent="-342900">
                        <a:buFont typeface="Times New Roman" panose="02020603050405020304" pitchFamily="18" charset="0"/>
                        <a:buChar char="-"/>
                      </a:pPr>
                      <a:endParaRPr lang="en-US" sz="8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**Settlement Only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means that the generator may not participate in Ancillary Services Market, RUC, SCED, or make Energy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Offers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Note: Transmission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connected resources are required to be modeled in ERCOT NMMS systems.  Studies are determined based on requirements for size and resource category type.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*Microgenerator</a:t>
                      </a:r>
                      <a:r>
                        <a:rPr lang="en-US" sz="1000" b="1" baseline="0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definition may need resolution with PUC</a:t>
                      </a:r>
                      <a:endParaRPr lang="en-US" sz="1000" b="1" dirty="0">
                        <a:solidFill>
                          <a:srgbClr val="7030A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4300"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0056" y="1066800"/>
            <a:ext cx="1536824" cy="4267200"/>
          </a:xfrm>
          <a:prstGeom prst="rect">
            <a:avLst/>
          </a:prstGeom>
          <a:solidFill>
            <a:srgbClr val="DC54D2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/>
        </p:nvSpPr>
        <p:spPr>
          <a:xfrm>
            <a:off x="1706880" y="1066799"/>
            <a:ext cx="2331719" cy="4267201"/>
          </a:xfrm>
          <a:prstGeom prst="rect">
            <a:avLst/>
          </a:prstGeom>
          <a:solidFill>
            <a:srgbClr val="42EEEE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4038599" y="1066800"/>
            <a:ext cx="2366011" cy="2057400"/>
          </a:xfrm>
          <a:prstGeom prst="rect">
            <a:avLst/>
          </a:prstGeom>
          <a:solidFill>
            <a:srgbClr val="42EEEE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8972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Registration Flowchart page 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609600"/>
            <a:ext cx="8458200" cy="565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5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Registration Flowchart page 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6216" y="1546562"/>
            <a:ext cx="6650197" cy="423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989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3 Stages </a:t>
            </a:r>
            <a:r>
              <a:rPr lang="en-US" dirty="0">
                <a:latin typeface="Calibri Light" panose="020F0302020204030204" pitchFamily="34" charset="0"/>
              </a:rPr>
              <a:t>of Activities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81600"/>
          </a:xfrm>
        </p:spPr>
        <p:txBody>
          <a:bodyPr/>
          <a:lstStyle/>
          <a:p>
            <a:r>
              <a:rPr lang="en-US" sz="2400" dirty="0" smtClean="0"/>
              <a:t>Stage </a:t>
            </a:r>
            <a:r>
              <a:rPr lang="en-US" sz="2400" dirty="0"/>
              <a:t>1 - Align definitions to identify differences</a:t>
            </a:r>
          </a:p>
          <a:p>
            <a:r>
              <a:rPr lang="en-US" sz="2400" dirty="0" smtClean="0"/>
              <a:t>Status</a:t>
            </a:r>
          </a:p>
          <a:p>
            <a:pPr lvl="1"/>
            <a:r>
              <a:rPr lang="en-US" sz="2400" dirty="0" smtClean="0"/>
              <a:t>Framework developed/proposed</a:t>
            </a:r>
          </a:p>
          <a:p>
            <a:pPr lvl="1"/>
            <a:r>
              <a:rPr lang="en-US" sz="2400" dirty="0" smtClean="0"/>
              <a:t>Draft Whitepaper posted.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9231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</a:rPr>
              <a:t>Stages of </a:t>
            </a:r>
            <a:r>
              <a:rPr lang="en-US" dirty="0" smtClean="0">
                <a:latin typeface="Calibri Light" panose="020F0302020204030204" pitchFamily="34" charset="0"/>
              </a:rPr>
              <a:t>Activities (</a:t>
            </a:r>
            <a:r>
              <a:rPr lang="en-US" dirty="0" err="1" smtClean="0">
                <a:latin typeface="Calibri Light" panose="020F0302020204030204" pitchFamily="34" charset="0"/>
              </a:rPr>
              <a:t>cont</a:t>
            </a:r>
            <a:r>
              <a:rPr lang="en-US" dirty="0" smtClean="0">
                <a:latin typeface="Calibri Light" panose="020F0302020204030204" pitchFamily="34" charset="0"/>
              </a:rPr>
              <a:t>)</a:t>
            </a:r>
            <a:endParaRPr lang="en-US" dirty="0">
              <a:latin typeface="Calibri Light" panose="020F03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2989" y="815182"/>
            <a:ext cx="8476211" cy="5334000"/>
          </a:xfrm>
        </p:spPr>
        <p:txBody>
          <a:bodyPr/>
          <a:lstStyle/>
          <a:p>
            <a:r>
              <a:rPr lang="en-US" sz="2400" dirty="0" smtClean="0"/>
              <a:t>Stage </a:t>
            </a:r>
            <a:r>
              <a:rPr lang="en-US" sz="2400" dirty="0"/>
              <a:t>2 – Clarify Definitions for Transmission connected resources </a:t>
            </a:r>
          </a:p>
          <a:p>
            <a:pPr lvl="1"/>
            <a:r>
              <a:rPr lang="en-US" sz="2000" dirty="0"/>
              <a:t>Revise/replace “Non-modeled” term per new definitions</a:t>
            </a:r>
          </a:p>
          <a:p>
            <a:pPr lvl="1"/>
            <a:r>
              <a:rPr lang="en-US" sz="2000" dirty="0"/>
              <a:t>Recommend/Submit first NPRR.</a:t>
            </a:r>
          </a:p>
          <a:p>
            <a:r>
              <a:rPr lang="en-US" sz="2400" dirty="0" smtClean="0"/>
              <a:t>Estimated </a:t>
            </a:r>
            <a:r>
              <a:rPr lang="en-US" sz="2400" dirty="0"/>
              <a:t>Duration 6 </a:t>
            </a:r>
            <a:r>
              <a:rPr lang="en-US" sz="2400" dirty="0" smtClean="0"/>
              <a:t>months</a:t>
            </a:r>
          </a:p>
          <a:p>
            <a:endParaRPr lang="en-US" sz="1100" dirty="0"/>
          </a:p>
          <a:p>
            <a:r>
              <a:rPr lang="en-US" sz="2400" dirty="0" smtClean="0"/>
              <a:t>Status </a:t>
            </a:r>
          </a:p>
          <a:p>
            <a:pPr lvl="1"/>
            <a:r>
              <a:rPr lang="en-US" sz="2400" dirty="0" smtClean="0"/>
              <a:t>First draft NPRR(s) to remove non-modeled posted for discussion.  </a:t>
            </a:r>
          </a:p>
          <a:p>
            <a:pPr lvl="2"/>
            <a:r>
              <a:rPr lang="en-US" dirty="0" smtClean="0"/>
              <a:t>Preferred selection will be submitted to PRS</a:t>
            </a:r>
          </a:p>
          <a:p>
            <a:pPr lvl="2"/>
            <a:r>
              <a:rPr lang="en-US" dirty="0" smtClean="0"/>
              <a:t>Will also require RRGRR and RMGRR.</a:t>
            </a:r>
          </a:p>
          <a:p>
            <a:pPr lvl="1"/>
            <a:r>
              <a:rPr lang="en-US" sz="2400" dirty="0" smtClean="0"/>
              <a:t>Additional issues to be addressed identified in whitepaper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2657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</a:rPr>
              <a:t>Stages of </a:t>
            </a:r>
            <a:r>
              <a:rPr lang="en-US" dirty="0" smtClean="0">
                <a:latin typeface="Calibri Light" panose="020F0302020204030204" pitchFamily="34" charset="0"/>
              </a:rPr>
              <a:t>Activities (</a:t>
            </a:r>
            <a:r>
              <a:rPr lang="en-US" dirty="0" err="1" smtClean="0">
                <a:latin typeface="Calibri Light" panose="020F0302020204030204" pitchFamily="34" charset="0"/>
              </a:rPr>
              <a:t>cont</a:t>
            </a:r>
            <a:r>
              <a:rPr lang="en-US" dirty="0" smtClean="0">
                <a:latin typeface="Calibri Light" panose="020F0302020204030204" pitchFamily="34" charset="0"/>
              </a:rPr>
              <a:t>)</a:t>
            </a:r>
            <a:endParaRPr lang="en-US" dirty="0">
              <a:latin typeface="Calibri Light" panose="020F03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834578"/>
            <a:ext cx="8534400" cy="5029200"/>
          </a:xfrm>
        </p:spPr>
        <p:txBody>
          <a:bodyPr/>
          <a:lstStyle/>
          <a:p>
            <a:r>
              <a:rPr lang="en-US" sz="2400" dirty="0" smtClean="0"/>
              <a:t>Stage </a:t>
            </a:r>
            <a:r>
              <a:rPr lang="en-US" sz="2400" dirty="0"/>
              <a:t>3 – Clarify definitions for Distribution connected resources</a:t>
            </a:r>
          </a:p>
          <a:p>
            <a:pPr lvl="1"/>
            <a:r>
              <a:rPr lang="en-US" sz="2000" dirty="0"/>
              <a:t>Generate new categories addressing multiple configurations</a:t>
            </a:r>
          </a:p>
          <a:p>
            <a:pPr lvl="1"/>
            <a:r>
              <a:rPr lang="en-US" sz="2000" dirty="0"/>
              <a:t>Utilize definitions  established in step 1 where possible.</a:t>
            </a:r>
          </a:p>
          <a:p>
            <a:pPr lvl="1"/>
            <a:r>
              <a:rPr lang="en-US" sz="2000" dirty="0"/>
              <a:t>Include current and proposed future DG categories together, or address in separate NPRRs?</a:t>
            </a:r>
          </a:p>
          <a:p>
            <a:pPr lvl="1"/>
            <a:r>
              <a:rPr lang="en-US" sz="2000" dirty="0"/>
              <a:t>Submit  NPRR(s).</a:t>
            </a:r>
          </a:p>
          <a:p>
            <a:r>
              <a:rPr lang="en-US" sz="2400" dirty="0" smtClean="0"/>
              <a:t>Estimated </a:t>
            </a:r>
            <a:r>
              <a:rPr lang="en-US" sz="2400" dirty="0"/>
              <a:t>duration 6-8 </a:t>
            </a:r>
            <a:r>
              <a:rPr lang="en-US" sz="2400" dirty="0" smtClean="0"/>
              <a:t>months</a:t>
            </a:r>
          </a:p>
          <a:p>
            <a:endParaRPr lang="en-US" sz="2400" dirty="0" smtClean="0"/>
          </a:p>
          <a:p>
            <a:r>
              <a:rPr lang="en-US" sz="2400" dirty="0" smtClean="0"/>
              <a:t>Status</a:t>
            </a:r>
          </a:p>
          <a:p>
            <a:pPr lvl="1"/>
            <a:r>
              <a:rPr lang="en-US" sz="2400" dirty="0" smtClean="0"/>
              <a:t>June meeting to kickoff this stage.</a:t>
            </a:r>
          </a:p>
          <a:p>
            <a:pPr lvl="1"/>
            <a:r>
              <a:rPr lang="en-US" sz="2400" dirty="0"/>
              <a:t>Preliminary list of additional issues to be addressed in whitepaper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endParaRPr lang="en-US" sz="2400" dirty="0"/>
          </a:p>
          <a:p>
            <a:endParaRPr lang="en-US" sz="2400" dirty="0"/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1372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702644" y="838299"/>
            <a:ext cx="7767588" cy="463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This </a:t>
            </a:r>
            <a:r>
              <a:rPr lang="en-US" dirty="0"/>
              <a:t>task force is intended to resolve issues with the </a:t>
            </a:r>
            <a:r>
              <a:rPr lang="en-US" dirty="0" smtClean="0"/>
              <a:t>resource definitions.</a:t>
            </a:r>
            <a:endParaRPr lang="en-US" dirty="0"/>
          </a:p>
          <a:p>
            <a:pPr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It </a:t>
            </a:r>
            <a:r>
              <a:rPr lang="en-US" dirty="0"/>
              <a:t>is anticipated that </a:t>
            </a:r>
            <a:r>
              <a:rPr lang="en-US" dirty="0" smtClean="0"/>
              <a:t>multiple </a:t>
            </a:r>
            <a:r>
              <a:rPr lang="en-US" dirty="0"/>
              <a:t>NPRRs will be developed to address existing issues</a:t>
            </a:r>
            <a:r>
              <a:rPr lang="en-US" dirty="0" smtClean="0"/>
              <a:t>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defRPr/>
            </a:pPr>
            <a:endParaRPr lang="en-US" dirty="0" smtClean="0"/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Intent is only to resolve confusing definitions, NOT to change any registration, responsibilities, or market  issues.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en-US" dirty="0" smtClean="0"/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The first NPRR is intended to eliminate the term “non-modeled” and introduce the framework organized around resource technologies, attributes, and services.</a:t>
            </a:r>
            <a:endParaRPr lang="en-US" dirty="0"/>
          </a:p>
          <a:p>
            <a:pPr marL="45720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dirty="0"/>
          </a:p>
          <a:p>
            <a:pPr marL="22860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sz="2800" dirty="0">
                <a:solidFill>
                  <a:srgbClr val="1ECBE2"/>
                </a:solidFill>
                <a:latin typeface="Calibri Light" panose="020F0302020204030204" pitchFamily="34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94873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86700" cy="44053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Existing Resource </a:t>
            </a:r>
            <a:r>
              <a:rPr lang="en-US" dirty="0"/>
              <a:t>Definition Framework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63207"/>
          <a:stretch/>
        </p:blipFill>
        <p:spPr>
          <a:xfrm>
            <a:off x="304800" y="1371601"/>
            <a:ext cx="8305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37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86700" cy="44053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Existing Resource </a:t>
            </a:r>
            <a:r>
              <a:rPr lang="en-US" dirty="0"/>
              <a:t>Definition Framework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04800" y="1371600"/>
            <a:ext cx="8313738" cy="2898775"/>
            <a:chOff x="192" y="864"/>
            <a:chExt cx="5237" cy="1826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192" y="864"/>
              <a:ext cx="5232" cy="1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155"/>
              <a:ext cx="1202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155"/>
              <a:ext cx="1202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09" y="1164"/>
              <a:ext cx="1162" cy="321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09" y="1164"/>
              <a:ext cx="1162" cy="321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33" y="1257"/>
              <a:ext cx="102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Generation Resource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3" y="1155"/>
              <a:ext cx="2186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3" y="1155"/>
              <a:ext cx="2186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1431" y="1164"/>
              <a:ext cx="2145" cy="321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1431" y="1164"/>
              <a:ext cx="2145" cy="321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1966" y="1257"/>
              <a:ext cx="24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148" y="1257"/>
              <a:ext cx="9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2181" y="1257"/>
              <a:ext cx="96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Modeled Generator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41" name="Picture 1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875"/>
              <a:ext cx="3407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2" name="Picture 1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875"/>
              <a:ext cx="3407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19"/>
            <p:cNvSpPr>
              <a:spLocks noChangeArrowheads="1"/>
            </p:cNvSpPr>
            <p:nvPr/>
          </p:nvSpPr>
          <p:spPr bwMode="auto">
            <a:xfrm>
              <a:off x="209" y="884"/>
              <a:ext cx="3367" cy="16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20"/>
            <p:cNvSpPr>
              <a:spLocks noChangeArrowheads="1"/>
            </p:cNvSpPr>
            <p:nvPr/>
          </p:nvSpPr>
          <p:spPr bwMode="auto">
            <a:xfrm>
              <a:off x="209" y="884"/>
              <a:ext cx="3367" cy="16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21"/>
            <p:cNvSpPr>
              <a:spLocks noChangeArrowheads="1"/>
            </p:cNvSpPr>
            <p:nvPr/>
          </p:nvSpPr>
          <p:spPr bwMode="auto">
            <a:xfrm>
              <a:off x="1167" y="895"/>
              <a:ext cx="1585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All Inclusive Generation Resource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46" name="Picture 2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555"/>
              <a:ext cx="56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7" name="Picture 2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555"/>
              <a:ext cx="56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24"/>
            <p:cNvSpPr>
              <a:spLocks noChangeArrowheads="1"/>
            </p:cNvSpPr>
            <p:nvPr/>
          </p:nvSpPr>
          <p:spPr bwMode="auto">
            <a:xfrm>
              <a:off x="209" y="1565"/>
              <a:ext cx="521" cy="16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25"/>
            <p:cNvSpPr>
              <a:spLocks noChangeArrowheads="1"/>
            </p:cNvSpPr>
            <p:nvPr/>
          </p:nvSpPr>
          <p:spPr bwMode="auto">
            <a:xfrm>
              <a:off x="209" y="1565"/>
              <a:ext cx="521" cy="16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26"/>
            <p:cNvSpPr>
              <a:spLocks noChangeArrowheads="1"/>
            </p:cNvSpPr>
            <p:nvPr/>
          </p:nvSpPr>
          <p:spPr bwMode="auto">
            <a:xfrm>
              <a:off x="328" y="1595"/>
              <a:ext cx="8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7"/>
            <p:cNvSpPr>
              <a:spLocks noChangeArrowheads="1"/>
            </p:cNvSpPr>
            <p:nvPr/>
          </p:nvSpPr>
          <p:spPr bwMode="auto">
            <a:xfrm>
              <a:off x="368" y="1595"/>
              <a:ext cx="6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8"/>
            <p:cNvSpPr>
              <a:spLocks noChangeArrowheads="1"/>
            </p:cNvSpPr>
            <p:nvPr/>
          </p:nvSpPr>
          <p:spPr bwMode="auto">
            <a:xfrm>
              <a:off x="393" y="1595"/>
              <a:ext cx="12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9"/>
            <p:cNvSpPr>
              <a:spLocks noChangeArrowheads="1"/>
            </p:cNvSpPr>
            <p:nvPr/>
          </p:nvSpPr>
          <p:spPr bwMode="auto">
            <a:xfrm>
              <a:off x="474" y="1595"/>
              <a:ext cx="18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MW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54" name="Picture 30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2" y="1555"/>
              <a:ext cx="622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5" name="Picture 31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2" y="1555"/>
              <a:ext cx="622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Rectangle 32"/>
            <p:cNvSpPr>
              <a:spLocks noChangeArrowheads="1"/>
            </p:cNvSpPr>
            <p:nvPr/>
          </p:nvSpPr>
          <p:spPr bwMode="auto">
            <a:xfrm>
              <a:off x="790" y="1565"/>
              <a:ext cx="581" cy="16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33"/>
            <p:cNvSpPr>
              <a:spLocks noChangeArrowheads="1"/>
            </p:cNvSpPr>
            <p:nvPr/>
          </p:nvSpPr>
          <p:spPr bwMode="auto">
            <a:xfrm>
              <a:off x="790" y="1565"/>
              <a:ext cx="581" cy="16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34"/>
            <p:cNvSpPr>
              <a:spLocks noChangeArrowheads="1"/>
            </p:cNvSpPr>
            <p:nvPr/>
          </p:nvSpPr>
          <p:spPr bwMode="auto">
            <a:xfrm>
              <a:off x="951" y="1595"/>
              <a:ext cx="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&gt;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35"/>
            <p:cNvSpPr>
              <a:spLocks noChangeArrowheads="1"/>
            </p:cNvSpPr>
            <p:nvPr/>
          </p:nvSpPr>
          <p:spPr bwMode="auto">
            <a:xfrm>
              <a:off x="991" y="1595"/>
              <a:ext cx="12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36"/>
            <p:cNvSpPr>
              <a:spLocks noChangeArrowheads="1"/>
            </p:cNvSpPr>
            <p:nvPr/>
          </p:nvSpPr>
          <p:spPr bwMode="auto">
            <a:xfrm>
              <a:off x="1073" y="1595"/>
              <a:ext cx="18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MW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61" name="Picture 37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3" y="2276"/>
              <a:ext cx="120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2" name="Picture 38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3" y="2276"/>
              <a:ext cx="120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Rectangle 39"/>
            <p:cNvSpPr>
              <a:spLocks noChangeArrowheads="1"/>
            </p:cNvSpPr>
            <p:nvPr/>
          </p:nvSpPr>
          <p:spPr bwMode="auto">
            <a:xfrm>
              <a:off x="1431" y="2286"/>
              <a:ext cx="1163" cy="16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40"/>
            <p:cNvSpPr>
              <a:spLocks noChangeArrowheads="1"/>
            </p:cNvSpPr>
            <p:nvPr/>
          </p:nvSpPr>
          <p:spPr bwMode="auto">
            <a:xfrm>
              <a:off x="1431" y="2286"/>
              <a:ext cx="1163" cy="16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41"/>
            <p:cNvSpPr>
              <a:spLocks noChangeArrowheads="1"/>
            </p:cNvSpPr>
            <p:nvPr/>
          </p:nvSpPr>
          <p:spPr bwMode="auto">
            <a:xfrm>
              <a:off x="1615" y="2276"/>
              <a:ext cx="83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Transmission Connected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42"/>
            <p:cNvSpPr>
              <a:spLocks noChangeArrowheads="1"/>
            </p:cNvSpPr>
            <p:nvPr/>
          </p:nvSpPr>
          <p:spPr bwMode="auto">
            <a:xfrm>
              <a:off x="1841" y="2372"/>
              <a:ext cx="237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Implied by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4" name="Rectangle 43"/>
            <p:cNvSpPr>
              <a:spLocks noChangeArrowheads="1"/>
            </p:cNvSpPr>
            <p:nvPr/>
          </p:nvSpPr>
          <p:spPr bwMode="auto">
            <a:xfrm>
              <a:off x="2041" y="2372"/>
              <a:ext cx="48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5" name="Rectangle 44"/>
            <p:cNvSpPr>
              <a:spLocks noChangeArrowheads="1"/>
            </p:cNvSpPr>
            <p:nvPr/>
          </p:nvSpPr>
          <p:spPr bwMode="auto">
            <a:xfrm>
              <a:off x="2063" y="2372"/>
              <a:ext cx="35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6" name="Rectangle 45"/>
            <p:cNvSpPr>
              <a:spLocks noChangeArrowheads="1"/>
            </p:cNvSpPr>
            <p:nvPr/>
          </p:nvSpPr>
          <p:spPr bwMode="auto">
            <a:xfrm>
              <a:off x="2074" y="2372"/>
              <a:ext cx="72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7" name="Rectangle 46"/>
            <p:cNvSpPr>
              <a:spLocks noChangeArrowheads="1"/>
            </p:cNvSpPr>
            <p:nvPr/>
          </p:nvSpPr>
          <p:spPr bwMode="auto">
            <a:xfrm>
              <a:off x="2119" y="2372"/>
              <a:ext cx="35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8" name="Rectangle 47"/>
            <p:cNvSpPr>
              <a:spLocks noChangeArrowheads="1"/>
            </p:cNvSpPr>
            <p:nvPr/>
          </p:nvSpPr>
          <p:spPr bwMode="auto">
            <a:xfrm>
              <a:off x="2131" y="2372"/>
              <a:ext cx="48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1" name="Rectangle 48"/>
            <p:cNvSpPr>
              <a:spLocks noChangeArrowheads="1"/>
            </p:cNvSpPr>
            <p:nvPr/>
          </p:nvSpPr>
          <p:spPr bwMode="auto">
            <a:xfrm>
              <a:off x="2153" y="2372"/>
              <a:ext cx="35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2" name="Rectangle 49"/>
            <p:cNvSpPr>
              <a:spLocks noChangeArrowheads="1"/>
            </p:cNvSpPr>
            <p:nvPr/>
          </p:nvSpPr>
          <p:spPr bwMode="auto">
            <a:xfrm>
              <a:off x="2165" y="2372"/>
              <a:ext cx="48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74" name="Picture 50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0" y="2476"/>
              <a:ext cx="94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75" name="Picture 51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0" y="2476"/>
              <a:ext cx="94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3" name="Rectangle 52"/>
            <p:cNvSpPr>
              <a:spLocks noChangeArrowheads="1"/>
            </p:cNvSpPr>
            <p:nvPr/>
          </p:nvSpPr>
          <p:spPr bwMode="auto">
            <a:xfrm>
              <a:off x="2668" y="2486"/>
              <a:ext cx="908" cy="16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Rectangle 53"/>
            <p:cNvSpPr>
              <a:spLocks noChangeArrowheads="1"/>
            </p:cNvSpPr>
            <p:nvPr/>
          </p:nvSpPr>
          <p:spPr bwMode="auto">
            <a:xfrm>
              <a:off x="2668" y="2486"/>
              <a:ext cx="908" cy="16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Rectangle 54"/>
            <p:cNvSpPr>
              <a:spLocks noChangeArrowheads="1"/>
            </p:cNvSpPr>
            <p:nvPr/>
          </p:nvSpPr>
          <p:spPr bwMode="auto">
            <a:xfrm>
              <a:off x="2745" y="2516"/>
              <a:ext cx="79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Distribution Connected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79" name="Picture 55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3" y="1555"/>
              <a:ext cx="56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0" name="Picture 56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3" y="1555"/>
              <a:ext cx="56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8" name="Rectangle 57"/>
            <p:cNvSpPr>
              <a:spLocks noChangeArrowheads="1"/>
            </p:cNvSpPr>
            <p:nvPr/>
          </p:nvSpPr>
          <p:spPr bwMode="auto">
            <a:xfrm>
              <a:off x="1431" y="1565"/>
              <a:ext cx="521" cy="16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Rectangle 58"/>
            <p:cNvSpPr>
              <a:spLocks noChangeArrowheads="1"/>
            </p:cNvSpPr>
            <p:nvPr/>
          </p:nvSpPr>
          <p:spPr bwMode="auto">
            <a:xfrm>
              <a:off x="1431" y="1565"/>
              <a:ext cx="521" cy="16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Rectangle 59"/>
            <p:cNvSpPr>
              <a:spLocks noChangeArrowheads="1"/>
            </p:cNvSpPr>
            <p:nvPr/>
          </p:nvSpPr>
          <p:spPr bwMode="auto">
            <a:xfrm>
              <a:off x="1550" y="1595"/>
              <a:ext cx="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3" name="Rectangle 60"/>
            <p:cNvSpPr>
              <a:spLocks noChangeArrowheads="1"/>
            </p:cNvSpPr>
            <p:nvPr/>
          </p:nvSpPr>
          <p:spPr bwMode="auto">
            <a:xfrm>
              <a:off x="1591" y="1595"/>
              <a:ext cx="6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4" name="Rectangle 61"/>
            <p:cNvSpPr>
              <a:spLocks noChangeArrowheads="1"/>
            </p:cNvSpPr>
            <p:nvPr/>
          </p:nvSpPr>
          <p:spPr bwMode="auto">
            <a:xfrm>
              <a:off x="1615" y="1595"/>
              <a:ext cx="12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5" name="Rectangle 62"/>
            <p:cNvSpPr>
              <a:spLocks noChangeArrowheads="1"/>
            </p:cNvSpPr>
            <p:nvPr/>
          </p:nvSpPr>
          <p:spPr bwMode="auto">
            <a:xfrm>
              <a:off x="1697" y="1595"/>
              <a:ext cx="18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MW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87" name="Picture 63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6" y="1555"/>
              <a:ext cx="620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8" name="Picture 64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6" y="1555"/>
              <a:ext cx="620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8" name="Rectangle 65"/>
            <p:cNvSpPr>
              <a:spLocks noChangeArrowheads="1"/>
            </p:cNvSpPr>
            <p:nvPr/>
          </p:nvSpPr>
          <p:spPr bwMode="auto">
            <a:xfrm>
              <a:off x="2013" y="1565"/>
              <a:ext cx="581" cy="16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Rectangle 66"/>
            <p:cNvSpPr>
              <a:spLocks noChangeArrowheads="1"/>
            </p:cNvSpPr>
            <p:nvPr/>
          </p:nvSpPr>
          <p:spPr bwMode="auto">
            <a:xfrm>
              <a:off x="2013" y="1565"/>
              <a:ext cx="581" cy="16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Rectangle 67"/>
            <p:cNvSpPr>
              <a:spLocks noChangeArrowheads="1"/>
            </p:cNvSpPr>
            <p:nvPr/>
          </p:nvSpPr>
          <p:spPr bwMode="auto">
            <a:xfrm>
              <a:off x="2174" y="1595"/>
              <a:ext cx="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&gt;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1" name="Rectangle 68"/>
            <p:cNvSpPr>
              <a:spLocks noChangeArrowheads="1"/>
            </p:cNvSpPr>
            <p:nvPr/>
          </p:nvSpPr>
          <p:spPr bwMode="auto">
            <a:xfrm>
              <a:off x="2214" y="1595"/>
              <a:ext cx="12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2" name="Rectangle 69"/>
            <p:cNvSpPr>
              <a:spLocks noChangeArrowheads="1"/>
            </p:cNvSpPr>
            <p:nvPr/>
          </p:nvSpPr>
          <p:spPr bwMode="auto">
            <a:xfrm>
              <a:off x="2295" y="1595"/>
              <a:ext cx="18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MW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94" name="Picture 70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6" y="1796"/>
              <a:ext cx="62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5" name="Picture 71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6" y="1796"/>
              <a:ext cx="62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3" name="Rectangle 72"/>
            <p:cNvSpPr>
              <a:spLocks noChangeArrowheads="1"/>
            </p:cNvSpPr>
            <p:nvPr/>
          </p:nvSpPr>
          <p:spPr bwMode="auto">
            <a:xfrm>
              <a:off x="2013" y="1805"/>
              <a:ext cx="581" cy="16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Rectangle 73"/>
            <p:cNvSpPr>
              <a:spLocks noChangeArrowheads="1"/>
            </p:cNvSpPr>
            <p:nvPr/>
          </p:nvSpPr>
          <p:spPr bwMode="auto">
            <a:xfrm>
              <a:off x="2013" y="1805"/>
              <a:ext cx="581" cy="16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Rectangle 74"/>
            <p:cNvSpPr>
              <a:spLocks noChangeArrowheads="1"/>
            </p:cNvSpPr>
            <p:nvPr/>
          </p:nvSpPr>
          <p:spPr bwMode="auto">
            <a:xfrm>
              <a:off x="2095" y="1835"/>
              <a:ext cx="46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Register PUC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3" name="Rectangle 80"/>
            <p:cNvSpPr>
              <a:spLocks noChangeArrowheads="1"/>
            </p:cNvSpPr>
            <p:nvPr/>
          </p:nvSpPr>
          <p:spPr bwMode="auto">
            <a:xfrm>
              <a:off x="1277" y="1954"/>
              <a:ext cx="12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20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5" name="Rectangle 82"/>
            <p:cNvSpPr>
              <a:spLocks noChangeArrowheads="1"/>
            </p:cNvSpPr>
            <p:nvPr/>
          </p:nvSpPr>
          <p:spPr bwMode="auto">
            <a:xfrm>
              <a:off x="846" y="2123"/>
              <a:ext cx="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(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6" name="Rectangle 83"/>
            <p:cNvSpPr>
              <a:spLocks noChangeArrowheads="1"/>
            </p:cNvSpPr>
            <p:nvPr/>
          </p:nvSpPr>
          <p:spPr bwMode="auto">
            <a:xfrm>
              <a:off x="868" y="2123"/>
              <a:ext cx="2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incl self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7" name="Rectangle 84"/>
            <p:cNvSpPr>
              <a:spLocks noChangeArrowheads="1"/>
            </p:cNvSpPr>
            <p:nvPr/>
          </p:nvSpPr>
          <p:spPr bwMode="auto">
            <a:xfrm>
              <a:off x="1086" y="2123"/>
              <a:ext cx="5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9" name="Rectangle 86"/>
            <p:cNvSpPr>
              <a:spLocks noChangeArrowheads="1"/>
            </p:cNvSpPr>
            <p:nvPr/>
          </p:nvSpPr>
          <p:spPr bwMode="auto">
            <a:xfrm>
              <a:off x="1263" y="2123"/>
              <a:ext cx="7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?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0" name="Rectangle 87"/>
            <p:cNvSpPr>
              <a:spLocks noChangeArrowheads="1"/>
            </p:cNvSpPr>
            <p:nvPr/>
          </p:nvSpPr>
          <p:spPr bwMode="auto">
            <a:xfrm>
              <a:off x="1296" y="2123"/>
              <a:ext cx="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112" name="Picture 88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0" y="1555"/>
              <a:ext cx="949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3" name="Picture 89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0" y="1555"/>
              <a:ext cx="949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71" name="Rectangle 90"/>
            <p:cNvSpPr>
              <a:spLocks noChangeArrowheads="1"/>
            </p:cNvSpPr>
            <p:nvPr/>
          </p:nvSpPr>
          <p:spPr bwMode="auto">
            <a:xfrm>
              <a:off x="2668" y="1566"/>
              <a:ext cx="908" cy="32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Rectangle 91"/>
            <p:cNvSpPr>
              <a:spLocks noChangeArrowheads="1"/>
            </p:cNvSpPr>
            <p:nvPr/>
          </p:nvSpPr>
          <p:spPr bwMode="auto">
            <a:xfrm>
              <a:off x="2668" y="1566"/>
              <a:ext cx="908" cy="32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Rectangle 92"/>
            <p:cNvSpPr>
              <a:spLocks noChangeArrowheads="1"/>
            </p:cNvSpPr>
            <p:nvPr/>
          </p:nvSpPr>
          <p:spPr bwMode="auto">
            <a:xfrm>
              <a:off x="2758" y="1580"/>
              <a:ext cx="868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Registered Distributed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6" name="Rectangle 93"/>
            <p:cNvSpPr>
              <a:spLocks noChangeArrowheads="1"/>
            </p:cNvSpPr>
            <p:nvPr/>
          </p:nvSpPr>
          <p:spPr bwMode="auto">
            <a:xfrm>
              <a:off x="2706" y="1678"/>
              <a:ext cx="833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Generation Definition is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7" name="Rectangle 94"/>
            <p:cNvSpPr>
              <a:spLocks noChangeArrowheads="1"/>
            </p:cNvSpPr>
            <p:nvPr/>
          </p:nvSpPr>
          <p:spPr bwMode="auto">
            <a:xfrm>
              <a:off x="3500" y="1678"/>
              <a:ext cx="102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0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8" name="Rectangle 95"/>
            <p:cNvSpPr>
              <a:spLocks noChangeArrowheads="1"/>
            </p:cNvSpPr>
            <p:nvPr/>
          </p:nvSpPr>
          <p:spPr bwMode="auto">
            <a:xfrm>
              <a:off x="2835" y="1774"/>
              <a:ext cx="83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–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1" name="Rectangle 96"/>
            <p:cNvSpPr>
              <a:spLocks noChangeArrowheads="1"/>
            </p:cNvSpPr>
            <p:nvPr/>
          </p:nvSpPr>
          <p:spPr bwMode="auto">
            <a:xfrm>
              <a:off x="2875" y="1774"/>
              <a:ext cx="61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2" name="Rectangle 97"/>
            <p:cNvSpPr>
              <a:spLocks noChangeArrowheads="1"/>
            </p:cNvSpPr>
            <p:nvPr/>
          </p:nvSpPr>
          <p:spPr bwMode="auto">
            <a:xfrm>
              <a:off x="2893" y="1774"/>
              <a:ext cx="142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10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3" name="Rectangle 98"/>
            <p:cNvSpPr>
              <a:spLocks noChangeArrowheads="1"/>
            </p:cNvSpPr>
            <p:nvPr/>
          </p:nvSpPr>
          <p:spPr bwMode="auto">
            <a:xfrm>
              <a:off x="2992" y="1774"/>
              <a:ext cx="201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MW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4" name="Rectangle 99"/>
            <p:cNvSpPr>
              <a:spLocks noChangeArrowheads="1"/>
            </p:cNvSpPr>
            <p:nvPr/>
          </p:nvSpPr>
          <p:spPr bwMode="auto">
            <a:xfrm>
              <a:off x="3150" y="1774"/>
              <a:ext cx="83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&lt;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5" name="Rectangle 100"/>
            <p:cNvSpPr>
              <a:spLocks noChangeArrowheads="1"/>
            </p:cNvSpPr>
            <p:nvPr/>
          </p:nvSpPr>
          <p:spPr bwMode="auto">
            <a:xfrm>
              <a:off x="3190" y="1774"/>
              <a:ext cx="83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=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6" name="Rectangle 101"/>
            <p:cNvSpPr>
              <a:spLocks noChangeArrowheads="1"/>
            </p:cNvSpPr>
            <p:nvPr/>
          </p:nvSpPr>
          <p:spPr bwMode="auto">
            <a:xfrm>
              <a:off x="3230" y="1774"/>
              <a:ext cx="142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60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9" name="Rectangle 102"/>
            <p:cNvSpPr>
              <a:spLocks noChangeArrowheads="1"/>
            </p:cNvSpPr>
            <p:nvPr/>
          </p:nvSpPr>
          <p:spPr bwMode="auto">
            <a:xfrm>
              <a:off x="3330" y="1774"/>
              <a:ext cx="123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kV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127" name="Picture 103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0" y="1916"/>
              <a:ext cx="94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" name="Picture 104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0" y="1916"/>
              <a:ext cx="94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90" name="Rectangle 105"/>
            <p:cNvSpPr>
              <a:spLocks noChangeArrowheads="1"/>
            </p:cNvSpPr>
            <p:nvPr/>
          </p:nvSpPr>
          <p:spPr bwMode="auto">
            <a:xfrm>
              <a:off x="2668" y="1925"/>
              <a:ext cx="908" cy="16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Rectangle 106"/>
            <p:cNvSpPr>
              <a:spLocks noChangeArrowheads="1"/>
            </p:cNvSpPr>
            <p:nvPr/>
          </p:nvSpPr>
          <p:spPr bwMode="auto">
            <a:xfrm>
              <a:off x="2668" y="1925"/>
              <a:ext cx="908" cy="16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Rectangle 107"/>
            <p:cNvSpPr>
              <a:spLocks noChangeArrowheads="1"/>
            </p:cNvSpPr>
            <p:nvPr/>
          </p:nvSpPr>
          <p:spPr bwMode="auto">
            <a:xfrm>
              <a:off x="2715" y="1957"/>
              <a:ext cx="56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Register ERCOT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3" name="Rectangle 108"/>
            <p:cNvSpPr>
              <a:spLocks noChangeArrowheads="1"/>
            </p:cNvSpPr>
            <p:nvPr/>
          </p:nvSpPr>
          <p:spPr bwMode="auto">
            <a:xfrm>
              <a:off x="3235" y="1957"/>
              <a:ext cx="83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&gt;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6" name="Rectangle 109"/>
            <p:cNvSpPr>
              <a:spLocks noChangeArrowheads="1"/>
            </p:cNvSpPr>
            <p:nvPr/>
          </p:nvSpPr>
          <p:spPr bwMode="auto">
            <a:xfrm>
              <a:off x="3275" y="1957"/>
              <a:ext cx="101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=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7" name="Rectangle 110"/>
            <p:cNvSpPr>
              <a:spLocks noChangeArrowheads="1"/>
            </p:cNvSpPr>
            <p:nvPr/>
          </p:nvSpPr>
          <p:spPr bwMode="auto">
            <a:xfrm>
              <a:off x="3333" y="1957"/>
              <a:ext cx="101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8" name="Rectangle 111"/>
            <p:cNvSpPr>
              <a:spLocks noChangeArrowheads="1"/>
            </p:cNvSpPr>
            <p:nvPr/>
          </p:nvSpPr>
          <p:spPr bwMode="auto">
            <a:xfrm>
              <a:off x="3391" y="1957"/>
              <a:ext cx="182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MW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136" name="Picture 112"/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0" y="2108"/>
              <a:ext cx="94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7" name="Picture 113"/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0" y="2108"/>
              <a:ext cx="94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01" name="Rectangle 114"/>
            <p:cNvSpPr>
              <a:spLocks noChangeArrowheads="1"/>
            </p:cNvSpPr>
            <p:nvPr/>
          </p:nvSpPr>
          <p:spPr bwMode="auto">
            <a:xfrm>
              <a:off x="2668" y="2118"/>
              <a:ext cx="908" cy="161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Rectangle 115"/>
            <p:cNvSpPr>
              <a:spLocks noChangeArrowheads="1"/>
            </p:cNvSpPr>
            <p:nvPr/>
          </p:nvSpPr>
          <p:spPr bwMode="auto">
            <a:xfrm>
              <a:off x="2668" y="2118"/>
              <a:ext cx="908" cy="161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Rectangle 116"/>
            <p:cNvSpPr>
              <a:spLocks noChangeArrowheads="1"/>
            </p:cNvSpPr>
            <p:nvPr/>
          </p:nvSpPr>
          <p:spPr bwMode="auto">
            <a:xfrm>
              <a:off x="2850" y="2149"/>
              <a:ext cx="588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May Provide ERS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141" name="Picture 117"/>
            <p:cNvPicPr>
              <a:picLocks noChangeAspect="1" noChangeArrowheads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276"/>
              <a:ext cx="120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2" name="Picture 118"/>
            <p:cNvPicPr>
              <a:picLocks noChangeAspect="1" noChangeArrowheads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276"/>
              <a:ext cx="120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04" name="Rectangle 119"/>
            <p:cNvSpPr>
              <a:spLocks noChangeArrowheads="1"/>
            </p:cNvSpPr>
            <p:nvPr/>
          </p:nvSpPr>
          <p:spPr bwMode="auto">
            <a:xfrm>
              <a:off x="209" y="2286"/>
              <a:ext cx="1162" cy="16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Rectangle 120"/>
            <p:cNvSpPr>
              <a:spLocks noChangeArrowheads="1"/>
            </p:cNvSpPr>
            <p:nvPr/>
          </p:nvSpPr>
          <p:spPr bwMode="auto">
            <a:xfrm>
              <a:off x="209" y="2286"/>
              <a:ext cx="1162" cy="16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Rectangle 121"/>
            <p:cNvSpPr>
              <a:spLocks noChangeArrowheads="1"/>
            </p:cNvSpPr>
            <p:nvPr/>
          </p:nvSpPr>
          <p:spPr bwMode="auto">
            <a:xfrm>
              <a:off x="393" y="2316"/>
              <a:ext cx="83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Transmission Connected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146" name="Picture 122"/>
            <p:cNvPicPr>
              <a:picLocks noChangeAspect="1" noChangeArrowheads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458"/>
              <a:ext cx="120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7" name="Picture 123"/>
            <p:cNvPicPr>
              <a:picLocks noChangeAspect="1" noChangeArrowheads="1"/>
            </p:cNvPicPr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458"/>
              <a:ext cx="120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07" name="Rectangle 124"/>
            <p:cNvSpPr>
              <a:spLocks noChangeArrowheads="1"/>
            </p:cNvSpPr>
            <p:nvPr/>
          </p:nvSpPr>
          <p:spPr bwMode="auto">
            <a:xfrm>
              <a:off x="209" y="2467"/>
              <a:ext cx="1162" cy="16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Rectangle 125"/>
            <p:cNvSpPr>
              <a:spLocks noChangeArrowheads="1"/>
            </p:cNvSpPr>
            <p:nvPr/>
          </p:nvSpPr>
          <p:spPr bwMode="auto">
            <a:xfrm>
              <a:off x="209" y="2467"/>
              <a:ext cx="1162" cy="16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Rectangle 126"/>
            <p:cNvSpPr>
              <a:spLocks noChangeArrowheads="1"/>
            </p:cNvSpPr>
            <p:nvPr/>
          </p:nvSpPr>
          <p:spPr bwMode="auto">
            <a:xfrm>
              <a:off x="413" y="2497"/>
              <a:ext cx="797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Distribution Connected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0" name="Line 127"/>
            <p:cNvSpPr>
              <a:spLocks noChangeShapeType="1"/>
            </p:cNvSpPr>
            <p:nvPr/>
          </p:nvSpPr>
          <p:spPr bwMode="auto">
            <a:xfrm>
              <a:off x="209" y="2686"/>
              <a:ext cx="5210" cy="0"/>
            </a:xfrm>
            <a:prstGeom prst="line">
              <a:avLst/>
            </a:prstGeom>
            <a:noFill/>
            <a:ln w="7938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Line 128"/>
            <p:cNvSpPr>
              <a:spLocks noChangeShapeType="1"/>
            </p:cNvSpPr>
            <p:nvPr/>
          </p:nvSpPr>
          <p:spPr bwMode="auto">
            <a:xfrm>
              <a:off x="1391" y="1124"/>
              <a:ext cx="0" cy="1562"/>
            </a:xfrm>
            <a:prstGeom prst="line">
              <a:avLst/>
            </a:prstGeom>
            <a:noFill/>
            <a:ln w="7938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" name="Line 129"/>
            <p:cNvSpPr>
              <a:spLocks noChangeShapeType="1"/>
            </p:cNvSpPr>
            <p:nvPr/>
          </p:nvSpPr>
          <p:spPr bwMode="auto">
            <a:xfrm>
              <a:off x="2633" y="884"/>
              <a:ext cx="0" cy="1802"/>
            </a:xfrm>
            <a:prstGeom prst="line">
              <a:avLst/>
            </a:prstGeom>
            <a:noFill/>
            <a:ln w="7938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154" name="Picture 130"/>
            <p:cNvPicPr>
              <a:picLocks noChangeAspect="1" noChangeArrowheads="1"/>
            </p:cNvPicPr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0" y="1150"/>
              <a:ext cx="1763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5" name="Picture 131"/>
            <p:cNvPicPr>
              <a:picLocks noChangeAspect="1" noChangeArrowheads="1"/>
            </p:cNvPicPr>
            <p:nvPr/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0" y="1150"/>
              <a:ext cx="1763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15" name="Rectangle 132"/>
            <p:cNvSpPr>
              <a:spLocks noChangeArrowheads="1"/>
            </p:cNvSpPr>
            <p:nvPr/>
          </p:nvSpPr>
          <p:spPr bwMode="auto">
            <a:xfrm>
              <a:off x="3626" y="1160"/>
              <a:ext cx="1723" cy="32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Rectangle 133"/>
            <p:cNvSpPr>
              <a:spLocks noChangeArrowheads="1"/>
            </p:cNvSpPr>
            <p:nvPr/>
          </p:nvSpPr>
          <p:spPr bwMode="auto">
            <a:xfrm>
              <a:off x="3626" y="1160"/>
              <a:ext cx="1723" cy="32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Rectangle 134"/>
            <p:cNvSpPr>
              <a:spLocks noChangeArrowheads="1"/>
            </p:cNvSpPr>
            <p:nvPr/>
          </p:nvSpPr>
          <p:spPr bwMode="auto">
            <a:xfrm>
              <a:off x="3692" y="1251"/>
              <a:ext cx="1737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Unregistered Distributed Generation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159" name="Picture 135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2" y="1558"/>
              <a:ext cx="893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0" name="Picture 136"/>
            <p:cNvPicPr>
              <a:picLocks noChangeAspect="1" noChangeArrowheads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2" y="1558"/>
              <a:ext cx="893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18" name="Rectangle 137"/>
            <p:cNvSpPr>
              <a:spLocks noChangeArrowheads="1"/>
            </p:cNvSpPr>
            <p:nvPr/>
          </p:nvSpPr>
          <p:spPr bwMode="auto">
            <a:xfrm>
              <a:off x="3630" y="1568"/>
              <a:ext cx="852" cy="32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" name="Rectangle 138"/>
            <p:cNvSpPr>
              <a:spLocks noChangeArrowheads="1"/>
            </p:cNvSpPr>
            <p:nvPr/>
          </p:nvSpPr>
          <p:spPr bwMode="auto">
            <a:xfrm>
              <a:off x="3630" y="1568"/>
              <a:ext cx="852" cy="32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" name="Rectangle 139"/>
            <p:cNvSpPr>
              <a:spLocks noChangeArrowheads="1"/>
            </p:cNvSpPr>
            <p:nvPr/>
          </p:nvSpPr>
          <p:spPr bwMode="auto">
            <a:xfrm>
              <a:off x="3672" y="1630"/>
              <a:ext cx="6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1" name="Rectangle 140"/>
            <p:cNvSpPr>
              <a:spLocks noChangeArrowheads="1"/>
            </p:cNvSpPr>
            <p:nvPr/>
          </p:nvSpPr>
          <p:spPr bwMode="auto">
            <a:xfrm>
              <a:off x="3690" y="1630"/>
              <a:ext cx="81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Distributed Generation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2" name="Rectangle 141"/>
            <p:cNvSpPr>
              <a:spLocks noChangeArrowheads="1"/>
            </p:cNvSpPr>
            <p:nvPr/>
          </p:nvSpPr>
          <p:spPr bwMode="auto">
            <a:xfrm>
              <a:off x="3900" y="1726"/>
              <a:ext cx="10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0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3" name="Rectangle 142"/>
            <p:cNvSpPr>
              <a:spLocks noChangeArrowheads="1"/>
            </p:cNvSpPr>
            <p:nvPr/>
          </p:nvSpPr>
          <p:spPr bwMode="auto">
            <a:xfrm>
              <a:off x="3958" y="1726"/>
              <a:ext cx="8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–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4" name="Rectangle 143"/>
            <p:cNvSpPr>
              <a:spLocks noChangeArrowheads="1"/>
            </p:cNvSpPr>
            <p:nvPr/>
          </p:nvSpPr>
          <p:spPr bwMode="auto">
            <a:xfrm>
              <a:off x="3998" y="1726"/>
              <a:ext cx="6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5" name="Rectangle 144"/>
            <p:cNvSpPr>
              <a:spLocks noChangeArrowheads="1"/>
            </p:cNvSpPr>
            <p:nvPr/>
          </p:nvSpPr>
          <p:spPr bwMode="auto">
            <a:xfrm>
              <a:off x="4016" y="1726"/>
              <a:ext cx="10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6" name="Rectangle 145"/>
            <p:cNvSpPr>
              <a:spLocks noChangeArrowheads="1"/>
            </p:cNvSpPr>
            <p:nvPr/>
          </p:nvSpPr>
          <p:spPr bwMode="auto">
            <a:xfrm>
              <a:off x="4075" y="1726"/>
              <a:ext cx="20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MW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170" name="Picture 146"/>
            <p:cNvPicPr>
              <a:picLocks noChangeAspect="1" noChangeArrowheads="1"/>
            </p:cNvPicPr>
            <p:nvPr/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" y="1558"/>
              <a:ext cx="89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71" name="Picture 147"/>
            <p:cNvPicPr>
              <a:picLocks noChangeAspect="1" noChangeArrowheads="1"/>
            </p:cNvPicPr>
            <p:nvPr/>
          </p:nvPicPr>
          <p:blipFill>
            <a:blip r:embed="rId3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" y="1558"/>
              <a:ext cx="89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9" name="Rectangle 148"/>
            <p:cNvSpPr>
              <a:spLocks noChangeArrowheads="1"/>
            </p:cNvSpPr>
            <p:nvPr/>
          </p:nvSpPr>
          <p:spPr bwMode="auto">
            <a:xfrm>
              <a:off x="4513" y="1568"/>
              <a:ext cx="851" cy="32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" name="Rectangle 149"/>
            <p:cNvSpPr>
              <a:spLocks noChangeArrowheads="1"/>
            </p:cNvSpPr>
            <p:nvPr/>
          </p:nvSpPr>
          <p:spPr bwMode="auto">
            <a:xfrm>
              <a:off x="4513" y="1568"/>
              <a:ext cx="851" cy="320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" name="Rectangle 150"/>
            <p:cNvSpPr>
              <a:spLocks noChangeArrowheads="1"/>
            </p:cNvSpPr>
            <p:nvPr/>
          </p:nvSpPr>
          <p:spPr bwMode="auto">
            <a:xfrm>
              <a:off x="4555" y="1630"/>
              <a:ext cx="61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2" name="Rectangle 151"/>
            <p:cNvSpPr>
              <a:spLocks noChangeArrowheads="1"/>
            </p:cNvSpPr>
            <p:nvPr/>
          </p:nvSpPr>
          <p:spPr bwMode="auto">
            <a:xfrm>
              <a:off x="4573" y="1630"/>
              <a:ext cx="810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Distributed Generation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3" name="Rectangle 152"/>
            <p:cNvSpPr>
              <a:spLocks noChangeArrowheads="1"/>
            </p:cNvSpPr>
            <p:nvPr/>
          </p:nvSpPr>
          <p:spPr bwMode="auto">
            <a:xfrm>
              <a:off x="4564" y="1726"/>
              <a:ext cx="10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&gt;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4" name="Rectangle 153"/>
            <p:cNvSpPr>
              <a:spLocks noChangeArrowheads="1"/>
            </p:cNvSpPr>
            <p:nvPr/>
          </p:nvSpPr>
          <p:spPr bwMode="auto">
            <a:xfrm>
              <a:off x="4622" y="1726"/>
              <a:ext cx="10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5" name="Rectangle 154"/>
            <p:cNvSpPr>
              <a:spLocks noChangeArrowheads="1"/>
            </p:cNvSpPr>
            <p:nvPr/>
          </p:nvSpPr>
          <p:spPr bwMode="auto">
            <a:xfrm>
              <a:off x="4681" y="1726"/>
              <a:ext cx="67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MW doesn’t export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8" name="Line 155"/>
            <p:cNvSpPr>
              <a:spLocks noChangeShapeType="1"/>
            </p:cNvSpPr>
            <p:nvPr/>
          </p:nvSpPr>
          <p:spPr bwMode="auto">
            <a:xfrm>
              <a:off x="5419" y="884"/>
              <a:ext cx="0" cy="1802"/>
            </a:xfrm>
            <a:prstGeom prst="line">
              <a:avLst/>
            </a:prstGeom>
            <a:noFill/>
            <a:ln w="7938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891058" y="2444446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*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5499995" y="6059487"/>
            <a:ext cx="357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Represents the bulk of ERCOT resources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0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70487"/>
          <a:stretch/>
        </p:blipFill>
        <p:spPr>
          <a:xfrm>
            <a:off x="476714" y="1552809"/>
            <a:ext cx="7646338" cy="103799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4405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Proposed Resource Definition Framework</a:t>
            </a:r>
          </a:p>
        </p:txBody>
      </p:sp>
      <p:sp>
        <p:nvSpPr>
          <p:cNvPr id="7" name="Rectangle 6"/>
          <p:cNvSpPr/>
          <p:nvPr/>
        </p:nvSpPr>
        <p:spPr>
          <a:xfrm>
            <a:off x="864394" y="5100504"/>
            <a:ext cx="7415213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**Settlement Only generator means that they may not participate in Ancillary Services Market, RUC, SCED, or make Energy Offers.</a:t>
            </a:r>
          </a:p>
          <a:p>
            <a:endParaRPr lang="en-US" sz="135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91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3120" y="256383"/>
            <a:ext cx="7886700" cy="4405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Proposed Resource Definition Framework</a:t>
            </a:r>
          </a:p>
        </p:txBody>
      </p:sp>
      <p:grpSp>
        <p:nvGrpSpPr>
          <p:cNvPr id="2199" name="Group 219"/>
          <p:cNvGrpSpPr>
            <a:grpSpLocks noChangeAspect="1"/>
          </p:cNvGrpSpPr>
          <p:nvPr/>
        </p:nvGrpSpPr>
        <p:grpSpPr bwMode="auto">
          <a:xfrm>
            <a:off x="452437" y="1600200"/>
            <a:ext cx="8239125" cy="5018088"/>
            <a:chOff x="288" y="1004"/>
            <a:chExt cx="5190" cy="3161"/>
          </a:xfrm>
        </p:grpSpPr>
        <p:sp>
          <p:nvSpPr>
            <p:cNvPr id="2200" name="AutoShape 218"/>
            <p:cNvSpPr>
              <a:spLocks noChangeAspect="1" noChangeArrowheads="1" noTextEdit="1"/>
            </p:cNvSpPr>
            <p:nvPr/>
          </p:nvSpPr>
          <p:spPr bwMode="auto">
            <a:xfrm>
              <a:off x="288" y="1004"/>
              <a:ext cx="5184" cy="2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201" name="Picture 2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" y="1004"/>
              <a:ext cx="3928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04" name="Picture 22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" y="1004"/>
              <a:ext cx="3928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05" name="Rectangle 222"/>
            <p:cNvSpPr>
              <a:spLocks noChangeArrowheads="1"/>
            </p:cNvSpPr>
            <p:nvPr/>
          </p:nvSpPr>
          <p:spPr bwMode="auto">
            <a:xfrm>
              <a:off x="324" y="1015"/>
              <a:ext cx="3880" cy="216"/>
            </a:xfrm>
            <a:prstGeom prst="rect">
              <a:avLst/>
            </a:prstGeom>
            <a:solidFill>
              <a:srgbClr val="0CB9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6" name="Rectangle 223"/>
            <p:cNvSpPr>
              <a:spLocks noChangeArrowheads="1"/>
            </p:cNvSpPr>
            <p:nvPr/>
          </p:nvSpPr>
          <p:spPr bwMode="auto">
            <a:xfrm>
              <a:off x="324" y="1015"/>
              <a:ext cx="3880" cy="216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7" name="Rectangle 224"/>
            <p:cNvSpPr>
              <a:spLocks noChangeArrowheads="1"/>
            </p:cNvSpPr>
            <p:nvPr/>
          </p:nvSpPr>
          <p:spPr bwMode="auto">
            <a:xfrm>
              <a:off x="1447" y="1045"/>
              <a:ext cx="182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All Inclusive Generation Resource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273" name="Picture 22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329"/>
              <a:ext cx="2154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74" name="Picture 22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329"/>
              <a:ext cx="2154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72" name="Rectangle 227"/>
            <p:cNvSpPr>
              <a:spLocks noChangeArrowheads="1"/>
            </p:cNvSpPr>
            <p:nvPr/>
          </p:nvSpPr>
          <p:spPr bwMode="auto">
            <a:xfrm>
              <a:off x="307" y="1340"/>
              <a:ext cx="2108" cy="324"/>
            </a:xfrm>
            <a:prstGeom prst="rect">
              <a:avLst/>
            </a:prstGeom>
            <a:solidFill>
              <a:srgbClr val="0CB9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5" name="Rectangle 228"/>
            <p:cNvSpPr>
              <a:spLocks noChangeArrowheads="1"/>
            </p:cNvSpPr>
            <p:nvPr/>
          </p:nvSpPr>
          <p:spPr bwMode="auto">
            <a:xfrm>
              <a:off x="307" y="1340"/>
              <a:ext cx="2108" cy="324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6" name="Rectangle 229"/>
            <p:cNvSpPr>
              <a:spLocks noChangeArrowheads="1"/>
            </p:cNvSpPr>
            <p:nvPr/>
          </p:nvSpPr>
          <p:spPr bwMode="auto">
            <a:xfrm>
              <a:off x="846" y="1382"/>
              <a:ext cx="1174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Generation Resource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77" name="Rectangle 230"/>
            <p:cNvSpPr>
              <a:spLocks noChangeArrowheads="1"/>
            </p:cNvSpPr>
            <p:nvPr/>
          </p:nvSpPr>
          <p:spPr bwMode="auto">
            <a:xfrm>
              <a:off x="1053" y="1531"/>
              <a:ext cx="60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(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78" name="Rectangle 231"/>
            <p:cNvSpPr>
              <a:spLocks noChangeArrowheads="1"/>
            </p:cNvSpPr>
            <p:nvPr/>
          </p:nvSpPr>
          <p:spPr bwMode="auto">
            <a:xfrm>
              <a:off x="1074" y="1531"/>
              <a:ext cx="633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ERCOT Dispatchable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79" name="Rectangle 232"/>
            <p:cNvSpPr>
              <a:spLocks noChangeArrowheads="1"/>
            </p:cNvSpPr>
            <p:nvPr/>
          </p:nvSpPr>
          <p:spPr bwMode="auto">
            <a:xfrm>
              <a:off x="1650" y="1531"/>
              <a:ext cx="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281" name="Picture 23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9" y="1329"/>
              <a:ext cx="1717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82" name="Picture 23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9" y="1329"/>
              <a:ext cx="1717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80" name="Rectangle 235"/>
            <p:cNvSpPr>
              <a:spLocks noChangeArrowheads="1"/>
            </p:cNvSpPr>
            <p:nvPr/>
          </p:nvSpPr>
          <p:spPr bwMode="auto">
            <a:xfrm>
              <a:off x="2487" y="1340"/>
              <a:ext cx="1672" cy="32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3" name="Rectangle 236"/>
            <p:cNvSpPr>
              <a:spLocks noChangeArrowheads="1"/>
            </p:cNvSpPr>
            <p:nvPr/>
          </p:nvSpPr>
          <p:spPr bwMode="auto">
            <a:xfrm>
              <a:off x="2487" y="1340"/>
              <a:ext cx="1672" cy="324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4" name="Rectangle 237"/>
            <p:cNvSpPr>
              <a:spLocks noChangeArrowheads="1"/>
            </p:cNvSpPr>
            <p:nvPr/>
          </p:nvSpPr>
          <p:spPr bwMode="auto">
            <a:xfrm>
              <a:off x="2576" y="1424"/>
              <a:ext cx="154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anose="020F0502020204030204" pitchFamily="34" charset="0"/>
                </a:rPr>
                <a:t>Settlement Only Generation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85" name="Rectangle 238"/>
            <p:cNvSpPr>
              <a:spLocks noChangeArrowheads="1"/>
            </p:cNvSpPr>
            <p:nvPr/>
          </p:nvSpPr>
          <p:spPr bwMode="auto">
            <a:xfrm>
              <a:off x="3953" y="1424"/>
              <a:ext cx="196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anose="020F0502020204030204" pitchFamily="34" charset="0"/>
                </a:rPr>
                <a:t>**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287" name="Picture 239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" y="1745"/>
              <a:ext cx="109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88" name="Picture 240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" y="1745"/>
              <a:ext cx="109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86" name="Rectangle 241"/>
            <p:cNvSpPr>
              <a:spLocks noChangeArrowheads="1"/>
            </p:cNvSpPr>
            <p:nvPr/>
          </p:nvSpPr>
          <p:spPr bwMode="auto">
            <a:xfrm>
              <a:off x="318" y="1755"/>
              <a:ext cx="1054" cy="216"/>
            </a:xfrm>
            <a:prstGeom prst="rect">
              <a:avLst/>
            </a:prstGeom>
            <a:solidFill>
              <a:srgbClr val="0CB9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9" name="Rectangle 242"/>
            <p:cNvSpPr>
              <a:spLocks noChangeArrowheads="1"/>
            </p:cNvSpPr>
            <p:nvPr/>
          </p:nvSpPr>
          <p:spPr bwMode="auto">
            <a:xfrm>
              <a:off x="318" y="1755"/>
              <a:ext cx="1054" cy="216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0" name="Rectangle 243"/>
            <p:cNvSpPr>
              <a:spLocks noChangeArrowheads="1"/>
            </p:cNvSpPr>
            <p:nvPr/>
          </p:nvSpPr>
          <p:spPr bwMode="auto">
            <a:xfrm>
              <a:off x="398" y="1805"/>
              <a:ext cx="1012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Transmission Connected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292" name="Picture 244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4" y="1745"/>
              <a:ext cx="1040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93" name="Picture 245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4" y="1745"/>
              <a:ext cx="1040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91" name="Rectangle 246"/>
            <p:cNvSpPr>
              <a:spLocks noChangeArrowheads="1"/>
            </p:cNvSpPr>
            <p:nvPr/>
          </p:nvSpPr>
          <p:spPr bwMode="auto">
            <a:xfrm>
              <a:off x="1403" y="1755"/>
              <a:ext cx="994" cy="216"/>
            </a:xfrm>
            <a:prstGeom prst="rect">
              <a:avLst/>
            </a:prstGeom>
            <a:solidFill>
              <a:srgbClr val="0CB9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" name="Rectangle 247"/>
            <p:cNvSpPr>
              <a:spLocks noChangeArrowheads="1"/>
            </p:cNvSpPr>
            <p:nvPr/>
          </p:nvSpPr>
          <p:spPr bwMode="auto">
            <a:xfrm>
              <a:off x="1403" y="1755"/>
              <a:ext cx="994" cy="216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5" name="Rectangle 248"/>
            <p:cNvSpPr>
              <a:spLocks noChangeArrowheads="1"/>
            </p:cNvSpPr>
            <p:nvPr/>
          </p:nvSpPr>
          <p:spPr bwMode="auto">
            <a:xfrm>
              <a:off x="1475" y="1805"/>
              <a:ext cx="961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Distribution Connected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297" name="Picture 249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" y="2323"/>
              <a:ext cx="554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98" name="Picture 250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" y="2323"/>
              <a:ext cx="554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96" name="Rectangle 251"/>
            <p:cNvSpPr>
              <a:spLocks noChangeArrowheads="1"/>
            </p:cNvSpPr>
            <p:nvPr/>
          </p:nvSpPr>
          <p:spPr bwMode="auto">
            <a:xfrm>
              <a:off x="318" y="2332"/>
              <a:ext cx="511" cy="216"/>
            </a:xfrm>
            <a:prstGeom prst="rect">
              <a:avLst/>
            </a:prstGeom>
            <a:solidFill>
              <a:srgbClr val="0CB9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9" name="Rectangle 252"/>
            <p:cNvSpPr>
              <a:spLocks noChangeArrowheads="1"/>
            </p:cNvSpPr>
            <p:nvPr/>
          </p:nvSpPr>
          <p:spPr bwMode="auto">
            <a:xfrm>
              <a:off x="318" y="2332"/>
              <a:ext cx="511" cy="216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0" name="Rectangle 253"/>
            <p:cNvSpPr>
              <a:spLocks noChangeArrowheads="1"/>
            </p:cNvSpPr>
            <p:nvPr/>
          </p:nvSpPr>
          <p:spPr bwMode="auto">
            <a:xfrm>
              <a:off x="428" y="2382"/>
              <a:ext cx="9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&lt;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1" name="Rectangle 254"/>
            <p:cNvSpPr>
              <a:spLocks noChangeArrowheads="1"/>
            </p:cNvSpPr>
            <p:nvPr/>
          </p:nvSpPr>
          <p:spPr bwMode="auto">
            <a:xfrm>
              <a:off x="473" y="2382"/>
              <a:ext cx="151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2" name="Rectangle 255"/>
            <p:cNvSpPr>
              <a:spLocks noChangeArrowheads="1"/>
            </p:cNvSpPr>
            <p:nvPr/>
          </p:nvSpPr>
          <p:spPr bwMode="auto">
            <a:xfrm>
              <a:off x="565" y="2382"/>
              <a:ext cx="220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MW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304" name="Picture 256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4" y="2323"/>
              <a:ext cx="50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05" name="Picture 257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4" y="2323"/>
              <a:ext cx="50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03" name="Rectangle 258"/>
            <p:cNvSpPr>
              <a:spLocks noChangeArrowheads="1"/>
            </p:cNvSpPr>
            <p:nvPr/>
          </p:nvSpPr>
          <p:spPr bwMode="auto">
            <a:xfrm>
              <a:off x="905" y="2332"/>
              <a:ext cx="454" cy="216"/>
            </a:xfrm>
            <a:prstGeom prst="rect">
              <a:avLst/>
            </a:prstGeom>
            <a:solidFill>
              <a:srgbClr val="0CB9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6" name="Rectangle 259"/>
            <p:cNvSpPr>
              <a:spLocks noChangeArrowheads="1"/>
            </p:cNvSpPr>
            <p:nvPr/>
          </p:nvSpPr>
          <p:spPr bwMode="auto">
            <a:xfrm>
              <a:off x="905" y="2332"/>
              <a:ext cx="454" cy="216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7" name="Rectangle 260"/>
            <p:cNvSpPr>
              <a:spLocks noChangeArrowheads="1"/>
            </p:cNvSpPr>
            <p:nvPr/>
          </p:nvSpPr>
          <p:spPr bwMode="auto">
            <a:xfrm>
              <a:off x="986" y="2382"/>
              <a:ext cx="9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&gt;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8" name="Rectangle 261"/>
            <p:cNvSpPr>
              <a:spLocks noChangeArrowheads="1"/>
            </p:cNvSpPr>
            <p:nvPr/>
          </p:nvSpPr>
          <p:spPr bwMode="auto">
            <a:xfrm>
              <a:off x="1031" y="2382"/>
              <a:ext cx="151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9" name="Rectangle 262"/>
            <p:cNvSpPr>
              <a:spLocks noChangeArrowheads="1"/>
            </p:cNvSpPr>
            <p:nvPr/>
          </p:nvSpPr>
          <p:spPr bwMode="auto">
            <a:xfrm>
              <a:off x="1123" y="2382"/>
              <a:ext cx="21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MW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311" name="Picture 263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5" y="2323"/>
              <a:ext cx="506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12" name="Picture 264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5" y="2323"/>
              <a:ext cx="506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10" name="Rectangle 265"/>
            <p:cNvSpPr>
              <a:spLocks noChangeArrowheads="1"/>
            </p:cNvSpPr>
            <p:nvPr/>
          </p:nvSpPr>
          <p:spPr bwMode="auto">
            <a:xfrm>
              <a:off x="1434" y="2332"/>
              <a:ext cx="460" cy="216"/>
            </a:xfrm>
            <a:prstGeom prst="rect">
              <a:avLst/>
            </a:prstGeom>
            <a:solidFill>
              <a:srgbClr val="0CB9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3" name="Rectangle 266"/>
            <p:cNvSpPr>
              <a:spLocks noChangeArrowheads="1"/>
            </p:cNvSpPr>
            <p:nvPr/>
          </p:nvSpPr>
          <p:spPr bwMode="auto">
            <a:xfrm>
              <a:off x="1434" y="2332"/>
              <a:ext cx="460" cy="216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4" name="Rectangle 267"/>
            <p:cNvSpPr>
              <a:spLocks noChangeArrowheads="1"/>
            </p:cNvSpPr>
            <p:nvPr/>
          </p:nvSpPr>
          <p:spPr bwMode="auto">
            <a:xfrm>
              <a:off x="1518" y="2382"/>
              <a:ext cx="100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&lt;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5" name="Rectangle 268"/>
            <p:cNvSpPr>
              <a:spLocks noChangeArrowheads="1"/>
            </p:cNvSpPr>
            <p:nvPr/>
          </p:nvSpPr>
          <p:spPr bwMode="auto">
            <a:xfrm>
              <a:off x="1563" y="2382"/>
              <a:ext cx="151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6" name="Rectangle 269"/>
            <p:cNvSpPr>
              <a:spLocks noChangeArrowheads="1"/>
            </p:cNvSpPr>
            <p:nvPr/>
          </p:nvSpPr>
          <p:spPr bwMode="auto">
            <a:xfrm>
              <a:off x="1655" y="2382"/>
              <a:ext cx="220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MW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318" name="Picture 270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1" y="2323"/>
              <a:ext cx="50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19" name="Picture 271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1" y="2323"/>
              <a:ext cx="500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17" name="Rectangle 272"/>
            <p:cNvSpPr>
              <a:spLocks noChangeArrowheads="1"/>
            </p:cNvSpPr>
            <p:nvPr/>
          </p:nvSpPr>
          <p:spPr bwMode="auto">
            <a:xfrm>
              <a:off x="1940" y="2332"/>
              <a:ext cx="454" cy="216"/>
            </a:xfrm>
            <a:prstGeom prst="rect">
              <a:avLst/>
            </a:prstGeom>
            <a:solidFill>
              <a:srgbClr val="0CB9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0" name="Rectangle 273"/>
            <p:cNvSpPr>
              <a:spLocks noChangeArrowheads="1"/>
            </p:cNvSpPr>
            <p:nvPr/>
          </p:nvSpPr>
          <p:spPr bwMode="auto">
            <a:xfrm>
              <a:off x="1940" y="2332"/>
              <a:ext cx="454" cy="216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1" name="Rectangle 274"/>
            <p:cNvSpPr>
              <a:spLocks noChangeArrowheads="1"/>
            </p:cNvSpPr>
            <p:nvPr/>
          </p:nvSpPr>
          <p:spPr bwMode="auto">
            <a:xfrm>
              <a:off x="2021" y="2382"/>
              <a:ext cx="100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&gt;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22" name="Rectangle 275"/>
            <p:cNvSpPr>
              <a:spLocks noChangeArrowheads="1"/>
            </p:cNvSpPr>
            <p:nvPr/>
          </p:nvSpPr>
          <p:spPr bwMode="auto">
            <a:xfrm>
              <a:off x="2066" y="2382"/>
              <a:ext cx="151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23" name="Rectangle 276"/>
            <p:cNvSpPr>
              <a:spLocks noChangeArrowheads="1"/>
            </p:cNvSpPr>
            <p:nvPr/>
          </p:nvSpPr>
          <p:spPr bwMode="auto">
            <a:xfrm>
              <a:off x="2158" y="2382"/>
              <a:ext cx="220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MW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325" name="Picture 277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0" y="3533"/>
              <a:ext cx="506" cy="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37" name="Picture 289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3" y="1329"/>
              <a:ext cx="1265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38" name="Picture 290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3" y="1329"/>
              <a:ext cx="1265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36" name="Rectangle 291"/>
            <p:cNvSpPr>
              <a:spLocks noChangeArrowheads="1"/>
            </p:cNvSpPr>
            <p:nvPr/>
          </p:nvSpPr>
          <p:spPr bwMode="auto">
            <a:xfrm>
              <a:off x="4231" y="1340"/>
              <a:ext cx="1221" cy="324"/>
            </a:xfrm>
            <a:prstGeom prst="rect">
              <a:avLst/>
            </a:prstGeom>
            <a:solidFill>
              <a:srgbClr val="0CB9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9" name="Rectangle 292"/>
            <p:cNvSpPr>
              <a:spLocks noChangeArrowheads="1"/>
            </p:cNvSpPr>
            <p:nvPr/>
          </p:nvSpPr>
          <p:spPr bwMode="auto">
            <a:xfrm>
              <a:off x="4231" y="1340"/>
              <a:ext cx="1221" cy="324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0" name="Rectangle 293"/>
            <p:cNvSpPr>
              <a:spLocks noChangeArrowheads="1"/>
            </p:cNvSpPr>
            <p:nvPr/>
          </p:nvSpPr>
          <p:spPr bwMode="auto">
            <a:xfrm>
              <a:off x="4523" y="1352"/>
              <a:ext cx="781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Unregistered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1" name="Rectangle 294"/>
            <p:cNvSpPr>
              <a:spLocks noChangeArrowheads="1"/>
            </p:cNvSpPr>
            <p:nvPr/>
          </p:nvSpPr>
          <p:spPr bwMode="auto">
            <a:xfrm>
              <a:off x="4566" y="1498"/>
              <a:ext cx="618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FEFFFF"/>
                  </a:solidFill>
                  <a:effectLst/>
                  <a:latin typeface="Calibri" panose="020F0502020204030204" pitchFamily="34" charset="0"/>
                </a:rPr>
                <a:t>Generation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2" name="Line 295"/>
            <p:cNvSpPr>
              <a:spLocks noChangeShapeType="1"/>
            </p:cNvSpPr>
            <p:nvPr/>
          </p:nvSpPr>
          <p:spPr bwMode="auto">
            <a:xfrm flipH="1">
              <a:off x="2422" y="1231"/>
              <a:ext cx="20" cy="1292"/>
            </a:xfrm>
            <a:prstGeom prst="line">
              <a:avLst/>
            </a:prstGeom>
            <a:noFill/>
            <a:ln w="20638" cap="rnd">
              <a:solidFill>
                <a:srgbClr val="0CB9E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3" name="Line 296"/>
            <p:cNvSpPr>
              <a:spLocks noChangeShapeType="1"/>
            </p:cNvSpPr>
            <p:nvPr/>
          </p:nvSpPr>
          <p:spPr bwMode="auto">
            <a:xfrm>
              <a:off x="4198" y="1231"/>
              <a:ext cx="3" cy="465"/>
            </a:xfrm>
            <a:prstGeom prst="line">
              <a:avLst/>
            </a:prstGeom>
            <a:noFill/>
            <a:ln w="20638" cap="rnd">
              <a:solidFill>
                <a:srgbClr val="0CB9E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345" name="Picture 297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4" y="1997"/>
              <a:ext cx="10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46" name="Picture 298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4" y="1997"/>
              <a:ext cx="104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44" name="Rectangle 299"/>
            <p:cNvSpPr>
              <a:spLocks noChangeArrowheads="1"/>
            </p:cNvSpPr>
            <p:nvPr/>
          </p:nvSpPr>
          <p:spPr bwMode="auto">
            <a:xfrm>
              <a:off x="1403" y="2008"/>
              <a:ext cx="994" cy="26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7" name="Rectangle 300"/>
            <p:cNvSpPr>
              <a:spLocks noChangeArrowheads="1"/>
            </p:cNvSpPr>
            <p:nvPr/>
          </p:nvSpPr>
          <p:spPr bwMode="auto">
            <a:xfrm>
              <a:off x="1403" y="2008"/>
              <a:ext cx="994" cy="262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8" name="Rectangle 301"/>
            <p:cNvSpPr>
              <a:spLocks noChangeArrowheads="1"/>
            </p:cNvSpPr>
            <p:nvPr/>
          </p:nvSpPr>
          <p:spPr bwMode="auto">
            <a:xfrm>
              <a:off x="1514" y="2037"/>
              <a:ext cx="907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Distribution Generation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9" name="Rectangle 302"/>
            <p:cNvSpPr>
              <a:spLocks noChangeArrowheads="1"/>
            </p:cNvSpPr>
            <p:nvPr/>
          </p:nvSpPr>
          <p:spPr bwMode="auto">
            <a:xfrm>
              <a:off x="1750" y="2135"/>
              <a:ext cx="3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Resource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351" name="Picture 303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" y="1997"/>
              <a:ext cx="109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2" name="Picture 304"/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" y="1997"/>
              <a:ext cx="109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50" name="Rectangle 305"/>
            <p:cNvSpPr>
              <a:spLocks noChangeArrowheads="1"/>
            </p:cNvSpPr>
            <p:nvPr/>
          </p:nvSpPr>
          <p:spPr bwMode="auto">
            <a:xfrm>
              <a:off x="318" y="2008"/>
              <a:ext cx="1046" cy="26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3" name="Rectangle 306"/>
            <p:cNvSpPr>
              <a:spLocks noChangeArrowheads="1"/>
            </p:cNvSpPr>
            <p:nvPr/>
          </p:nvSpPr>
          <p:spPr bwMode="auto">
            <a:xfrm>
              <a:off x="318" y="2008"/>
              <a:ext cx="1046" cy="262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4" name="Rectangle 307"/>
            <p:cNvSpPr>
              <a:spLocks noChangeArrowheads="1"/>
            </p:cNvSpPr>
            <p:nvPr/>
          </p:nvSpPr>
          <p:spPr bwMode="auto">
            <a:xfrm>
              <a:off x="435" y="2037"/>
              <a:ext cx="949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Transmission Generation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5" name="Rectangle 308"/>
            <p:cNvSpPr>
              <a:spLocks noChangeArrowheads="1"/>
            </p:cNvSpPr>
            <p:nvPr/>
          </p:nvSpPr>
          <p:spPr bwMode="auto">
            <a:xfrm>
              <a:off x="692" y="2135"/>
              <a:ext cx="37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Resource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72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9697" y="304800"/>
            <a:ext cx="7886700" cy="4405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Proposed Resource Definition Framework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893" y="1600200"/>
            <a:ext cx="8412308" cy="371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0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0550" y="304800"/>
            <a:ext cx="7886700" cy="4405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Proposed Resource Definition Framework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521887"/>
            <a:ext cx="8305800" cy="377955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1521887"/>
            <a:ext cx="3429000" cy="3779551"/>
          </a:xfrm>
          <a:prstGeom prst="rect">
            <a:avLst/>
          </a:prstGeom>
          <a:solidFill>
            <a:schemeClr val="accent3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0" y="1521886"/>
            <a:ext cx="2819400" cy="3779551"/>
          </a:xfrm>
          <a:prstGeom prst="rect">
            <a:avLst/>
          </a:prstGeom>
          <a:solidFill>
            <a:schemeClr val="accent6">
              <a:lumMod val="40000"/>
              <a:lumOff val="60000"/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629400" y="1521885"/>
            <a:ext cx="2057400" cy="3779551"/>
          </a:xfrm>
          <a:prstGeom prst="rect">
            <a:avLst/>
          </a:prstGeom>
          <a:solidFill>
            <a:schemeClr val="accent4">
              <a:lumMod val="50000"/>
              <a:lumOff val="50000"/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5562599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Second NPRR(s) ( Fall 2018)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5562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First NPRR(s) (July 2018)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05600" y="5566291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Third NPRR(s) (2H2018/1H2019)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243682"/>
            <a:ext cx="8458200" cy="74691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rgbClr val="1ECBE2"/>
                </a:solidFill>
                <a:latin typeface="Calibri Light" panose="020F0302020204030204"/>
              </a:rPr>
              <a:t>Resource Technology, Attributes and Services</a:t>
            </a:r>
            <a:endParaRPr lang="en-US" sz="4800" b="1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204788" y="1219200"/>
            <a:ext cx="8634412" cy="4368800"/>
            <a:chOff x="129" y="768"/>
            <a:chExt cx="5439" cy="2752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29" y="768"/>
              <a:ext cx="5439" cy="2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205"/>
            <p:cNvGrpSpPr>
              <a:grpSpLocks/>
            </p:cNvGrpSpPr>
            <p:nvPr/>
          </p:nvGrpSpPr>
          <p:grpSpPr bwMode="auto">
            <a:xfrm>
              <a:off x="129" y="768"/>
              <a:ext cx="5442" cy="2562"/>
              <a:chOff x="129" y="768"/>
              <a:chExt cx="5442" cy="2562"/>
            </a:xfrm>
          </p:grpSpPr>
          <p:pic>
            <p:nvPicPr>
              <p:cNvPr id="3077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4" y="768"/>
                <a:ext cx="2543" cy="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78" name="Picture 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4" y="768"/>
                <a:ext cx="2543" cy="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66" name="Rectangle 7"/>
              <p:cNvSpPr>
                <a:spLocks noChangeArrowheads="1"/>
              </p:cNvSpPr>
              <p:nvPr/>
            </p:nvSpPr>
            <p:spPr bwMode="auto">
              <a:xfrm>
                <a:off x="1684" y="780"/>
                <a:ext cx="2495" cy="274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7" name="Rectangle 8"/>
              <p:cNvSpPr>
                <a:spLocks noChangeArrowheads="1"/>
              </p:cNvSpPr>
              <p:nvPr/>
            </p:nvSpPr>
            <p:spPr bwMode="auto">
              <a:xfrm>
                <a:off x="1684" y="780"/>
                <a:ext cx="2495" cy="274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8" name="Rectangle 9"/>
              <p:cNvSpPr>
                <a:spLocks noChangeArrowheads="1"/>
              </p:cNvSpPr>
              <p:nvPr/>
            </p:nvSpPr>
            <p:spPr bwMode="auto">
              <a:xfrm>
                <a:off x="2231" y="867"/>
                <a:ext cx="94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Resource Categories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9" name="Rectangle 10"/>
              <p:cNvSpPr>
                <a:spLocks noChangeArrowheads="1"/>
              </p:cNvSpPr>
              <p:nvPr/>
            </p:nvSpPr>
            <p:spPr bwMode="auto">
              <a:xfrm>
                <a:off x="3067" y="867"/>
                <a:ext cx="8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(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70" name="Rectangle 11"/>
              <p:cNvSpPr>
                <a:spLocks noChangeArrowheads="1"/>
              </p:cNvSpPr>
              <p:nvPr/>
            </p:nvSpPr>
            <p:spPr bwMode="auto">
              <a:xfrm>
                <a:off x="3097" y="867"/>
                <a:ext cx="595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technologies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71" name="Rectangle 12"/>
              <p:cNvSpPr>
                <a:spLocks noChangeArrowheads="1"/>
              </p:cNvSpPr>
              <p:nvPr/>
            </p:nvSpPr>
            <p:spPr bwMode="auto">
              <a:xfrm>
                <a:off x="3605" y="867"/>
                <a:ext cx="8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085" name="Picture 1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6" y="2922"/>
                <a:ext cx="1240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6" name="Picture 1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6" y="2922"/>
                <a:ext cx="1240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72" name="Rectangle 15"/>
              <p:cNvSpPr>
                <a:spLocks noChangeArrowheads="1"/>
              </p:cNvSpPr>
              <p:nvPr/>
            </p:nvSpPr>
            <p:spPr bwMode="auto">
              <a:xfrm>
                <a:off x="3188" y="2933"/>
                <a:ext cx="1189" cy="161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3" name="Rectangle 16"/>
              <p:cNvSpPr>
                <a:spLocks noChangeArrowheads="1"/>
              </p:cNvSpPr>
              <p:nvPr/>
            </p:nvSpPr>
            <p:spPr bwMode="auto">
              <a:xfrm>
                <a:off x="3188" y="2933"/>
                <a:ext cx="1189" cy="161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4" name="Rectangle 17"/>
              <p:cNvSpPr>
                <a:spLocks noChangeArrowheads="1"/>
              </p:cNvSpPr>
              <p:nvPr/>
            </p:nvSpPr>
            <p:spPr bwMode="auto">
              <a:xfrm>
                <a:off x="3212" y="2920"/>
                <a:ext cx="1076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Aggregate Generation Resource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75" name="Rectangle 18"/>
              <p:cNvSpPr>
                <a:spLocks noChangeArrowheads="1"/>
              </p:cNvSpPr>
              <p:nvPr/>
            </p:nvSpPr>
            <p:spPr bwMode="auto">
              <a:xfrm>
                <a:off x="3212" y="3013"/>
                <a:ext cx="65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(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76" name="Rectangle 19"/>
              <p:cNvSpPr>
                <a:spLocks noChangeArrowheads="1"/>
              </p:cNvSpPr>
              <p:nvPr/>
            </p:nvSpPr>
            <p:spPr bwMode="auto">
              <a:xfrm>
                <a:off x="3235" y="3013"/>
                <a:ext cx="180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AGR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77" name="Rectangle 20"/>
              <p:cNvSpPr>
                <a:spLocks noChangeArrowheads="1"/>
              </p:cNvSpPr>
              <p:nvPr/>
            </p:nvSpPr>
            <p:spPr bwMode="auto">
              <a:xfrm>
                <a:off x="3369" y="3013"/>
                <a:ext cx="65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093" name="Picture 21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" y="2922"/>
                <a:ext cx="123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4" name="Picture 22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" y="2922"/>
                <a:ext cx="123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78" name="Rectangle 23"/>
              <p:cNvSpPr>
                <a:spLocks noChangeArrowheads="1"/>
              </p:cNvSpPr>
              <p:nvPr/>
            </p:nvSpPr>
            <p:spPr bwMode="auto">
              <a:xfrm>
                <a:off x="150" y="2935"/>
                <a:ext cx="1188" cy="161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9" name="Rectangle 24"/>
              <p:cNvSpPr>
                <a:spLocks noChangeArrowheads="1"/>
              </p:cNvSpPr>
              <p:nvPr/>
            </p:nvSpPr>
            <p:spPr bwMode="auto">
              <a:xfrm>
                <a:off x="150" y="2935"/>
                <a:ext cx="1188" cy="161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0" name="Rectangle 25"/>
              <p:cNvSpPr>
                <a:spLocks noChangeArrowheads="1"/>
              </p:cNvSpPr>
              <p:nvPr/>
            </p:nvSpPr>
            <p:spPr bwMode="auto">
              <a:xfrm>
                <a:off x="173" y="2968"/>
                <a:ext cx="66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Black Start Service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83" name="Rectangle 26"/>
              <p:cNvSpPr>
                <a:spLocks noChangeArrowheads="1"/>
              </p:cNvSpPr>
              <p:nvPr/>
            </p:nvSpPr>
            <p:spPr bwMode="auto">
              <a:xfrm>
                <a:off x="776" y="2968"/>
                <a:ext cx="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--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84" name="Rectangle 27"/>
              <p:cNvSpPr>
                <a:spLocks noChangeArrowheads="1"/>
              </p:cNvSpPr>
              <p:nvPr/>
            </p:nvSpPr>
            <p:spPr bwMode="auto">
              <a:xfrm>
                <a:off x="823" y="2968"/>
                <a:ext cx="6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85" name="Rectangle 28"/>
              <p:cNvSpPr>
                <a:spLocks noChangeArrowheads="1"/>
              </p:cNvSpPr>
              <p:nvPr/>
            </p:nvSpPr>
            <p:spPr bwMode="auto">
              <a:xfrm>
                <a:off x="840" y="2968"/>
                <a:ext cx="66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(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86" name="Rectangle 29"/>
              <p:cNvSpPr>
                <a:spLocks noChangeArrowheads="1"/>
              </p:cNvSpPr>
              <p:nvPr/>
            </p:nvSpPr>
            <p:spPr bwMode="auto">
              <a:xfrm>
                <a:off x="864" y="2968"/>
                <a:ext cx="124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AS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87" name="Rectangle 30"/>
              <p:cNvSpPr>
                <a:spLocks noChangeArrowheads="1"/>
              </p:cNvSpPr>
              <p:nvPr/>
            </p:nvSpPr>
            <p:spPr bwMode="auto">
              <a:xfrm>
                <a:off x="943" y="2968"/>
                <a:ext cx="65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03" name="Picture 31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" y="1389"/>
                <a:ext cx="989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4" name="Picture 32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" y="1389"/>
                <a:ext cx="989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88" name="Rectangle 33"/>
              <p:cNvSpPr>
                <a:spLocks noChangeArrowheads="1"/>
              </p:cNvSpPr>
              <p:nvPr/>
            </p:nvSpPr>
            <p:spPr bwMode="auto">
              <a:xfrm>
                <a:off x="705" y="1402"/>
                <a:ext cx="939" cy="138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9" name="Rectangle 34"/>
              <p:cNvSpPr>
                <a:spLocks noChangeArrowheads="1"/>
              </p:cNvSpPr>
              <p:nvPr/>
            </p:nvSpPr>
            <p:spPr bwMode="auto">
              <a:xfrm>
                <a:off x="705" y="1402"/>
                <a:ext cx="939" cy="138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0" name="Rectangle 35"/>
              <p:cNvSpPr>
                <a:spLocks noChangeArrowheads="1"/>
              </p:cNvSpPr>
              <p:nvPr/>
            </p:nvSpPr>
            <p:spPr bwMode="auto">
              <a:xfrm>
                <a:off x="728" y="1414"/>
                <a:ext cx="64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Combined Cycle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08" name="Picture 36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3" y="2131"/>
                <a:ext cx="296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9" name="Picture 37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3" y="2131"/>
                <a:ext cx="296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91" name="Rectangle 38"/>
              <p:cNvSpPr>
                <a:spLocks noChangeArrowheads="1"/>
              </p:cNvSpPr>
              <p:nvPr/>
            </p:nvSpPr>
            <p:spPr bwMode="auto">
              <a:xfrm>
                <a:off x="1554" y="2144"/>
                <a:ext cx="2916" cy="235"/>
              </a:xfrm>
              <a:prstGeom prst="rect">
                <a:avLst/>
              </a:prstGeom>
              <a:solidFill>
                <a:srgbClr val="FE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2" name="Rectangle 39"/>
              <p:cNvSpPr>
                <a:spLocks noChangeArrowheads="1"/>
              </p:cNvSpPr>
              <p:nvPr/>
            </p:nvSpPr>
            <p:spPr bwMode="auto">
              <a:xfrm>
                <a:off x="1554" y="2144"/>
                <a:ext cx="2916" cy="235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5" name="Rectangle 40"/>
              <p:cNvSpPr>
                <a:spLocks noChangeArrowheads="1"/>
              </p:cNvSpPr>
              <p:nvPr/>
            </p:nvSpPr>
            <p:spPr bwMode="auto">
              <a:xfrm>
                <a:off x="2179" y="2202"/>
                <a:ext cx="39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Services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96" name="Rectangle 41"/>
              <p:cNvSpPr>
                <a:spLocks noChangeArrowheads="1"/>
              </p:cNvSpPr>
              <p:nvPr/>
            </p:nvSpPr>
            <p:spPr bwMode="auto">
              <a:xfrm>
                <a:off x="2502" y="2202"/>
                <a:ext cx="95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/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97" name="Rectangle 42"/>
              <p:cNvSpPr>
                <a:spLocks noChangeArrowheads="1"/>
              </p:cNvSpPr>
              <p:nvPr/>
            </p:nvSpPr>
            <p:spPr bwMode="auto">
              <a:xfrm>
                <a:off x="2540" y="2202"/>
                <a:ext cx="504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Markets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00" name="Rectangle 43"/>
              <p:cNvSpPr>
                <a:spLocks noChangeArrowheads="1"/>
              </p:cNvSpPr>
              <p:nvPr/>
            </p:nvSpPr>
            <p:spPr bwMode="auto">
              <a:xfrm>
                <a:off x="2959" y="2202"/>
                <a:ext cx="15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---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01" name="Rectangle 44"/>
              <p:cNvSpPr>
                <a:spLocks noChangeArrowheads="1"/>
              </p:cNvSpPr>
              <p:nvPr/>
            </p:nvSpPr>
            <p:spPr bwMode="auto">
              <a:xfrm>
                <a:off x="3049" y="2202"/>
                <a:ext cx="177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02" name="Rectangle 45"/>
              <p:cNvSpPr>
                <a:spLocks noChangeArrowheads="1"/>
              </p:cNvSpPr>
              <p:nvPr/>
            </p:nvSpPr>
            <p:spPr bwMode="auto">
              <a:xfrm>
                <a:off x="3160" y="2202"/>
                <a:ext cx="485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Attributes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03" name="Rectangle 46"/>
              <p:cNvSpPr>
                <a:spLocks noChangeArrowheads="1"/>
              </p:cNvSpPr>
              <p:nvPr/>
            </p:nvSpPr>
            <p:spPr bwMode="auto">
              <a:xfrm>
                <a:off x="3563" y="2202"/>
                <a:ext cx="95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/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04" name="Rectangle 47"/>
              <p:cNvSpPr>
                <a:spLocks noChangeArrowheads="1"/>
              </p:cNvSpPr>
              <p:nvPr/>
            </p:nvSpPr>
            <p:spPr bwMode="auto">
              <a:xfrm>
                <a:off x="3601" y="2202"/>
                <a:ext cx="608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Status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20" name="Picture 48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6" y="2726"/>
                <a:ext cx="1240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21" name="Picture 49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6" y="2726"/>
                <a:ext cx="1240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05" name="Rectangle 50"/>
              <p:cNvSpPr>
                <a:spLocks noChangeArrowheads="1"/>
              </p:cNvSpPr>
              <p:nvPr/>
            </p:nvSpPr>
            <p:spPr bwMode="auto">
              <a:xfrm>
                <a:off x="3188" y="2737"/>
                <a:ext cx="1189" cy="161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6" name="Rectangle 51"/>
              <p:cNvSpPr>
                <a:spLocks noChangeArrowheads="1"/>
              </p:cNvSpPr>
              <p:nvPr/>
            </p:nvSpPr>
            <p:spPr bwMode="auto">
              <a:xfrm>
                <a:off x="3188" y="2737"/>
                <a:ext cx="1189" cy="161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7" name="Rectangle 52"/>
              <p:cNvSpPr>
                <a:spLocks noChangeArrowheads="1"/>
              </p:cNvSpPr>
              <p:nvPr/>
            </p:nvSpPr>
            <p:spPr bwMode="auto">
              <a:xfrm>
                <a:off x="3212" y="2724"/>
                <a:ext cx="1135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Intermittent Renewable Resource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08" name="Rectangle 53"/>
              <p:cNvSpPr>
                <a:spLocks noChangeArrowheads="1"/>
              </p:cNvSpPr>
              <p:nvPr/>
            </p:nvSpPr>
            <p:spPr bwMode="auto">
              <a:xfrm>
                <a:off x="3212" y="2815"/>
                <a:ext cx="6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(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09" name="Rectangle 54"/>
              <p:cNvSpPr>
                <a:spLocks noChangeArrowheads="1"/>
              </p:cNvSpPr>
              <p:nvPr/>
            </p:nvSpPr>
            <p:spPr bwMode="auto">
              <a:xfrm>
                <a:off x="3235" y="2815"/>
                <a:ext cx="14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IRR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10" name="Rectangle 55"/>
              <p:cNvSpPr>
                <a:spLocks noChangeArrowheads="1"/>
              </p:cNvSpPr>
              <p:nvPr/>
            </p:nvSpPr>
            <p:spPr bwMode="auto">
              <a:xfrm>
                <a:off x="3337" y="2815"/>
                <a:ext cx="6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28" name="Picture 56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8" y="1157"/>
                <a:ext cx="1106" cy="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29" name="Picture 57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8" y="1157"/>
                <a:ext cx="1106" cy="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11" name="Rectangle 58"/>
              <p:cNvSpPr>
                <a:spLocks noChangeArrowheads="1"/>
              </p:cNvSpPr>
              <p:nvPr/>
            </p:nvSpPr>
            <p:spPr bwMode="auto">
              <a:xfrm>
                <a:off x="1821" y="1168"/>
                <a:ext cx="1056" cy="138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2" name="Rectangle 59"/>
              <p:cNvSpPr>
                <a:spLocks noChangeArrowheads="1"/>
              </p:cNvSpPr>
              <p:nvPr/>
            </p:nvSpPr>
            <p:spPr bwMode="auto">
              <a:xfrm>
                <a:off x="1821" y="1168"/>
                <a:ext cx="1056" cy="138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3" name="Rectangle 60"/>
              <p:cNvSpPr>
                <a:spLocks noChangeArrowheads="1"/>
              </p:cNvSpPr>
              <p:nvPr/>
            </p:nvSpPr>
            <p:spPr bwMode="auto">
              <a:xfrm>
                <a:off x="1844" y="1181"/>
                <a:ext cx="749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Solar PhotoVoltaic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14" name="Rectangle 61"/>
              <p:cNvSpPr>
                <a:spLocks noChangeArrowheads="1"/>
              </p:cNvSpPr>
              <p:nvPr/>
            </p:nvSpPr>
            <p:spPr bwMode="auto">
              <a:xfrm>
                <a:off x="2537" y="1181"/>
                <a:ext cx="72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(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15" name="Rectangle 62"/>
              <p:cNvSpPr>
                <a:spLocks noChangeArrowheads="1"/>
              </p:cNvSpPr>
              <p:nvPr/>
            </p:nvSpPr>
            <p:spPr bwMode="auto">
              <a:xfrm>
                <a:off x="2564" y="1181"/>
                <a:ext cx="245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PVGR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16" name="Rectangle 63"/>
              <p:cNvSpPr>
                <a:spLocks noChangeArrowheads="1"/>
              </p:cNvSpPr>
              <p:nvPr/>
            </p:nvSpPr>
            <p:spPr bwMode="auto">
              <a:xfrm>
                <a:off x="2761" y="1181"/>
                <a:ext cx="72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36" name="Picture 64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6" y="3118"/>
                <a:ext cx="12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37" name="Picture 65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6" y="3118"/>
                <a:ext cx="12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17" name="Rectangle 66"/>
              <p:cNvSpPr>
                <a:spLocks noChangeArrowheads="1"/>
              </p:cNvSpPr>
              <p:nvPr/>
            </p:nvSpPr>
            <p:spPr bwMode="auto">
              <a:xfrm>
                <a:off x="3186" y="3131"/>
                <a:ext cx="1191" cy="161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8" name="Rectangle 67"/>
              <p:cNvSpPr>
                <a:spLocks noChangeArrowheads="1"/>
              </p:cNvSpPr>
              <p:nvPr/>
            </p:nvSpPr>
            <p:spPr bwMode="auto">
              <a:xfrm>
                <a:off x="3186" y="3131"/>
                <a:ext cx="1191" cy="161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9" name="Rectangle 68"/>
              <p:cNvSpPr>
                <a:spLocks noChangeArrowheads="1"/>
              </p:cNvSpPr>
              <p:nvPr/>
            </p:nvSpPr>
            <p:spPr bwMode="auto">
              <a:xfrm>
                <a:off x="3209" y="3118"/>
                <a:ext cx="110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Quick Start Generation Resource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0" name="Rectangle 69"/>
              <p:cNvSpPr>
                <a:spLocks noChangeArrowheads="1"/>
              </p:cNvSpPr>
              <p:nvPr/>
            </p:nvSpPr>
            <p:spPr bwMode="auto">
              <a:xfrm>
                <a:off x="3209" y="3210"/>
                <a:ext cx="66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(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1" name="Rectangle 70"/>
              <p:cNvSpPr>
                <a:spLocks noChangeArrowheads="1"/>
              </p:cNvSpPr>
              <p:nvPr/>
            </p:nvSpPr>
            <p:spPr bwMode="auto">
              <a:xfrm>
                <a:off x="3232" y="3210"/>
                <a:ext cx="226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QSGR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22" name="Rectangle 71"/>
              <p:cNvSpPr>
                <a:spLocks noChangeArrowheads="1"/>
              </p:cNvSpPr>
              <p:nvPr/>
            </p:nvSpPr>
            <p:spPr bwMode="auto">
              <a:xfrm>
                <a:off x="3409" y="3210"/>
                <a:ext cx="65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44" name="Picture 72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6" y="2530"/>
                <a:ext cx="1250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45" name="Picture 73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6" y="2530"/>
                <a:ext cx="1250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23" name="Rectangle 74"/>
              <p:cNvSpPr>
                <a:spLocks noChangeArrowheads="1"/>
              </p:cNvSpPr>
              <p:nvPr/>
            </p:nvSpPr>
            <p:spPr bwMode="auto">
              <a:xfrm>
                <a:off x="3188" y="2540"/>
                <a:ext cx="1201" cy="162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4" name="Rectangle 75"/>
              <p:cNvSpPr>
                <a:spLocks noChangeArrowheads="1"/>
              </p:cNvSpPr>
              <p:nvPr/>
            </p:nvSpPr>
            <p:spPr bwMode="auto">
              <a:xfrm>
                <a:off x="3188" y="2540"/>
                <a:ext cx="1201" cy="162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5" name="Rectangle 76"/>
              <p:cNvSpPr>
                <a:spLocks noChangeArrowheads="1"/>
              </p:cNvSpPr>
              <p:nvPr/>
            </p:nvSpPr>
            <p:spPr bwMode="auto">
              <a:xfrm>
                <a:off x="3212" y="2575"/>
                <a:ext cx="1080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Switchable Generation Resource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49" name="Picture 77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3" y="2530"/>
                <a:ext cx="1158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50" name="Picture 78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3" y="2530"/>
                <a:ext cx="1158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26" name="Rectangle 79"/>
              <p:cNvSpPr>
                <a:spLocks noChangeArrowheads="1"/>
              </p:cNvSpPr>
              <p:nvPr/>
            </p:nvSpPr>
            <p:spPr bwMode="auto">
              <a:xfrm>
                <a:off x="4434" y="2540"/>
                <a:ext cx="1111" cy="162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7" name="Rectangle 80"/>
              <p:cNvSpPr>
                <a:spLocks noChangeArrowheads="1"/>
              </p:cNvSpPr>
              <p:nvPr/>
            </p:nvSpPr>
            <p:spPr bwMode="auto">
              <a:xfrm>
                <a:off x="4434" y="2540"/>
                <a:ext cx="1111" cy="162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8" name="Rectangle 81"/>
              <p:cNvSpPr>
                <a:spLocks noChangeArrowheads="1"/>
              </p:cNvSpPr>
              <p:nvPr/>
            </p:nvSpPr>
            <p:spPr bwMode="auto">
              <a:xfrm>
                <a:off x="4458" y="2575"/>
                <a:ext cx="870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Split Generation Resource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54" name="Picture 82"/>
              <p:cNvPicPr>
                <a:picLocks noChangeAspect="1" noChangeArrowheads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8" y="1389"/>
                <a:ext cx="1106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55" name="Picture 83"/>
              <p:cNvPicPr>
                <a:picLocks noChangeAspect="1" noChangeArrowheads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8" y="1389"/>
                <a:ext cx="1106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39" name="Rectangle 84"/>
              <p:cNvSpPr>
                <a:spLocks noChangeArrowheads="1"/>
              </p:cNvSpPr>
              <p:nvPr/>
            </p:nvSpPr>
            <p:spPr bwMode="auto">
              <a:xfrm>
                <a:off x="1821" y="1402"/>
                <a:ext cx="1056" cy="138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0" name="Rectangle 85"/>
              <p:cNvSpPr>
                <a:spLocks noChangeArrowheads="1"/>
              </p:cNvSpPr>
              <p:nvPr/>
            </p:nvSpPr>
            <p:spPr bwMode="auto">
              <a:xfrm>
                <a:off x="1821" y="1402"/>
                <a:ext cx="1056" cy="138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1" name="Rectangle 86"/>
              <p:cNvSpPr>
                <a:spLocks noChangeArrowheads="1"/>
              </p:cNvSpPr>
              <p:nvPr/>
            </p:nvSpPr>
            <p:spPr bwMode="auto">
              <a:xfrm>
                <a:off x="1844" y="1414"/>
                <a:ext cx="235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Wind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42" name="Rectangle 87"/>
              <p:cNvSpPr>
                <a:spLocks noChangeArrowheads="1"/>
              </p:cNvSpPr>
              <p:nvPr/>
            </p:nvSpPr>
            <p:spPr bwMode="auto">
              <a:xfrm>
                <a:off x="2033" y="1414"/>
                <a:ext cx="7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43" name="Rectangle 88"/>
              <p:cNvSpPr>
                <a:spLocks noChangeArrowheads="1"/>
              </p:cNvSpPr>
              <p:nvPr/>
            </p:nvSpPr>
            <p:spPr bwMode="auto">
              <a:xfrm>
                <a:off x="2060" y="1414"/>
                <a:ext cx="386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powered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46" name="Rectangle 89"/>
              <p:cNvSpPr>
                <a:spLocks noChangeArrowheads="1"/>
              </p:cNvSpPr>
              <p:nvPr/>
            </p:nvSpPr>
            <p:spPr bwMode="auto">
              <a:xfrm>
                <a:off x="2397" y="1414"/>
                <a:ext cx="72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(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47" name="Rectangle 90"/>
              <p:cNvSpPr>
                <a:spLocks noChangeArrowheads="1"/>
              </p:cNvSpPr>
              <p:nvPr/>
            </p:nvSpPr>
            <p:spPr bwMode="auto">
              <a:xfrm>
                <a:off x="2423" y="1414"/>
                <a:ext cx="230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WGR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48" name="Rectangle 91"/>
              <p:cNvSpPr>
                <a:spLocks noChangeArrowheads="1"/>
              </p:cNvSpPr>
              <p:nvPr/>
            </p:nvSpPr>
            <p:spPr bwMode="auto">
              <a:xfrm>
                <a:off x="2604" y="1414"/>
                <a:ext cx="71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64" name="Picture 92"/>
              <p:cNvPicPr>
                <a:picLocks noChangeAspect="1" noChangeArrowheads="1"/>
              </p:cNvPicPr>
              <p:nvPr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3" y="2726"/>
                <a:ext cx="1158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65" name="Picture 93"/>
              <p:cNvPicPr>
                <a:picLocks noChangeAspect="1" noChangeArrowheads="1"/>
              </p:cNvPicPr>
              <p:nvPr/>
            </p:nvPicPr>
            <p:blipFill>
              <a:blip r:embed="rId2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3" y="2726"/>
                <a:ext cx="1158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51" name="Rectangle 94"/>
              <p:cNvSpPr>
                <a:spLocks noChangeArrowheads="1"/>
              </p:cNvSpPr>
              <p:nvPr/>
            </p:nvSpPr>
            <p:spPr bwMode="auto">
              <a:xfrm>
                <a:off x="4434" y="2737"/>
                <a:ext cx="1111" cy="161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2" name="Rectangle 95"/>
              <p:cNvSpPr>
                <a:spLocks noChangeArrowheads="1"/>
              </p:cNvSpPr>
              <p:nvPr/>
            </p:nvSpPr>
            <p:spPr bwMode="auto">
              <a:xfrm>
                <a:off x="4434" y="2737"/>
                <a:ext cx="1111" cy="161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3" name="Rectangle 96"/>
              <p:cNvSpPr>
                <a:spLocks noChangeArrowheads="1"/>
              </p:cNvSpPr>
              <p:nvPr/>
            </p:nvSpPr>
            <p:spPr bwMode="auto">
              <a:xfrm>
                <a:off x="4458" y="2770"/>
                <a:ext cx="556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DC Tie Resource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56" name="Rectangle 97"/>
              <p:cNvSpPr>
                <a:spLocks noChangeArrowheads="1"/>
              </p:cNvSpPr>
              <p:nvPr/>
            </p:nvSpPr>
            <p:spPr bwMode="auto">
              <a:xfrm>
                <a:off x="4960" y="2770"/>
                <a:ext cx="12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**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70" name="Picture 98"/>
              <p:cNvPicPr>
                <a:picLocks noChangeAspect="1" noChangeArrowheads="1"/>
              </p:cNvPicPr>
              <p:nvPr/>
            </p:nvPicPr>
            <p:blipFill>
              <a:blip r:embed="rId2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03" y="3118"/>
                <a:ext cx="1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71" name="Picture 99"/>
              <p:cNvPicPr>
                <a:picLocks noChangeAspect="1" noChangeArrowheads="1"/>
              </p:cNvPicPr>
              <p:nvPr/>
            </p:nvPicPr>
            <p:blipFill>
              <a:blip r:embed="rId2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03" y="3118"/>
                <a:ext cx="1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57" name="Rectangle 100"/>
              <p:cNvSpPr>
                <a:spLocks noChangeArrowheads="1"/>
              </p:cNvSpPr>
              <p:nvPr/>
            </p:nvSpPr>
            <p:spPr bwMode="auto">
              <a:xfrm>
                <a:off x="1524" y="3131"/>
                <a:ext cx="1189" cy="161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8" name="Rectangle 101"/>
              <p:cNvSpPr>
                <a:spLocks noChangeArrowheads="1"/>
              </p:cNvSpPr>
              <p:nvPr/>
            </p:nvSpPr>
            <p:spPr bwMode="auto">
              <a:xfrm>
                <a:off x="1524" y="3131"/>
                <a:ext cx="1189" cy="161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9" name="Rectangle 102"/>
              <p:cNvSpPr>
                <a:spLocks noChangeArrowheads="1"/>
              </p:cNvSpPr>
              <p:nvPr/>
            </p:nvSpPr>
            <p:spPr bwMode="auto">
              <a:xfrm>
                <a:off x="1548" y="3118"/>
                <a:ext cx="98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Emergency Response Service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60" name="Rectangle 103"/>
              <p:cNvSpPr>
                <a:spLocks noChangeArrowheads="1"/>
              </p:cNvSpPr>
              <p:nvPr/>
            </p:nvSpPr>
            <p:spPr bwMode="auto">
              <a:xfrm>
                <a:off x="2463" y="3118"/>
                <a:ext cx="6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(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61" name="Rectangle 104"/>
              <p:cNvSpPr>
                <a:spLocks noChangeArrowheads="1"/>
              </p:cNvSpPr>
              <p:nvPr/>
            </p:nvSpPr>
            <p:spPr bwMode="auto">
              <a:xfrm>
                <a:off x="2486" y="3118"/>
                <a:ext cx="161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ERS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62" name="Rectangle 105"/>
              <p:cNvSpPr>
                <a:spLocks noChangeArrowheads="1"/>
              </p:cNvSpPr>
              <p:nvPr/>
            </p:nvSpPr>
            <p:spPr bwMode="auto">
              <a:xfrm>
                <a:off x="2600" y="3118"/>
                <a:ext cx="8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)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63" name="Rectangle 106"/>
              <p:cNvSpPr>
                <a:spLocks noChangeArrowheads="1"/>
              </p:cNvSpPr>
              <p:nvPr/>
            </p:nvSpPr>
            <p:spPr bwMode="auto">
              <a:xfrm>
                <a:off x="1548" y="3210"/>
                <a:ext cx="370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Generator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79" name="Picture 107"/>
              <p:cNvPicPr>
                <a:picLocks noChangeAspect="1" noChangeArrowheads="1"/>
              </p:cNvPicPr>
              <p:nvPr/>
            </p:nvPicPr>
            <p:blipFill>
              <a:blip r:embed="rId2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" y="2726"/>
                <a:ext cx="125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80" name="Picture 108"/>
              <p:cNvPicPr>
                <a:picLocks noChangeAspect="1" noChangeArrowheads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" y="2726"/>
                <a:ext cx="125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66" name="Rectangle 109"/>
              <p:cNvSpPr>
                <a:spLocks noChangeArrowheads="1"/>
              </p:cNvSpPr>
              <p:nvPr/>
            </p:nvSpPr>
            <p:spPr bwMode="auto">
              <a:xfrm>
                <a:off x="150" y="2739"/>
                <a:ext cx="1200" cy="161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7" name="Rectangle 110"/>
              <p:cNvSpPr>
                <a:spLocks noChangeArrowheads="1"/>
              </p:cNvSpPr>
              <p:nvPr/>
            </p:nvSpPr>
            <p:spPr bwMode="auto">
              <a:xfrm>
                <a:off x="150" y="2739"/>
                <a:ext cx="1200" cy="161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8" name="Rectangle 111"/>
              <p:cNvSpPr>
                <a:spLocks noChangeArrowheads="1"/>
              </p:cNvSpPr>
              <p:nvPr/>
            </p:nvSpPr>
            <p:spPr bwMode="auto">
              <a:xfrm>
                <a:off x="173" y="2772"/>
                <a:ext cx="1090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Dynamically Scheduled Resource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84" name="Picture 112"/>
              <p:cNvPicPr>
                <a:picLocks noChangeAspect="1" noChangeArrowheads="1"/>
              </p:cNvPicPr>
              <p:nvPr/>
            </p:nvPicPr>
            <p:blipFill>
              <a:blip r:embed="rId3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" y="3118"/>
                <a:ext cx="123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85" name="Picture 113"/>
              <p:cNvPicPr>
                <a:picLocks noChangeAspect="1" noChangeArrowheads="1"/>
              </p:cNvPicPr>
              <p:nvPr/>
            </p:nvPicPr>
            <p:blipFill>
              <a:blip r:embed="rId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" y="3118"/>
                <a:ext cx="123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69" name="Rectangle 114"/>
              <p:cNvSpPr>
                <a:spLocks noChangeArrowheads="1"/>
              </p:cNvSpPr>
              <p:nvPr/>
            </p:nvSpPr>
            <p:spPr bwMode="auto">
              <a:xfrm>
                <a:off x="150" y="3131"/>
                <a:ext cx="1188" cy="161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2" name="Rectangle 115"/>
              <p:cNvSpPr>
                <a:spLocks noChangeArrowheads="1"/>
              </p:cNvSpPr>
              <p:nvPr/>
            </p:nvSpPr>
            <p:spPr bwMode="auto">
              <a:xfrm>
                <a:off x="150" y="3131"/>
                <a:ext cx="1188" cy="161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3" name="Rectangle 116"/>
              <p:cNvSpPr>
                <a:spLocks noChangeArrowheads="1"/>
              </p:cNvSpPr>
              <p:nvPr/>
            </p:nvSpPr>
            <p:spPr bwMode="auto">
              <a:xfrm>
                <a:off x="173" y="3164"/>
                <a:ext cx="540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Reliability Must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74" name="Rectangle 117"/>
              <p:cNvSpPr>
                <a:spLocks noChangeArrowheads="1"/>
              </p:cNvSpPr>
              <p:nvPr/>
            </p:nvSpPr>
            <p:spPr bwMode="auto">
              <a:xfrm>
                <a:off x="655" y="3164"/>
                <a:ext cx="66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75" name="Rectangle 118"/>
              <p:cNvSpPr>
                <a:spLocks noChangeArrowheads="1"/>
              </p:cNvSpPr>
              <p:nvPr/>
            </p:nvSpPr>
            <p:spPr bwMode="auto">
              <a:xfrm>
                <a:off x="679" y="3164"/>
                <a:ext cx="22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Run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76" name="Rectangle 119"/>
              <p:cNvSpPr>
                <a:spLocks noChangeArrowheads="1"/>
              </p:cNvSpPr>
              <p:nvPr/>
            </p:nvSpPr>
            <p:spPr bwMode="auto">
              <a:xfrm>
                <a:off x="852" y="3164"/>
                <a:ext cx="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--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77" name="Rectangle 120"/>
              <p:cNvSpPr>
                <a:spLocks noChangeArrowheads="1"/>
              </p:cNvSpPr>
              <p:nvPr/>
            </p:nvSpPr>
            <p:spPr bwMode="auto">
              <a:xfrm>
                <a:off x="899" y="3164"/>
                <a:ext cx="78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78" name="Rectangle 121"/>
              <p:cNvSpPr>
                <a:spLocks noChangeArrowheads="1"/>
              </p:cNvSpPr>
              <p:nvPr/>
            </p:nvSpPr>
            <p:spPr bwMode="auto">
              <a:xfrm>
                <a:off x="934" y="3164"/>
                <a:ext cx="65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(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81" name="Rectangle 122"/>
              <p:cNvSpPr>
                <a:spLocks noChangeArrowheads="1"/>
              </p:cNvSpPr>
              <p:nvPr/>
            </p:nvSpPr>
            <p:spPr bwMode="auto">
              <a:xfrm>
                <a:off x="957" y="3164"/>
                <a:ext cx="124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AS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82" name="Rectangle 123"/>
              <p:cNvSpPr>
                <a:spLocks noChangeArrowheads="1"/>
              </p:cNvSpPr>
              <p:nvPr/>
            </p:nvSpPr>
            <p:spPr bwMode="auto">
              <a:xfrm>
                <a:off x="1036" y="3164"/>
                <a:ext cx="65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96" name="Picture 124"/>
              <p:cNvPicPr>
                <a:picLocks noChangeAspect="1" noChangeArrowheads="1"/>
              </p:cNvPicPr>
              <p:nvPr/>
            </p:nvPicPr>
            <p:blipFill>
              <a:blip r:embed="rId3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1" y="1389"/>
                <a:ext cx="989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97" name="Picture 125"/>
              <p:cNvPicPr>
                <a:picLocks noChangeAspect="1" noChangeArrowheads="1"/>
              </p:cNvPicPr>
              <p:nvPr/>
            </p:nvPicPr>
            <p:blipFill>
              <a:blip r:embed="rId3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1" y="1389"/>
                <a:ext cx="989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83" name="Rectangle 126"/>
              <p:cNvSpPr>
                <a:spLocks noChangeArrowheads="1"/>
              </p:cNvSpPr>
              <p:nvPr/>
            </p:nvSpPr>
            <p:spPr bwMode="auto">
              <a:xfrm>
                <a:off x="3083" y="1402"/>
                <a:ext cx="939" cy="138"/>
              </a:xfrm>
              <a:prstGeom prst="rect">
                <a:avLst/>
              </a:prstGeom>
              <a:solidFill>
                <a:srgbClr val="FE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6" name="Rectangle 127"/>
              <p:cNvSpPr>
                <a:spLocks noChangeArrowheads="1"/>
              </p:cNvSpPr>
              <p:nvPr/>
            </p:nvSpPr>
            <p:spPr bwMode="auto">
              <a:xfrm>
                <a:off x="3083" y="1402"/>
                <a:ext cx="939" cy="138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7" name="Rectangle 128"/>
              <p:cNvSpPr>
                <a:spLocks noChangeArrowheads="1"/>
              </p:cNvSpPr>
              <p:nvPr/>
            </p:nvSpPr>
            <p:spPr bwMode="auto">
              <a:xfrm>
                <a:off x="3106" y="1414"/>
                <a:ext cx="615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Coal and Lignite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201" name="Picture 129"/>
              <p:cNvPicPr>
                <a:picLocks noChangeAspect="1" noChangeArrowheads="1"/>
              </p:cNvPicPr>
              <p:nvPr/>
            </p:nvPicPr>
            <p:blipFill>
              <a:blip r:embed="rId3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48" y="1160"/>
                <a:ext cx="98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02" name="Picture 130"/>
              <p:cNvPicPr>
                <a:picLocks noChangeAspect="1" noChangeArrowheads="1"/>
              </p:cNvPicPr>
              <p:nvPr/>
            </p:nvPicPr>
            <p:blipFill>
              <a:blip r:embed="rId3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48" y="1160"/>
                <a:ext cx="98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88" name="Rectangle 131"/>
              <p:cNvSpPr>
                <a:spLocks noChangeArrowheads="1"/>
              </p:cNvSpPr>
              <p:nvPr/>
            </p:nvSpPr>
            <p:spPr bwMode="auto">
              <a:xfrm>
                <a:off x="4169" y="1172"/>
                <a:ext cx="939" cy="138"/>
              </a:xfrm>
              <a:prstGeom prst="rect">
                <a:avLst/>
              </a:prstGeom>
              <a:solidFill>
                <a:srgbClr val="FE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9" name="Rectangle 132"/>
              <p:cNvSpPr>
                <a:spLocks noChangeArrowheads="1"/>
              </p:cNvSpPr>
              <p:nvPr/>
            </p:nvSpPr>
            <p:spPr bwMode="auto">
              <a:xfrm>
                <a:off x="4169" y="1172"/>
                <a:ext cx="939" cy="138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0" name="Rectangle 133"/>
              <p:cNvSpPr>
                <a:spLocks noChangeArrowheads="1"/>
              </p:cNvSpPr>
              <p:nvPr/>
            </p:nvSpPr>
            <p:spPr bwMode="auto">
              <a:xfrm>
                <a:off x="4192" y="1184"/>
                <a:ext cx="324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Nuclear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206" name="Picture 134"/>
              <p:cNvPicPr>
                <a:picLocks noChangeAspect="1" noChangeArrowheads="1"/>
              </p:cNvPicPr>
              <p:nvPr/>
            </p:nvPicPr>
            <p:blipFill>
              <a:blip r:embed="rId3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54" y="1386"/>
                <a:ext cx="98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07" name="Picture 135"/>
              <p:cNvPicPr>
                <a:picLocks noChangeAspect="1" noChangeArrowheads="1"/>
              </p:cNvPicPr>
              <p:nvPr/>
            </p:nvPicPr>
            <p:blipFill>
              <a:blip r:embed="rId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54" y="1386"/>
                <a:ext cx="98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91" name="Rectangle 136"/>
              <p:cNvSpPr>
                <a:spLocks noChangeArrowheads="1"/>
              </p:cNvSpPr>
              <p:nvPr/>
            </p:nvSpPr>
            <p:spPr bwMode="auto">
              <a:xfrm>
                <a:off x="4175" y="1397"/>
                <a:ext cx="940" cy="235"/>
              </a:xfrm>
              <a:prstGeom prst="rect">
                <a:avLst/>
              </a:prstGeom>
              <a:solidFill>
                <a:srgbClr val="FE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2" name="Rectangle 137"/>
              <p:cNvSpPr>
                <a:spLocks noChangeArrowheads="1"/>
              </p:cNvSpPr>
              <p:nvPr/>
            </p:nvSpPr>
            <p:spPr bwMode="auto">
              <a:xfrm>
                <a:off x="4175" y="1397"/>
                <a:ext cx="940" cy="235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3" name="Rectangle 138"/>
              <p:cNvSpPr>
                <a:spLocks noChangeArrowheads="1"/>
              </p:cNvSpPr>
              <p:nvPr/>
            </p:nvSpPr>
            <p:spPr bwMode="auto">
              <a:xfrm>
                <a:off x="4199" y="1405"/>
                <a:ext cx="710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Hydro Generation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94" name="Rectangle 139"/>
              <p:cNvSpPr>
                <a:spLocks noChangeArrowheads="1"/>
              </p:cNvSpPr>
              <p:nvPr/>
            </p:nvSpPr>
            <p:spPr bwMode="auto">
              <a:xfrm>
                <a:off x="4199" y="1509"/>
                <a:ext cx="405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Resource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212" name="Picture 140"/>
              <p:cNvPicPr>
                <a:picLocks noChangeAspect="1" noChangeArrowheads="1"/>
              </p:cNvPicPr>
              <p:nvPr/>
            </p:nvPicPr>
            <p:blipFill>
              <a:blip r:embed="rId3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" y="1157"/>
                <a:ext cx="989" cy="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13" name="Picture 141"/>
              <p:cNvPicPr>
                <a:picLocks noChangeAspect="1" noChangeArrowheads="1"/>
              </p:cNvPicPr>
              <p:nvPr/>
            </p:nvPicPr>
            <p:blipFill>
              <a:blip r:embed="rId3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" y="1157"/>
                <a:ext cx="989" cy="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95" name="Rectangle 142"/>
              <p:cNvSpPr>
                <a:spLocks noChangeArrowheads="1"/>
              </p:cNvSpPr>
              <p:nvPr/>
            </p:nvSpPr>
            <p:spPr bwMode="auto">
              <a:xfrm>
                <a:off x="705" y="1168"/>
                <a:ext cx="939" cy="138"/>
              </a:xfrm>
              <a:prstGeom prst="rect">
                <a:avLst/>
              </a:prstGeom>
              <a:solidFill>
                <a:srgbClr val="FE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8" name="Rectangle 143"/>
              <p:cNvSpPr>
                <a:spLocks noChangeArrowheads="1"/>
              </p:cNvSpPr>
              <p:nvPr/>
            </p:nvSpPr>
            <p:spPr bwMode="auto">
              <a:xfrm>
                <a:off x="705" y="1168"/>
                <a:ext cx="939" cy="138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9" name="Rectangle 144"/>
              <p:cNvSpPr>
                <a:spLocks noChangeArrowheads="1"/>
              </p:cNvSpPr>
              <p:nvPr/>
            </p:nvSpPr>
            <p:spPr bwMode="auto">
              <a:xfrm>
                <a:off x="728" y="1181"/>
                <a:ext cx="426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Gas Steam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217" name="Picture 145"/>
              <p:cNvPicPr>
                <a:picLocks noChangeAspect="1" noChangeArrowheads="1"/>
              </p:cNvPicPr>
              <p:nvPr/>
            </p:nvPicPr>
            <p:blipFill>
              <a:blip r:embed="rId4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9" y="1611"/>
                <a:ext cx="98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18" name="Picture 146"/>
              <p:cNvPicPr>
                <a:picLocks noChangeAspect="1" noChangeArrowheads="1"/>
              </p:cNvPicPr>
              <p:nvPr/>
            </p:nvPicPr>
            <p:blipFill>
              <a:blip r:embed="rId4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9" y="1611"/>
                <a:ext cx="98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00" name="Rectangle 147"/>
              <p:cNvSpPr>
                <a:spLocks noChangeArrowheads="1"/>
              </p:cNvSpPr>
              <p:nvPr/>
            </p:nvSpPr>
            <p:spPr bwMode="auto">
              <a:xfrm>
                <a:off x="711" y="1622"/>
                <a:ext cx="940" cy="138"/>
              </a:xfrm>
              <a:prstGeom prst="rect">
                <a:avLst/>
              </a:prstGeom>
              <a:solidFill>
                <a:srgbClr val="FE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3" name="Rectangle 148"/>
              <p:cNvSpPr>
                <a:spLocks noChangeArrowheads="1"/>
              </p:cNvSpPr>
              <p:nvPr/>
            </p:nvSpPr>
            <p:spPr bwMode="auto">
              <a:xfrm>
                <a:off x="711" y="1622"/>
                <a:ext cx="940" cy="138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4" name="Rectangle 149"/>
              <p:cNvSpPr>
                <a:spLocks noChangeArrowheads="1"/>
              </p:cNvSpPr>
              <p:nvPr/>
            </p:nvSpPr>
            <p:spPr bwMode="auto">
              <a:xfrm>
                <a:off x="734" y="1634"/>
                <a:ext cx="498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Simple Cycle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222" name="Picture 150"/>
              <p:cNvPicPr>
                <a:picLocks noChangeAspect="1" noChangeArrowheads="1"/>
              </p:cNvPicPr>
              <p:nvPr/>
            </p:nvPicPr>
            <p:blipFill>
              <a:blip r:embed="rId4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1" y="1157"/>
                <a:ext cx="989" cy="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23" name="Picture 151"/>
              <p:cNvPicPr>
                <a:picLocks noChangeAspect="1" noChangeArrowheads="1"/>
              </p:cNvPicPr>
              <p:nvPr/>
            </p:nvPicPr>
            <p:blipFill>
              <a:blip r:embed="rId4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1" y="1157"/>
                <a:ext cx="989" cy="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05" name="Rectangle 152"/>
              <p:cNvSpPr>
                <a:spLocks noChangeArrowheads="1"/>
              </p:cNvSpPr>
              <p:nvPr/>
            </p:nvSpPr>
            <p:spPr bwMode="auto">
              <a:xfrm>
                <a:off x="3083" y="1168"/>
                <a:ext cx="939" cy="138"/>
              </a:xfrm>
              <a:prstGeom prst="rect">
                <a:avLst/>
              </a:prstGeom>
              <a:solidFill>
                <a:srgbClr val="FE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8" name="Rectangle 153"/>
              <p:cNvSpPr>
                <a:spLocks noChangeArrowheads="1"/>
              </p:cNvSpPr>
              <p:nvPr/>
            </p:nvSpPr>
            <p:spPr bwMode="auto">
              <a:xfrm>
                <a:off x="3083" y="1168"/>
                <a:ext cx="939" cy="138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9" name="Rectangle 154"/>
              <p:cNvSpPr>
                <a:spLocks noChangeArrowheads="1"/>
              </p:cNvSpPr>
              <p:nvPr/>
            </p:nvSpPr>
            <p:spPr bwMode="auto">
              <a:xfrm>
                <a:off x="3106" y="1181"/>
                <a:ext cx="818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Reciprocating Engine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227" name="Picture 155"/>
              <p:cNvPicPr>
                <a:picLocks noChangeAspect="1" noChangeArrowheads="1"/>
              </p:cNvPicPr>
              <p:nvPr/>
            </p:nvPicPr>
            <p:blipFill>
              <a:blip r:embed="rId4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3" y="2922"/>
                <a:ext cx="1158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28" name="Picture 156"/>
              <p:cNvPicPr>
                <a:picLocks noChangeAspect="1" noChangeArrowheads="1"/>
              </p:cNvPicPr>
              <p:nvPr/>
            </p:nvPicPr>
            <p:blipFill>
              <a:blip r:embed="rId4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3" y="2922"/>
                <a:ext cx="1158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10" name="Rectangle 157"/>
              <p:cNvSpPr>
                <a:spLocks noChangeArrowheads="1"/>
              </p:cNvSpPr>
              <p:nvPr/>
            </p:nvSpPr>
            <p:spPr bwMode="auto">
              <a:xfrm>
                <a:off x="4434" y="2933"/>
                <a:ext cx="1111" cy="161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1" name="Rectangle 158"/>
              <p:cNvSpPr>
                <a:spLocks noChangeArrowheads="1"/>
              </p:cNvSpPr>
              <p:nvPr/>
            </p:nvSpPr>
            <p:spPr bwMode="auto">
              <a:xfrm>
                <a:off x="4434" y="2933"/>
                <a:ext cx="1111" cy="161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4" name="Rectangle 159"/>
              <p:cNvSpPr>
                <a:spLocks noChangeArrowheads="1"/>
              </p:cNvSpPr>
              <p:nvPr/>
            </p:nvSpPr>
            <p:spPr bwMode="auto">
              <a:xfrm>
                <a:off x="4458" y="2966"/>
                <a:ext cx="1103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Mothballed Generation Resource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232" name="Picture 160"/>
              <p:cNvPicPr>
                <a:picLocks noChangeAspect="1" noChangeArrowheads="1"/>
              </p:cNvPicPr>
              <p:nvPr/>
            </p:nvPicPr>
            <p:blipFill>
              <a:blip r:embed="rId4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3" y="3118"/>
                <a:ext cx="1158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33" name="Picture 161"/>
              <p:cNvPicPr>
                <a:picLocks noChangeAspect="1" noChangeArrowheads="1"/>
              </p:cNvPicPr>
              <p:nvPr/>
            </p:nvPicPr>
            <p:blipFill>
              <a:blip r:embed="rId4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3" y="3118"/>
                <a:ext cx="1158" cy="2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15" name="Rectangle 162"/>
              <p:cNvSpPr>
                <a:spLocks noChangeArrowheads="1"/>
              </p:cNvSpPr>
              <p:nvPr/>
            </p:nvSpPr>
            <p:spPr bwMode="auto">
              <a:xfrm>
                <a:off x="4434" y="3129"/>
                <a:ext cx="1111" cy="161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6" name="Rectangle 163"/>
              <p:cNvSpPr>
                <a:spLocks noChangeArrowheads="1"/>
              </p:cNvSpPr>
              <p:nvPr/>
            </p:nvSpPr>
            <p:spPr bwMode="auto">
              <a:xfrm>
                <a:off x="4434" y="3129"/>
                <a:ext cx="1111" cy="161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9" name="Rectangle 164"/>
              <p:cNvSpPr>
                <a:spLocks noChangeArrowheads="1"/>
              </p:cNvSpPr>
              <p:nvPr/>
            </p:nvSpPr>
            <p:spPr bwMode="auto">
              <a:xfrm>
                <a:off x="4458" y="3116"/>
                <a:ext cx="98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Decommissioned Generation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20" name="Rectangle 165"/>
              <p:cNvSpPr>
                <a:spLocks noChangeArrowheads="1"/>
              </p:cNvSpPr>
              <p:nvPr/>
            </p:nvSpPr>
            <p:spPr bwMode="auto">
              <a:xfrm>
                <a:off x="4458" y="3208"/>
                <a:ext cx="337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Resource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238" name="Picture 166"/>
              <p:cNvPicPr>
                <a:picLocks noChangeAspect="1" noChangeArrowheads="1"/>
              </p:cNvPicPr>
              <p:nvPr/>
            </p:nvPicPr>
            <p:blipFill>
              <a:blip r:embed="rId4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8" y="1618"/>
                <a:ext cx="1106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39" name="Picture 167"/>
              <p:cNvPicPr>
                <a:picLocks noChangeAspect="1" noChangeArrowheads="1"/>
              </p:cNvPicPr>
              <p:nvPr/>
            </p:nvPicPr>
            <p:blipFill>
              <a:blip r:embed="rId4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8" y="1618"/>
                <a:ext cx="1106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21" name="Rectangle 168"/>
              <p:cNvSpPr>
                <a:spLocks noChangeArrowheads="1"/>
              </p:cNvSpPr>
              <p:nvPr/>
            </p:nvSpPr>
            <p:spPr bwMode="auto">
              <a:xfrm>
                <a:off x="1821" y="1631"/>
                <a:ext cx="1056" cy="138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4" name="Rectangle 169"/>
              <p:cNvSpPr>
                <a:spLocks noChangeArrowheads="1"/>
              </p:cNvSpPr>
              <p:nvPr/>
            </p:nvSpPr>
            <p:spPr bwMode="auto">
              <a:xfrm>
                <a:off x="1821" y="1631"/>
                <a:ext cx="1056" cy="138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5" name="Rectangle 170"/>
              <p:cNvSpPr>
                <a:spLocks noChangeArrowheads="1"/>
              </p:cNvSpPr>
              <p:nvPr/>
            </p:nvSpPr>
            <p:spPr bwMode="auto">
              <a:xfrm>
                <a:off x="1844" y="1643"/>
                <a:ext cx="255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Other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243" name="Picture 171"/>
              <p:cNvPicPr>
                <a:picLocks noChangeAspect="1" noChangeArrowheads="1"/>
              </p:cNvPicPr>
              <p:nvPr/>
            </p:nvPicPr>
            <p:blipFill>
              <a:blip r:embed="rId5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1" y="1618"/>
                <a:ext cx="989" cy="1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26" name="Rectangle 173"/>
              <p:cNvSpPr>
                <a:spLocks noChangeArrowheads="1"/>
              </p:cNvSpPr>
              <p:nvPr/>
            </p:nvSpPr>
            <p:spPr bwMode="auto">
              <a:xfrm>
                <a:off x="3083" y="1631"/>
                <a:ext cx="939" cy="138"/>
              </a:xfrm>
              <a:prstGeom prst="rect">
                <a:avLst/>
              </a:prstGeom>
              <a:solidFill>
                <a:srgbClr val="FE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0" name="Rectangle 175"/>
              <p:cNvSpPr>
                <a:spLocks noChangeArrowheads="1"/>
              </p:cNvSpPr>
              <p:nvPr/>
            </p:nvSpPr>
            <p:spPr bwMode="auto">
              <a:xfrm>
                <a:off x="3106" y="1643"/>
                <a:ext cx="589" cy="1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Energy Storage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248" name="Picture 176"/>
              <p:cNvPicPr>
                <a:picLocks noChangeAspect="1" noChangeArrowheads="1"/>
              </p:cNvPicPr>
              <p:nvPr/>
            </p:nvPicPr>
            <p:blipFill>
              <a:blip r:embed="rId5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03" y="2530"/>
                <a:ext cx="1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49" name="Picture 177"/>
              <p:cNvPicPr>
                <a:picLocks noChangeAspect="1" noChangeArrowheads="1"/>
              </p:cNvPicPr>
              <p:nvPr/>
            </p:nvPicPr>
            <p:blipFill>
              <a:blip r:embed="rId5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03" y="2530"/>
                <a:ext cx="1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31" name="Rectangle 178"/>
              <p:cNvSpPr>
                <a:spLocks noChangeArrowheads="1"/>
              </p:cNvSpPr>
              <p:nvPr/>
            </p:nvSpPr>
            <p:spPr bwMode="auto">
              <a:xfrm>
                <a:off x="1524" y="2543"/>
                <a:ext cx="1189" cy="161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4" name="Rectangle 179"/>
              <p:cNvSpPr>
                <a:spLocks noChangeArrowheads="1"/>
              </p:cNvSpPr>
              <p:nvPr/>
            </p:nvSpPr>
            <p:spPr bwMode="auto">
              <a:xfrm>
                <a:off x="1524" y="2543"/>
                <a:ext cx="1189" cy="161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5" name="Rectangle 180"/>
              <p:cNvSpPr>
                <a:spLocks noChangeArrowheads="1"/>
              </p:cNvSpPr>
              <p:nvPr/>
            </p:nvSpPr>
            <p:spPr bwMode="auto">
              <a:xfrm>
                <a:off x="1548" y="2576"/>
                <a:ext cx="160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Reg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36" name="Rectangle 181"/>
              <p:cNvSpPr>
                <a:spLocks noChangeArrowheads="1"/>
              </p:cNvSpPr>
              <p:nvPr/>
            </p:nvSpPr>
            <p:spPr bwMode="auto">
              <a:xfrm>
                <a:off x="1663" y="2576"/>
                <a:ext cx="66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37" name="Rectangle 182"/>
              <p:cNvSpPr>
                <a:spLocks noChangeArrowheads="1"/>
              </p:cNvSpPr>
              <p:nvPr/>
            </p:nvSpPr>
            <p:spPr bwMode="auto">
              <a:xfrm>
                <a:off x="1687" y="2576"/>
                <a:ext cx="134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Up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40" name="Rectangle 183"/>
              <p:cNvSpPr>
                <a:spLocks noChangeArrowheads="1"/>
              </p:cNvSpPr>
              <p:nvPr/>
            </p:nvSpPr>
            <p:spPr bwMode="auto">
              <a:xfrm>
                <a:off x="1776" y="2576"/>
                <a:ext cx="7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/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41" name="Rectangle 184"/>
              <p:cNvSpPr>
                <a:spLocks noChangeArrowheads="1"/>
              </p:cNvSpPr>
              <p:nvPr/>
            </p:nvSpPr>
            <p:spPr bwMode="auto">
              <a:xfrm>
                <a:off x="1805" y="2576"/>
                <a:ext cx="16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Reg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42" name="Rectangle 185"/>
              <p:cNvSpPr>
                <a:spLocks noChangeArrowheads="1"/>
              </p:cNvSpPr>
              <p:nvPr/>
            </p:nvSpPr>
            <p:spPr bwMode="auto">
              <a:xfrm>
                <a:off x="1921" y="2576"/>
                <a:ext cx="65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45" name="Rectangle 186"/>
              <p:cNvSpPr>
                <a:spLocks noChangeArrowheads="1"/>
              </p:cNvSpPr>
              <p:nvPr/>
            </p:nvSpPr>
            <p:spPr bwMode="auto">
              <a:xfrm>
                <a:off x="1944" y="2576"/>
                <a:ext cx="30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Down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46" name="Rectangle 187"/>
              <p:cNvSpPr>
                <a:spLocks noChangeArrowheads="1"/>
              </p:cNvSpPr>
              <p:nvPr/>
            </p:nvSpPr>
            <p:spPr bwMode="auto">
              <a:xfrm>
                <a:off x="2195" y="2576"/>
                <a:ext cx="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--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47" name="Rectangle 188"/>
              <p:cNvSpPr>
                <a:spLocks noChangeArrowheads="1"/>
              </p:cNvSpPr>
              <p:nvPr/>
            </p:nvSpPr>
            <p:spPr bwMode="auto">
              <a:xfrm>
                <a:off x="2242" y="2576"/>
                <a:ext cx="6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0" name="Rectangle 189"/>
              <p:cNvSpPr>
                <a:spLocks noChangeArrowheads="1"/>
              </p:cNvSpPr>
              <p:nvPr/>
            </p:nvSpPr>
            <p:spPr bwMode="auto">
              <a:xfrm>
                <a:off x="2259" y="2576"/>
                <a:ext cx="65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(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1" name="Rectangle 190"/>
              <p:cNvSpPr>
                <a:spLocks noChangeArrowheads="1"/>
              </p:cNvSpPr>
              <p:nvPr/>
            </p:nvSpPr>
            <p:spPr bwMode="auto">
              <a:xfrm>
                <a:off x="2282" y="2576"/>
                <a:ext cx="124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AS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2" name="Rectangle 191"/>
              <p:cNvSpPr>
                <a:spLocks noChangeArrowheads="1"/>
              </p:cNvSpPr>
              <p:nvPr/>
            </p:nvSpPr>
            <p:spPr bwMode="auto">
              <a:xfrm>
                <a:off x="2361" y="2576"/>
                <a:ext cx="66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253" name="Picture 192"/>
              <p:cNvPicPr>
                <a:picLocks noChangeAspect="1" noChangeArrowheads="1"/>
              </p:cNvPicPr>
              <p:nvPr/>
            </p:nvPicPr>
            <p:blipFill>
              <a:blip r:embed="rId5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03" y="2726"/>
                <a:ext cx="1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54" name="Picture 193"/>
              <p:cNvPicPr>
                <a:picLocks noChangeAspect="1" noChangeArrowheads="1"/>
              </p:cNvPicPr>
              <p:nvPr/>
            </p:nvPicPr>
            <p:blipFill>
              <a:blip r:embed="rId5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03" y="2726"/>
                <a:ext cx="123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55" name="Rectangle 194"/>
              <p:cNvSpPr>
                <a:spLocks noChangeArrowheads="1"/>
              </p:cNvSpPr>
              <p:nvPr/>
            </p:nvSpPr>
            <p:spPr bwMode="auto">
              <a:xfrm>
                <a:off x="1524" y="2739"/>
                <a:ext cx="1189" cy="161"/>
              </a:xfrm>
              <a:prstGeom prst="rect">
                <a:avLst/>
              </a:prstGeom>
              <a:solidFill>
                <a:srgbClr val="0CB9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6" name="Rectangle 195"/>
              <p:cNvSpPr>
                <a:spLocks noChangeArrowheads="1"/>
              </p:cNvSpPr>
              <p:nvPr/>
            </p:nvSpPr>
            <p:spPr bwMode="auto">
              <a:xfrm>
                <a:off x="1524" y="2739"/>
                <a:ext cx="1189" cy="161"/>
              </a:xfrm>
              <a:prstGeom prst="rect">
                <a:avLst/>
              </a:prstGeom>
              <a:noFill/>
              <a:ln w="4763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7" name="Rectangle 196"/>
              <p:cNvSpPr>
                <a:spLocks noChangeArrowheads="1"/>
              </p:cNvSpPr>
              <p:nvPr/>
            </p:nvSpPr>
            <p:spPr bwMode="auto">
              <a:xfrm>
                <a:off x="1548" y="2772"/>
                <a:ext cx="199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FRRS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8" name="Rectangle 197"/>
              <p:cNvSpPr>
                <a:spLocks noChangeArrowheads="1"/>
              </p:cNvSpPr>
              <p:nvPr/>
            </p:nvSpPr>
            <p:spPr bwMode="auto">
              <a:xfrm>
                <a:off x="1701" y="2772"/>
                <a:ext cx="65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59" name="Rectangle 198"/>
              <p:cNvSpPr>
                <a:spLocks noChangeArrowheads="1"/>
              </p:cNvSpPr>
              <p:nvPr/>
            </p:nvSpPr>
            <p:spPr bwMode="auto">
              <a:xfrm>
                <a:off x="1724" y="2772"/>
                <a:ext cx="229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Down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0" name="Rectangle 199"/>
              <p:cNvSpPr>
                <a:spLocks noChangeArrowheads="1"/>
              </p:cNvSpPr>
              <p:nvPr/>
            </p:nvSpPr>
            <p:spPr bwMode="auto">
              <a:xfrm>
                <a:off x="1906" y="2772"/>
                <a:ext cx="7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/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1" name="Rectangle 200"/>
              <p:cNvSpPr>
                <a:spLocks noChangeArrowheads="1"/>
              </p:cNvSpPr>
              <p:nvPr/>
            </p:nvSpPr>
            <p:spPr bwMode="auto">
              <a:xfrm>
                <a:off x="1936" y="2772"/>
                <a:ext cx="199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FRRS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2" name="Rectangle 201"/>
              <p:cNvSpPr>
                <a:spLocks noChangeArrowheads="1"/>
              </p:cNvSpPr>
              <p:nvPr/>
            </p:nvSpPr>
            <p:spPr bwMode="auto">
              <a:xfrm>
                <a:off x="2089" y="2772"/>
                <a:ext cx="65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63" name="Rectangle 202"/>
              <p:cNvSpPr>
                <a:spLocks noChangeArrowheads="1"/>
              </p:cNvSpPr>
              <p:nvPr/>
            </p:nvSpPr>
            <p:spPr bwMode="auto">
              <a:xfrm>
                <a:off x="2112" y="2772"/>
                <a:ext cx="223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Up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72" name="Rectangle 203"/>
              <p:cNvSpPr>
                <a:spLocks noChangeArrowheads="1"/>
              </p:cNvSpPr>
              <p:nvPr/>
            </p:nvSpPr>
            <p:spPr bwMode="auto">
              <a:xfrm>
                <a:off x="2288" y="2772"/>
                <a:ext cx="9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--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73" name="Rectangle 204"/>
              <p:cNvSpPr>
                <a:spLocks noChangeArrowheads="1"/>
              </p:cNvSpPr>
              <p:nvPr/>
            </p:nvSpPr>
            <p:spPr bwMode="auto">
              <a:xfrm>
                <a:off x="2334" y="2772"/>
                <a:ext cx="63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" name="Rectangle 206"/>
            <p:cNvSpPr>
              <a:spLocks noChangeArrowheads="1"/>
            </p:cNvSpPr>
            <p:nvPr/>
          </p:nvSpPr>
          <p:spPr bwMode="auto">
            <a:xfrm>
              <a:off x="2352" y="2772"/>
              <a:ext cx="65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(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207"/>
            <p:cNvSpPr>
              <a:spLocks noChangeArrowheads="1"/>
            </p:cNvSpPr>
            <p:nvPr/>
          </p:nvSpPr>
          <p:spPr bwMode="auto">
            <a:xfrm>
              <a:off x="2375" y="2772"/>
              <a:ext cx="124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AS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208"/>
            <p:cNvSpPr>
              <a:spLocks noChangeArrowheads="1"/>
            </p:cNvSpPr>
            <p:nvPr/>
          </p:nvSpPr>
          <p:spPr bwMode="auto">
            <a:xfrm>
              <a:off x="2454" y="2772"/>
              <a:ext cx="66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3281" name="Picture 209"/>
            <p:cNvPicPr>
              <a:picLocks noChangeAspect="1" noChangeArrowheads="1"/>
            </p:cNvPicPr>
            <p:nvPr/>
          </p:nvPicPr>
          <p:blipFill>
            <a:blip r:embed="rId5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3" y="2922"/>
              <a:ext cx="123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82" name="Picture 210"/>
            <p:cNvPicPr>
              <a:picLocks noChangeAspect="1" noChangeArrowheads="1"/>
            </p:cNvPicPr>
            <p:nvPr/>
          </p:nvPicPr>
          <p:blipFill>
            <a:blip r:embed="rId5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3" y="2922"/>
              <a:ext cx="123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211"/>
            <p:cNvSpPr>
              <a:spLocks noChangeArrowheads="1"/>
            </p:cNvSpPr>
            <p:nvPr/>
          </p:nvSpPr>
          <p:spPr bwMode="auto">
            <a:xfrm>
              <a:off x="1524" y="2935"/>
              <a:ext cx="1189" cy="161"/>
            </a:xfrm>
            <a:prstGeom prst="rect">
              <a:avLst/>
            </a:prstGeom>
            <a:solidFill>
              <a:srgbClr val="0CB9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212"/>
            <p:cNvSpPr>
              <a:spLocks noChangeArrowheads="1"/>
            </p:cNvSpPr>
            <p:nvPr/>
          </p:nvSpPr>
          <p:spPr bwMode="auto">
            <a:xfrm>
              <a:off x="1524" y="2935"/>
              <a:ext cx="1189" cy="161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213"/>
            <p:cNvSpPr>
              <a:spLocks noChangeArrowheads="1"/>
            </p:cNvSpPr>
            <p:nvPr/>
          </p:nvSpPr>
          <p:spPr bwMode="auto">
            <a:xfrm>
              <a:off x="1548" y="2968"/>
              <a:ext cx="177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214"/>
            <p:cNvSpPr>
              <a:spLocks noChangeArrowheads="1"/>
            </p:cNvSpPr>
            <p:nvPr/>
          </p:nvSpPr>
          <p:spPr bwMode="auto">
            <a:xfrm>
              <a:off x="1678" y="2968"/>
              <a:ext cx="65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215"/>
            <p:cNvSpPr>
              <a:spLocks noChangeArrowheads="1"/>
            </p:cNvSpPr>
            <p:nvPr/>
          </p:nvSpPr>
          <p:spPr bwMode="auto">
            <a:xfrm>
              <a:off x="1701" y="2968"/>
              <a:ext cx="268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Spin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216"/>
            <p:cNvSpPr>
              <a:spLocks noChangeArrowheads="1"/>
            </p:cNvSpPr>
            <p:nvPr/>
          </p:nvSpPr>
          <p:spPr bwMode="auto">
            <a:xfrm>
              <a:off x="1920" y="2968"/>
              <a:ext cx="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--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17"/>
            <p:cNvSpPr>
              <a:spLocks noChangeArrowheads="1"/>
            </p:cNvSpPr>
            <p:nvPr/>
          </p:nvSpPr>
          <p:spPr bwMode="auto">
            <a:xfrm>
              <a:off x="1967" y="2968"/>
              <a:ext cx="6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18"/>
            <p:cNvSpPr>
              <a:spLocks noChangeArrowheads="1"/>
            </p:cNvSpPr>
            <p:nvPr/>
          </p:nvSpPr>
          <p:spPr bwMode="auto">
            <a:xfrm>
              <a:off x="1984" y="2968"/>
              <a:ext cx="65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(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9"/>
            <p:cNvSpPr>
              <a:spLocks noChangeArrowheads="1"/>
            </p:cNvSpPr>
            <p:nvPr/>
          </p:nvSpPr>
          <p:spPr bwMode="auto">
            <a:xfrm>
              <a:off x="2007" y="2968"/>
              <a:ext cx="125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AS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20"/>
            <p:cNvSpPr>
              <a:spLocks noChangeArrowheads="1"/>
            </p:cNvSpPr>
            <p:nvPr/>
          </p:nvSpPr>
          <p:spPr bwMode="auto">
            <a:xfrm>
              <a:off x="2086" y="2968"/>
              <a:ext cx="66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3293" name="Picture 221"/>
            <p:cNvPicPr>
              <a:picLocks noChangeAspect="1" noChangeArrowheads="1"/>
            </p:cNvPicPr>
            <p:nvPr/>
          </p:nvPicPr>
          <p:blipFill>
            <a:blip r:embed="rId5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" y="2530"/>
              <a:ext cx="123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94" name="Picture 222"/>
            <p:cNvPicPr>
              <a:picLocks noChangeAspect="1" noChangeArrowheads="1"/>
            </p:cNvPicPr>
            <p:nvPr/>
          </p:nvPicPr>
          <p:blipFill>
            <a:blip r:embed="rId5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" y="2530"/>
              <a:ext cx="123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Rectangle 223"/>
            <p:cNvSpPr>
              <a:spLocks noChangeArrowheads="1"/>
            </p:cNvSpPr>
            <p:nvPr/>
          </p:nvSpPr>
          <p:spPr bwMode="auto">
            <a:xfrm>
              <a:off x="150" y="2543"/>
              <a:ext cx="1188" cy="161"/>
            </a:xfrm>
            <a:prstGeom prst="rect">
              <a:avLst/>
            </a:prstGeom>
            <a:solidFill>
              <a:srgbClr val="0CB9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4"/>
            <p:cNvSpPr>
              <a:spLocks noChangeArrowheads="1"/>
            </p:cNvSpPr>
            <p:nvPr/>
          </p:nvSpPr>
          <p:spPr bwMode="auto">
            <a:xfrm>
              <a:off x="150" y="2543"/>
              <a:ext cx="1188" cy="161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5"/>
            <p:cNvSpPr>
              <a:spLocks noChangeArrowheads="1"/>
            </p:cNvSpPr>
            <p:nvPr/>
          </p:nvSpPr>
          <p:spPr bwMode="auto">
            <a:xfrm>
              <a:off x="173" y="2576"/>
              <a:ext cx="511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Energy Market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3298" name="Picture 226"/>
            <p:cNvPicPr>
              <a:picLocks noChangeAspect="1" noChangeArrowheads="1"/>
            </p:cNvPicPr>
            <p:nvPr/>
          </p:nvPicPr>
          <p:blipFill>
            <a:blip r:embed="rId5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" y="3314"/>
              <a:ext cx="123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99" name="Picture 227"/>
            <p:cNvPicPr>
              <a:picLocks noChangeAspect="1" noChangeArrowheads="1"/>
            </p:cNvPicPr>
            <p:nvPr/>
          </p:nvPicPr>
          <p:blipFill>
            <a:blip r:embed="rId6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" y="3314"/>
              <a:ext cx="123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Rectangle 228"/>
            <p:cNvSpPr>
              <a:spLocks noChangeArrowheads="1"/>
            </p:cNvSpPr>
            <p:nvPr/>
          </p:nvSpPr>
          <p:spPr bwMode="auto">
            <a:xfrm>
              <a:off x="150" y="3327"/>
              <a:ext cx="1188" cy="162"/>
            </a:xfrm>
            <a:prstGeom prst="rect">
              <a:avLst/>
            </a:prstGeom>
            <a:solidFill>
              <a:srgbClr val="0CB9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9"/>
            <p:cNvSpPr>
              <a:spLocks noChangeArrowheads="1"/>
            </p:cNvSpPr>
            <p:nvPr/>
          </p:nvSpPr>
          <p:spPr bwMode="auto">
            <a:xfrm>
              <a:off x="150" y="3327"/>
              <a:ext cx="1188" cy="162"/>
            </a:xfrm>
            <a:prstGeom prst="rect">
              <a:avLst/>
            </a:prstGeom>
            <a:noFill/>
            <a:ln w="4763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30"/>
            <p:cNvSpPr>
              <a:spLocks noChangeArrowheads="1"/>
            </p:cNvSpPr>
            <p:nvPr/>
          </p:nvSpPr>
          <p:spPr bwMode="auto">
            <a:xfrm>
              <a:off x="173" y="3360"/>
              <a:ext cx="6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Responsive Reserve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31"/>
            <p:cNvSpPr>
              <a:spLocks noChangeArrowheads="1"/>
            </p:cNvSpPr>
            <p:nvPr/>
          </p:nvSpPr>
          <p:spPr bwMode="auto">
            <a:xfrm>
              <a:off x="804" y="3360"/>
              <a:ext cx="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–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32"/>
            <p:cNvSpPr>
              <a:spLocks noChangeArrowheads="1"/>
            </p:cNvSpPr>
            <p:nvPr/>
          </p:nvSpPr>
          <p:spPr bwMode="auto">
            <a:xfrm>
              <a:off x="842" y="3360"/>
              <a:ext cx="6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33"/>
            <p:cNvSpPr>
              <a:spLocks noChangeArrowheads="1"/>
            </p:cNvSpPr>
            <p:nvPr/>
          </p:nvSpPr>
          <p:spPr bwMode="auto">
            <a:xfrm>
              <a:off x="859" y="3360"/>
              <a:ext cx="6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(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64" name="Rectangle 234"/>
            <p:cNvSpPr>
              <a:spLocks noChangeArrowheads="1"/>
            </p:cNvSpPr>
            <p:nvPr/>
          </p:nvSpPr>
          <p:spPr bwMode="auto">
            <a:xfrm>
              <a:off x="882" y="3360"/>
              <a:ext cx="12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AS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65" name="Rectangle 235"/>
            <p:cNvSpPr>
              <a:spLocks noChangeArrowheads="1"/>
            </p:cNvSpPr>
            <p:nvPr/>
          </p:nvSpPr>
          <p:spPr bwMode="auto">
            <a:xfrm>
              <a:off x="962" y="3360"/>
              <a:ext cx="6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34" name="Rectangle 233"/>
          <p:cNvSpPr/>
          <p:nvPr/>
        </p:nvSpPr>
        <p:spPr>
          <a:xfrm>
            <a:off x="222251" y="4628357"/>
            <a:ext cx="1935162" cy="351631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8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c34af464-7aa1-4edd-9be4-83dffc1cb926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7824</TotalTime>
  <Words>963</Words>
  <Application>Microsoft Office PowerPoint</Application>
  <PresentationFormat>On-screen Show (4:3)</PresentationFormat>
  <Paragraphs>377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Arial Rounded MT Bold</vt:lpstr>
      <vt:lpstr>Calibri</vt:lpstr>
      <vt:lpstr>Calibri Light</vt:lpstr>
      <vt:lpstr>Courier New</vt:lpstr>
      <vt:lpstr>Times New Roman</vt:lpstr>
      <vt:lpstr>1_Custom Design</vt:lpstr>
      <vt:lpstr>Office Theme</vt:lpstr>
      <vt:lpstr>Custom Design</vt:lpstr>
      <vt:lpstr>2_Office Theme</vt:lpstr>
      <vt:lpstr>4_Office Theme</vt:lpstr>
      <vt:lpstr>PowerPoint Presentation</vt:lpstr>
      <vt:lpstr>Background</vt:lpstr>
      <vt:lpstr>Existing Resource Definition Framework</vt:lpstr>
      <vt:lpstr>Existing Resource Definition Framework</vt:lpstr>
      <vt:lpstr>Proposed Resource Definition Framework</vt:lpstr>
      <vt:lpstr>Proposed Resource Definition Framework</vt:lpstr>
      <vt:lpstr>Proposed Resource Definition Framework</vt:lpstr>
      <vt:lpstr>Proposed Resource Definition Framework</vt:lpstr>
      <vt:lpstr>PowerPoint Presentation</vt:lpstr>
      <vt:lpstr>PowerPoint Presentation</vt:lpstr>
      <vt:lpstr>Topics for Additional Discussion – Phase 3 (Distribution)</vt:lpstr>
      <vt:lpstr>Additional Material</vt:lpstr>
      <vt:lpstr>Proposed Category Nomenclature – using existing requirements</vt:lpstr>
      <vt:lpstr>Example Registration Flowchart page 1</vt:lpstr>
      <vt:lpstr>Example Registration Flowchart page 2</vt:lpstr>
      <vt:lpstr>3 Stages of Activities</vt:lpstr>
      <vt:lpstr>Stages of Activities (cont)</vt:lpstr>
      <vt:lpstr>Stages of Activities (cont)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203</cp:revision>
  <cp:lastPrinted>2016-01-21T20:53:15Z</cp:lastPrinted>
  <dcterms:created xsi:type="dcterms:W3CDTF">2016-01-21T15:20:31Z</dcterms:created>
  <dcterms:modified xsi:type="dcterms:W3CDTF">2018-06-13T13:22:28Z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