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258" r:id="rId8"/>
    <p:sldId id="318" r:id="rId9"/>
    <p:sldId id="327" r:id="rId10"/>
    <p:sldId id="334" r:id="rId11"/>
    <p:sldId id="337" r:id="rId12"/>
    <p:sldId id="338" r:id="rId13"/>
    <p:sldId id="294" r:id="rId14"/>
    <p:sldId id="308" r:id="rId15"/>
    <p:sldId id="336" r:id="rId16"/>
    <p:sldId id="309" r:id="rId17"/>
    <p:sldId id="329" r:id="rId18"/>
    <p:sldId id="333" r:id="rId19"/>
    <p:sldId id="332" r:id="rId20"/>
    <p:sldId id="32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13" d="100"/>
          <a:sy n="113" d="100"/>
        </p:scale>
        <p:origin x="108" y="1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9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9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77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2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72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2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June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30" y="838200"/>
            <a:ext cx="878266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838200"/>
            <a:ext cx="871699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580" y="851340"/>
            <a:ext cx="875985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838200"/>
            <a:ext cx="871699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6/1/2018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38200"/>
            <a:ext cx="8749704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8192" cy="518318"/>
          </a:xfrm>
        </p:spPr>
        <p:txBody>
          <a:bodyPr/>
          <a:lstStyle/>
          <a:p>
            <a:r>
              <a:rPr lang="en-US" sz="2400" dirty="0"/>
              <a:t>Project Portfolio Status </a:t>
            </a:r>
            <a:r>
              <a:rPr lang="en-US" dirty="0"/>
              <a:t>– as of </a:t>
            </a:r>
            <a:r>
              <a:rPr lang="en-US" dirty="0" smtClean="0"/>
              <a:t>6/1/2018 – On Hold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38200"/>
            <a:ext cx="872710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066800"/>
            <a:ext cx="6934200" cy="40386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3-8</a:t>
            </a:r>
          </a:p>
          <a:p>
            <a:pPr lvl="1"/>
            <a:r>
              <a:rPr lang="en-US" sz="1800" dirty="0" smtClean="0"/>
              <a:t>Recent </a:t>
            </a:r>
            <a:r>
              <a:rPr lang="en-US" sz="1800" dirty="0" smtClean="0"/>
              <a:t>Project Implementations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/>
              <a:t>Planned Project Starts</a:t>
            </a:r>
          </a:p>
          <a:p>
            <a:pPr lvl="1"/>
            <a:r>
              <a:rPr lang="en-US" sz="1800" dirty="0" smtClean="0"/>
              <a:t>2018 Project Spending Forecast</a:t>
            </a:r>
          </a:p>
          <a:p>
            <a:pPr lvl="1"/>
            <a:r>
              <a:rPr lang="en-US" sz="1800" dirty="0"/>
              <a:t>Revision Request Funding Placeholder Status</a:t>
            </a:r>
            <a:endParaRPr lang="en-US" sz="18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  <a:p>
            <a:pPr lvl="1"/>
            <a:endParaRPr lang="en-US" sz="1800" dirty="0" smtClean="0"/>
          </a:p>
          <a:p>
            <a:r>
              <a:rPr lang="en-US" sz="2400" dirty="0"/>
              <a:t>Appendix</a:t>
            </a:r>
          </a:p>
          <a:p>
            <a:pPr lvl="1"/>
            <a:r>
              <a:rPr lang="en-US" sz="1800" dirty="0"/>
              <a:t>Project Portfolio Gantt Chart			p. </a:t>
            </a:r>
            <a:r>
              <a:rPr lang="en-US" sz="1800" dirty="0" smtClean="0"/>
              <a:t>9-15</a:t>
            </a:r>
            <a:endParaRPr lang="en-US" sz="18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</a:t>
            </a:r>
            <a:r>
              <a:rPr lang="en-US" b="1" dirty="0" smtClean="0">
                <a:solidFill>
                  <a:schemeClr val="accent1"/>
                </a:solidFill>
              </a:rPr>
              <a:t>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1066800"/>
            <a:ext cx="8915400" cy="4989790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2000" dirty="0" smtClean="0"/>
              <a:t>2018 May </a:t>
            </a:r>
            <a:r>
              <a:rPr lang="en-US" sz="2000" dirty="0"/>
              <a:t>Release – </a:t>
            </a:r>
            <a:r>
              <a:rPr lang="en-US" sz="2000" dirty="0" smtClean="0"/>
              <a:t>5/29/2018 </a:t>
            </a:r>
            <a:r>
              <a:rPr lang="en-US" sz="2000" dirty="0"/>
              <a:t>– </a:t>
            </a:r>
            <a:r>
              <a:rPr lang="en-US" sz="2000" dirty="0" smtClean="0"/>
              <a:t>5/31/2018 </a:t>
            </a:r>
            <a:r>
              <a:rPr lang="en-US" sz="2000" i="1" dirty="0">
                <a:solidFill>
                  <a:srgbClr val="00B050"/>
                </a:solidFill>
              </a:rPr>
              <a:t>	 </a:t>
            </a:r>
            <a:r>
              <a:rPr lang="en-US" sz="2000" i="1" dirty="0" smtClean="0">
                <a:solidFill>
                  <a:srgbClr val="00B050"/>
                </a:solidFill>
              </a:rPr>
              <a:t>Complete</a:t>
            </a:r>
            <a:endParaRPr lang="en-US" sz="20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NPRR768 </a:t>
            </a:r>
            <a:r>
              <a:rPr lang="en-US" sz="1800" dirty="0"/>
              <a:t>– Revisions to Real-Time On-Line Reliability Deployment Price Adder Categories</a:t>
            </a:r>
          </a:p>
          <a:p>
            <a:pPr lvl="1">
              <a:tabLst>
                <a:tab pos="7199313" algn="l"/>
              </a:tabLst>
            </a:pPr>
            <a:r>
              <a:rPr lang="en-US" sz="1800" dirty="0"/>
              <a:t>OBDRR002 – ORDC OBD Revisions for PUCT Project 47199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NPRR815 </a:t>
            </a:r>
            <a:r>
              <a:rPr lang="en-US" sz="1800" dirty="0"/>
              <a:t>– Revise the Limitation of Load Resources Providing </a:t>
            </a:r>
            <a:r>
              <a:rPr lang="en-US" sz="1800" dirty="0" smtClean="0"/>
              <a:t>RRS</a:t>
            </a:r>
          </a:p>
          <a:p>
            <a:pPr lvl="2">
              <a:tabLst>
                <a:tab pos="7199313" algn="l"/>
              </a:tabLst>
            </a:pPr>
            <a:r>
              <a:rPr lang="en-US" sz="1400" dirty="0"/>
              <a:t>Includes OBD – Methodologies for Determining Minimum AS Requirements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endParaRPr lang="en-US" sz="1800" dirty="0" smtClean="0"/>
          </a:p>
          <a:p>
            <a:pPr>
              <a:tabLst>
                <a:tab pos="7199313" algn="l"/>
              </a:tabLst>
            </a:pPr>
            <a:r>
              <a:rPr lang="en-US" sz="2000" dirty="0" smtClean="0"/>
              <a:t>June 1 Release</a:t>
            </a:r>
            <a:r>
              <a:rPr lang="en-US" sz="2000" i="1" dirty="0">
                <a:solidFill>
                  <a:srgbClr val="00B050"/>
                </a:solidFill>
              </a:rPr>
              <a:t>	 Complete</a:t>
            </a:r>
            <a:endParaRPr lang="en-US" sz="2000" dirty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NPRR776 </a:t>
            </a:r>
            <a:r>
              <a:rPr lang="en-US" sz="1800" dirty="0"/>
              <a:t>– Voltage Set Point Communication</a:t>
            </a:r>
          </a:p>
          <a:p>
            <a:pPr lvl="1">
              <a:tabLst>
                <a:tab pos="7199313" algn="l"/>
              </a:tabLst>
            </a:pPr>
            <a:r>
              <a:rPr lang="en-US" sz="1800" dirty="0"/>
              <a:t>NOGRR167 – Alignment with NPRR776, Voltage Set Point Communication</a:t>
            </a:r>
          </a:p>
          <a:p>
            <a:pPr>
              <a:tabLst>
                <a:tab pos="7199313" algn="l"/>
              </a:tabLst>
            </a:pPr>
            <a:endParaRPr lang="en-US" sz="1800" dirty="0" smtClean="0"/>
          </a:p>
          <a:p>
            <a:pPr marL="0" indent="0">
              <a:buNone/>
              <a:tabLst>
                <a:tab pos="7199313" algn="l"/>
              </a:tabLst>
            </a:pPr>
            <a:endParaRPr lang="en-US" sz="1800" dirty="0"/>
          </a:p>
          <a:p>
            <a:pPr lvl="2">
              <a:tabLst>
                <a:tab pos="7199313" algn="l"/>
              </a:tabLst>
            </a:pP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225020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15795"/>
              </p:ext>
            </p:extLst>
          </p:nvPr>
        </p:nvGraphicFramePr>
        <p:xfrm>
          <a:off x="160280" y="838201"/>
          <a:ext cx="8839200" cy="3727703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 – 4/9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5/29 – 5/31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8/7 – 8/9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10/23 – 10/25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12/11 – 12/13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NPRR846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NPRR562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GINR Go-Live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SCR795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285979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89795" y="1391700"/>
            <a:ext cx="3705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38685" y="1392114"/>
            <a:ext cx="37054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274976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8/30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01784" y="1935294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1a</a:t>
            </a:r>
            <a:endParaRPr lang="en-US" sz="1100" i="1" dirty="0"/>
          </a:p>
        </p:txBody>
      </p:sp>
      <p:sp>
        <p:nvSpPr>
          <p:cNvPr id="4" name="Left Brace 3"/>
          <p:cNvSpPr/>
          <p:nvPr/>
        </p:nvSpPr>
        <p:spPr>
          <a:xfrm>
            <a:off x="406782" y="1645562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40666" y="3292999"/>
            <a:ext cx="144465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  &amp;  2/1</a:t>
            </a:r>
            <a:endParaRPr lang="en-US" sz="1200" kern="0" dirty="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3957272" y="6171042"/>
            <a:ext cx="248539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NPRR825(a) – </a:t>
            </a:r>
            <a:r>
              <a:rPr lang="en-US" sz="800" b="0" kern="0" dirty="0" err="1" smtClean="0"/>
              <a:t>NoticeBuilder</a:t>
            </a:r>
            <a:r>
              <a:rPr lang="en-US" sz="800" b="0" kern="0" dirty="0" smtClean="0"/>
              <a:t>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NPRR562(b</a:t>
            </a:r>
            <a:r>
              <a:rPr lang="en-US" sz="800" b="0" kern="0" dirty="0"/>
              <a:t>) – </a:t>
            </a:r>
            <a:r>
              <a:rPr lang="en-US" sz="800" b="0" kern="0" dirty="0" smtClean="0"/>
              <a:t>Reporting/posting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NPRR809(b</a:t>
            </a:r>
            <a:r>
              <a:rPr lang="en-US" sz="800" b="0" kern="0" dirty="0"/>
              <a:t>) – Reporting/posting </a:t>
            </a:r>
            <a:r>
              <a:rPr lang="en-US" sz="800" b="0" kern="0" dirty="0" smtClean="0"/>
              <a:t>system changes</a:t>
            </a:r>
            <a:endParaRPr lang="en-US" sz="800" b="0" kern="0" dirty="0"/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NPRR831(b) – 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CRR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7015442" y="1826663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1b</a:t>
            </a:r>
            <a:endParaRPr lang="en-US" sz="1100" i="1" dirty="0"/>
          </a:p>
        </p:txBody>
      </p:sp>
      <p:sp>
        <p:nvSpPr>
          <p:cNvPr id="40" name="Left Brace 39"/>
          <p:cNvSpPr/>
          <p:nvPr/>
        </p:nvSpPr>
        <p:spPr>
          <a:xfrm>
            <a:off x="7724008" y="1437976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64874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914400"/>
                <a:gridCol w="1066800"/>
                <a:gridCol w="59436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 SCR777, NPRR831(b), NPRR749 E, NPRR833 E,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NPRR864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RRGRR015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RRGRR016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NPRR858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NPRR865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74" y="3617350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1/1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90060" y="384424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/1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1263557" y="1398340"/>
            <a:ext cx="30489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dirty="0">
              <a:latin typeface="Wingdings" panose="05000000000000000000" pitchFamily="2" charset="2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230270" y="2648444"/>
            <a:ext cx="632425" cy="29564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809262" y="137503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60791" y="357003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47" y="1389888"/>
            <a:ext cx="304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199331" y="2818922"/>
            <a:ext cx="662431" cy="207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864483" y="2939028"/>
            <a:ext cx="1012817" cy="6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65693"/>
              </p:ext>
            </p:extLst>
          </p:nvPr>
        </p:nvGraphicFramePr>
        <p:xfrm>
          <a:off x="62345" y="795865"/>
          <a:ext cx="8991599" cy="4144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SCR795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 of Intra-Hour Wind Forecast to GTBD Calculation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NPRR842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Area Load Information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July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RRGRR015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Guidance for Transformer and Station Data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RRGRR016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Guidance for Solar Data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July 2018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$10k-$15k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SCR794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SCED Limit Calculation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2018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NPRR817 </a:t>
                      </a:r>
                      <a:r>
                        <a:rPr lang="en-US" sz="1100" dirty="0" smtClean="0"/>
                        <a:t>– Create a Panhandle Hub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NPRR858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Complete Current Operating Plan (COP) Data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  <a:endParaRPr lang="en-US" sz="1050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Energy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NPRR865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RTM Shift Factors for Hubs, Load Zones, and DC Ties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SCR793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SSR Related Telemetry for Transmission Service Provider (TSP) Operators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 Texas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Transmission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68592"/>
              </p:ext>
            </p:extLst>
          </p:nvPr>
        </p:nvGraphicFramePr>
        <p:xfrm>
          <a:off x="62345" y="5554959"/>
          <a:ext cx="8991599" cy="647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7855"/>
                <a:gridCol w="1828800"/>
                <a:gridCol w="1814944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</a:t>
                      </a:r>
                      <a:r>
                        <a:rPr lang="en-US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Make-Whole </a:t>
                      </a:r>
                      <a:r>
                        <a:rPr lang="en-US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Payments for Exceptional Fuel Cost Events</a:t>
                      </a:r>
                      <a:endParaRPr lang="en-US" sz="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12/9/2014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 approval of NPRR847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953000" y="5036498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2018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2018 PPL Budget  =  $20.0M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" y="802648"/>
            <a:ext cx="8991600" cy="528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2018 and 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6373"/>
              </p:ext>
            </p:extLst>
          </p:nvPr>
        </p:nvGraphicFramePr>
        <p:xfrm>
          <a:off x="1219200" y="2209800"/>
          <a:ext cx="6840064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0.89M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1.68M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$0.20M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en-US" baseline="0" dirty="0" smtClean="0"/>
                        <a:t> On 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0.09M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0.33M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0.33M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1.89M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3.47M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00818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50316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2004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2839451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5/31/2018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2812" y="3669614"/>
            <a:ext cx="921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rgbClr val="FF0000"/>
                </a:solidFill>
              </a:rPr>
              <a:t>NPRR833</a:t>
            </a:r>
          </a:p>
          <a:p>
            <a:pPr algn="ctr"/>
            <a:r>
              <a:rPr lang="en-US" sz="1000" i="1" dirty="0" smtClean="0">
                <a:solidFill>
                  <a:srgbClr val="FF0000"/>
                </a:solidFill>
              </a:rPr>
              <a:t>SCR789</a:t>
            </a:r>
            <a:endParaRPr lang="en-US" sz="1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78604"/>
              </p:ext>
            </p:extLst>
          </p:nvPr>
        </p:nvGraphicFramePr>
        <p:xfrm>
          <a:off x="228600" y="1406222"/>
          <a:ext cx="8686799" cy="395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590800"/>
                <a:gridCol w="762000"/>
                <a:gridCol w="762000"/>
                <a:gridCol w="32765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7732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NOGRR174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 and PSS Testing Requirements</a:t>
                      </a:r>
                      <a:endParaRPr lang="en-US" sz="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ROS recommended Priority/Rank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of OFFQS Status in Day-Ahead Make Whole and RUC Settlements</a:t>
                      </a:r>
                      <a:endParaRPr lang="en-US" sz="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into the 2018 project plan without disrupting in-flight projects</a:t>
                      </a: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NPRR873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Posting of the ERCOT Wide Intra-Hour Wind Power and Load Forecast on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endParaRPr lang="en-US" sz="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2240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into the 2018 project plan without disrupting in-flight projects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SCR796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Validation Rules to Preclude Certain Transactions at Resource Nodes within Private Use Networks</a:t>
                      </a:r>
                      <a:endParaRPr lang="en-US" sz="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into the 2018 project plan without disrupting in-flight projects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43834"/>
              </p:ext>
            </p:extLst>
          </p:nvPr>
        </p:nvGraphicFramePr>
        <p:xfrm>
          <a:off x="4046720" y="1090193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48000" y="5622419"/>
            <a:ext cx="3352800" cy="9387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5863" algn="l"/>
              </a:tabLst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Next available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2018 Rank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 Business Strategy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	= 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2230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2540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220</a:t>
            </a:r>
            <a:endParaRPr lang="en-US" sz="900" b="0" kern="0" dirty="0" smtClean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9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685800"/>
            <a:ext cx="64770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Appendix</a:t>
            </a:r>
          </a:p>
          <a:p>
            <a:pPr lvl="1"/>
            <a:r>
              <a:rPr lang="en-US" dirty="0" smtClean="0"/>
              <a:t>6/1/2018 Project Gantt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In-flight items sorted by Project End Date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“On Hold” projects listed </a:t>
            </a:r>
            <a:r>
              <a:rPr lang="en-US" dirty="0" smtClean="0"/>
              <a:t>separately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 smtClean="0"/>
              <a:t>“</a:t>
            </a:r>
            <a:r>
              <a:rPr lang="en-US" dirty="0"/>
              <a:t>Not Started” items sorted by Project Start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191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98449</TotalTime>
  <Words>859</Words>
  <Application>Microsoft Office PowerPoint</Application>
  <PresentationFormat>On-screen Show (4:3)</PresentationFormat>
  <Paragraphs>382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Project Implementations</vt:lpstr>
      <vt:lpstr>2018 Release Targets – Board Approved NPRRs / SCRs / xGRRs </vt:lpstr>
      <vt:lpstr>Approved Revision Requests “Not Started” – Planned to Start in Future Months</vt:lpstr>
      <vt:lpstr>2018 Project Spending</vt:lpstr>
      <vt:lpstr>Revision Request Funding Placeholder Status</vt:lpstr>
      <vt:lpstr>Priority / Rank Options for Revision Requests with Impacts</vt:lpstr>
      <vt:lpstr>PowerPoint Presentation</vt:lpstr>
      <vt:lpstr>Project Portfolio Status – as of 6/1/2018</vt:lpstr>
      <vt:lpstr>Project Portfolio Status – as of 6/1/2018</vt:lpstr>
      <vt:lpstr>Project Portfolio Status – as of 6/1/2018</vt:lpstr>
      <vt:lpstr>Project Portfolio Status – as of 6/1/2018</vt:lpstr>
      <vt:lpstr>Project Portfolio Status – as of 6/1/2018</vt:lpstr>
      <vt:lpstr>Project Portfolio Status – as of 6/1/2018 – On Hold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980</cp:revision>
  <cp:lastPrinted>2017-12-13T14:52:13Z</cp:lastPrinted>
  <dcterms:created xsi:type="dcterms:W3CDTF">2016-01-21T15:20:31Z</dcterms:created>
  <dcterms:modified xsi:type="dcterms:W3CDTF">2018-06-13T17:02:50Z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