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2"/>
  </p:notesMasterIdLst>
  <p:handoutMasterIdLst>
    <p:handoutMasterId r:id="rId23"/>
  </p:handoutMasterIdLst>
  <p:sldIdLst>
    <p:sldId id="260" r:id="rId7"/>
    <p:sldId id="258" r:id="rId8"/>
    <p:sldId id="318" r:id="rId9"/>
    <p:sldId id="327" r:id="rId10"/>
    <p:sldId id="334" r:id="rId11"/>
    <p:sldId id="337" r:id="rId12"/>
    <p:sldId id="338" r:id="rId13"/>
    <p:sldId id="294" r:id="rId14"/>
    <p:sldId id="308" r:id="rId15"/>
    <p:sldId id="336" r:id="rId16"/>
    <p:sldId id="309" r:id="rId17"/>
    <p:sldId id="329" r:id="rId18"/>
    <p:sldId id="333" r:id="rId19"/>
    <p:sldId id="332" r:id="rId20"/>
    <p:sldId id="328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8752" autoAdjust="0"/>
  </p:normalViewPr>
  <p:slideViewPr>
    <p:cSldViewPr showGuides="1">
      <p:cViewPr varScale="1">
        <p:scale>
          <a:sx n="113" d="100"/>
          <a:sy n="113" d="100"/>
        </p:scale>
        <p:origin x="108" y="17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593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07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26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999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177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325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172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225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June 14,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6/1/2018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930" y="838200"/>
            <a:ext cx="878266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31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6/1/2018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" y="838200"/>
            <a:ext cx="8716995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11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6/1/2018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580" y="851340"/>
            <a:ext cx="8759855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15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6/1/2018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" y="838200"/>
            <a:ext cx="8716995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56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6/1/2018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838200"/>
            <a:ext cx="8749704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81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8192" cy="518318"/>
          </a:xfrm>
        </p:spPr>
        <p:txBody>
          <a:bodyPr/>
          <a:lstStyle/>
          <a:p>
            <a:r>
              <a:rPr lang="en-US" sz="2400" dirty="0"/>
              <a:t>Project Portfolio Status </a:t>
            </a:r>
            <a:r>
              <a:rPr lang="en-US" dirty="0"/>
              <a:t>– as of </a:t>
            </a:r>
            <a:r>
              <a:rPr lang="en-US" dirty="0" smtClean="0"/>
              <a:t>6/1/2018 – On Hold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838200"/>
            <a:ext cx="8727108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6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1066800"/>
            <a:ext cx="6934200" cy="40386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r>
              <a:rPr lang="en-US" sz="1800" dirty="0" smtClean="0"/>
              <a:t>			p. 3-8</a:t>
            </a:r>
          </a:p>
          <a:p>
            <a:pPr lvl="1"/>
            <a:r>
              <a:rPr lang="en-US" sz="1800" dirty="0" smtClean="0"/>
              <a:t>Recent </a:t>
            </a:r>
            <a:r>
              <a:rPr lang="en-US" sz="1800" dirty="0" smtClean="0"/>
              <a:t>Project Implementations</a:t>
            </a:r>
          </a:p>
          <a:p>
            <a:pPr lvl="1"/>
            <a:r>
              <a:rPr lang="en-US" sz="1800" dirty="0" smtClean="0"/>
              <a:t>2018 Release Targets</a:t>
            </a:r>
          </a:p>
          <a:p>
            <a:pPr lvl="1"/>
            <a:r>
              <a:rPr lang="en-US" sz="1800" dirty="0"/>
              <a:t>Planned Project Starts</a:t>
            </a:r>
          </a:p>
          <a:p>
            <a:pPr lvl="1"/>
            <a:r>
              <a:rPr lang="en-US" sz="1800" dirty="0" smtClean="0"/>
              <a:t>2018 Project Spending Forecast</a:t>
            </a:r>
          </a:p>
          <a:p>
            <a:pPr lvl="1"/>
            <a:r>
              <a:rPr lang="en-US" sz="1800" dirty="0"/>
              <a:t>Revision Request Funding Placeholder Status</a:t>
            </a:r>
            <a:endParaRPr lang="en-US" sz="1800" dirty="0" smtClean="0"/>
          </a:p>
          <a:p>
            <a:pPr lvl="1"/>
            <a:r>
              <a:rPr lang="en-US" sz="1800" dirty="0" smtClean="0"/>
              <a:t>Priority/Rank Options for Revision Requests with Impacts</a:t>
            </a:r>
          </a:p>
          <a:p>
            <a:pPr lvl="1"/>
            <a:endParaRPr lang="en-US" sz="1800" dirty="0" smtClean="0"/>
          </a:p>
          <a:p>
            <a:r>
              <a:rPr lang="en-US" sz="2400" dirty="0"/>
              <a:t>Appendix</a:t>
            </a:r>
          </a:p>
          <a:p>
            <a:pPr lvl="1"/>
            <a:r>
              <a:rPr lang="en-US" sz="1800" dirty="0"/>
              <a:t>Project Portfolio Gantt Chart			p. </a:t>
            </a:r>
            <a:r>
              <a:rPr lang="en-US" sz="1800" dirty="0" smtClean="0"/>
              <a:t>9-15</a:t>
            </a:r>
            <a:endParaRPr lang="en-US" sz="1800" dirty="0"/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chemeClr val="accent1"/>
                </a:solidFill>
              </a:rPr>
              <a:t>Project Update Agenda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696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Recent </a:t>
            </a:r>
            <a:r>
              <a:rPr lang="en-US" b="1" dirty="0" smtClean="0">
                <a:solidFill>
                  <a:schemeClr val="accent1"/>
                </a:solidFill>
              </a:rPr>
              <a:t>Project Implementations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1066800"/>
            <a:ext cx="8915400" cy="4989790"/>
          </a:xfrm>
        </p:spPr>
        <p:txBody>
          <a:bodyPr/>
          <a:lstStyle/>
          <a:p>
            <a:pPr>
              <a:tabLst>
                <a:tab pos="7199313" algn="l"/>
              </a:tabLst>
            </a:pPr>
            <a:r>
              <a:rPr lang="en-US" sz="2000" dirty="0" smtClean="0"/>
              <a:t>2018 May </a:t>
            </a:r>
            <a:r>
              <a:rPr lang="en-US" sz="2000" dirty="0"/>
              <a:t>Release – </a:t>
            </a:r>
            <a:r>
              <a:rPr lang="en-US" sz="2000" dirty="0" smtClean="0"/>
              <a:t>5/29/2018 </a:t>
            </a:r>
            <a:r>
              <a:rPr lang="en-US" sz="2000" dirty="0"/>
              <a:t>– </a:t>
            </a:r>
            <a:r>
              <a:rPr lang="en-US" sz="2000" dirty="0" smtClean="0"/>
              <a:t>5/31/2018 </a:t>
            </a:r>
            <a:r>
              <a:rPr lang="en-US" sz="2000" i="1" dirty="0">
                <a:solidFill>
                  <a:srgbClr val="00B050"/>
                </a:solidFill>
              </a:rPr>
              <a:t>	 </a:t>
            </a:r>
            <a:r>
              <a:rPr lang="en-US" sz="2000" i="1" dirty="0" smtClean="0">
                <a:solidFill>
                  <a:srgbClr val="00B050"/>
                </a:solidFill>
              </a:rPr>
              <a:t>Complete</a:t>
            </a:r>
            <a:endParaRPr lang="en-US" sz="2000" i="1" dirty="0">
              <a:solidFill>
                <a:srgbClr val="00B050"/>
              </a:solidFill>
            </a:endParaRPr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NPRR768 </a:t>
            </a:r>
            <a:r>
              <a:rPr lang="en-US" sz="1800" dirty="0"/>
              <a:t>– Revisions to Real-Time On-Line Reliability Deployment Price Adder Categories</a:t>
            </a:r>
          </a:p>
          <a:p>
            <a:pPr lvl="1">
              <a:tabLst>
                <a:tab pos="7199313" algn="l"/>
              </a:tabLst>
            </a:pPr>
            <a:r>
              <a:rPr lang="en-US" sz="1800" dirty="0"/>
              <a:t>OBDRR002 – ORDC OBD Revisions for PUCT Project 47199</a:t>
            </a:r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NPRR815 </a:t>
            </a:r>
            <a:r>
              <a:rPr lang="en-US" sz="1800" dirty="0"/>
              <a:t>– Revise the Limitation of Load Resources Providing </a:t>
            </a:r>
            <a:r>
              <a:rPr lang="en-US" sz="1800" dirty="0" smtClean="0"/>
              <a:t>RRS</a:t>
            </a:r>
          </a:p>
          <a:p>
            <a:pPr lvl="2">
              <a:tabLst>
                <a:tab pos="7199313" algn="l"/>
              </a:tabLst>
            </a:pPr>
            <a:r>
              <a:rPr lang="en-US" sz="1400" dirty="0"/>
              <a:t>Includes OBD – Methodologies for Determining Minimum AS Requirements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endParaRPr lang="en-US" sz="1800" dirty="0" smtClean="0"/>
          </a:p>
          <a:p>
            <a:pPr>
              <a:tabLst>
                <a:tab pos="7199313" algn="l"/>
              </a:tabLst>
            </a:pPr>
            <a:r>
              <a:rPr lang="en-US" sz="2000" dirty="0" smtClean="0"/>
              <a:t>June 1 Release</a:t>
            </a:r>
            <a:r>
              <a:rPr lang="en-US" sz="2000" i="1" dirty="0">
                <a:solidFill>
                  <a:srgbClr val="00B050"/>
                </a:solidFill>
              </a:rPr>
              <a:t>	 Complete</a:t>
            </a:r>
            <a:endParaRPr lang="en-US" sz="2000" dirty="0"/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NPRR776 </a:t>
            </a:r>
            <a:r>
              <a:rPr lang="en-US" sz="1800" dirty="0"/>
              <a:t>– Voltage Set Point Communication</a:t>
            </a:r>
          </a:p>
          <a:p>
            <a:pPr lvl="1">
              <a:tabLst>
                <a:tab pos="7199313" algn="l"/>
              </a:tabLst>
            </a:pPr>
            <a:r>
              <a:rPr lang="en-US" sz="1800" dirty="0"/>
              <a:t>NOGRR167 – Alignment with NPRR776, Voltage Set Point Communication</a:t>
            </a:r>
          </a:p>
          <a:p>
            <a:pPr>
              <a:tabLst>
                <a:tab pos="7199313" algn="l"/>
              </a:tabLst>
            </a:pPr>
            <a:endParaRPr lang="en-US" sz="1800" dirty="0" smtClean="0"/>
          </a:p>
          <a:p>
            <a:pPr marL="0" indent="0">
              <a:buNone/>
              <a:tabLst>
                <a:tab pos="7199313" algn="l"/>
              </a:tabLst>
            </a:pPr>
            <a:endParaRPr lang="en-US" sz="1800" dirty="0"/>
          </a:p>
          <a:p>
            <a:pPr lvl="2">
              <a:tabLst>
                <a:tab pos="7199313" algn="l"/>
              </a:tabLst>
            </a:pPr>
            <a:endParaRPr lang="en-US" sz="1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590800" y="6225020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2018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447632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04832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56567" y="5439839"/>
            <a:ext cx="2895600" cy="6617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Text: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Text: Previous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 indicates multiple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phases</a:t>
            </a: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6115795"/>
              </p:ext>
            </p:extLst>
          </p:nvPr>
        </p:nvGraphicFramePr>
        <p:xfrm>
          <a:off x="160280" y="838201"/>
          <a:ext cx="8839200" cy="3727703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524191"/>
                <a:gridCol w="1504660"/>
                <a:gridCol w="1390749"/>
                <a:gridCol w="1455680"/>
              </a:tblGrid>
              <a:tr h="54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2/6 – 2/8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4/5 – 4/9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5/29 – 5/31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8/7 – 8/9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10/23 – 10/25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12/11 – 12/13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2422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NPRR659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NPRR846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NPRR562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NPRR776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NPRR825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GINR Go-Live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SCR793</a:t>
                      </a: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SCR795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NPRR809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SCR794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315200" y="1400352"/>
            <a:ext cx="23690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kern="0" dirty="0" smtClean="0">
                <a:solidFill>
                  <a:srgbClr val="000000"/>
                </a:solidFill>
              </a:rPr>
              <a:t> </a:t>
            </a:r>
            <a:endParaRPr lang="en-US" sz="28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3122655" y="3285979"/>
            <a:ext cx="150876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805167" y="1394984"/>
            <a:ext cx="37054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189795" y="1391700"/>
            <a:ext cx="37054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NS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638685" y="1392114"/>
            <a:ext cx="370549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4647890" y="3274976"/>
            <a:ext cx="1501431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8/30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-301784" y="1935294"/>
            <a:ext cx="12747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/>
              <a:t>CMM Release 1a</a:t>
            </a:r>
            <a:endParaRPr lang="en-US" sz="1100" i="1" dirty="0"/>
          </a:p>
        </p:txBody>
      </p:sp>
      <p:sp>
        <p:nvSpPr>
          <p:cNvPr id="4" name="Left Brace 3"/>
          <p:cNvSpPr/>
          <p:nvPr/>
        </p:nvSpPr>
        <p:spPr>
          <a:xfrm>
            <a:off x="406782" y="1645562"/>
            <a:ext cx="167979" cy="8543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7065242" y="5480871"/>
            <a:ext cx="1561038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6" name="TextBox 12"/>
          <p:cNvSpPr txBox="1">
            <a:spLocks noChangeArrowheads="1"/>
          </p:cNvSpPr>
          <p:nvPr/>
        </p:nvSpPr>
        <p:spPr bwMode="auto">
          <a:xfrm>
            <a:off x="140666" y="3292999"/>
            <a:ext cx="144465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  &amp;  2/1</a:t>
            </a:r>
            <a:endParaRPr lang="en-US" sz="1200" kern="0" dirty="0"/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3957272" y="6171042"/>
            <a:ext cx="2485392" cy="5847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NPRR825(a) – </a:t>
            </a:r>
            <a:r>
              <a:rPr lang="en-US" sz="800" b="0" kern="0" dirty="0" err="1" smtClean="0"/>
              <a:t>NoticeBuilder</a:t>
            </a:r>
            <a:r>
              <a:rPr lang="en-US" sz="800" b="0" kern="0" dirty="0" smtClean="0"/>
              <a:t>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NPRR562(b</a:t>
            </a:r>
            <a:r>
              <a:rPr lang="en-US" sz="800" b="0" kern="0" dirty="0"/>
              <a:t>) – </a:t>
            </a:r>
            <a:r>
              <a:rPr lang="en-US" sz="800" b="0" kern="0" dirty="0" smtClean="0"/>
              <a:t>Reporting/posting system changes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NPRR809(b</a:t>
            </a:r>
            <a:r>
              <a:rPr lang="en-US" sz="800" b="0" kern="0" dirty="0"/>
              <a:t>) – Reporting/posting </a:t>
            </a:r>
            <a:r>
              <a:rPr lang="en-US" sz="800" b="0" kern="0" dirty="0" smtClean="0"/>
              <a:t>system changes</a:t>
            </a:r>
            <a:endParaRPr lang="en-US" sz="800" b="0" kern="0" dirty="0"/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NPRR831(b) – </a:t>
            </a:r>
            <a:r>
              <a:rPr kumimoji="0" lang="en-US" sz="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CRR system changes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 rot="16200000">
            <a:off x="7015442" y="1826663"/>
            <a:ext cx="12747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/>
              <a:t>CMM Release 1b</a:t>
            </a:r>
            <a:endParaRPr lang="en-US" sz="1100" i="1" dirty="0"/>
          </a:p>
        </p:txBody>
      </p:sp>
      <p:sp>
        <p:nvSpPr>
          <p:cNvPr id="40" name="Left Brace 39"/>
          <p:cNvSpPr/>
          <p:nvPr/>
        </p:nvSpPr>
        <p:spPr>
          <a:xfrm>
            <a:off x="7724008" y="1437976"/>
            <a:ext cx="167979" cy="8543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13"/>
          <p:cNvSpPr txBox="1">
            <a:spLocks noChangeArrowheads="1"/>
          </p:cNvSpPr>
          <p:nvPr/>
        </p:nvSpPr>
        <p:spPr bwMode="auto">
          <a:xfrm>
            <a:off x="160280" y="4642442"/>
            <a:ext cx="8839200" cy="261610"/>
          </a:xfrm>
          <a:prstGeom prst="rect">
            <a:avLst/>
          </a:prstGeom>
          <a:solidFill>
            <a:srgbClr val="BBE0E3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TBD Items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(and point at which they became “TBD”)</a:t>
            </a:r>
            <a:endParaRPr kumimoji="0" lang="en-US" sz="11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664874"/>
              </p:ext>
            </p:extLst>
          </p:nvPr>
        </p:nvGraphicFramePr>
        <p:xfrm>
          <a:off x="168443" y="4908113"/>
          <a:ext cx="8823157" cy="464820"/>
        </p:xfrm>
        <a:graphic>
          <a:graphicData uri="http://schemas.openxmlformats.org/drawingml/2006/table">
            <a:tbl>
              <a:tblPr firstRow="1" bandRow="1"/>
              <a:tblGrid>
                <a:gridCol w="898357"/>
                <a:gridCol w="914400"/>
                <a:gridCol w="1066800"/>
                <a:gridCol w="5943600"/>
              </a:tblGrid>
              <a:tr h="239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NPRR664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8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SCR781  P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  P,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 SCR777, NPRR831(b), NPRR749 E, NPRR833 E, </a:t>
                      </a:r>
                      <a:r>
                        <a:rPr lang="en-US" sz="800" b="0" strike="sngStrike" baseline="0" dirty="0" smtClean="0">
                          <a:solidFill>
                            <a:schemeClr val="tx1"/>
                          </a:solidFill>
                        </a:rPr>
                        <a:t>NPRR864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800" b="0" strike="sngStrike" baseline="0" dirty="0" smtClean="0">
                          <a:solidFill>
                            <a:schemeClr val="tx1"/>
                          </a:solidFill>
                        </a:rPr>
                        <a:t>RRGRR015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800" b="0" strike="sngStrike" baseline="0" dirty="0" smtClean="0">
                          <a:solidFill>
                            <a:schemeClr val="tx1"/>
                          </a:solidFill>
                        </a:rPr>
                        <a:t>RRGRR016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800" b="0" strike="sngStrike" baseline="0" dirty="0" smtClean="0">
                          <a:solidFill>
                            <a:schemeClr val="tx1"/>
                          </a:solidFill>
                        </a:rPr>
                        <a:t>NPRR858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800" b="0" strike="sngStrike" baseline="0" dirty="0" smtClean="0">
                          <a:solidFill>
                            <a:schemeClr val="tx1"/>
                          </a:solidFill>
                        </a:rPr>
                        <a:t>NPRR865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0974" y="3617350"/>
            <a:ext cx="3289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1/1</a:t>
            </a:r>
            <a:endParaRPr lang="en-US" sz="800" dirty="0"/>
          </a:p>
        </p:txBody>
      </p:sp>
      <p:sp>
        <p:nvSpPr>
          <p:cNvPr id="49" name="TextBox 48"/>
          <p:cNvSpPr txBox="1"/>
          <p:nvPr/>
        </p:nvSpPr>
        <p:spPr>
          <a:xfrm>
            <a:off x="190060" y="3844243"/>
            <a:ext cx="3289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2</a:t>
            </a:r>
            <a:r>
              <a:rPr lang="en-US" sz="800" dirty="0" smtClean="0"/>
              <a:t>/1</a:t>
            </a:r>
            <a:endParaRPr lang="en-US" sz="800" dirty="0"/>
          </a:p>
        </p:txBody>
      </p:sp>
      <p:sp>
        <p:nvSpPr>
          <p:cNvPr id="46" name="TextBox 45"/>
          <p:cNvSpPr txBox="1"/>
          <p:nvPr/>
        </p:nvSpPr>
        <p:spPr>
          <a:xfrm>
            <a:off x="1263557" y="1398340"/>
            <a:ext cx="304892" cy="272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2000" dirty="0" smtClean="0">
              <a:latin typeface="Wingdings" panose="05000000000000000000" pitchFamily="2" charset="2"/>
            </a:endParaRPr>
          </a:p>
          <a:p>
            <a:endParaRPr lang="en-US" sz="1600" dirty="0" smtClean="0">
              <a:latin typeface="Wingdings" panose="05000000000000000000" pitchFamily="2" charset="2"/>
            </a:endParaRPr>
          </a:p>
          <a:p>
            <a:endParaRPr lang="en-US" sz="1050" dirty="0">
              <a:latin typeface="Wingdings" panose="05000000000000000000" pitchFamily="2" charset="2"/>
            </a:endParaRPr>
          </a:p>
          <a:p>
            <a:endParaRPr lang="en-US" sz="105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dirty="0">
              <a:latin typeface="Wingdings" panose="05000000000000000000" pitchFamily="2" charset="2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230270" y="2648444"/>
            <a:ext cx="632425" cy="295645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809262" y="137503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60791" y="3570037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355947" y="1389888"/>
            <a:ext cx="3048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7199331" y="2818922"/>
            <a:ext cx="662431" cy="207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7864483" y="2939028"/>
            <a:ext cx="1012817" cy="6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321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665693"/>
              </p:ext>
            </p:extLst>
          </p:nvPr>
        </p:nvGraphicFramePr>
        <p:xfrm>
          <a:off x="62345" y="795865"/>
          <a:ext cx="8991599" cy="41440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SCR795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 of Intra-Hour Wind Forecast to GTBD Calculation</a:t>
                      </a:r>
                      <a:endParaRPr lang="en-US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June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NPRR842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Area Load Information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July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$60k-$80k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RRGRR015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Guidance for Transformer and Station Data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RRGRR016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Guidance for Solar Data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July 2018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$10k-$15k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&lt;$10k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RDWG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SCR794 </a:t>
                      </a:r>
                      <a:r>
                        <a:rPr lang="en-US" sz="12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SCED Limit Calculation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Aug 2018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$25k-$35k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NPRR817 </a:t>
                      </a:r>
                      <a:r>
                        <a:rPr lang="en-US" sz="1100" dirty="0" smtClean="0"/>
                        <a:t>– Create a Panhandle Hub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Sept 2018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DC Energy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NPRR858 </a:t>
                      </a:r>
                      <a:r>
                        <a:rPr lang="en-US" sz="12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Complete Current Operating Plan (COP) Data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Oct 2018</a:t>
                      </a:r>
                      <a:endParaRPr lang="en-US" sz="1050" dirty="0" smtClean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$25k-$45k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Citigroup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Energy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NPRR865 </a:t>
                      </a:r>
                      <a:r>
                        <a:rPr lang="en-US" sz="12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Publish RTM Shift Factors for Hubs, Load Zones, and DC Ties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Oct 2018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DC Energy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SCR793 </a:t>
                      </a:r>
                      <a:r>
                        <a:rPr lang="en-US" sz="12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SSR Related Telemetry for Transmission Service Provider (TSP) Operators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Oct 2018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Cross Texas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Transmission</a:t>
                      </a:r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168592"/>
              </p:ext>
            </p:extLst>
          </p:nvPr>
        </p:nvGraphicFramePr>
        <p:xfrm>
          <a:off x="62345" y="5554959"/>
          <a:ext cx="8991599" cy="647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7855"/>
                <a:gridCol w="1828800"/>
                <a:gridCol w="1814944"/>
              </a:tblGrid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Aging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Items Report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Last Action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NPRR664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7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Fuel Index Price for Resource Definition and Real-Time </a:t>
                      </a:r>
                      <a:r>
                        <a:rPr lang="en-US" sz="7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Make-Whole </a:t>
                      </a:r>
                      <a:r>
                        <a:rPr lang="en-US" sz="7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Payments for Exceptional Fuel Cost Events</a:t>
                      </a:r>
                      <a:endParaRPr lang="en-US" sz="3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12/9/2014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Pending approval of NPRR847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953000" y="5036498"/>
            <a:ext cx="2501608" cy="26161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000000"/>
                </a:solidFill>
              </a:rPr>
              <a:t>Project 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Initiations – </a:t>
            </a:r>
            <a:r>
              <a:rPr lang="en-US" sz="1100" kern="0" dirty="0" smtClean="0">
                <a:solidFill>
                  <a:srgbClr val="000000"/>
                </a:solidFill>
              </a:rPr>
              <a:t>Next 3 Months</a:t>
            </a:r>
            <a:endParaRPr kumimoji="0" lang="en-US" sz="11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410200" cy="518318"/>
          </a:xfrm>
        </p:spPr>
        <p:txBody>
          <a:bodyPr/>
          <a:lstStyle/>
          <a:p>
            <a:r>
              <a:rPr lang="en-US" dirty="0" smtClean="0"/>
              <a:t>2018 Project Spending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438400" y="6107973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2018 PPL Budget  =  $20.0M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438400" y="6380821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70" y="802648"/>
            <a:ext cx="8991600" cy="528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70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13203"/>
            <a:ext cx="8686800" cy="1028700"/>
          </a:xfrm>
        </p:spPr>
        <p:txBody>
          <a:bodyPr/>
          <a:lstStyle/>
          <a:p>
            <a:r>
              <a:rPr lang="en-US" sz="2000" dirty="0"/>
              <a:t>In </a:t>
            </a:r>
            <a:r>
              <a:rPr lang="en-US" sz="2000" dirty="0" smtClean="0"/>
              <a:t>2018 and 2019, </a:t>
            </a:r>
            <a:r>
              <a:rPr lang="en-US" sz="2000" dirty="0"/>
              <a:t>ERCOT </a:t>
            </a:r>
            <a:r>
              <a:rPr lang="en-US" sz="2000" dirty="0" smtClean="0"/>
              <a:t>forecasted </a:t>
            </a:r>
            <a:r>
              <a:rPr lang="en-US" sz="2000" dirty="0"/>
              <a:t>$</a:t>
            </a:r>
            <a:r>
              <a:rPr lang="en-US" sz="2000" dirty="0" smtClean="0"/>
              <a:t>4.0M </a:t>
            </a:r>
            <a:r>
              <a:rPr lang="en-US" sz="2000" dirty="0"/>
              <a:t>for Revision Request </a:t>
            </a:r>
            <a:r>
              <a:rPr lang="en-US" sz="2000" dirty="0" smtClean="0"/>
              <a:t>work</a:t>
            </a:r>
          </a:p>
          <a:p>
            <a:pPr marL="457200" indent="-457200">
              <a:buFont typeface="+mj-lt"/>
              <a:buAutoNum type="arabicPeriod"/>
            </a:pPr>
            <a:endParaRPr lang="en-US" sz="12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36373"/>
              </p:ext>
            </p:extLst>
          </p:nvPr>
        </p:nvGraphicFramePr>
        <p:xfrm>
          <a:off x="1219200" y="2209800"/>
          <a:ext cx="6840064" cy="332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32"/>
                <a:gridCol w="1600866"/>
                <a:gridCol w="1600866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2019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</a:t>
                      </a:r>
                      <a:r>
                        <a:rPr lang="en-US" i="1" dirty="0" smtClean="0"/>
                        <a:t>0.89M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1.68M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$0.20M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–</a:t>
                      </a:r>
                      <a:r>
                        <a:rPr lang="en-US" baseline="0" dirty="0" smtClean="0"/>
                        <a:t> On Hold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0.09M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$0.00M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0.33M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0.33M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1.89M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3.47M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19200" y="500818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5503162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20040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56539" y="2839451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As of 5/31/2018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52812" y="3669614"/>
            <a:ext cx="9211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 smtClean="0">
                <a:solidFill>
                  <a:srgbClr val="FF0000"/>
                </a:solidFill>
              </a:rPr>
              <a:t>NPRR833</a:t>
            </a:r>
          </a:p>
          <a:p>
            <a:pPr algn="ctr"/>
            <a:r>
              <a:rPr lang="en-US" sz="1000" i="1" dirty="0" smtClean="0">
                <a:solidFill>
                  <a:srgbClr val="FF0000"/>
                </a:solidFill>
              </a:rPr>
              <a:t>SCR789</a:t>
            </a:r>
            <a:endParaRPr lang="en-US" sz="1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772400" cy="518318"/>
          </a:xfrm>
        </p:spPr>
        <p:txBody>
          <a:bodyPr/>
          <a:lstStyle/>
          <a:p>
            <a:r>
              <a:rPr lang="en-US" sz="2000" dirty="0" smtClean="0"/>
              <a:t>Priority / Rank Options for Revision Requests with Impacts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678604"/>
              </p:ext>
            </p:extLst>
          </p:nvPr>
        </p:nvGraphicFramePr>
        <p:xfrm>
          <a:off x="228600" y="1406222"/>
          <a:ext cx="8686799" cy="3958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2590800"/>
                <a:gridCol w="762000"/>
                <a:gridCol w="762000"/>
                <a:gridCol w="32765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7732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NOGRR174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AVR and PSS Testing Requirements</a:t>
                      </a:r>
                      <a:endParaRPr lang="en-US" sz="1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210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REGULATORY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ROS recommended Priority/Rank</a:t>
                      </a:r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NPRR856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Treatment of OFFQS Status in Day-Ahead Make Whole and RUC Settlements</a:t>
                      </a:r>
                      <a:endParaRPr lang="en-US" sz="1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2230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 into the 2018 project plan without disrupting in-flight projects</a:t>
                      </a: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NPRR873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Posting of the ERCOT Wide Intra-Hour Wind Power and Load Forecast on 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 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</a:t>
                      </a:r>
                      <a:endParaRPr lang="en-US" sz="1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2240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 into the 2018 project plan without disrupting in-flight projects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SCR796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Validation Rules to Preclude Certain Transactions at Resource Nodes within Private Use Networks</a:t>
                      </a:r>
                      <a:endParaRPr lang="en-US" sz="1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2250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 into the 2018 project plan without disrupting in-flight projects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543834"/>
              </p:ext>
            </p:extLst>
          </p:nvPr>
        </p:nvGraphicFramePr>
        <p:xfrm>
          <a:off x="4046720" y="1090193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048000" y="5622419"/>
            <a:ext cx="3352800" cy="9387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55863" algn="l"/>
              </a:tabLst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Next available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2018 Rank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 Business Strategy</a:t>
            </a:r>
            <a:r>
              <a:rPr kumimoji="0" lang="en-US" sz="9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kumimoji="0" lang="en-US" sz="9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	= </a:t>
            </a:r>
            <a:r>
              <a:rPr kumimoji="0" lang="en-US" sz="9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2230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2019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</a:t>
            </a:r>
            <a:r>
              <a:rPr lang="en-US" sz="900" b="0" kern="0" dirty="0" smtClean="0">
                <a:solidFill>
                  <a:srgbClr val="000000"/>
                </a:solidFill>
              </a:rPr>
              <a:t>	= 2540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Rank 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220</a:t>
            </a:r>
            <a:endParaRPr lang="en-US" sz="900" b="0" kern="0" dirty="0" smtClean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900" b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8800" y="685800"/>
            <a:ext cx="6477000" cy="5486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Appendix</a:t>
            </a:r>
          </a:p>
          <a:p>
            <a:pPr lvl="1"/>
            <a:r>
              <a:rPr lang="en-US" dirty="0" smtClean="0"/>
              <a:t>6/1/2018 Project Gantt</a:t>
            </a:r>
          </a:p>
          <a:p>
            <a:pPr marL="971550" lvl="2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dirty="0"/>
              <a:t>In-flight items sorted by Project End Date</a:t>
            </a:r>
          </a:p>
          <a:p>
            <a:pPr marL="971550" lvl="2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dirty="0"/>
              <a:t>“On Hold” projects listed </a:t>
            </a:r>
            <a:r>
              <a:rPr lang="en-US" dirty="0" smtClean="0"/>
              <a:t>separately</a:t>
            </a:r>
          </a:p>
          <a:p>
            <a:pPr marL="971550" lvl="2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dirty="0" smtClean="0"/>
              <a:t>“</a:t>
            </a:r>
            <a:r>
              <a:rPr lang="en-US" dirty="0"/>
              <a:t>Not Started” items sorted by Project Start </a:t>
            </a:r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61912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98449</TotalTime>
  <Words>859</Words>
  <Application>Microsoft Office PowerPoint</Application>
  <PresentationFormat>On-screen Show (4:3)</PresentationFormat>
  <Paragraphs>382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Project Implementations</vt:lpstr>
      <vt:lpstr>2018 Release Targets – Board Approved NPRRs / SCRs / xGRRs </vt:lpstr>
      <vt:lpstr>Approved Revision Requests “Not Started” – Planned to Start in Future Months</vt:lpstr>
      <vt:lpstr>2018 Project Spending</vt:lpstr>
      <vt:lpstr>Revision Request Funding Placeholder Status</vt:lpstr>
      <vt:lpstr>Priority / Rank Options for Revision Requests with Impacts</vt:lpstr>
      <vt:lpstr>PowerPoint Presentation</vt:lpstr>
      <vt:lpstr>Project Portfolio Status – as of 6/1/2018</vt:lpstr>
      <vt:lpstr>Project Portfolio Status – as of 6/1/2018</vt:lpstr>
      <vt:lpstr>Project Portfolio Status – as of 6/1/2018</vt:lpstr>
      <vt:lpstr>Project Portfolio Status – as of 6/1/2018</vt:lpstr>
      <vt:lpstr>Project Portfolio Status – as of 6/1/2018</vt:lpstr>
      <vt:lpstr>Project Portfolio Status – as of 6/1/2018 – On Hold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980</cp:revision>
  <cp:lastPrinted>2017-12-13T14:52:13Z</cp:lastPrinted>
  <dcterms:created xsi:type="dcterms:W3CDTF">2016-01-21T15:20:31Z</dcterms:created>
  <dcterms:modified xsi:type="dcterms:W3CDTF">2018-06-13T17:02:50Z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