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648" r:id="rId2"/>
    <p:sldMasterId id="2147483651" r:id="rId3"/>
  </p:sldMasterIdLst>
  <p:notesMasterIdLst>
    <p:notesMasterId r:id="rId36"/>
  </p:notesMasterIdLst>
  <p:handoutMasterIdLst>
    <p:handoutMasterId r:id="rId37"/>
  </p:handoutMasterIdLst>
  <p:sldIdLst>
    <p:sldId id="260" r:id="rId4"/>
    <p:sldId id="424" r:id="rId5"/>
    <p:sldId id="448" r:id="rId6"/>
    <p:sldId id="476" r:id="rId7"/>
    <p:sldId id="468" r:id="rId8"/>
    <p:sldId id="428" r:id="rId9"/>
    <p:sldId id="477" r:id="rId10"/>
    <p:sldId id="475" r:id="rId11"/>
    <p:sldId id="485" r:id="rId12"/>
    <p:sldId id="473" r:id="rId13"/>
    <p:sldId id="484" r:id="rId14"/>
    <p:sldId id="388" r:id="rId15"/>
    <p:sldId id="469" r:id="rId16"/>
    <p:sldId id="385" r:id="rId17"/>
    <p:sldId id="386" r:id="rId18"/>
    <p:sldId id="455" r:id="rId19"/>
    <p:sldId id="408" r:id="rId20"/>
    <p:sldId id="459" r:id="rId21"/>
    <p:sldId id="458" r:id="rId22"/>
    <p:sldId id="462" r:id="rId23"/>
    <p:sldId id="460" r:id="rId24"/>
    <p:sldId id="411" r:id="rId25"/>
    <p:sldId id="412" r:id="rId26"/>
    <p:sldId id="413" r:id="rId27"/>
    <p:sldId id="414" r:id="rId28"/>
    <p:sldId id="470" r:id="rId29"/>
    <p:sldId id="471" r:id="rId30"/>
    <p:sldId id="483" r:id="rId31"/>
    <p:sldId id="456" r:id="rId32"/>
    <p:sldId id="481" r:id="rId33"/>
    <p:sldId id="324" r:id="rId34"/>
    <p:sldId id="40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C4CEEF-9CD3-445D-998D-55E18E66A013}">
          <p14:sldIdLst>
            <p14:sldId id="260"/>
            <p14:sldId id="424"/>
            <p14:sldId id="448"/>
            <p14:sldId id="476"/>
            <p14:sldId id="468"/>
            <p14:sldId id="428"/>
            <p14:sldId id="477"/>
            <p14:sldId id="475"/>
            <p14:sldId id="485"/>
            <p14:sldId id="473"/>
            <p14:sldId id="484"/>
            <p14:sldId id="388"/>
            <p14:sldId id="469"/>
            <p14:sldId id="385"/>
            <p14:sldId id="386"/>
            <p14:sldId id="455"/>
            <p14:sldId id="408"/>
            <p14:sldId id="459"/>
            <p14:sldId id="458"/>
            <p14:sldId id="462"/>
            <p14:sldId id="460"/>
            <p14:sldId id="411"/>
            <p14:sldId id="412"/>
            <p14:sldId id="413"/>
            <p14:sldId id="414"/>
            <p14:sldId id="470"/>
            <p14:sldId id="471"/>
            <p14:sldId id="483"/>
            <p14:sldId id="456"/>
            <p14:sldId id="481"/>
            <p14:sldId id="324"/>
            <p14:sldId id="4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1F5"/>
    <a:srgbClr val="CBE3EB"/>
    <a:srgbClr val="444D54"/>
    <a:srgbClr val="FF8200"/>
    <a:srgbClr val="0076C6"/>
    <a:srgbClr val="685BC7"/>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autoAdjust="0"/>
    <p:restoredTop sz="82788" autoAdjust="0"/>
  </p:normalViewPr>
  <p:slideViewPr>
    <p:cSldViewPr showGuides="1">
      <p:cViewPr varScale="1">
        <p:scale>
          <a:sx n="81" d="100"/>
          <a:sy n="81" d="100"/>
        </p:scale>
        <p:origin x="1176"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8" d="100"/>
        <a:sy n="108" d="100"/>
      </p:scale>
      <p:origin x="0" y="-3120"/>
    </p:cViewPr>
  </p:sorterViewPr>
  <p:notesViewPr>
    <p:cSldViewPr showGuides="1">
      <p:cViewPr varScale="1">
        <p:scale>
          <a:sx n="62" d="100"/>
          <a:sy n="62" d="100"/>
        </p:scale>
        <p:origin x="266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pysh\Documents\ERCOT%20Reports\12_11_Dec_CDR_Waterfall_Chart_v4_PW%20(Internal)_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Mac%20HDD:Users:user:Downloads:MTLF%20MAPE%20Statistics%20-%20for%20Robbi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pysh\Desktop\ERCOT%20Summer%20Peak_DLP%20COLO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pysh\Desktop\January%202018%20Slides\GEN%20CAPACITY%20DONUT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dpysh\Desktop\January%202018%20Slides\GEN%20CAPACITY%20DONUT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searcy\AppData\Local\Microsoft\Windows\Temporary%20Internet%20Files\Content.Outlook\970OMLGU\Typical%20day%20graph%20STLF%20MAPE.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2018</a:t>
            </a:r>
            <a:r>
              <a:rPr lang="en-US" sz="1600" b="1" baseline="0" dirty="0"/>
              <a:t> Summer Reserve Margin Changes Since May </a:t>
            </a:r>
            <a:r>
              <a:rPr lang="en-US" sz="1600" b="1" baseline="0" dirty="0" smtClean="0"/>
              <a:t>2017 Report</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'RM Impact Luminant Scenarios'!$F$1</c:f>
              <c:strCache>
                <c:ptCount val="1"/>
                <c:pt idx="0">
                  <c:v>RM Flow</c:v>
                </c:pt>
              </c:strCache>
            </c:strRef>
          </c:tx>
          <c:spPr>
            <a:solidFill>
              <a:schemeClr val="accent1"/>
            </a:solidFill>
            <a:ln>
              <a:noFill/>
            </a:ln>
            <a:effectLst/>
          </c:spPr>
          <c:invertIfNegative val="0"/>
          <c:dLbls>
            <c:numFmt formatCode="0.0%" sourceLinked="0"/>
            <c:spPr>
              <a:noFill/>
              <a:ln>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'RM Impact Luminant Scenarios'!$E$2:$E$10</c:f>
              <c:strCache>
                <c:ptCount val="9"/>
                <c:pt idx="0">
                  <c:v>Summer 2018 Reserve Margin (May CDR 2017)</c:v>
                </c:pt>
                <c:pt idx="1">
                  <c:v>2018 Load Forecast Adjustment
(1,175 MW)</c:v>
                </c:pt>
                <c:pt idx="2">
                  <c:v>ERS Update
(764 MW)</c:v>
                </c:pt>
                <c:pt idx="3">
                  <c:v>Generation Unit Retirements
(4,334 MW)</c:v>
                </c:pt>
                <c:pt idx="4">
                  <c:v>Delayed Renewable Projects
(881 MW Peak Contribution)</c:v>
                </c:pt>
                <c:pt idx="5">
                  <c:v>Delayed Gas Projects
(1,193 MW)</c:v>
                </c:pt>
                <c:pt idx="6">
                  <c:v>Extended Outages and Mothballs
(1,025 MW)</c:v>
                </c:pt>
                <c:pt idx="7">
                  <c:v>Other Factors</c:v>
                </c:pt>
                <c:pt idx="8">
                  <c:v>Summer 2018 Reserve Margin (Dec CDR 2017)</c:v>
                </c:pt>
              </c:strCache>
            </c:strRef>
          </c:cat>
          <c:val>
            <c:numRef>
              <c:f>'RM Impact Luminant Scenarios'!$F$2:$F$10</c:f>
              <c:numCache>
                <c:formatCode>General</c:formatCode>
                <c:ptCount val="9"/>
                <c:pt idx="0" formatCode="0%">
                  <c:v>0.18881241195401621</c:v>
                </c:pt>
                <c:pt idx="8" formatCode="0.0000%">
                  <c:v>9.2594880366938026E-2</c:v>
                </c:pt>
              </c:numCache>
            </c:numRef>
          </c:val>
          <c:extLst xmlns:c16r2="http://schemas.microsoft.com/office/drawing/2015/06/chart">
            <c:ext xmlns:c16="http://schemas.microsoft.com/office/drawing/2014/chart" uri="{C3380CC4-5D6E-409C-BE32-E72D297353CC}">
              <c16:uniqueId val="{00000000-4A26-3142-8A36-8832C17597A5}"/>
            </c:ext>
          </c:extLst>
        </c:ser>
        <c:ser>
          <c:idx val="1"/>
          <c:order val="1"/>
          <c:tx>
            <c:strRef>
              <c:f>'RM Impact Luminant Scenarios'!$G$1</c:f>
              <c:strCache>
                <c:ptCount val="1"/>
                <c:pt idx="0">
                  <c:v>RM (Base to remove in chart)</c:v>
                </c:pt>
              </c:strCache>
            </c:strRef>
          </c:tx>
          <c:spPr>
            <a:noFill/>
            <a:ln>
              <a:solidFill>
                <a:schemeClr val="bg1"/>
              </a:solidFill>
            </a:ln>
            <a:effectLst/>
          </c:spPr>
          <c:invertIfNegative val="0"/>
          <c:cat>
            <c:strRef>
              <c:f>'RM Impact Luminant Scenarios'!$E$2:$E$10</c:f>
              <c:strCache>
                <c:ptCount val="9"/>
                <c:pt idx="0">
                  <c:v>Summer 2018 Reserve Margin (May CDR 2017)</c:v>
                </c:pt>
                <c:pt idx="1">
                  <c:v>2018 Load Forecast Adjustment
(1,175 MW)</c:v>
                </c:pt>
                <c:pt idx="2">
                  <c:v>ERS Update
(764 MW)</c:v>
                </c:pt>
                <c:pt idx="3">
                  <c:v>Generation Unit Retirements
(4,334 MW)</c:v>
                </c:pt>
                <c:pt idx="4">
                  <c:v>Delayed Renewable Projects
(881 MW Peak Contribution)</c:v>
                </c:pt>
                <c:pt idx="5">
                  <c:v>Delayed Gas Projects
(1,193 MW)</c:v>
                </c:pt>
                <c:pt idx="6">
                  <c:v>Extended Outages and Mothballs
(1,025 MW)</c:v>
                </c:pt>
                <c:pt idx="7">
                  <c:v>Other Factors</c:v>
                </c:pt>
                <c:pt idx="8">
                  <c:v>Summer 2018 Reserve Margin (Dec CDR 2017)</c:v>
                </c:pt>
              </c:strCache>
            </c:strRef>
          </c:cat>
          <c:val>
            <c:numRef>
              <c:f>'RM Impact Luminant Scenarios'!$G$2:$G$10</c:f>
              <c:numCache>
                <c:formatCode>0%</c:formatCode>
                <c:ptCount val="9"/>
                <c:pt idx="1">
                  <c:v>0.18881241195401621</c:v>
                </c:pt>
                <c:pt idx="2">
                  <c:v>0.1961652504110869</c:v>
                </c:pt>
                <c:pt idx="3">
                  <c:v>0.13513346107745811</c:v>
                </c:pt>
                <c:pt idx="4">
                  <c:v>0.12196763287116327</c:v>
                </c:pt>
                <c:pt idx="5">
                  <c:v>0.10592720102255593</c:v>
                </c:pt>
                <c:pt idx="6">
                  <c:v>9.1493056106319304E-2</c:v>
                </c:pt>
                <c:pt idx="7">
                  <c:v>9.2594880366938026E-2</c:v>
                </c:pt>
              </c:numCache>
            </c:numRef>
          </c:val>
          <c:extLst xmlns:c16r2="http://schemas.microsoft.com/office/drawing/2015/06/chart">
            <c:ext xmlns:c16="http://schemas.microsoft.com/office/drawing/2014/chart" uri="{C3380CC4-5D6E-409C-BE32-E72D297353CC}">
              <c16:uniqueId val="{00000001-4A26-3142-8A36-8832C17597A5}"/>
            </c:ext>
          </c:extLst>
        </c:ser>
        <c:ser>
          <c:idx val="2"/>
          <c:order val="2"/>
          <c:tx>
            <c:strRef>
              <c:f>'RM Impact Luminant Scenarios'!$H$1</c:f>
              <c:strCache>
                <c:ptCount val="1"/>
                <c:pt idx="0">
                  <c:v>RM impact from retirement scenaroi</c:v>
                </c:pt>
              </c:strCache>
            </c:strRef>
          </c:tx>
          <c:spPr>
            <a:solidFill>
              <a:srgbClr val="5B6770"/>
            </a:solidFill>
            <a:ln>
              <a:noFill/>
            </a:ln>
            <a:effectLst/>
          </c:spPr>
          <c:invertIfNegative val="0"/>
          <c:dPt>
            <c:idx val="1"/>
            <c:invertIfNegative val="0"/>
            <c:bubble3D val="0"/>
            <c:spPr>
              <a:solidFill>
                <a:schemeClr val="accent3"/>
              </a:solidFill>
              <a:ln>
                <a:noFill/>
              </a:ln>
              <a:effectLst/>
            </c:spPr>
          </c:dPt>
          <c:dPt>
            <c:idx val="7"/>
            <c:invertIfNegative val="0"/>
            <c:bubble3D val="0"/>
            <c:spPr>
              <a:solidFill>
                <a:schemeClr val="accent3"/>
              </a:solidFill>
              <a:ln>
                <a:noFill/>
              </a:ln>
              <a:effectLst/>
            </c:spPr>
          </c:dPt>
          <c:dLbls>
            <c:dLbl>
              <c:idx val="1"/>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r>
                      <a:rPr lang="en-US" dirty="0">
                        <a:solidFill>
                          <a:schemeClr val="bg1"/>
                        </a:solidFill>
                      </a:rPr>
                      <a:t>+</a:t>
                    </a:r>
                    <a:fld id="{2D413886-8F4F-4E07-BF3D-496C2FDA72EE}" type="VALUE">
                      <a:rPr lang="en-US">
                        <a:solidFill>
                          <a:schemeClr val="bg1"/>
                        </a:solidFill>
                      </a:rPr>
                      <a:pPr>
                        <a:defRPr sz="1100" b="1">
                          <a:solidFill>
                            <a:schemeClr val="bg1"/>
                          </a:solidFill>
                        </a:defRPr>
                      </a:pPr>
                      <a:t>[VALUE]</a:t>
                    </a:fld>
                    <a:endParaRPr lang="en-US" dirty="0">
                      <a:solidFill>
                        <a:schemeClr val="bg1"/>
                      </a:solidFill>
                    </a:endParaRPr>
                  </a:p>
                </c:rich>
              </c:tx>
              <c:spPr>
                <a:no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A26-3142-8A36-8832C17597A5}"/>
                </c:ex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dLbl>
              <c:idx val="2"/>
              <c:tx>
                <c:rich>
                  <a:bodyPr rot="0" spcFirstLastPara="1" vertOverflow="clip" horzOverflow="clip" vert="horz" wrap="square" lIns="0" tIns="0" rIns="0" bIns="0" anchor="ctr" anchorCtr="1">
                    <a:spAutoFit/>
                  </a:bodyPr>
                  <a:lstStyle/>
                  <a:p>
                    <a:pPr>
                      <a:defRPr sz="1100" b="1" i="0" u="none" strike="noStrike" kern="1200" baseline="0">
                        <a:solidFill>
                          <a:schemeClr val="bg1"/>
                        </a:solidFill>
                        <a:latin typeface="+mn-lt"/>
                        <a:ea typeface="+mn-ea"/>
                        <a:cs typeface="+mn-cs"/>
                      </a:defRPr>
                    </a:pPr>
                    <a:r>
                      <a:rPr lang="en-US" dirty="0">
                        <a:solidFill>
                          <a:schemeClr val="bg1"/>
                        </a:solidFill>
                      </a:rPr>
                      <a:t>-</a:t>
                    </a:r>
                    <a:fld id="{85BEFFA4-19A5-4CE8-B2B6-C6FA2E20328A}" type="VALUE">
                      <a:rPr lang="en-US">
                        <a:solidFill>
                          <a:schemeClr val="bg1"/>
                        </a:solidFill>
                      </a:rPr>
                      <a:pPr>
                        <a:defRPr sz="1100" b="1">
                          <a:solidFill>
                            <a:schemeClr val="bg1"/>
                          </a:solidFill>
                        </a:defRPr>
                      </a:pPr>
                      <a:t>[VALUE]</a:t>
                    </a:fld>
                    <a:endParaRPr lang="en-US" dirty="0">
                      <a:solidFill>
                        <a:schemeClr val="bg1"/>
                      </a:solidFill>
                    </a:endParaRPr>
                  </a:p>
                </c:rich>
              </c:tx>
              <c:spPr>
                <a:noFill/>
                <a:ln>
                  <a:noFill/>
                </a:ln>
                <a:effectLst/>
              </c:spPr>
              <c:txPr>
                <a:bodyPr rot="0" spcFirstLastPara="1" vertOverflow="clip" horzOverflow="clip" vert="horz" wrap="square" lIns="0" tIns="0" rIns="0" bIns="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dLbl>
              <c:idx val="3"/>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r>
                      <a:rPr lang="en-US" dirty="0">
                        <a:solidFill>
                          <a:schemeClr val="bg1"/>
                        </a:solidFill>
                      </a:rPr>
                      <a:t>-</a:t>
                    </a:r>
                    <a:fld id="{FFD2BECD-065D-4F7A-8C8D-BA4C97F4FEA9}" type="VALUE">
                      <a:rPr lang="en-US">
                        <a:solidFill>
                          <a:schemeClr val="bg1"/>
                        </a:solidFill>
                      </a:rPr>
                      <a:pPr>
                        <a:defRPr sz="1100" b="1">
                          <a:solidFill>
                            <a:schemeClr val="bg1"/>
                          </a:solidFill>
                        </a:defRPr>
                      </a:pPr>
                      <a:t>[VALUE]</a:t>
                    </a:fld>
                    <a:endParaRPr lang="en-US" dirty="0">
                      <a:solidFill>
                        <a:schemeClr val="bg1"/>
                      </a:solidFill>
                    </a:endParaRPr>
                  </a:p>
                </c:rich>
              </c:tx>
              <c:spPr>
                <a:no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A26-3142-8A36-8832C17597A5}"/>
                </c:ex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dLbl>
              <c:idx val="4"/>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r>
                      <a:rPr lang="en-US" dirty="0">
                        <a:solidFill>
                          <a:schemeClr val="bg1"/>
                        </a:solidFill>
                      </a:rPr>
                      <a:t>-</a:t>
                    </a:r>
                    <a:fld id="{9AFFB097-5260-4CFA-987B-990359BB8801}" type="VALUE">
                      <a:rPr lang="en-US">
                        <a:solidFill>
                          <a:schemeClr val="bg1"/>
                        </a:solidFill>
                      </a:rPr>
                      <a:pPr>
                        <a:defRPr sz="1100" b="1">
                          <a:solidFill>
                            <a:schemeClr val="bg1"/>
                          </a:solidFill>
                        </a:defRPr>
                      </a:pPr>
                      <a:t>[VALUE]</a:t>
                    </a:fld>
                    <a:endParaRPr lang="en-US" dirty="0">
                      <a:solidFill>
                        <a:schemeClr val="bg1"/>
                      </a:solidFill>
                    </a:endParaRPr>
                  </a:p>
                </c:rich>
              </c:tx>
              <c:spPr>
                <a:no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A26-3142-8A36-8832C17597A5}"/>
                </c:ex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dLbl>
              <c:idx val="5"/>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r>
                      <a:rPr lang="en-US" dirty="0">
                        <a:solidFill>
                          <a:schemeClr val="bg1"/>
                        </a:solidFill>
                      </a:rPr>
                      <a:t>-</a:t>
                    </a:r>
                    <a:fld id="{21F41470-7FD5-4539-A978-2604306C7C50}" type="VALUE">
                      <a:rPr lang="en-US">
                        <a:solidFill>
                          <a:schemeClr val="bg1"/>
                        </a:solidFill>
                      </a:rPr>
                      <a:pPr>
                        <a:defRPr sz="1100" b="1">
                          <a:solidFill>
                            <a:schemeClr val="bg1"/>
                          </a:solidFill>
                        </a:defRPr>
                      </a:pPr>
                      <a:t>[VALUE]</a:t>
                    </a:fld>
                    <a:endParaRPr lang="en-US" dirty="0">
                      <a:solidFill>
                        <a:schemeClr val="bg1"/>
                      </a:solidFill>
                    </a:endParaRPr>
                  </a:p>
                </c:rich>
              </c:tx>
              <c:spPr>
                <a:no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A26-3142-8A36-8832C17597A5}"/>
                </c:ex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dLbl>
              <c:idx val="6"/>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r>
                      <a:rPr lang="en-US" dirty="0">
                        <a:solidFill>
                          <a:schemeClr val="bg1"/>
                        </a:solidFill>
                      </a:rPr>
                      <a:t>-</a:t>
                    </a:r>
                    <a:fld id="{71C05093-5334-4EAD-B3A6-CB4BF591EEA0}" type="VALUE">
                      <a:rPr lang="en-US">
                        <a:solidFill>
                          <a:schemeClr val="bg1"/>
                        </a:solidFill>
                      </a:rPr>
                      <a:pPr>
                        <a:defRPr sz="1100" b="1">
                          <a:solidFill>
                            <a:schemeClr val="bg1"/>
                          </a:solidFill>
                        </a:defRPr>
                      </a:pPr>
                      <a:t>[VALUE]</a:t>
                    </a:fld>
                    <a:endParaRPr lang="en-US" dirty="0">
                      <a:solidFill>
                        <a:schemeClr val="bg1"/>
                      </a:solidFill>
                    </a:endParaRPr>
                  </a:p>
                </c:rich>
              </c:tx>
              <c:spPr>
                <a:no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A26-3142-8A36-8832C17597A5}"/>
                </c:ex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dLbl>
              <c:idx val="7"/>
              <c:layout>
                <c:manualLayout>
                  <c:x val="0"/>
                  <c:y val="-1.7948717948718041E-2"/>
                </c:manualLayout>
              </c:layout>
              <c:tx>
                <c:rich>
                  <a:bodyPr/>
                  <a:lstStyle/>
                  <a:p>
                    <a:r>
                      <a:rPr lang="en-US" dirty="0"/>
                      <a:t>+</a:t>
                    </a:r>
                    <a:fld id="{6A693AA4-65CF-4E2D-AA39-48B7878A3444}" type="VALUE">
                      <a:rPr lang="en-US"/>
                      <a:pPr/>
                      <a:t>[VALUE]</a:t>
                    </a:fld>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A26-3142-8A36-8832C17597A5}"/>
                </c:ext>
                <c:ext xmlns:c15="http://schemas.microsoft.com/office/drawing/2012/chart" uri="{CE6537A1-D6FC-4f65-9D91-7224C49458BB}">
                  <c15:dlblFieldTable/>
                  <c15:showDataLabelsRange val="0"/>
                </c:ext>
              </c:extLst>
            </c:dLbl>
            <c:spPr>
              <a:no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noFill/>
                      <a:round/>
                    </a:ln>
                    <a:effectLst/>
                  </c:spPr>
                </c15:leaderLines>
              </c:ext>
            </c:extLst>
          </c:dLbls>
          <c:cat>
            <c:strRef>
              <c:f>'RM Impact Luminant Scenarios'!$E$2:$E$10</c:f>
              <c:strCache>
                <c:ptCount val="9"/>
                <c:pt idx="0">
                  <c:v>Summer 2018 Reserve Margin (May CDR 2017)</c:v>
                </c:pt>
                <c:pt idx="1">
                  <c:v>2018 Load Forecast Adjustment
(1,175 MW)</c:v>
                </c:pt>
                <c:pt idx="2">
                  <c:v>ERS Update
(764 MW)</c:v>
                </c:pt>
                <c:pt idx="3">
                  <c:v>Generation Unit Retirements
(4,334 MW)</c:v>
                </c:pt>
                <c:pt idx="4">
                  <c:v>Delayed Renewable Projects
(881 MW Peak Contribution)</c:v>
                </c:pt>
                <c:pt idx="5">
                  <c:v>Delayed Gas Projects
(1,193 MW)</c:v>
                </c:pt>
                <c:pt idx="6">
                  <c:v>Extended Outages and Mothballs
(1,025 MW)</c:v>
                </c:pt>
                <c:pt idx="7">
                  <c:v>Other Factors</c:v>
                </c:pt>
                <c:pt idx="8">
                  <c:v>Summer 2018 Reserve Margin (Dec CDR 2017)</c:v>
                </c:pt>
              </c:strCache>
            </c:strRef>
          </c:cat>
          <c:val>
            <c:numRef>
              <c:f>'RM Impact Luminant Scenarios'!$H$2:$H$10</c:f>
              <c:numCache>
                <c:formatCode>0.0%</c:formatCode>
                <c:ptCount val="9"/>
                <c:pt idx="1">
                  <c:v>2.0008808721018845E-2</c:v>
                </c:pt>
                <c:pt idx="2">
                  <c:v>1.2655970263948157E-2</c:v>
                </c:pt>
                <c:pt idx="3">
                  <c:v>6.1031789333628794E-2</c:v>
                </c:pt>
                <c:pt idx="4">
                  <c:v>1.2406323581662881E-2</c:v>
                </c:pt>
                <c:pt idx="5">
                  <c:v>1.6799936473239296E-2</c:v>
                </c:pt>
                <c:pt idx="6">
                  <c:v>1.4434144916236624E-2</c:v>
                </c:pt>
                <c:pt idx="7">
                  <c:v>1.1018242606187223E-3</c:v>
                </c:pt>
              </c:numCache>
            </c:numRef>
          </c:val>
          <c:extLst xmlns:c16r2="http://schemas.microsoft.com/office/drawing/2015/06/chart">
            <c:ext xmlns:c16="http://schemas.microsoft.com/office/drawing/2014/chart" uri="{C3380CC4-5D6E-409C-BE32-E72D297353CC}">
              <c16:uniqueId val="{00000009-4A26-3142-8A36-8832C17597A5}"/>
            </c:ext>
          </c:extLst>
        </c:ser>
        <c:dLbls>
          <c:showLegendKey val="0"/>
          <c:showVal val="0"/>
          <c:showCatName val="0"/>
          <c:showSerName val="0"/>
          <c:showPercent val="0"/>
          <c:showBubbleSize val="0"/>
        </c:dLbls>
        <c:gapWidth val="75"/>
        <c:overlap val="100"/>
        <c:axId val="153290328"/>
        <c:axId val="153548992"/>
      </c:barChart>
      <c:lineChart>
        <c:grouping val="standard"/>
        <c:varyColors val="0"/>
        <c:ser>
          <c:idx val="3"/>
          <c:order val="3"/>
          <c:tx>
            <c:strRef>
              <c:f>'RM Impact Luminant Scenarios'!$I$1</c:f>
              <c:strCache>
                <c:ptCount val="1"/>
                <c:pt idx="0">
                  <c:v> </c:v>
                </c:pt>
              </c:strCache>
            </c:strRef>
          </c:tx>
          <c:spPr>
            <a:ln w="28575" cap="rnd">
              <a:solidFill>
                <a:schemeClr val="accent4"/>
              </a:solidFill>
              <a:round/>
            </a:ln>
            <a:effectLst/>
          </c:spPr>
          <c:marker>
            <c:symbol val="none"/>
          </c:marker>
          <c:dLbls>
            <c:dLbl>
              <c:idx val="2"/>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'RM Impact Luminant Scenarios'!$I$2:$I$10</c:f>
              <c:numCache>
                <c:formatCode>General</c:formatCode>
                <c:ptCount val="9"/>
              </c:numCache>
            </c:numRef>
          </c:val>
          <c:smooth val="0"/>
          <c:extLst xmlns:c16r2="http://schemas.microsoft.com/office/drawing/2015/06/chart">
            <c:ext xmlns:c16="http://schemas.microsoft.com/office/drawing/2014/chart" uri="{C3380CC4-5D6E-409C-BE32-E72D297353CC}">
              <c16:uniqueId val="{0000000B-4A26-3142-8A36-8832C17597A5}"/>
            </c:ext>
          </c:extLst>
        </c:ser>
        <c:dLbls>
          <c:showLegendKey val="0"/>
          <c:showVal val="1"/>
          <c:showCatName val="0"/>
          <c:showSerName val="0"/>
          <c:showPercent val="0"/>
          <c:showBubbleSize val="0"/>
        </c:dLbls>
        <c:marker val="1"/>
        <c:smooth val="0"/>
        <c:axId val="153414992"/>
        <c:axId val="153549376"/>
      </c:lineChart>
      <c:catAx>
        <c:axId val="15329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53548992"/>
        <c:crosses val="autoZero"/>
        <c:auto val="1"/>
        <c:lblAlgn val="ctr"/>
        <c:lblOffset val="100"/>
        <c:noMultiLvlLbl val="0"/>
      </c:catAx>
      <c:valAx>
        <c:axId val="153548992"/>
        <c:scaling>
          <c:orientation val="minMax"/>
          <c:max val="0.22000000000000003"/>
        </c:scaling>
        <c:delete val="1"/>
        <c:axPos val="l"/>
        <c:numFmt formatCode="0%" sourceLinked="1"/>
        <c:majorTickMark val="none"/>
        <c:minorTickMark val="none"/>
        <c:tickLblPos val="nextTo"/>
        <c:crossAx val="153290328"/>
        <c:crosses val="autoZero"/>
        <c:crossBetween val="between"/>
      </c:valAx>
      <c:valAx>
        <c:axId val="153549376"/>
        <c:scaling>
          <c:orientation val="minMax"/>
          <c:max val="0.2"/>
        </c:scaling>
        <c:delete val="1"/>
        <c:axPos val="r"/>
        <c:numFmt formatCode="General" sourceLinked="1"/>
        <c:majorTickMark val="out"/>
        <c:minorTickMark val="none"/>
        <c:tickLblPos val="nextTo"/>
        <c:crossAx val="153414992"/>
        <c:crosses val="max"/>
        <c:crossBetween val="between"/>
      </c:valAx>
      <c:catAx>
        <c:axId val="153414992"/>
        <c:scaling>
          <c:orientation val="minMax"/>
        </c:scaling>
        <c:delete val="1"/>
        <c:axPos val="b"/>
        <c:numFmt formatCode="General" sourceLinked="1"/>
        <c:majorTickMark val="out"/>
        <c:minorTickMark val="none"/>
        <c:tickLblPos val="nextTo"/>
        <c:crossAx val="1535493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00890426777101E-2"/>
          <c:y val="1.4414415929253801E-2"/>
          <c:w val="0.92439699789384799"/>
          <c:h val="0.78775266476478201"/>
        </c:manualLayout>
      </c:layout>
      <c:barChart>
        <c:barDir val="col"/>
        <c:grouping val="clustered"/>
        <c:varyColors val="0"/>
        <c:ser>
          <c:idx val="0"/>
          <c:order val="0"/>
          <c:tx>
            <c:strRef>
              <c:f>'ERCOT - Monthly MAPE'!$C$1</c:f>
              <c:strCache>
                <c:ptCount val="1"/>
                <c:pt idx="0">
                  <c:v>ERCOT Active Forecast</c:v>
                </c:pt>
              </c:strCache>
            </c:strRef>
          </c:tx>
          <c:spPr>
            <a:solidFill>
              <a:schemeClr val="accent1"/>
            </a:solidFill>
            <a:ln w="19050">
              <a:noFill/>
            </a:ln>
            <a:effectLst/>
          </c:spPr>
          <c:invertIfNegative val="0"/>
          <c:cat>
            <c:multiLvlStrRef>
              <c:f>'ERCOT - Monthly MAPE'!$A$2:$B$31</c:f>
              <c:multiLvlStrCache>
                <c:ptCount val="30"/>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lvl>
                <c:lvl>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lvl>
              </c:multiLvlStrCache>
            </c:multiLvlStrRef>
          </c:cat>
          <c:val>
            <c:numRef>
              <c:f>'ERCOT - Monthly MAPE'!$C$2:$C$31</c:f>
              <c:numCache>
                <c:formatCode>0.0%</c:formatCode>
                <c:ptCount val="30"/>
                <c:pt idx="0">
                  <c:v>3.3154551437854701E-2</c:v>
                </c:pt>
                <c:pt idx="1">
                  <c:v>3.38133646319232E-2</c:v>
                </c:pt>
                <c:pt idx="2">
                  <c:v>3.7962002723401798E-2</c:v>
                </c:pt>
                <c:pt idx="3">
                  <c:v>2.55092104026831E-2</c:v>
                </c:pt>
                <c:pt idx="4">
                  <c:v>3.8040579711561703E-2</c:v>
                </c:pt>
                <c:pt idx="5">
                  <c:v>2.4958575180855199E-2</c:v>
                </c:pt>
                <c:pt idx="6">
                  <c:v>1.8943795543646402E-2</c:v>
                </c:pt>
                <c:pt idx="7">
                  <c:v>2.9088427046030801E-2</c:v>
                </c:pt>
                <c:pt idx="8">
                  <c:v>2.3060577547207198E-2</c:v>
                </c:pt>
                <c:pt idx="9">
                  <c:v>2.4542176413756601E-2</c:v>
                </c:pt>
                <c:pt idx="10">
                  <c:v>3.2755476722050599E-2</c:v>
                </c:pt>
                <c:pt idx="11">
                  <c:v>2.3902920419999401E-2</c:v>
                </c:pt>
                <c:pt idx="12">
                  <c:v>3.1677901160204899E-2</c:v>
                </c:pt>
                <c:pt idx="13">
                  <c:v>2.3922907933813398E-2</c:v>
                </c:pt>
                <c:pt idx="14">
                  <c:v>2.5166242848595598E-2</c:v>
                </c:pt>
                <c:pt idx="15">
                  <c:v>2.5032402517439201E-2</c:v>
                </c:pt>
                <c:pt idx="16">
                  <c:v>3.85969542053229E-2</c:v>
                </c:pt>
                <c:pt idx="17">
                  <c:v>2.8026324450418302E-2</c:v>
                </c:pt>
                <c:pt idx="18">
                  <c:v>1.9359986831651702E-2</c:v>
                </c:pt>
                <c:pt idx="19">
                  <c:v>2.2212424026381301E-2</c:v>
                </c:pt>
                <c:pt idx="20">
                  <c:v>2.15636333725534E-2</c:v>
                </c:pt>
                <c:pt idx="21">
                  <c:v>2.21421993863796E-2</c:v>
                </c:pt>
                <c:pt idx="22">
                  <c:v>2.2614307093675599E-2</c:v>
                </c:pt>
                <c:pt idx="23">
                  <c:v>3.3256548995290999E-2</c:v>
                </c:pt>
                <c:pt idx="24">
                  <c:v>4.0742911558339097E-2</c:v>
                </c:pt>
                <c:pt idx="25">
                  <c:v>2.01882054904052E-2</c:v>
                </c:pt>
                <c:pt idx="26">
                  <c:v>2.2338523085265901E-2</c:v>
                </c:pt>
                <c:pt idx="27">
                  <c:v>2.48806634050577E-2</c:v>
                </c:pt>
                <c:pt idx="28">
                  <c:v>2.7458680952099499E-2</c:v>
                </c:pt>
                <c:pt idx="29">
                  <c:v>2.31963629211967E-2</c:v>
                </c:pt>
              </c:numCache>
            </c:numRef>
          </c:val>
        </c:ser>
        <c:ser>
          <c:idx val="1"/>
          <c:order val="1"/>
          <c:tx>
            <c:strRef>
              <c:f>'ERCOT - Monthly MAPE'!$J$1</c:f>
              <c:strCache>
                <c:ptCount val="1"/>
                <c:pt idx="0">
                  <c:v>Average of Multiple Models</c:v>
                </c:pt>
              </c:strCache>
            </c:strRef>
          </c:tx>
          <c:spPr>
            <a:solidFill>
              <a:schemeClr val="accent2"/>
            </a:solidFill>
            <a:ln w="25400">
              <a:noFill/>
            </a:ln>
            <a:effectLst/>
          </c:spPr>
          <c:invertIfNegative val="0"/>
          <c:cat>
            <c:multiLvlStrRef>
              <c:f>'ERCOT - Monthly MAPE'!$A$2:$B$31</c:f>
              <c:multiLvlStrCache>
                <c:ptCount val="30"/>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lvl>
                <c:lvl>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lvl>
              </c:multiLvlStrCache>
            </c:multiLvlStrRef>
          </c:cat>
          <c:val>
            <c:numRef>
              <c:f>'ERCOT - Monthly MAPE'!$J$2:$J$31</c:f>
              <c:numCache>
                <c:formatCode>0.0%</c:formatCode>
                <c:ptCount val="30"/>
                <c:pt idx="0">
                  <c:v>2.6685552234565701E-2</c:v>
                </c:pt>
                <c:pt idx="1">
                  <c:v>3.3877225969260301E-2</c:v>
                </c:pt>
                <c:pt idx="2">
                  <c:v>3.3845140576662797E-2</c:v>
                </c:pt>
                <c:pt idx="3">
                  <c:v>2.5540188498517701E-2</c:v>
                </c:pt>
                <c:pt idx="4">
                  <c:v>3.1631153391186898E-2</c:v>
                </c:pt>
                <c:pt idx="5">
                  <c:v>2.58369448602065E-2</c:v>
                </c:pt>
                <c:pt idx="6">
                  <c:v>1.6743251501945802E-2</c:v>
                </c:pt>
                <c:pt idx="7">
                  <c:v>2.3775088266254098E-2</c:v>
                </c:pt>
                <c:pt idx="8">
                  <c:v>2.06495702340041E-2</c:v>
                </c:pt>
                <c:pt idx="9">
                  <c:v>1.9849226875556399E-2</c:v>
                </c:pt>
                <c:pt idx="10">
                  <c:v>2.5166962126019599E-2</c:v>
                </c:pt>
                <c:pt idx="11">
                  <c:v>2.06381109292385E-2</c:v>
                </c:pt>
                <c:pt idx="12">
                  <c:v>2.61254552269122E-2</c:v>
                </c:pt>
                <c:pt idx="13">
                  <c:v>1.8484552655035399E-2</c:v>
                </c:pt>
                <c:pt idx="14">
                  <c:v>2.03795304635715E-2</c:v>
                </c:pt>
                <c:pt idx="15">
                  <c:v>2.0691254162486E-2</c:v>
                </c:pt>
                <c:pt idx="16">
                  <c:v>3.4195923777239998E-2</c:v>
                </c:pt>
                <c:pt idx="17">
                  <c:v>2.6521144019915802E-2</c:v>
                </c:pt>
                <c:pt idx="18">
                  <c:v>1.8225255187465001E-2</c:v>
                </c:pt>
                <c:pt idx="19">
                  <c:v>2.0128469606694999E-2</c:v>
                </c:pt>
                <c:pt idx="20">
                  <c:v>1.8288072091487299E-2</c:v>
                </c:pt>
                <c:pt idx="21">
                  <c:v>2.08835702601964E-2</c:v>
                </c:pt>
                <c:pt idx="22">
                  <c:v>1.7983222654439801E-2</c:v>
                </c:pt>
                <c:pt idx="23">
                  <c:v>2.81347372052267E-2</c:v>
                </c:pt>
                <c:pt idx="24">
                  <c:v>2.8599267859940901E-2</c:v>
                </c:pt>
                <c:pt idx="25">
                  <c:v>1.3834089429201699E-2</c:v>
                </c:pt>
                <c:pt idx="26">
                  <c:v>1.81410105985002E-2</c:v>
                </c:pt>
                <c:pt idx="27">
                  <c:v>1.9638645112011299E-2</c:v>
                </c:pt>
                <c:pt idx="28">
                  <c:v>2.1777091844110499E-2</c:v>
                </c:pt>
                <c:pt idx="29">
                  <c:v>2.18369330689034E-2</c:v>
                </c:pt>
              </c:numCache>
            </c:numRef>
          </c:val>
        </c:ser>
        <c:dLbls>
          <c:showLegendKey val="0"/>
          <c:showVal val="0"/>
          <c:showCatName val="0"/>
          <c:showSerName val="0"/>
          <c:showPercent val="0"/>
          <c:showBubbleSize val="0"/>
        </c:dLbls>
        <c:gapWidth val="150"/>
        <c:axId val="236018648"/>
        <c:axId val="236019040"/>
      </c:barChart>
      <c:catAx>
        <c:axId val="236018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36019040"/>
        <c:crosses val="autoZero"/>
        <c:auto val="1"/>
        <c:lblAlgn val="ctr"/>
        <c:lblOffset val="100"/>
        <c:noMultiLvlLbl val="0"/>
      </c:catAx>
      <c:valAx>
        <c:axId val="236019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018648"/>
        <c:crosses val="autoZero"/>
        <c:crossBetween val="between"/>
      </c:valAx>
      <c:spPr>
        <a:noFill/>
        <a:ln>
          <a:noFill/>
        </a:ln>
        <a:effectLst/>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ERCOT Summer Peak</a:t>
            </a:r>
          </a:p>
        </c:rich>
      </c:tx>
      <c:overlay val="0"/>
      <c:spPr>
        <a:noFill/>
        <a:ln>
          <a:noFill/>
        </a:ln>
        <a:effectLst/>
      </c:spPr>
    </c:title>
    <c:autoTitleDeleted val="0"/>
    <c:plotArea>
      <c:layout/>
      <c:barChart>
        <c:barDir val="col"/>
        <c:grouping val="clustered"/>
        <c:varyColors val="0"/>
        <c:ser>
          <c:idx val="0"/>
          <c:order val="0"/>
          <c:tx>
            <c:v>2017 LTLF</c:v>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Sheet1!$A$18:$A$26</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Sheet1!$B$33:$B$41</c:f>
              <c:numCache>
                <c:formatCode>#,##0</c:formatCode>
                <c:ptCount val="9"/>
                <c:pt idx="0">
                  <c:v>74149.387284127297</c:v>
                </c:pt>
                <c:pt idx="1">
                  <c:v>75588.330228192732</c:v>
                </c:pt>
                <c:pt idx="2">
                  <c:v>76510.293187624164</c:v>
                </c:pt>
                <c:pt idx="3">
                  <c:v>77417.249588451945</c:v>
                </c:pt>
                <c:pt idx="4">
                  <c:v>78377.280089549909</c:v>
                </c:pt>
                <c:pt idx="5">
                  <c:v>79347.633589298683</c:v>
                </c:pt>
                <c:pt idx="6">
                  <c:v>80315.220735116003</c:v>
                </c:pt>
                <c:pt idx="7">
                  <c:v>81260.664275612362</c:v>
                </c:pt>
                <c:pt idx="8">
                  <c:v>82285.778768502278</c:v>
                </c:pt>
              </c:numCache>
            </c:numRef>
          </c:val>
        </c:ser>
        <c:ser>
          <c:idx val="1"/>
          <c:order val="1"/>
          <c:tx>
            <c:v>2018 LTLF</c:v>
          </c:tx>
          <c:invertIfNegative val="0"/>
          <c:dLbls>
            <c:dLbl>
              <c:idx val="0"/>
              <c:layout>
                <c:manualLayout>
                  <c:x val="-1.3838432486973349E-3"/>
                  <c:y val="6.618240516545598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468070268727103E-2"/>
                      <c:h val="4.6811945117029866E-2"/>
                    </c:manualLayout>
                  </c15:layout>
                </c:ext>
              </c:extLst>
            </c:dLbl>
            <c:dLbl>
              <c:idx val="1"/>
              <c:layout>
                <c:manualLayout>
                  <c:x val="-1.3838432486973349E-3"/>
                  <c:y val="6.618240516545598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468070268727103E-2"/>
                      <c:h val="4.6811945117029866E-2"/>
                    </c:manualLayout>
                  </c15:layout>
                </c:ext>
              </c:extLst>
            </c:dLbl>
            <c:dLbl>
              <c:idx val="2"/>
              <c:layout>
                <c:manualLayout>
                  <c:x val="-1.3838432486973349E-3"/>
                  <c:y val="6.618240516545598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468070268727103E-2"/>
                      <c:h val="4.6811945117029866E-2"/>
                    </c:manualLayout>
                  </c15:layout>
                </c:ext>
              </c:extLst>
            </c:dLbl>
            <c:dLbl>
              <c:idx val="3"/>
              <c:layout>
                <c:manualLayout>
                  <c:x val="-1.3838432486974364E-3"/>
                  <c:y val="6.618240516545603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468070268727103E-2"/>
                      <c:h val="4.6811945117029866E-2"/>
                    </c:manualLayout>
                  </c15:layout>
                </c:ext>
              </c:extLst>
            </c:dLbl>
            <c:dLbl>
              <c:idx val="4"/>
              <c:layout>
                <c:manualLayout>
                  <c:x val="-1.3838432486974364E-3"/>
                  <c:y val="6.618240516545598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468070268727103E-2"/>
                      <c:h val="4.6811945117029866E-2"/>
                    </c:manualLayout>
                  </c15:layout>
                </c:ext>
              </c:extLst>
            </c:dLbl>
            <c:dLbl>
              <c:idx val="5"/>
              <c:layout>
                <c:manualLayout>
                  <c:x val="-1.3838432486973349E-3"/>
                  <c:y val="6.618240516545598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468070268727103E-2"/>
                      <c:h val="4.6811945117029866E-2"/>
                    </c:manualLayout>
                  </c15:layout>
                </c:ext>
              </c:extLst>
            </c:dLbl>
            <c:dLbl>
              <c:idx val="6"/>
              <c:layout>
                <c:manualLayout>
                  <c:x val="-1.3838432486973349E-3"/>
                  <c:y val="6.618240516545598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468070268727103E-2"/>
                      <c:h val="4.6811945117029866E-2"/>
                    </c:manualLayout>
                  </c15:layout>
                </c:ext>
              </c:extLst>
            </c:dLbl>
            <c:dLbl>
              <c:idx val="7"/>
              <c:layout>
                <c:manualLayout>
                  <c:x val="-1.3838432486973349E-3"/>
                  <c:y val="6.618240516545598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468070268727103E-2"/>
                      <c:h val="4.6811945117029866E-2"/>
                    </c:manualLayout>
                  </c15:layout>
                </c:ext>
              </c:extLst>
            </c:dLbl>
            <c:dLbl>
              <c:idx val="8"/>
              <c:layout>
                <c:manualLayout>
                  <c:x val="-1.3838432486973349E-3"/>
                  <c:y val="6.61824051654560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468070268727103E-2"/>
                      <c:h val="4.6811945117029866E-2"/>
                    </c:manualLayout>
                  </c15:layout>
                </c:ext>
              </c:extLst>
            </c:dLbl>
            <c:spPr>
              <a:noFill/>
              <a:ln>
                <a:noFill/>
              </a:ln>
              <a:effectLst/>
            </c:spPr>
            <c:txPr>
              <a:bodyPr rot="0" vertOverflow="clip" horzOverflow="clip" vert="horz" wrap="square" lIns="38100" tIns="19050" rIns="38100" bIns="19050" anchor="ctr" anchorCtr="1">
                <a:noAutofit/>
              </a:bodyPr>
              <a:lstStyle/>
              <a:p>
                <a:pPr algn="ctr">
                  <a:defRPr sz="800">
                    <a:solidFill>
                      <a:schemeClr val="bg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Sheet1!$A$18:$A$26</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Sheet1!$D$18:$D$26</c:f>
              <c:numCache>
                <c:formatCode>_(* #,##0_);_(* \(#,##0\);_(* "-"??_);_(@_)</c:formatCode>
                <c:ptCount val="9"/>
                <c:pt idx="0">
                  <c:v>72973.970300999994</c:v>
                </c:pt>
                <c:pt idx="1">
                  <c:v>74638.654016</c:v>
                </c:pt>
                <c:pt idx="2">
                  <c:v>75878.590687999997</c:v>
                </c:pt>
                <c:pt idx="3">
                  <c:v>77125.051902000007</c:v>
                </c:pt>
                <c:pt idx="4">
                  <c:v>78555.767666</c:v>
                </c:pt>
                <c:pt idx="5">
                  <c:v>79958.551477000001</c:v>
                </c:pt>
                <c:pt idx="6">
                  <c:v>81200.017873000004</c:v>
                </c:pt>
                <c:pt idx="7">
                  <c:v>82375.531625000003</c:v>
                </c:pt>
                <c:pt idx="8">
                  <c:v>83703.621927</c:v>
                </c:pt>
              </c:numCache>
            </c:numRef>
          </c:val>
        </c:ser>
        <c:dLbls>
          <c:showLegendKey val="0"/>
          <c:showVal val="0"/>
          <c:showCatName val="0"/>
          <c:showSerName val="0"/>
          <c:showPercent val="0"/>
          <c:showBubbleSize val="0"/>
        </c:dLbls>
        <c:gapWidth val="51"/>
        <c:overlap val="-6"/>
        <c:axId val="152861248"/>
        <c:axId val="152826360"/>
      </c:barChart>
      <c:catAx>
        <c:axId val="15286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2826360"/>
        <c:crosses val="autoZero"/>
        <c:auto val="1"/>
        <c:lblAlgn val="ctr"/>
        <c:lblOffset val="100"/>
        <c:noMultiLvlLbl val="0"/>
      </c:catAx>
      <c:valAx>
        <c:axId val="152826360"/>
        <c:scaling>
          <c:orientation val="minMax"/>
          <c:max val="85000"/>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8612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2700"/>
          </c:spPr>
          <c:dPt>
            <c:idx val="0"/>
            <c:bubble3D val="0"/>
            <c:spPr>
              <a:solidFill>
                <a:schemeClr val="accent1"/>
              </a:solidFill>
              <a:ln w="12700">
                <a:solidFill>
                  <a:schemeClr val="lt1"/>
                </a:solidFill>
              </a:ln>
              <a:effectLst/>
            </c:spPr>
          </c:dPt>
          <c:dPt>
            <c:idx val="1"/>
            <c:bubble3D val="0"/>
            <c:spPr>
              <a:solidFill>
                <a:srgbClr val="FF8200"/>
              </a:solidFill>
              <a:ln w="12700">
                <a:solidFill>
                  <a:schemeClr val="lt1"/>
                </a:solidFill>
              </a:ln>
              <a:effectLst/>
            </c:spPr>
          </c:dPt>
          <c:dPt>
            <c:idx val="2"/>
            <c:bubble3D val="0"/>
            <c:spPr>
              <a:solidFill>
                <a:schemeClr val="accent3"/>
              </a:solidFill>
              <a:ln w="12700">
                <a:solidFill>
                  <a:schemeClr val="lt1"/>
                </a:solidFill>
              </a:ln>
              <a:effectLst/>
            </c:spPr>
          </c:dPt>
          <c:dPt>
            <c:idx val="3"/>
            <c:bubble3D val="0"/>
            <c:spPr>
              <a:solidFill>
                <a:schemeClr val="accent4"/>
              </a:solidFill>
              <a:ln w="12700">
                <a:solidFill>
                  <a:schemeClr val="lt1"/>
                </a:solidFill>
              </a:ln>
              <a:effectLst/>
            </c:spPr>
          </c:dPt>
          <c:dPt>
            <c:idx val="4"/>
            <c:bubble3D val="0"/>
            <c:spPr>
              <a:solidFill>
                <a:schemeClr val="accent5"/>
              </a:solidFill>
              <a:ln w="12700">
                <a:solidFill>
                  <a:schemeClr val="lt1"/>
                </a:solidFill>
              </a:ln>
              <a:effectLst/>
            </c:spPr>
          </c:dPt>
          <c:dLbls>
            <c:dLbl>
              <c:idx val="0"/>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fld id="{A960E412-8007-43F1-812E-DA3F3ED34C72}" type="CATEGORYNAME">
                      <a:rPr lang="en-US" sz="1100" b="1"/>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t>[CATEGORY NAME]</a:t>
                    </a:fld>
                    <a:endParaRPr lang="en-US" sz="1100" b="1" baseline="0"/>
                  </a:p>
                  <a:p>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fld id="{7489A1FD-D200-4179-B0BB-FD7295509E2A}" type="VALUE">
                      <a:rPr lang="en-US" sz="1100"/>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t>[VALUE]</a:t>
                    </a:fld>
                    <a:endParaRPr lang="en-US"/>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1"/>
              <c:layout/>
              <c:tx>
                <c:rich>
                  <a:bodyPr/>
                  <a:lstStyle/>
                  <a:p>
                    <a:fld id="{44827F36-D8F5-4177-8851-08BE8D250F0E}" type="CATEGORYNAME">
                      <a:rPr lang="en-US" b="1"/>
                      <a:pPr/>
                      <a:t>[CATEGORY NAME]</a:t>
                    </a:fld>
                    <a:endParaRPr lang="en-US" b="1" baseline="0"/>
                  </a:p>
                  <a:p>
                    <a:fld id="{5BDCD9A5-0B04-4625-A010-4984ED39970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dLbl>
              <c:idx val="2"/>
              <c:layout>
                <c:manualLayout>
                  <c:x val="-7.6651795459926142E-3"/>
                  <c:y val="5.0406796946802553E-3"/>
                </c:manualLayout>
              </c:layout>
              <c:tx>
                <c:rich>
                  <a:bodyPr/>
                  <a:lstStyle/>
                  <a:p>
                    <a:fld id="{3F559F42-E023-470F-BF7B-EC4164EBCF97}" type="CATEGORYNAME">
                      <a:rPr lang="en-US" b="1"/>
                      <a:pPr/>
                      <a:t>[CATEGORY NAME]</a:t>
                    </a:fld>
                    <a:endParaRPr lang="en-US" b="1" baseline="0"/>
                  </a:p>
                  <a:p>
                    <a:fld id="{97046049-9D2B-4DC7-855A-60888D0D883C}"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dLbl>
              <c:idx val="3"/>
              <c:layout/>
              <c:tx>
                <c:rich>
                  <a:bodyPr/>
                  <a:lstStyle/>
                  <a:p>
                    <a:fld id="{F1BDCC1E-0631-48FD-B07C-88D03F33C3CE}" type="CATEGORYNAME">
                      <a:rPr lang="en-US" b="1"/>
                      <a:pPr/>
                      <a:t>[CATEGORY NAME]</a:t>
                    </a:fld>
                    <a:endParaRPr lang="en-US" b="1" baseline="0"/>
                  </a:p>
                  <a:p>
                    <a:fld id="{FBEAAA25-EF84-428B-B0D3-F8BF43E8036D}"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dLbl>
              <c:idx val="4"/>
              <c:layout>
                <c:manualLayout>
                  <c:x val="1.0874909917761746E-3"/>
                  <c:y val="-0.17964054377969399"/>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TradeGothic LT" panose="020B0506030503020504" pitchFamily="34" charset="0"/>
                        <a:cs typeface="Arial" panose="020B0604020202020204" pitchFamily="34" charset="0"/>
                      </a:defRPr>
                    </a:pPr>
                    <a:fld id="{D24153B1-0928-4CB4-8290-6B9025D9DCB3}" type="CATEGORYNAME">
                      <a:rPr lang="en-US" sz="1100" b="1">
                        <a:solidFill>
                          <a:schemeClr val="tx2"/>
                        </a:solidFill>
                        <a:latin typeface="Arial" panose="020B0604020202020204" pitchFamily="34" charset="0"/>
                        <a:ea typeface="TradeGothic LT" panose="020B0506030503020504" pitchFamily="34" charset="0"/>
                        <a:cs typeface="Arial" panose="020B0604020202020204" pitchFamily="34" charset="0"/>
                      </a:rPr>
                      <a:pPr>
                        <a:defRPr sz="1100" b="0" i="0" u="none" strike="noStrike" kern="1200" baseline="0">
                          <a:solidFill>
                            <a:schemeClr val="tx2"/>
                          </a:solidFill>
                          <a:latin typeface="Arial" panose="020B0604020202020204" pitchFamily="34" charset="0"/>
                          <a:ea typeface="TradeGothic LT" panose="020B0506030503020504" pitchFamily="34" charset="0"/>
                          <a:cs typeface="Arial" panose="020B0604020202020204" pitchFamily="34" charset="0"/>
                        </a:defRPr>
                      </a:pPr>
                      <a:t>[CATEGORY NAME]</a:t>
                    </a:fld>
                    <a:endParaRPr lang="en-US" sz="1100" b="1" baseline="0">
                      <a:solidFill>
                        <a:schemeClr val="tx2"/>
                      </a:solidFill>
                      <a:latin typeface="Arial" panose="020B0604020202020204" pitchFamily="34" charset="0"/>
                      <a:ea typeface="TradeGothic LT" panose="020B0506030503020504" pitchFamily="34" charset="0"/>
                      <a:cs typeface="Arial" panose="020B0604020202020204" pitchFamily="34" charset="0"/>
                    </a:endParaRPr>
                  </a:p>
                  <a:p>
                    <a:pPr>
                      <a:defRPr sz="1100" b="0" i="0" u="none" strike="noStrike" kern="1200" baseline="0">
                        <a:solidFill>
                          <a:schemeClr val="tx2"/>
                        </a:solidFill>
                        <a:latin typeface="Arial" panose="020B0604020202020204" pitchFamily="34" charset="0"/>
                        <a:ea typeface="TradeGothic LT" panose="020B0506030503020504" pitchFamily="34" charset="0"/>
                        <a:cs typeface="Arial" panose="020B0604020202020204" pitchFamily="34" charset="0"/>
                      </a:defRPr>
                    </a:pPr>
                    <a:fld id="{18A2F135-020C-4CEA-ACBA-28C76A2B4D75}" type="VALUE">
                      <a:rPr lang="en-US" sz="1100">
                        <a:solidFill>
                          <a:schemeClr val="tx2"/>
                        </a:solidFill>
                        <a:latin typeface="Arial" panose="020B0604020202020204" pitchFamily="34" charset="0"/>
                        <a:ea typeface="TradeGothic LT" panose="020B0506030503020504" pitchFamily="34" charset="0"/>
                        <a:cs typeface="Arial" panose="020B0604020202020204" pitchFamily="34" charset="0"/>
                      </a:rPr>
                      <a:pPr>
                        <a:defRPr sz="1100" b="0" i="0" u="none" strike="noStrike" kern="1200" baseline="0">
                          <a:solidFill>
                            <a:schemeClr val="tx2"/>
                          </a:solidFill>
                          <a:latin typeface="Arial" panose="020B0604020202020204" pitchFamily="34" charset="0"/>
                          <a:ea typeface="TradeGothic LT" panose="020B0506030503020504" pitchFamily="34" charset="0"/>
                          <a:cs typeface="Arial" panose="020B0604020202020204" pitchFamily="34" charset="0"/>
                        </a:defRPr>
                      </a:pPr>
                      <a:t>[VALUE]</a:t>
                    </a:fld>
                    <a:endParaRPr lang="en-US"/>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'2017'!$A$1:$A$5</c:f>
              <c:strCache>
                <c:ptCount val="5"/>
                <c:pt idx="0">
                  <c:v>Natural Gas</c:v>
                </c:pt>
                <c:pt idx="1">
                  <c:v>Coal</c:v>
                </c:pt>
                <c:pt idx="2">
                  <c:v>Nuclear</c:v>
                </c:pt>
                <c:pt idx="3">
                  <c:v>Wind</c:v>
                </c:pt>
                <c:pt idx="4">
                  <c:v>Other</c:v>
                </c:pt>
              </c:strCache>
            </c:strRef>
          </c:cat>
          <c:val>
            <c:numRef>
              <c:f>'2017'!$B$1:$B$5</c:f>
              <c:numCache>
                <c:formatCode>0%</c:formatCode>
                <c:ptCount val="5"/>
                <c:pt idx="0">
                  <c:v>0.53</c:v>
                </c:pt>
                <c:pt idx="1">
                  <c:v>0.21</c:v>
                </c:pt>
                <c:pt idx="2">
                  <c:v>0.05</c:v>
                </c:pt>
                <c:pt idx="3">
                  <c:v>0.19</c:v>
                </c:pt>
                <c:pt idx="4">
                  <c:v>0.03</c:v>
                </c:pt>
              </c:numCache>
            </c:numRef>
          </c:val>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2700"/>
          </c:spPr>
          <c:dPt>
            <c:idx val="0"/>
            <c:bubble3D val="0"/>
            <c:spPr>
              <a:solidFill>
                <a:schemeClr val="accent1"/>
              </a:solidFill>
              <a:ln w="12700">
                <a:solidFill>
                  <a:schemeClr val="lt1"/>
                </a:solidFill>
              </a:ln>
              <a:effectLst/>
            </c:spPr>
          </c:dPt>
          <c:dPt>
            <c:idx val="1"/>
            <c:bubble3D val="0"/>
            <c:spPr>
              <a:solidFill>
                <a:srgbClr val="FF8200"/>
              </a:solidFill>
              <a:ln w="12700">
                <a:solidFill>
                  <a:schemeClr val="lt1"/>
                </a:solidFill>
              </a:ln>
              <a:effectLst/>
            </c:spPr>
          </c:dPt>
          <c:dPt>
            <c:idx val="2"/>
            <c:bubble3D val="0"/>
            <c:spPr>
              <a:solidFill>
                <a:schemeClr val="accent3"/>
              </a:solidFill>
              <a:ln w="12700">
                <a:solidFill>
                  <a:schemeClr val="lt1"/>
                </a:solidFill>
              </a:ln>
              <a:effectLst/>
            </c:spPr>
          </c:dPt>
          <c:dPt>
            <c:idx val="3"/>
            <c:bubble3D val="0"/>
            <c:spPr>
              <a:solidFill>
                <a:schemeClr val="accent4"/>
              </a:solidFill>
              <a:ln w="12700">
                <a:solidFill>
                  <a:schemeClr val="lt1"/>
                </a:solidFill>
              </a:ln>
              <a:effectLst/>
            </c:spPr>
          </c:dPt>
          <c:dPt>
            <c:idx val="4"/>
            <c:bubble3D val="0"/>
            <c:spPr>
              <a:solidFill>
                <a:schemeClr val="accent5"/>
              </a:solidFill>
              <a:ln w="12700">
                <a:solidFill>
                  <a:schemeClr val="lt1"/>
                </a:solidFill>
              </a:ln>
              <a:effectLst/>
            </c:spPr>
          </c:dPt>
          <c:dLbls>
            <c:dLbl>
              <c:idx val="0"/>
              <c:layout/>
              <c:tx>
                <c:rich>
                  <a:bodyPr rot="0" spcFirstLastPara="1" vertOverflow="ellipsis" horzOverflow="clip" vert="horz" wrap="square" lIns="38100" tIns="19050" rIns="38100" bIns="19050" anchor="ctr" anchorCtr="1">
                    <a:noAutofit/>
                  </a:bodyPr>
                  <a:lstStyle/>
                  <a:p>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fld id="{A960E412-8007-43F1-812E-DA3F3ED34C72}" type="CATEGORYNAME">
                      <a:rPr lang="en-US" sz="1100" b="1"/>
                      <a:pPr>
                        <a:defRPr sz="1100">
                          <a:solidFill>
                            <a:schemeClr val="bg1"/>
                          </a:solidFill>
                          <a:latin typeface="Arial" panose="020B0604020202020204" pitchFamily="34" charset="0"/>
                          <a:ea typeface="TradeGothic LT" panose="020B0506030503020504" pitchFamily="34" charset="0"/>
                          <a:cs typeface="Arial" panose="020B0604020202020204" pitchFamily="34" charset="0"/>
                        </a:defRPr>
                      </a:pPr>
                      <a:t>[CATEGORY NAME]</a:t>
                    </a:fld>
                    <a:endParaRPr lang="en-US" sz="1100" b="1" baseline="0"/>
                  </a:p>
                  <a:p>
                    <a:pPr>
                      <a:defRPr sz="1100">
                        <a:solidFill>
                          <a:schemeClr val="bg1"/>
                        </a:solidFill>
                        <a:latin typeface="Arial" panose="020B0604020202020204" pitchFamily="34" charset="0"/>
                        <a:ea typeface="TradeGothic LT" panose="020B0506030503020504" pitchFamily="34" charset="0"/>
                        <a:cs typeface="Arial" panose="020B0604020202020204" pitchFamily="34" charset="0"/>
                      </a:defRPr>
                    </a:pPr>
                    <a:fld id="{7489A1FD-D200-4179-B0BB-FD7295509E2A}" type="VALUE">
                      <a:rPr lang="en-US" sz="1100"/>
                      <a:pPr>
                        <a:defRPr sz="1100">
                          <a:solidFill>
                            <a:schemeClr val="bg1"/>
                          </a:solidFill>
                          <a:latin typeface="Arial" panose="020B0604020202020204" pitchFamily="34" charset="0"/>
                          <a:ea typeface="TradeGothic LT" panose="020B0506030503020504" pitchFamily="34" charset="0"/>
                          <a:cs typeface="Arial" panose="020B0604020202020204" pitchFamily="34" charset="0"/>
                        </a:defRPr>
                      </a:pPr>
                      <a:t>[VALUE]</a:t>
                    </a:fld>
                    <a:endParaRPr lang="en-US"/>
                  </a:p>
                </c:rich>
              </c:tx>
              <c:spPr>
                <a:noFill/>
                <a:ln>
                  <a:noFill/>
                </a:ln>
                <a:effectLst/>
              </c:spPr>
              <c:txPr>
                <a:bodyPr rot="0" spcFirstLastPara="1" vertOverflow="ellipsis" horzOverflow="clip" vert="horz" wrap="square" lIns="38100" tIns="19050" rIns="38100" bIns="19050" anchor="ctr" anchorCtr="1">
                  <a:noAutofit/>
                </a:bodyPr>
                <a:lstStyle/>
                <a:p>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Lst>
            </c:dLbl>
            <c:dLbl>
              <c:idx val="1"/>
              <c:layout/>
              <c:tx>
                <c:rich>
                  <a:bodyPr/>
                  <a:lstStyle/>
                  <a:p>
                    <a:fld id="{44827F36-D8F5-4177-8851-08BE8D250F0E}" type="CATEGORYNAME">
                      <a:rPr lang="en-US" b="1"/>
                      <a:pPr/>
                      <a:t>[CATEGORY NAME]</a:t>
                    </a:fld>
                    <a:endParaRPr lang="en-US" b="1" baseline="0"/>
                  </a:p>
                  <a:p>
                    <a:fld id="{5BDCD9A5-0B04-4625-A010-4984ED39970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dLbl>
              <c:idx val="2"/>
              <c:layout>
                <c:manualLayout>
                  <c:x val="-1.6186475583772755E-2"/>
                  <c:y val="-1.7101849337798291E-4"/>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fld id="{3F559F42-E023-470F-BF7B-EC4164EBCF97}" type="CATEGORYNAME">
                      <a:rPr lang="en-US" sz="1100" b="1"/>
                      <a:pPr>
                        <a:defRPr sz="1100">
                          <a:solidFill>
                            <a:schemeClr val="bg1"/>
                          </a:solidFill>
                          <a:latin typeface="Arial" panose="020B0604020202020204" pitchFamily="34" charset="0"/>
                          <a:ea typeface="TradeGothic LT" panose="020B0506030503020504" pitchFamily="34" charset="0"/>
                          <a:cs typeface="Arial" panose="020B0604020202020204" pitchFamily="34" charset="0"/>
                        </a:defRPr>
                      </a:pPr>
                      <a:t>[CATEGORY NAME]</a:t>
                    </a:fld>
                    <a:endParaRPr lang="en-US" sz="1100" b="1" baseline="0" dirty="0"/>
                  </a:p>
                  <a:p>
                    <a:pPr>
                      <a:defRPr sz="1100">
                        <a:solidFill>
                          <a:schemeClr val="bg1"/>
                        </a:solidFill>
                        <a:latin typeface="Arial" panose="020B0604020202020204" pitchFamily="34" charset="0"/>
                        <a:ea typeface="TradeGothic LT" panose="020B0506030503020504" pitchFamily="34" charset="0"/>
                        <a:cs typeface="Arial" panose="020B0604020202020204" pitchFamily="34" charset="0"/>
                      </a:defRPr>
                    </a:pPr>
                    <a:fld id="{97046049-9D2B-4DC7-855A-60888D0D883C}" type="VALUE">
                      <a:rPr lang="en-US" sz="1100"/>
                      <a:pPr>
                        <a:defRPr sz="1100">
                          <a:solidFill>
                            <a:schemeClr val="bg1"/>
                          </a:solidFill>
                          <a:latin typeface="Arial" panose="020B0604020202020204" pitchFamily="34" charset="0"/>
                          <a:ea typeface="TradeGothic LT" panose="020B0506030503020504" pitchFamily="34" charset="0"/>
                          <a:cs typeface="Arial"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28663020820906"/>
                      <c:h val="0.12983527921078827"/>
                    </c:manualLayout>
                  </c15:layout>
                  <c15:dlblFieldTable/>
                  <c15:showDataLabelsRange val="0"/>
                </c:ext>
              </c:extLst>
            </c:dLbl>
            <c:dLbl>
              <c:idx val="3"/>
              <c:layout/>
              <c:tx>
                <c:rich>
                  <a:bodyPr/>
                  <a:lstStyle/>
                  <a:p>
                    <a:fld id="{F1BDCC1E-0631-48FD-B07C-88D03F33C3CE}" type="CATEGORYNAME">
                      <a:rPr lang="en-US" b="1"/>
                      <a:pPr/>
                      <a:t>[CATEGORY NAME]</a:t>
                    </a:fld>
                    <a:endParaRPr lang="en-US" b="1" baseline="0"/>
                  </a:p>
                  <a:p>
                    <a:fld id="{FBEAAA25-EF84-428B-B0D3-F8BF43E8036D}"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dLbl>
              <c:idx val="4"/>
              <c:layout>
                <c:manualLayout>
                  <c:x val="4.1000212074202274E-3"/>
                  <c:y val="-0.15489540615080324"/>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TradeGothic LT" panose="020B0506030503020504" pitchFamily="34" charset="0"/>
                        <a:cs typeface="Arial" panose="020B0604020202020204" pitchFamily="34" charset="0"/>
                      </a:defRPr>
                    </a:pPr>
                    <a:fld id="{D24153B1-0928-4CB4-8290-6B9025D9DCB3}" type="CATEGORYNAME">
                      <a:rPr lang="en-US" sz="1100" b="1">
                        <a:solidFill>
                          <a:schemeClr val="tx2"/>
                        </a:solidFill>
                        <a:latin typeface="Arial" panose="020B0604020202020204" pitchFamily="34" charset="0"/>
                        <a:ea typeface="TradeGothic LT" panose="020B0506030503020504" pitchFamily="34" charset="0"/>
                        <a:cs typeface="Arial" panose="020B0604020202020204" pitchFamily="34" charset="0"/>
                      </a:rPr>
                      <a:pPr>
                        <a:defRPr sz="1100">
                          <a:solidFill>
                            <a:schemeClr val="tx2"/>
                          </a:solidFill>
                          <a:latin typeface="Arial" panose="020B0604020202020204" pitchFamily="34" charset="0"/>
                          <a:ea typeface="TradeGothic LT" panose="020B0506030503020504" pitchFamily="34" charset="0"/>
                          <a:cs typeface="Arial" panose="020B0604020202020204" pitchFamily="34" charset="0"/>
                        </a:defRPr>
                      </a:pPr>
                      <a:t>[CATEGORY NAME]</a:t>
                    </a:fld>
                    <a:endParaRPr lang="en-US" sz="1100" b="1" baseline="0">
                      <a:solidFill>
                        <a:schemeClr val="tx2"/>
                      </a:solidFill>
                      <a:latin typeface="Arial" panose="020B0604020202020204" pitchFamily="34" charset="0"/>
                      <a:ea typeface="TradeGothic LT" panose="020B0506030503020504" pitchFamily="34" charset="0"/>
                      <a:cs typeface="Arial" panose="020B0604020202020204" pitchFamily="34" charset="0"/>
                    </a:endParaRPr>
                  </a:p>
                  <a:p>
                    <a:pPr>
                      <a:defRPr sz="1100">
                        <a:solidFill>
                          <a:schemeClr val="tx2"/>
                        </a:solidFill>
                        <a:latin typeface="Arial" panose="020B0604020202020204" pitchFamily="34" charset="0"/>
                        <a:ea typeface="TradeGothic LT" panose="020B0506030503020504" pitchFamily="34" charset="0"/>
                        <a:cs typeface="Arial" panose="020B0604020202020204" pitchFamily="34" charset="0"/>
                      </a:defRPr>
                    </a:pPr>
                    <a:fld id="{18A2F135-020C-4CEA-ACBA-28C76A2B4D75}" type="VALUE">
                      <a:rPr lang="en-US" sz="1100">
                        <a:solidFill>
                          <a:schemeClr val="tx2"/>
                        </a:solidFill>
                        <a:latin typeface="Arial" panose="020B0604020202020204" pitchFamily="34" charset="0"/>
                        <a:ea typeface="TradeGothic LT" panose="020B0506030503020504" pitchFamily="34" charset="0"/>
                        <a:cs typeface="Arial" panose="020B0604020202020204" pitchFamily="34" charset="0"/>
                      </a:rPr>
                      <a:pPr>
                        <a:defRPr sz="1100">
                          <a:solidFill>
                            <a:schemeClr val="tx2"/>
                          </a:solidFill>
                          <a:latin typeface="Arial" panose="020B0604020202020204" pitchFamily="34" charset="0"/>
                          <a:ea typeface="TradeGothic LT" panose="020B0506030503020504" pitchFamily="34" charset="0"/>
                          <a:cs typeface="Arial"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TradeGothic LT" panose="020B0506030503020504" pitchFamily="34" charset="0"/>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TradeGothic LT" panose="020B0506030503020504" pitchFamily="34" charset="0"/>
                    <a:cs typeface="Arial" panose="020B0604020202020204" pitchFamily="34" charset="0"/>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'2016'!$A$1:$A$5</c:f>
              <c:strCache>
                <c:ptCount val="5"/>
                <c:pt idx="0">
                  <c:v>Natural Gas</c:v>
                </c:pt>
                <c:pt idx="1">
                  <c:v>Coal</c:v>
                </c:pt>
                <c:pt idx="2">
                  <c:v>Nuclear</c:v>
                </c:pt>
                <c:pt idx="3">
                  <c:v>Wind</c:v>
                </c:pt>
                <c:pt idx="4">
                  <c:v>Other</c:v>
                </c:pt>
              </c:strCache>
            </c:strRef>
          </c:cat>
          <c:val>
            <c:numRef>
              <c:f>'2016'!$B$1:$B$5</c:f>
              <c:numCache>
                <c:formatCode>0%</c:formatCode>
                <c:ptCount val="5"/>
                <c:pt idx="0">
                  <c:v>0.54</c:v>
                </c:pt>
                <c:pt idx="1">
                  <c:v>0.21</c:v>
                </c:pt>
                <c:pt idx="2">
                  <c:v>0.05</c:v>
                </c:pt>
                <c:pt idx="3">
                  <c:v>0.16</c:v>
                </c:pt>
                <c:pt idx="4">
                  <c:v>0.02</c:v>
                </c:pt>
              </c:numCache>
            </c:numRef>
          </c:val>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w="317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dPt>
          <c:dPt>
            <c:idx val="1"/>
            <c:bubble3D val="0"/>
            <c:spPr>
              <a:solidFill>
                <a:srgbClr val="FF8200"/>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3"/>
              </a:solidFill>
              <a:ln w="19050">
                <a:solidFill>
                  <a:schemeClr val="lt1"/>
                </a:solidFill>
              </a:ln>
              <a:effectLst/>
            </c:spPr>
          </c:dPt>
          <c:dPt>
            <c:idx val="4"/>
            <c:bubble3D val="0"/>
            <c:spPr>
              <a:solidFill>
                <a:schemeClr val="accent6"/>
              </a:solidFill>
              <a:ln w="19050">
                <a:solidFill>
                  <a:schemeClr val="lt1"/>
                </a:solidFill>
              </a:ln>
              <a:effectLst/>
            </c:spPr>
          </c:dPt>
          <c:dPt>
            <c:idx val="5"/>
            <c:bubble3D val="0"/>
            <c:spPr>
              <a:solidFill>
                <a:schemeClr val="accent5"/>
              </a:solidFill>
              <a:ln w="19050">
                <a:solidFill>
                  <a:schemeClr val="lt1"/>
                </a:solidFill>
              </a:ln>
              <a:effectLst/>
            </c:spPr>
          </c:dPt>
          <c:dLbls>
            <c:dLbl>
              <c:idx val="0"/>
              <c:layout/>
              <c:tx>
                <c:rich>
                  <a:bodyPr rot="0" spcFirstLastPara="1" vertOverflow="ellipsis" vert="horz" wrap="square" lIns="38100" tIns="19050" rIns="38100" bIns="19050" anchor="ctr" anchorCtr="1">
                    <a:noAutofit/>
                  </a:bodyPr>
                  <a:lstStyle/>
                  <a:p>
                    <a:pPr>
                      <a:defRPr sz="1100" b="0" i="0" u="none" strike="noStrike" kern="1200" baseline="0">
                        <a:solidFill>
                          <a:schemeClr val="bg2"/>
                        </a:solidFill>
                        <a:latin typeface="+mn-lt"/>
                        <a:ea typeface="+mn-ea"/>
                        <a:cs typeface="+mn-cs"/>
                      </a:defRPr>
                    </a:pPr>
                    <a:fld id="{30EE89F3-763E-4C74-B872-8E12B41D9C0C}" type="CATEGORYNAME">
                      <a:rPr lang="en-US" b="1"/>
                      <a:pPr>
                        <a:defRPr sz="1100">
                          <a:solidFill>
                            <a:schemeClr val="bg2"/>
                          </a:solidFill>
                        </a:defRPr>
                      </a:pPr>
                      <a:t>[CATEGORY NAME]</a:t>
                    </a:fld>
                    <a:r>
                      <a:rPr lang="en-US" b="1" baseline="0" dirty="0"/>
                      <a:t>
</a:t>
                    </a:r>
                    <a:fld id="{EEA1139B-0409-437A-B3B7-D86007732134}" type="VALUE">
                      <a:rPr lang="en-US" baseline="0"/>
                      <a:pPr>
                        <a:defRPr sz="1100">
                          <a:solidFill>
                            <a:schemeClr val="bg2"/>
                          </a:solidFill>
                        </a:defRPr>
                      </a:pPr>
                      <a:t>[VALUE]</a:t>
                    </a:fld>
                    <a:endParaRPr lang="en-US" b="1" baseline="0" dirty="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2"/>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Lst>
            </c:dLbl>
            <c:dLbl>
              <c:idx val="1"/>
              <c:layout/>
              <c:tx>
                <c:rich>
                  <a:bodyPr/>
                  <a:lstStyle/>
                  <a:p>
                    <a:fld id="{76132EFF-262B-458C-B61B-019F2D78B15D}" type="CATEGORYNAME">
                      <a:rPr lang="en-US" b="1"/>
                      <a:pPr/>
                      <a:t>[CATEGORY NAME]</a:t>
                    </a:fld>
                    <a:r>
                      <a:rPr lang="en-US" b="1" baseline="0" dirty="0"/>
                      <a:t>
</a:t>
                    </a:r>
                    <a:fld id="{F3809ABB-2478-4544-B25A-2AAAF93BEA6A}" type="VALUE">
                      <a:rPr lang="en-US" baseline="0"/>
                      <a:pPr/>
                      <a:t>[VALUE]</a:t>
                    </a:fld>
                    <a:endParaRPr lang="en-US" b="1"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dLbl>
              <c:idx val="2"/>
              <c:layout/>
              <c:tx>
                <c:rich>
                  <a:bodyPr/>
                  <a:lstStyle/>
                  <a:p>
                    <a:fld id="{DC18A298-9997-4DB5-85F5-B6BD842C302A}" type="CATEGORYNAME">
                      <a:rPr lang="en-US" b="1">
                        <a:solidFill>
                          <a:schemeClr val="bg2"/>
                        </a:solidFill>
                      </a:rPr>
                      <a:pPr/>
                      <a:t>[CATEGORY NAME]</a:t>
                    </a:fld>
                    <a:r>
                      <a:rPr lang="en-US" b="1" baseline="0" dirty="0">
                        <a:solidFill>
                          <a:schemeClr val="bg2"/>
                        </a:solidFill>
                      </a:rPr>
                      <a:t>
</a:t>
                    </a:r>
                    <a:fld id="{3F48258E-B7AE-4F9F-AB59-A37800D4A70D}" type="VALUE">
                      <a:rPr lang="en-US" baseline="0">
                        <a:solidFill>
                          <a:schemeClr val="bg2"/>
                        </a:solidFill>
                      </a:rPr>
                      <a:pPr/>
                      <a:t>[VALUE]</a:t>
                    </a:fld>
                    <a:endParaRPr lang="en-US" b="1" baseline="0" dirty="0">
                      <a:solidFill>
                        <a:schemeClr val="bg2"/>
                      </a:solidFill>
                    </a:endParaRPr>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dLbl>
              <c:idx val="3"/>
              <c:layout>
                <c:manualLayout>
                  <c:x val="-2.7114342248756797E-3"/>
                  <c:y val="-1.273836396672549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2"/>
                        </a:solidFill>
                        <a:latin typeface="+mn-lt"/>
                        <a:ea typeface="+mn-ea"/>
                        <a:cs typeface="+mn-cs"/>
                      </a:defRPr>
                    </a:pPr>
                    <a:fld id="{9AB3BAE0-7B6B-45B8-9C31-5C654421435B}" type="CATEGORYNAME">
                      <a:rPr lang="en-US" b="1"/>
                      <a:pPr>
                        <a:defRPr sz="1100">
                          <a:solidFill>
                            <a:schemeClr val="bg2"/>
                          </a:solidFill>
                        </a:defRPr>
                      </a:pPr>
                      <a:t>[CATEGORY NAME]</a:t>
                    </a:fld>
                    <a:r>
                      <a:rPr lang="en-US" b="1" baseline="0" dirty="0"/>
                      <a:t>
</a:t>
                    </a:r>
                    <a:fld id="{7A23661D-9F85-4FAA-9DCD-10D7E1FB4418}" type="VALUE">
                      <a:rPr lang="en-US" baseline="0"/>
                      <a:pPr>
                        <a:defRPr sz="1100">
                          <a:solidFill>
                            <a:schemeClr val="bg2"/>
                          </a:solidFill>
                        </a:defRPr>
                      </a:pPr>
                      <a:t>[VALUE]</a:t>
                    </a:fld>
                    <a:endParaRPr lang="en-US" b="1" baseline="0" dirty="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2"/>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2570209066523652"/>
                      <c:h val="9.6494056792598829E-2"/>
                    </c:manualLayout>
                  </c15:layout>
                  <c15:dlblFieldTable/>
                  <c15:showDataLabelsRange val="0"/>
                </c:ext>
              </c:extLst>
            </c:dLbl>
            <c:dLbl>
              <c:idx val="4"/>
              <c:layout>
                <c:manualLayout>
                  <c:x val="-0.13557171124378403"/>
                  <c:y val="-0.1401233828011336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fld id="{1DBD1270-43A4-4F70-8677-B00B6316DE71}" type="CATEGORYNAME">
                      <a:rPr lang="en-US" b="1">
                        <a:solidFill>
                          <a:schemeClr val="tx2"/>
                        </a:solidFill>
                      </a:rPr>
                      <a:pPr>
                        <a:defRPr sz="1100">
                          <a:solidFill>
                            <a:schemeClr val="tx2"/>
                          </a:solidFill>
                        </a:defRPr>
                      </a:pPr>
                      <a:t>[CATEGORY NAME]</a:t>
                    </a:fld>
                    <a:r>
                      <a:rPr lang="en-US" b="1" baseline="0" dirty="0">
                        <a:solidFill>
                          <a:schemeClr val="tx2"/>
                        </a:solidFill>
                      </a:rPr>
                      <a:t>
</a:t>
                    </a:r>
                    <a:fld id="{4FC0B195-6F41-4436-8BC4-A27DA2885E13}" type="VALUE">
                      <a:rPr lang="en-US" baseline="0">
                        <a:solidFill>
                          <a:schemeClr val="tx2"/>
                        </a:solidFill>
                      </a:rPr>
                      <a:pPr>
                        <a:defRPr sz="1100">
                          <a:solidFill>
                            <a:schemeClr val="tx2"/>
                          </a:solidFill>
                        </a:defRPr>
                      </a:pPr>
                      <a:t>[VALUE]</a:t>
                    </a:fld>
                    <a:endParaRPr lang="en-US" b="1" baseline="0" dirty="0">
                      <a:solidFill>
                        <a:schemeClr val="tx2"/>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dLbl>
              <c:idx val="5"/>
              <c:layout>
                <c:manualLayout>
                  <c:x val="8.9477329420897422E-2"/>
                  <c:y val="-0.1464926274739124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fld id="{1217F2D9-527D-48DA-BBC2-650990F45E82}" type="CATEGORYNAME">
                      <a:rPr lang="en-US" b="1">
                        <a:solidFill>
                          <a:schemeClr val="tx2"/>
                        </a:solidFill>
                      </a:rPr>
                      <a:pPr>
                        <a:defRPr sz="1100">
                          <a:solidFill>
                            <a:schemeClr val="tx2"/>
                          </a:solidFill>
                        </a:defRPr>
                      </a:pPr>
                      <a:t>[CATEGORY NAME]</a:t>
                    </a:fld>
                    <a:r>
                      <a:rPr lang="en-US" b="1" baseline="0" dirty="0">
                        <a:solidFill>
                          <a:schemeClr val="tx2"/>
                        </a:solidFill>
                      </a:rPr>
                      <a:t>
</a:t>
                    </a:r>
                    <a:fld id="{2D5F6B98-322B-4038-850F-197CA96D14B0}" type="VALUE">
                      <a:rPr lang="en-US" baseline="0">
                        <a:solidFill>
                          <a:schemeClr val="tx2"/>
                        </a:solidFill>
                      </a:rPr>
                      <a:pPr>
                        <a:defRPr sz="1100">
                          <a:solidFill>
                            <a:schemeClr val="tx2"/>
                          </a:solidFill>
                        </a:defRPr>
                      </a:pPr>
                      <a:t>[VALUE]</a:t>
                    </a:fld>
                    <a:endParaRPr lang="en-US" b="1" baseline="0" dirty="0">
                      <a:solidFill>
                        <a:schemeClr val="tx2"/>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Natural Gas</c:v>
                </c:pt>
                <c:pt idx="1">
                  <c:v>Coal</c:v>
                </c:pt>
                <c:pt idx="2">
                  <c:v>Wind</c:v>
                </c:pt>
                <c:pt idx="3">
                  <c:v>Nuclear</c:v>
                </c:pt>
                <c:pt idx="4">
                  <c:v>Solar</c:v>
                </c:pt>
                <c:pt idx="5">
                  <c:v>Other</c:v>
                </c:pt>
              </c:strCache>
            </c:strRef>
          </c:cat>
          <c:val>
            <c:numRef>
              <c:f>Sheet1!$B$1:$B$6</c:f>
              <c:numCache>
                <c:formatCode>0.00%</c:formatCode>
                <c:ptCount val="6"/>
                <c:pt idx="0">
                  <c:v>0.53800000000000003</c:v>
                </c:pt>
                <c:pt idx="1">
                  <c:v>0.16400000000000001</c:v>
                </c:pt>
                <c:pt idx="2">
                  <c:v>0.21299999999999999</c:v>
                </c:pt>
                <c:pt idx="3">
                  <c:v>5.1999999999999998E-2</c:v>
                </c:pt>
                <c:pt idx="4">
                  <c:v>1.0999999999999999E-2</c:v>
                </c:pt>
                <c:pt idx="5">
                  <c:v>2.1000000000000001E-2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cap="none" spc="0" baseline="0">
                <a:solidFill>
                  <a:sysClr val="windowText" lastClr="000000">
                    <a:lumMod val="65000"/>
                    <a:lumOff val="35000"/>
                  </a:sysClr>
                </a:solidFill>
                <a:latin typeface="+mn-lt"/>
                <a:ea typeface="+mn-ea"/>
                <a:cs typeface="+mn-cs"/>
              </a:defRPr>
            </a:pPr>
            <a:r>
              <a:rPr lang="en-US" sz="1200" b="1" i="0" cap="none" baseline="0" dirty="0">
                <a:effectLst/>
              </a:rPr>
              <a:t>Hour Ahead Wind Forecast Performance</a:t>
            </a:r>
            <a:endParaRPr lang="en-US" sz="1200" cap="none" baseline="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cap="none"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7.9395767018484401E-2"/>
          <c:y val="0.180652138328806"/>
          <c:w val="0.888182753751526"/>
          <c:h val="0.7331060100284639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HA!$B$36:$B$41</c:f>
              <c:strCache>
                <c:ptCount val="6"/>
                <c:pt idx="0">
                  <c:v>2012</c:v>
                </c:pt>
                <c:pt idx="1">
                  <c:v>2013</c:v>
                </c:pt>
                <c:pt idx="2">
                  <c:v>2014</c:v>
                </c:pt>
                <c:pt idx="3">
                  <c:v>2015</c:v>
                </c:pt>
                <c:pt idx="4">
                  <c:v>2016</c:v>
                </c:pt>
                <c:pt idx="5">
                  <c:v>2017</c:v>
                </c:pt>
              </c:strCache>
            </c:strRef>
          </c:cat>
          <c:val>
            <c:numRef>
              <c:f>HA!$C$36:$C$41</c:f>
              <c:numCache>
                <c:formatCode>0.0%</c:formatCode>
                <c:ptCount val="6"/>
                <c:pt idx="0">
                  <c:v>5.6438111055381199E-2</c:v>
                </c:pt>
                <c:pt idx="1">
                  <c:v>5.3204393499448298E-2</c:v>
                </c:pt>
                <c:pt idx="2">
                  <c:v>5.31709013940833E-2</c:v>
                </c:pt>
                <c:pt idx="3">
                  <c:v>3.9829712799499997E-2</c:v>
                </c:pt>
                <c:pt idx="4">
                  <c:v>3.69344042345E-2</c:v>
                </c:pt>
                <c:pt idx="5">
                  <c:v>3.7741698207630597E-2</c:v>
                </c:pt>
              </c:numCache>
            </c:numRef>
          </c:val>
        </c:ser>
        <c:dLbls>
          <c:showLegendKey val="0"/>
          <c:showVal val="0"/>
          <c:showCatName val="0"/>
          <c:showSerName val="0"/>
          <c:showPercent val="0"/>
          <c:showBubbleSize val="0"/>
        </c:dLbls>
        <c:gapWidth val="219"/>
        <c:overlap val="-27"/>
        <c:axId val="240098336"/>
        <c:axId val="240098728"/>
      </c:barChart>
      <c:catAx>
        <c:axId val="24009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098728"/>
        <c:crosses val="autoZero"/>
        <c:auto val="1"/>
        <c:lblAlgn val="ctr"/>
        <c:lblOffset val="100"/>
        <c:noMultiLvlLbl val="0"/>
      </c:catAx>
      <c:valAx>
        <c:axId val="2400987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09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spc="0" baseline="0">
                <a:solidFill>
                  <a:schemeClr val="tx1">
                    <a:lumMod val="65000"/>
                    <a:lumOff val="35000"/>
                  </a:schemeClr>
                </a:solidFill>
                <a:latin typeface="+mn-lt"/>
                <a:ea typeface="+mn-ea"/>
                <a:cs typeface="+mn-cs"/>
              </a:defRPr>
            </a:pPr>
            <a:r>
              <a:rPr lang="en-US" sz="1200" b="1" dirty="0"/>
              <a:t>Day Ahead Wind Forecast Performance</a:t>
            </a:r>
          </a:p>
        </c:rich>
      </c:tx>
      <c:layout>
        <c:manualLayout>
          <c:xMode val="edge"/>
          <c:yMode val="edge"/>
          <c:x val="0.33462994388632455"/>
          <c:y val="4.6875E-2"/>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027052469505"/>
          <c:y val="0.180652138328806"/>
          <c:w val="0.87465683810800299"/>
          <c:h val="0.7331060100284639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DA!$B$40:$B$45</c:f>
              <c:numCache>
                <c:formatCode>General</c:formatCode>
                <c:ptCount val="6"/>
                <c:pt idx="0">
                  <c:v>2012</c:v>
                </c:pt>
                <c:pt idx="1">
                  <c:v>2013</c:v>
                </c:pt>
                <c:pt idx="2">
                  <c:v>2014</c:v>
                </c:pt>
                <c:pt idx="3">
                  <c:v>2015</c:v>
                </c:pt>
                <c:pt idx="4">
                  <c:v>2016</c:v>
                </c:pt>
                <c:pt idx="5">
                  <c:v>2017</c:v>
                </c:pt>
              </c:numCache>
            </c:numRef>
          </c:cat>
          <c:val>
            <c:numRef>
              <c:f>DA!$C$40:$C$45</c:f>
              <c:numCache>
                <c:formatCode>0.00%</c:formatCode>
                <c:ptCount val="6"/>
                <c:pt idx="0">
                  <c:v>8.5121697538159402E-2</c:v>
                </c:pt>
                <c:pt idx="1">
                  <c:v>8.3179437140097498E-2</c:v>
                </c:pt>
                <c:pt idx="2">
                  <c:v>8.2852251974416702E-2</c:v>
                </c:pt>
                <c:pt idx="3">
                  <c:v>6.24397041371667E-2</c:v>
                </c:pt>
                <c:pt idx="4">
                  <c:v>5.6326554485749997E-2</c:v>
                </c:pt>
                <c:pt idx="5">
                  <c:v>5.8034452942437802E-2</c:v>
                </c:pt>
              </c:numCache>
            </c:numRef>
          </c:val>
        </c:ser>
        <c:dLbls>
          <c:showLegendKey val="0"/>
          <c:showVal val="0"/>
          <c:showCatName val="0"/>
          <c:showSerName val="0"/>
          <c:showPercent val="0"/>
          <c:showBubbleSize val="0"/>
        </c:dLbls>
        <c:gapWidth val="219"/>
        <c:overlap val="-27"/>
        <c:axId val="240099512"/>
        <c:axId val="240099904"/>
      </c:barChart>
      <c:catAx>
        <c:axId val="24009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0099904"/>
        <c:crosses val="autoZero"/>
        <c:auto val="1"/>
        <c:lblAlgn val="ctr"/>
        <c:lblOffset val="100"/>
        <c:noMultiLvlLbl val="0"/>
      </c:catAx>
      <c:valAx>
        <c:axId val="240099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0099512"/>
        <c:crosses val="autoZero"/>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solidFill>
                  <a:schemeClr val="tx2"/>
                </a:solidFill>
              </a:rPr>
              <a:t>Short-Term</a:t>
            </a:r>
            <a:r>
              <a:rPr lang="en-US" sz="1800" b="1" baseline="0" dirty="0" smtClean="0">
                <a:solidFill>
                  <a:schemeClr val="tx2"/>
                </a:solidFill>
              </a:rPr>
              <a:t> Load Forecast Accuracy </a:t>
            </a:r>
            <a:endParaRPr lang="en-US" sz="1800" b="1" dirty="0">
              <a:solidFill>
                <a:schemeClr val="tx2"/>
              </a:solidFill>
            </a:endParaRPr>
          </a:p>
        </c:rich>
      </c:tx>
      <c:overlay val="0"/>
      <c:spPr>
        <a:solidFill>
          <a:schemeClr val="bg2"/>
        </a:solidFill>
        <a:ln>
          <a:solidFill>
            <a:schemeClr val="bg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Previous Model</c:v>
                </c:pt>
              </c:strCache>
            </c:strRef>
          </c:tx>
          <c:spPr>
            <a:solidFill>
              <a:schemeClr val="accent1"/>
            </a:solidFill>
            <a:ln>
              <a:noFill/>
            </a:ln>
            <a:effectLst/>
          </c:spPr>
          <c:invertIfNegative val="0"/>
          <c:cat>
            <c:numRef>
              <c:f>Sheet1!$A$2:$A$5</c:f>
              <c:numCache>
                <c:formatCode>General</c:formatCode>
                <c:ptCount val="4"/>
                <c:pt idx="0">
                  <c:v>5</c:v>
                </c:pt>
                <c:pt idx="1">
                  <c:v>15</c:v>
                </c:pt>
                <c:pt idx="2">
                  <c:v>30</c:v>
                </c:pt>
                <c:pt idx="3">
                  <c:v>55</c:v>
                </c:pt>
              </c:numCache>
            </c:numRef>
          </c:cat>
          <c:val>
            <c:numRef>
              <c:f>Sheet1!$B$2:$B$5</c:f>
              <c:numCache>
                <c:formatCode>General</c:formatCode>
                <c:ptCount val="4"/>
                <c:pt idx="0">
                  <c:v>0.48</c:v>
                </c:pt>
                <c:pt idx="1">
                  <c:v>0.57999999999999996</c:v>
                </c:pt>
                <c:pt idx="2">
                  <c:v>0.8</c:v>
                </c:pt>
                <c:pt idx="3">
                  <c:v>1.1499999999999999</c:v>
                </c:pt>
              </c:numCache>
            </c:numRef>
          </c:val>
        </c:ser>
        <c:ser>
          <c:idx val="1"/>
          <c:order val="1"/>
          <c:tx>
            <c:strRef>
              <c:f>Sheet1!$C$1</c:f>
              <c:strCache>
                <c:ptCount val="1"/>
                <c:pt idx="0">
                  <c:v>New Model</c:v>
                </c:pt>
              </c:strCache>
            </c:strRef>
          </c:tx>
          <c:spPr>
            <a:solidFill>
              <a:schemeClr val="accent2"/>
            </a:solidFill>
            <a:ln>
              <a:noFill/>
            </a:ln>
            <a:effectLst/>
          </c:spPr>
          <c:invertIfNegative val="0"/>
          <c:cat>
            <c:numRef>
              <c:f>Sheet1!$A$2:$A$5</c:f>
              <c:numCache>
                <c:formatCode>General</c:formatCode>
                <c:ptCount val="4"/>
                <c:pt idx="0">
                  <c:v>5</c:v>
                </c:pt>
                <c:pt idx="1">
                  <c:v>15</c:v>
                </c:pt>
                <c:pt idx="2">
                  <c:v>30</c:v>
                </c:pt>
                <c:pt idx="3">
                  <c:v>55</c:v>
                </c:pt>
              </c:numCache>
            </c:numRef>
          </c:cat>
          <c:val>
            <c:numRef>
              <c:f>Sheet1!$C$2:$C$5</c:f>
              <c:numCache>
                <c:formatCode>General</c:formatCode>
                <c:ptCount val="4"/>
                <c:pt idx="0">
                  <c:v>0.28999999999999998</c:v>
                </c:pt>
                <c:pt idx="1">
                  <c:v>0.33</c:v>
                </c:pt>
                <c:pt idx="2">
                  <c:v>0.41</c:v>
                </c:pt>
                <c:pt idx="3">
                  <c:v>0.56000000000000005</c:v>
                </c:pt>
              </c:numCache>
            </c:numRef>
          </c:val>
        </c:ser>
        <c:dLbls>
          <c:showLegendKey val="0"/>
          <c:showVal val="0"/>
          <c:showCatName val="0"/>
          <c:showSerName val="0"/>
          <c:showPercent val="0"/>
          <c:showBubbleSize val="0"/>
        </c:dLbls>
        <c:gapWidth val="219"/>
        <c:overlap val="-27"/>
        <c:axId val="236017472"/>
        <c:axId val="236017864"/>
      </c:barChart>
      <c:catAx>
        <c:axId val="236017472"/>
        <c:scaling>
          <c:orientation val="minMax"/>
        </c:scaling>
        <c:delete val="0"/>
        <c:axPos val="b"/>
        <c:title>
          <c:tx>
            <c:rich>
              <a:bodyPr rot="0" spcFirstLastPara="1" vertOverflow="ellipsis" vert="horz" wrap="square" anchor="ctr" anchorCtr="1"/>
              <a:lstStyle/>
              <a:p>
                <a:pPr algn="ctr">
                  <a:defRPr sz="1000" b="0" i="0" u="none" strike="noStrike" kern="1200" baseline="0">
                    <a:solidFill>
                      <a:schemeClr val="tx1">
                        <a:lumMod val="65000"/>
                        <a:lumOff val="35000"/>
                      </a:schemeClr>
                    </a:solidFill>
                    <a:latin typeface="+mn-lt"/>
                    <a:ea typeface="+mn-ea"/>
                    <a:cs typeface="+mn-cs"/>
                  </a:defRPr>
                </a:pPr>
                <a:r>
                  <a:rPr lang="en-US" sz="1200" b="1" dirty="0"/>
                  <a:t>Forecast horizon - minutes</a:t>
                </a:r>
              </a:p>
            </c:rich>
          </c:tx>
          <c:layout>
            <c:manualLayout>
              <c:xMode val="edge"/>
              <c:yMode val="edge"/>
              <c:x val="0.39288690476190474"/>
              <c:y val="0.86253712159585583"/>
            </c:manualLayout>
          </c:layout>
          <c:overlay val="0"/>
          <c:spPr>
            <a:noFill/>
            <a:ln>
              <a:noFill/>
            </a:ln>
            <a:effectLst/>
          </c:spPr>
          <c:txPr>
            <a:bodyPr rot="0" spcFirstLastPara="1" vertOverflow="ellipsis" vert="horz" wrap="square" anchor="ctr" anchorCtr="1"/>
            <a:lstStyle/>
            <a:p>
              <a:pPr algn="ct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017864"/>
        <c:crosses val="autoZero"/>
        <c:auto val="1"/>
        <c:lblAlgn val="ctr"/>
        <c:lblOffset val="100"/>
        <c:noMultiLvlLbl val="0"/>
      </c:catAx>
      <c:valAx>
        <c:axId val="236017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MAPE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01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0.71219</cdr:x>
      <cdr:y>0.16519</cdr:y>
    </cdr:from>
    <cdr:to>
      <cdr:x>0.9986</cdr:x>
      <cdr:y>0.23851</cdr:y>
    </cdr:to>
    <cdr:sp macro="" textlink="">
      <cdr:nvSpPr>
        <cdr:cNvPr id="3" name="TextBox 1"/>
        <cdr:cNvSpPr txBox="1"/>
      </cdr:nvSpPr>
      <cdr:spPr>
        <a:xfrm xmlns:a="http://schemas.openxmlformats.org/drawingml/2006/main">
          <a:off x="6019799" y="395206"/>
          <a:ext cx="2420854" cy="175433"/>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18288" tIns="18288" rIns="18288" bIns="18288"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cap="all" dirty="0">
              <a:solidFill>
                <a:schemeClr val="accent4"/>
              </a:solidFill>
            </a:rPr>
            <a:t>Yearly</a:t>
          </a:r>
          <a:r>
            <a:rPr lang="en-US" sz="900" cap="all" baseline="0" dirty="0">
              <a:solidFill>
                <a:schemeClr val="accent4"/>
              </a:solidFill>
            </a:rPr>
            <a:t> AVG </a:t>
          </a:r>
          <a:r>
            <a:rPr lang="en-US" sz="900" cap="all" dirty="0">
              <a:solidFill>
                <a:schemeClr val="accent4"/>
              </a:solidFill>
            </a:rPr>
            <a:t>Mean </a:t>
          </a:r>
          <a:r>
            <a:rPr lang="en-US" sz="900" cap="all" baseline="0" dirty="0">
              <a:solidFill>
                <a:schemeClr val="accent4"/>
              </a:solidFill>
            </a:rPr>
            <a:t>Absolute</a:t>
          </a:r>
          <a:r>
            <a:rPr lang="en-US" sz="900" cap="all" dirty="0">
              <a:solidFill>
                <a:schemeClr val="accent4"/>
              </a:solidFill>
            </a:rPr>
            <a:t> %Error</a:t>
          </a:r>
        </a:p>
      </cdr:txBody>
    </cdr:sp>
  </cdr:relSizeAnchor>
</c:userShapes>
</file>

<file path=ppt/drawings/drawing2.xml><?xml version="1.0" encoding="utf-8"?>
<c:userShapes xmlns:c="http://schemas.openxmlformats.org/drawingml/2006/chart">
  <cdr:relSizeAnchor xmlns:cdr="http://schemas.openxmlformats.org/drawingml/2006/chartDrawing">
    <cdr:from>
      <cdr:x>0.71053</cdr:x>
      <cdr:y>0.17255</cdr:y>
    </cdr:from>
    <cdr:to>
      <cdr:x>1</cdr:x>
      <cdr:y>0.24449</cdr:y>
    </cdr:to>
    <cdr:sp macro="" textlink="">
      <cdr:nvSpPr>
        <cdr:cNvPr id="3" name="TextBox 1"/>
        <cdr:cNvSpPr txBox="1"/>
      </cdr:nvSpPr>
      <cdr:spPr>
        <a:xfrm xmlns:a="http://schemas.openxmlformats.org/drawingml/2006/main">
          <a:off x="6172200" y="420734"/>
          <a:ext cx="2514600" cy="175433"/>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18288" tIns="18288" rIns="18288" bIns="18288"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cap="all" dirty="0">
              <a:solidFill>
                <a:schemeClr val="accent4"/>
              </a:solidFill>
            </a:rPr>
            <a:t>Yearly</a:t>
          </a:r>
          <a:r>
            <a:rPr lang="en-US" sz="900" cap="all" baseline="0" dirty="0">
              <a:solidFill>
                <a:schemeClr val="accent4"/>
              </a:solidFill>
            </a:rPr>
            <a:t> AVG </a:t>
          </a:r>
          <a:r>
            <a:rPr lang="en-US" sz="900" cap="all" dirty="0">
              <a:solidFill>
                <a:schemeClr val="accent4"/>
              </a:solidFill>
            </a:rPr>
            <a:t>Mean </a:t>
          </a:r>
          <a:r>
            <a:rPr lang="en-US" sz="900" cap="all" baseline="0" dirty="0">
              <a:solidFill>
                <a:schemeClr val="accent4"/>
              </a:solidFill>
            </a:rPr>
            <a:t>Absolute</a:t>
          </a:r>
          <a:r>
            <a:rPr lang="en-US" sz="900" cap="all" dirty="0">
              <a:solidFill>
                <a:schemeClr val="accent4"/>
              </a:solidFill>
            </a:rPr>
            <a:t> %</a:t>
          </a:r>
          <a:r>
            <a:rPr lang="en-US" sz="900" cap="all" dirty="0" smtClean="0">
              <a:solidFill>
                <a:schemeClr val="accent4"/>
              </a:solidFill>
            </a:rPr>
            <a:t>Error</a:t>
          </a:r>
          <a:endParaRPr lang="en-US" sz="900" cap="all" dirty="0">
            <a:solidFill>
              <a:schemeClr val="accent4"/>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3/27/2018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3/27/2018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419183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109792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the “cumulative</a:t>
            </a:r>
            <a:r>
              <a:rPr lang="en-US" baseline="0" dirty="0" smtClean="0"/>
              <a:t> planned” bar to be the maroon color it is in the wind slide rather than yellow.  Would like the look of wind and solar slides to match.</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374378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40457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1866761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606218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992178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407521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t>
            </a:r>
            <a:r>
              <a:rPr lang="en-US" i="1" baseline="0" dirty="0" smtClean="0"/>
              <a:t> not sure who was the source for this info in Nov., but Jay Teixeira provided the </a:t>
            </a:r>
            <a:r>
              <a:rPr lang="en-US" i="1" baseline="0" smtClean="0"/>
              <a:t>information to me today 1.29.18: </a:t>
            </a: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For the last two bullets;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ROS and BOD Reports                                                                                            </a:t>
            </a:r>
          </a:p>
          <a:p>
            <a:r>
              <a:rPr lang="en-US" sz="1200" kern="1200" dirty="0" smtClean="0">
                <a:solidFill>
                  <a:schemeClr val="tx1"/>
                </a:solidFill>
                <a:effectLst/>
                <a:latin typeface="+mn-lt"/>
                <a:ea typeface="+mn-ea"/>
                <a:cs typeface="+mn-cs"/>
              </a:rPr>
              <a:t>·All Projects (in engineering, routing, licensing and construction):                                                                                              $6,903,176,607.00 </a:t>
            </a:r>
          </a:p>
          <a:p>
            <a:r>
              <a:rPr lang="en-US" sz="1200" kern="1200" dirty="0" smtClean="0">
                <a:solidFill>
                  <a:schemeClr val="tx1"/>
                </a:solidFill>
                <a:effectLst/>
                <a:latin typeface="+mn-lt"/>
                <a:ea typeface="+mn-ea"/>
                <a:cs typeface="+mn-cs"/>
              </a:rPr>
              <a:t>·Transmission Projects Energized in 2017:                                                                                             $805,376,196.00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numbers are as of October 1, 2017. We won’t have new numbers until the end of February.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1834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dirty="0"/>
          </a:p>
        </p:txBody>
      </p:sp>
    </p:spTree>
    <p:extLst>
      <p:ext uri="{BB962C8B-B14F-4D97-AF65-F5344CB8AC3E}">
        <p14:creationId xmlns:p14="http://schemas.microsoft.com/office/powerpoint/2010/main" val="4045431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dirty="0"/>
          </a:p>
        </p:txBody>
      </p:sp>
    </p:spTree>
    <p:extLst>
      <p:ext uri="{BB962C8B-B14F-4D97-AF65-F5344CB8AC3E}">
        <p14:creationId xmlns:p14="http://schemas.microsoft.com/office/powerpoint/2010/main" val="169566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992414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63743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69763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137370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dirty="0"/>
          </a:p>
        </p:txBody>
      </p:sp>
    </p:spTree>
    <p:extLst>
      <p:ext uri="{BB962C8B-B14F-4D97-AF65-F5344CB8AC3E}">
        <p14:creationId xmlns:p14="http://schemas.microsoft.com/office/powerpoint/2010/main" val="2669569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dirty="0"/>
          </a:p>
        </p:txBody>
      </p:sp>
    </p:spTree>
    <p:extLst>
      <p:ext uri="{BB962C8B-B14F-4D97-AF65-F5344CB8AC3E}">
        <p14:creationId xmlns:p14="http://schemas.microsoft.com/office/powerpoint/2010/main" val="1422602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600" b="1" dirty="0" smtClean="0"/>
              <a:t>Federal Power Act grants FERC broad jurisdiction over:</a:t>
            </a:r>
          </a:p>
          <a:p>
            <a:pPr lvl="1" algn="just">
              <a:spcBef>
                <a:spcPts val="900"/>
              </a:spcBef>
            </a:pPr>
            <a:r>
              <a:rPr lang="en-US" sz="1300" dirty="0" smtClean="0"/>
              <a:t>(1) transmission of electric energy in interstate commerce (from one state and consumed in another state in the United States), (2) sale of electric energy at wholesale in interstate commerce (sale for resale), and (3) all facilities for such transfer or sale of electric energy in interstate commerce.</a:t>
            </a:r>
          </a:p>
          <a:p>
            <a:pPr marL="0" lvl="0" indent="0" algn="just">
              <a:buNone/>
            </a:pPr>
            <a:endParaRPr lang="en-US" sz="1300" dirty="0" smtClean="0"/>
          </a:p>
          <a:p>
            <a:pPr marL="0" lvl="0" indent="0" algn="just">
              <a:buNone/>
            </a:pPr>
            <a:r>
              <a:rPr lang="en-US" sz="1600" b="1" dirty="0" smtClean="0"/>
              <a:t>ERCOT not subject to FERC “interstate commerce” jurisdiction</a:t>
            </a:r>
          </a:p>
          <a:p>
            <a:pPr lvl="1" algn="just">
              <a:spcBef>
                <a:spcPts val="900"/>
              </a:spcBef>
            </a:pPr>
            <a:r>
              <a:rPr lang="en-US" sz="1300" dirty="0" smtClean="0"/>
              <a:t>Electric energy generated in the ERCOT Region is not generally transmitted or sold in interstate commerce (except in limited circumstances FERC acknowledges do not trigger jurisdiction).</a:t>
            </a:r>
          </a:p>
          <a:p>
            <a:pPr marL="457200" lvl="1" indent="0" algn="just">
              <a:spcBef>
                <a:spcPts val="0"/>
              </a:spcBef>
              <a:buNone/>
            </a:pPr>
            <a:endParaRPr lang="en-US" sz="1300" dirty="0" smtClean="0"/>
          </a:p>
          <a:p>
            <a:pPr marL="0" lvl="0" indent="0" algn="just">
              <a:buNone/>
            </a:pPr>
            <a:r>
              <a:rPr lang="en-US" sz="1600" b="1" dirty="0" smtClean="0"/>
              <a:t>North American Electric Reliability Corporation (NERC)</a:t>
            </a:r>
          </a:p>
          <a:p>
            <a:pPr lvl="1" algn="just">
              <a:spcBef>
                <a:spcPts val="900"/>
              </a:spcBef>
            </a:pPr>
            <a:r>
              <a:rPr lang="en-US" sz="1300" dirty="0" smtClean="0"/>
              <a:t>After the 2003 Northeast Blackout Congress amended the Federal Power Act to enable FERC to certify an “Electric Reliability Organization” tasked with establishing and enforcing </a:t>
            </a:r>
            <a:r>
              <a:rPr lang="en-US" sz="1300" b="1" i="1" dirty="0" smtClean="0"/>
              <a:t>reliability</a:t>
            </a:r>
            <a:r>
              <a:rPr lang="en-US" sz="1300" dirty="0" smtClean="0"/>
              <a:t> standards applicable to the entire bulk-power system—FERC subsequently certified NERC.</a:t>
            </a:r>
          </a:p>
          <a:p>
            <a:pPr lvl="1" algn="just">
              <a:spcBef>
                <a:spcPts val="900"/>
              </a:spcBef>
            </a:pPr>
            <a:r>
              <a:rPr lang="en-US" sz="1300" dirty="0" smtClean="0"/>
              <a:t>FERC maintains jurisdiction over NERC, regional entities, and all users, owners and operators of the bulk-power system (including ERCOT) for purposes of (1) approving standards and (2) enforcing compliance.</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dirty="0"/>
          </a:p>
        </p:txBody>
      </p:sp>
    </p:spTree>
    <p:extLst>
      <p:ext uri="{BB962C8B-B14F-4D97-AF65-F5344CB8AC3E}">
        <p14:creationId xmlns:p14="http://schemas.microsoft.com/office/powerpoint/2010/main" val="916848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buNone/>
            </a:pPr>
            <a:r>
              <a:rPr lang="en-US" sz="1600" b="1" dirty="0" smtClean="0"/>
              <a:t>Proposed Interconnection Projects Involving Mexico</a:t>
            </a:r>
          </a:p>
          <a:p>
            <a:pPr lvl="1" algn="just">
              <a:spcBef>
                <a:spcPts val="900"/>
              </a:spcBef>
            </a:pPr>
            <a:r>
              <a:rPr lang="en-US" sz="1300" dirty="0" smtClean="0"/>
              <a:t>Nogales Interconnection—connection of the primary national Mexican electric grid with the Western Electricity Coordinating Council (WECC) via Nogales, Arizona (estimated completion 2019).	</a:t>
            </a:r>
          </a:p>
          <a:p>
            <a:pPr lvl="1" algn="just">
              <a:spcBef>
                <a:spcPts val="900"/>
              </a:spcBef>
            </a:pPr>
            <a:r>
              <a:rPr lang="en-US" sz="1300" dirty="0" smtClean="0"/>
              <a:t>Baja Interconnection—connection of the primary national Mexican electric grid with the currently isolated Baja California, Mexico electric grid, which is already connected with WECC via California (estimated completion April 2021).</a:t>
            </a:r>
          </a:p>
          <a:p>
            <a:pPr marL="457200" lvl="1" indent="0" algn="just">
              <a:spcBef>
                <a:spcPts val="0"/>
              </a:spcBef>
              <a:buNone/>
            </a:pPr>
            <a:endParaRPr lang="en-US" sz="1000" dirty="0" smtClean="0"/>
          </a:p>
          <a:p>
            <a:pPr marL="0" indent="0" algn="just">
              <a:buNone/>
            </a:pPr>
            <a:r>
              <a:rPr lang="en-US" sz="1600" b="1" dirty="0" smtClean="0"/>
              <a:t>Possible FERC Jurisdiction based on Changed Circumstances?</a:t>
            </a:r>
          </a:p>
          <a:p>
            <a:pPr lvl="1" algn="just">
              <a:spcBef>
                <a:spcPts val="900"/>
              </a:spcBef>
            </a:pPr>
            <a:r>
              <a:rPr lang="en-US" sz="1300" dirty="0" smtClean="0"/>
              <a:t>The ERCOT Region is connected with the primary Mexican grid via three DC Ties.</a:t>
            </a:r>
          </a:p>
          <a:p>
            <a:pPr lvl="1" algn="just">
              <a:spcBef>
                <a:spcPts val="900"/>
              </a:spcBef>
            </a:pPr>
            <a:r>
              <a:rPr lang="en-US" sz="1300" dirty="0" smtClean="0"/>
              <a:t>Nogales and/or Baja Interconnections would for the first time allow for the flow of electric energy between ERCOT and another state in the United States via Mexico (North and East DC Ties already exempt from triggering jurisdiction under existing FERC orders).</a:t>
            </a:r>
          </a:p>
          <a:p>
            <a:pPr lvl="1" algn="just">
              <a:spcBef>
                <a:spcPts val="900"/>
              </a:spcBef>
            </a:pPr>
            <a:r>
              <a:rPr lang="en-US" sz="1300" dirty="0" smtClean="0"/>
              <a:t>FERC has not squarely addressed jurisdiction based on these potential changed circumstances—it could (1) issue an order broadly disclaiming jurisdiction or (2) approve jurisdictional exemptions.</a:t>
            </a:r>
          </a:p>
          <a:p>
            <a:pPr marL="0" lvl="0" indent="0" algn="just">
              <a:buNone/>
            </a:pPr>
            <a:endParaRPr lang="en-US" sz="1000" dirty="0" smtClean="0"/>
          </a:p>
          <a:p>
            <a:pPr marL="0" lvl="0" indent="0" algn="just">
              <a:buNone/>
            </a:pPr>
            <a:r>
              <a:rPr lang="en-US" sz="1600" b="1" dirty="0" smtClean="0"/>
              <a:t>ERCOT’s Obligation to Protect the Jurisdictional Status Quo</a:t>
            </a:r>
            <a:endParaRPr lang="en-US" sz="1300" dirty="0" smtClean="0"/>
          </a:p>
          <a:p>
            <a:pPr lvl="1" algn="just">
              <a:spcBef>
                <a:spcPts val="900"/>
              </a:spcBef>
            </a:pPr>
            <a:r>
              <a:rPr lang="en-US" sz="1300" dirty="0" smtClean="0"/>
              <a:t>Standard Form Market Participant Agreement provides Market Participants “shall not take any action [that would trigger plenary FERC jurisdiction], without first providing written notice to ERCOT and </a:t>
            </a:r>
            <a:r>
              <a:rPr lang="en-US" sz="1300" b="1" i="1" dirty="0" smtClean="0"/>
              <a:t>reasonable time for ERCOT</a:t>
            </a:r>
            <a:r>
              <a:rPr lang="en-US" sz="1300" dirty="0" smtClean="0"/>
              <a:t> and Market Participants </a:t>
            </a:r>
            <a:r>
              <a:rPr lang="en-US" sz="1300" b="1" i="1" dirty="0" smtClean="0"/>
              <a:t>to respond</a:t>
            </a:r>
            <a:r>
              <a:rPr lang="en-US" sz="1300" dirty="0" smtClean="0"/>
              <a:t>.” </a:t>
            </a:r>
          </a:p>
          <a:p>
            <a:pPr lvl="1" algn="just">
              <a:spcBef>
                <a:spcPts val="900"/>
              </a:spcBef>
            </a:pPr>
            <a:r>
              <a:rPr lang="en-US" sz="1300" dirty="0" smtClean="0"/>
              <a:t>NPRR 861 clarifies and confirms that ERCOT shall take </a:t>
            </a:r>
            <a:r>
              <a:rPr lang="en-US" sz="1300" b="1" i="1" dirty="0" smtClean="0"/>
              <a:t>any</a:t>
            </a:r>
            <a:r>
              <a:rPr lang="en-US" sz="1300" dirty="0" smtClean="0"/>
              <a:t> </a:t>
            </a:r>
            <a:r>
              <a:rPr lang="en-US" sz="1300" b="1" i="1" dirty="0" smtClean="0"/>
              <a:t>action</a:t>
            </a:r>
            <a:r>
              <a:rPr lang="en-US" sz="1300" dirty="0" smtClean="0"/>
              <a:t>—including ordering the disconnection of transmission facilities and denying or curtailing e-Tags—</a:t>
            </a:r>
            <a:r>
              <a:rPr lang="en-US" sz="1300" b="1" i="1" dirty="0" smtClean="0"/>
              <a:t>necessary to maintain the jurisdictional status quo</a:t>
            </a:r>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dirty="0"/>
          </a:p>
        </p:txBody>
      </p:sp>
    </p:spTree>
    <p:extLst>
      <p:ext uri="{BB962C8B-B14F-4D97-AF65-F5344CB8AC3E}">
        <p14:creationId xmlns:p14="http://schemas.microsoft.com/office/powerpoint/2010/main" val="176491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dirty="0"/>
          </a:p>
        </p:txBody>
      </p:sp>
    </p:spTree>
    <p:extLst>
      <p:ext uri="{BB962C8B-B14F-4D97-AF65-F5344CB8AC3E}">
        <p14:creationId xmlns:p14="http://schemas.microsoft.com/office/powerpoint/2010/main" val="1165470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dirty="0"/>
          </a:p>
        </p:txBody>
      </p:sp>
    </p:spTree>
    <p:extLst>
      <p:ext uri="{BB962C8B-B14F-4D97-AF65-F5344CB8AC3E}">
        <p14:creationId xmlns:p14="http://schemas.microsoft.com/office/powerpoint/2010/main" val="1751325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NIST Cybersecurity Framework for Critical Infrastructure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framework helps organizations understand, structure, manage, and reduce cybersecurity risks. Cybersecurity violations can cause substantial financial losses, damage reputation, or cause outages to critical infrastructure and services.</a:t>
            </a:r>
          </a:p>
          <a:p>
            <a:r>
              <a:rPr lang="en-US" sz="1200" kern="1200" dirty="0" smtClean="0">
                <a:solidFill>
                  <a:schemeClr val="tx1"/>
                </a:solidFill>
                <a:effectLst/>
                <a:latin typeface="+mn-lt"/>
                <a:ea typeface="+mn-ea"/>
                <a:cs typeface="+mn-cs"/>
              </a:rPr>
              <a:t>The framework assists in identifying the most important activities to assure critical operations and service delivery. It helps prioritize investments and provides a common language inside and outside the organization for cybersecurity and risk management.</a:t>
            </a:r>
          </a:p>
          <a:p>
            <a:r>
              <a:rPr lang="en-US" sz="1200" kern="1200" dirty="0" smtClean="0">
                <a:solidFill>
                  <a:schemeClr val="tx1"/>
                </a:solidFill>
                <a:effectLst/>
                <a:latin typeface="+mn-lt"/>
                <a:ea typeface="+mn-ea"/>
                <a:cs typeface="+mn-cs"/>
              </a:rPr>
              <a:t>Implementation of the framework is currently voluntary. It is based on well-known standards and practices and represents the best current practice in cybersecurity.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Identify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Detect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Respond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Recover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Cybersecurity is realized as technical controls, monitoring, and planned responses. The processes are reviewed and improved based on experience. The framework provides core controls and processes in several areas essential to cybersecurity. It defines the five concurrent functions </a:t>
            </a:r>
            <a:r>
              <a:rPr lang="en-US" sz="1200" b="0" kern="1200" dirty="0" smtClean="0">
                <a:solidFill>
                  <a:schemeClr val="tx1"/>
                </a:solidFill>
                <a:effectLst/>
                <a:latin typeface="+mn-lt"/>
                <a:ea typeface="+mn-ea"/>
                <a:cs typeface="+mn-cs"/>
              </a:rPr>
              <a:t>Identify</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Protect</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Detect</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Respond</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Recover</a:t>
            </a:r>
            <a:r>
              <a:rPr lang="en-US" sz="1200" kern="1200" dirty="0" smtClean="0">
                <a:solidFill>
                  <a:schemeClr val="tx1"/>
                </a:solidFill>
                <a:effectLst/>
                <a:latin typeface="+mn-lt"/>
                <a:ea typeface="+mn-ea"/>
                <a:cs typeface="+mn-cs"/>
              </a:rPr>
              <a:t>. Several of these functions relate to processes and policies.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164741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4217209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dirty="0"/>
          </a:p>
        </p:txBody>
      </p:sp>
    </p:spTree>
    <p:extLst>
      <p:ext uri="{BB962C8B-B14F-4D97-AF65-F5344CB8AC3E}">
        <p14:creationId xmlns:p14="http://schemas.microsoft.com/office/powerpoint/2010/main" val="2573986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92827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9595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65732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329245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spcBef>
                <a:spcPts val="1500"/>
              </a:spcBef>
              <a:spcAft>
                <a:spcPts val="300"/>
              </a:spcAft>
              <a:tabLst>
                <a:tab pos="1600200" algn="l"/>
              </a:tabLst>
              <a:defRPr/>
            </a:pPr>
            <a:endParaRPr lang="en-US" dirty="0" smtClean="0">
              <a:solidFill>
                <a:schemeClr val="tx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07719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slide 2.22.18</a:t>
            </a: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81645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6099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Footer text goes here.</a:t>
            </a:r>
            <a:endParaRPr lang="en-US" dirty="0"/>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t>Footer text goes here.</a:t>
            </a: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30.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jpe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14800" y="1905506"/>
            <a:ext cx="4953000" cy="3046988"/>
          </a:xfrm>
          <a:prstGeom prst="rect">
            <a:avLst/>
          </a:prstGeom>
          <a:noFill/>
        </p:spPr>
        <p:txBody>
          <a:bodyPr wrap="square" rtlCol="0">
            <a:spAutoFit/>
          </a:bodyPr>
          <a:lstStyle/>
          <a:p>
            <a:r>
              <a:rPr lang="en-US" sz="2800" b="1" dirty="0" smtClean="0">
                <a:solidFill>
                  <a:schemeClr val="tx2"/>
                </a:solidFill>
              </a:rPr>
              <a:t>CEO </a:t>
            </a:r>
            <a:r>
              <a:rPr lang="en-US" sz="2800" b="1" dirty="0">
                <a:solidFill>
                  <a:schemeClr val="tx2"/>
                </a:solidFill>
              </a:rPr>
              <a:t>Perspectives</a:t>
            </a:r>
          </a:p>
          <a:p>
            <a:endParaRPr lang="en-US" dirty="0">
              <a:solidFill>
                <a:schemeClr val="tx2"/>
              </a:solidFill>
            </a:endParaRPr>
          </a:p>
          <a:p>
            <a:r>
              <a:rPr lang="en-US" sz="2000" i="1" dirty="0">
                <a:solidFill>
                  <a:schemeClr val="tx2"/>
                </a:solidFill>
              </a:rPr>
              <a:t>Bill Magness</a:t>
            </a:r>
          </a:p>
          <a:p>
            <a:r>
              <a:rPr lang="en-US" dirty="0">
                <a:solidFill>
                  <a:schemeClr val="tx2"/>
                </a:solidFill>
              </a:rPr>
              <a:t>President &amp; CEO</a:t>
            </a:r>
          </a:p>
          <a:p>
            <a:r>
              <a:rPr lang="en-US" dirty="0">
                <a:solidFill>
                  <a:schemeClr val="tx2"/>
                </a:solidFill>
              </a:rPr>
              <a:t>ERCOT</a:t>
            </a:r>
          </a:p>
          <a:p>
            <a:endParaRPr lang="en-US" dirty="0">
              <a:solidFill>
                <a:schemeClr val="tx2"/>
              </a:solidFill>
            </a:endParaRPr>
          </a:p>
          <a:p>
            <a:endParaRPr lang="en-US" b="1" i="1" dirty="0" smtClean="0">
              <a:solidFill>
                <a:schemeClr val="tx2"/>
              </a:solidFill>
            </a:endParaRPr>
          </a:p>
          <a:p>
            <a:endParaRPr lang="en-US" b="1" i="1" dirty="0">
              <a:solidFill>
                <a:schemeClr val="tx2"/>
              </a:solidFill>
            </a:endParaRPr>
          </a:p>
          <a:p>
            <a:r>
              <a:rPr lang="en-US" b="1" i="1" dirty="0" smtClean="0">
                <a:solidFill>
                  <a:schemeClr val="tx2"/>
                </a:solidFill>
              </a:rPr>
              <a:t>2018 </a:t>
            </a:r>
            <a:r>
              <a:rPr lang="en-US" b="1" i="1" dirty="0">
                <a:solidFill>
                  <a:schemeClr val="tx2"/>
                </a:solidFill>
              </a:rPr>
              <a:t>ERCOT Operations Training Seminar</a:t>
            </a:r>
          </a:p>
          <a:p>
            <a:r>
              <a:rPr lang="en-US" dirty="0" smtClean="0">
                <a:solidFill>
                  <a:schemeClr val="tx2"/>
                </a:solidFill>
              </a:rPr>
              <a:t>March, April &amp; May 2018</a:t>
            </a:r>
            <a:endParaRPr lang="en-US" b="1" dirty="0" smtClean="0">
              <a:solidFill>
                <a:schemeClr val="accent6"/>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731520"/>
            <a:ext cx="8543162" cy="5669279"/>
          </a:xfrm>
          <a:prstGeom prst="rect">
            <a:avLst/>
          </a:prstGeom>
        </p:spPr>
      </p:pic>
      <p:sp>
        <p:nvSpPr>
          <p:cNvPr id="2" name="Title 1"/>
          <p:cNvSpPr>
            <a:spLocks noGrp="1"/>
          </p:cNvSpPr>
          <p:nvPr>
            <p:ph type="title"/>
          </p:nvPr>
        </p:nvSpPr>
        <p:spPr>
          <a:xfrm>
            <a:off x="381000" y="243682"/>
            <a:ext cx="8458200" cy="365918"/>
          </a:xfrm>
        </p:spPr>
        <p:txBody>
          <a:bodyPr/>
          <a:lstStyle/>
          <a:p>
            <a:r>
              <a:rPr lang="en-US" dirty="0"/>
              <a:t>Wind Generation Capacity – </a:t>
            </a:r>
            <a:r>
              <a:rPr lang="en-US" dirty="0" smtClean="0"/>
              <a:t>January 2018</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sp>
        <p:nvSpPr>
          <p:cNvPr id="7" name="TextBox 6"/>
          <p:cNvSpPr txBox="1"/>
          <p:nvPr/>
        </p:nvSpPr>
        <p:spPr>
          <a:xfrm>
            <a:off x="5029200" y="1752600"/>
            <a:ext cx="3276600" cy="1482457"/>
          </a:xfrm>
          <a:prstGeom prst="rect">
            <a:avLst/>
          </a:prstGeom>
          <a:solidFill>
            <a:schemeClr val="tx2">
              <a:lumMod val="20000"/>
              <a:lumOff val="80000"/>
            </a:schemeClr>
          </a:solidFill>
        </p:spPr>
        <p:txBody>
          <a:bodyPr wrap="square" rtlCol="0">
            <a:spAutoFit/>
          </a:bodyPr>
          <a:lstStyle/>
          <a:p>
            <a:pPr marL="182880" indent="-125413">
              <a:spcAft>
                <a:spcPts val="400"/>
              </a:spcAft>
              <a:buFont typeface="Arial" pitchFamily="34" charset="0"/>
              <a:buChar char="•"/>
            </a:pPr>
            <a:r>
              <a:rPr lang="en-US" sz="1100" dirty="0" smtClean="0">
                <a:solidFill>
                  <a:schemeClr val="tx2"/>
                </a:solidFill>
              </a:rPr>
              <a:t>Steady growth continues, with some spikes.</a:t>
            </a:r>
          </a:p>
          <a:p>
            <a:pPr marL="182880" indent="-125413">
              <a:spcAft>
                <a:spcPts val="400"/>
              </a:spcAft>
              <a:buFont typeface="Arial" pitchFamily="34" charset="0"/>
              <a:buChar char="•"/>
            </a:pPr>
            <a:r>
              <a:rPr lang="en-US" sz="1100" dirty="0" smtClean="0">
                <a:solidFill>
                  <a:schemeClr val="tx2"/>
                </a:solidFill>
              </a:rPr>
              <a:t>Largest annual increase: 3,294 MW in 2015 </a:t>
            </a:r>
            <a:br>
              <a:rPr lang="en-US" sz="1100" dirty="0" smtClean="0">
                <a:solidFill>
                  <a:schemeClr val="tx2"/>
                </a:solidFill>
              </a:rPr>
            </a:br>
            <a:r>
              <a:rPr lang="en-US" sz="1100" dirty="0" smtClean="0">
                <a:solidFill>
                  <a:schemeClr val="tx2"/>
                </a:solidFill>
              </a:rPr>
              <a:t>(A close second: 3,220 MW in 2008)</a:t>
            </a:r>
          </a:p>
          <a:p>
            <a:pPr marL="182880" indent="-125413">
              <a:spcAft>
                <a:spcPts val="400"/>
              </a:spcAft>
              <a:buFont typeface="Arial" pitchFamily="34" charset="0"/>
              <a:buChar char="•"/>
            </a:pPr>
            <a:r>
              <a:rPr lang="en-US" sz="1100" dirty="0" smtClean="0">
                <a:solidFill>
                  <a:schemeClr val="tx2"/>
                </a:solidFill>
              </a:rPr>
              <a:t>Incentives, uncertainty and other factors affect construction decisions and schedules.</a:t>
            </a:r>
          </a:p>
          <a:p>
            <a:pPr marL="182880" indent="-125413">
              <a:spcAft>
                <a:spcPts val="400"/>
              </a:spcAft>
              <a:buFont typeface="Arial" pitchFamily="34" charset="0"/>
              <a:buChar char="•"/>
            </a:pPr>
            <a:r>
              <a:rPr lang="en-US" sz="1100" dirty="0" smtClean="0">
                <a:solidFill>
                  <a:schemeClr val="tx2"/>
                </a:solidFill>
              </a:rPr>
              <a:t>Not all planned projects will get built.</a:t>
            </a:r>
          </a:p>
          <a:p>
            <a:pPr marL="182880" indent="-125413">
              <a:spcAft>
                <a:spcPts val="400"/>
              </a:spcAft>
              <a:buFont typeface="Arial" pitchFamily="34" charset="0"/>
              <a:buChar char="•"/>
            </a:pPr>
            <a:r>
              <a:rPr lang="en-US" sz="1100" dirty="0" smtClean="0">
                <a:solidFill>
                  <a:schemeClr val="tx2"/>
                </a:solidFill>
              </a:rPr>
              <a:t>Texas continues to lead U.S. in wind capacity.</a:t>
            </a:r>
          </a:p>
        </p:txBody>
      </p:sp>
      <p:sp>
        <p:nvSpPr>
          <p:cNvPr id="8" name="Left Brace 7"/>
          <p:cNvSpPr/>
          <p:nvPr/>
        </p:nvSpPr>
        <p:spPr>
          <a:xfrm rot="5400000">
            <a:off x="6537960" y="3294073"/>
            <a:ext cx="182880" cy="2286000"/>
          </a:xfrm>
          <a:prstGeom prst="leftBrace">
            <a:avLst>
              <a:gd name="adj1" fmla="val 44097"/>
              <a:gd name="adj2" fmla="val 500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257800" y="4069877"/>
            <a:ext cx="2743200" cy="230833"/>
          </a:xfrm>
          <a:prstGeom prst="rect">
            <a:avLst/>
          </a:prstGeom>
          <a:noFill/>
        </p:spPr>
        <p:txBody>
          <a:bodyPr wrap="square" rtlCol="0">
            <a:spAutoFit/>
          </a:bodyPr>
          <a:lstStyle/>
          <a:p>
            <a:pPr algn="ctr"/>
            <a:r>
              <a:rPr lang="en-US" sz="1200" b="1" i="1" dirty="0" smtClean="0">
                <a:solidFill>
                  <a:schemeClr val="tx2"/>
                </a:solidFill>
              </a:rPr>
              <a:t>Future outcomes uncertain</a:t>
            </a:r>
            <a:endParaRPr lang="en-US" sz="1200" b="1" i="1" dirty="0">
              <a:solidFill>
                <a:schemeClr val="tx2"/>
              </a:solidFill>
            </a:endParaRPr>
          </a:p>
        </p:txBody>
      </p:sp>
    </p:spTree>
    <p:extLst>
      <p:ext uri="{BB962C8B-B14F-4D97-AF65-F5344CB8AC3E}">
        <p14:creationId xmlns:p14="http://schemas.microsoft.com/office/powerpoint/2010/main" val="3489148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228" y="685800"/>
            <a:ext cx="8543161" cy="5663241"/>
          </a:xfrm>
          <a:prstGeom prst="rect">
            <a:avLst/>
          </a:prstGeom>
        </p:spPr>
      </p:pic>
      <p:sp>
        <p:nvSpPr>
          <p:cNvPr id="2" name="Title 1"/>
          <p:cNvSpPr>
            <a:spLocks noGrp="1"/>
          </p:cNvSpPr>
          <p:nvPr>
            <p:ph type="title"/>
          </p:nvPr>
        </p:nvSpPr>
        <p:spPr>
          <a:xfrm>
            <a:off x="381000" y="243682"/>
            <a:ext cx="8458200" cy="365918"/>
          </a:xfrm>
        </p:spPr>
        <p:txBody>
          <a:bodyPr/>
          <a:lstStyle/>
          <a:p>
            <a:r>
              <a:rPr lang="en-US" sz="2300" dirty="0"/>
              <a:t>Utility Scale Solar Generation Capacity – </a:t>
            </a:r>
            <a:r>
              <a:rPr lang="en-US" sz="2300" dirty="0" smtClean="0"/>
              <a:t>January 2018</a:t>
            </a:r>
            <a:endParaRPr lang="en-US" sz="23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
        <p:nvSpPr>
          <p:cNvPr id="6" name="Left Brace 5"/>
          <p:cNvSpPr/>
          <p:nvPr/>
        </p:nvSpPr>
        <p:spPr>
          <a:xfrm rot="5400000">
            <a:off x="5753375" y="1942825"/>
            <a:ext cx="151850" cy="5105400"/>
          </a:xfrm>
          <a:prstGeom prst="leftBrace">
            <a:avLst>
              <a:gd name="adj1" fmla="val 51025"/>
              <a:gd name="adj2" fmla="val 500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7" name="TextBox 8"/>
          <p:cNvSpPr txBox="1"/>
          <p:nvPr/>
        </p:nvSpPr>
        <p:spPr>
          <a:xfrm>
            <a:off x="4587240" y="4121326"/>
            <a:ext cx="2743200" cy="2308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smtClean="0">
                <a:solidFill>
                  <a:schemeClr val="tx2"/>
                </a:solidFill>
              </a:rPr>
              <a:t>Future outcomes uncertain</a:t>
            </a:r>
            <a:endParaRPr lang="en-US" sz="1200" b="1" i="1" dirty="0">
              <a:solidFill>
                <a:schemeClr val="tx2"/>
              </a:solidFill>
            </a:endParaRPr>
          </a:p>
        </p:txBody>
      </p:sp>
    </p:spTree>
    <p:extLst>
      <p:ext uri="{BB962C8B-B14F-4D97-AF65-F5344CB8AC3E}">
        <p14:creationId xmlns:p14="http://schemas.microsoft.com/office/powerpoint/2010/main" val="2627491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smtClean="0">
                <a:solidFill>
                  <a:schemeClr val="accent1"/>
                </a:solidFill>
              </a:rPr>
              <a:t>Focus On: Resource and Load Forecasting </a:t>
            </a:r>
            <a:br>
              <a:rPr lang="en-US" sz="2400" b="1" dirty="0" smtClean="0">
                <a:solidFill>
                  <a:schemeClr val="accent1"/>
                </a:solidFill>
              </a:rPr>
            </a:br>
            <a:endParaRPr lang="en-US" sz="2400" b="1" dirty="0">
              <a:solidFill>
                <a:schemeClr val="accent1"/>
              </a:solidFill>
            </a:endParaRPr>
          </a:p>
        </p:txBody>
      </p:sp>
      <p:sp>
        <p:nvSpPr>
          <p:cNvPr id="3" name="Content Placeholder 2"/>
          <p:cNvSpPr>
            <a:spLocks noGrp="1"/>
          </p:cNvSpPr>
          <p:nvPr>
            <p:ph idx="1"/>
          </p:nvPr>
        </p:nvSpPr>
        <p:spPr>
          <a:xfrm>
            <a:off x="342441" y="762000"/>
            <a:ext cx="8534400" cy="4436920"/>
          </a:xfrm>
        </p:spPr>
        <p:txBody>
          <a:bodyPr/>
          <a:lstStyle/>
          <a:p>
            <a:pPr marL="0" indent="0">
              <a:buNone/>
            </a:pPr>
            <a:r>
              <a:rPr lang="en-US" sz="2000" dirty="0">
                <a:solidFill>
                  <a:schemeClr val="tx2"/>
                </a:solidFill>
              </a:rPr>
              <a:t>Resource Forecasting: Wind </a:t>
            </a:r>
            <a:r>
              <a:rPr lang="en-US" sz="2000" dirty="0" smtClean="0">
                <a:solidFill>
                  <a:schemeClr val="tx2"/>
                </a:solidFill>
              </a:rPr>
              <a:t>Generation</a:t>
            </a:r>
          </a:p>
          <a:p>
            <a:pPr marL="0" indent="0" algn="ctr">
              <a:buNone/>
            </a:pPr>
            <a:r>
              <a:rPr lang="en-US" sz="1800" dirty="0" smtClean="0">
                <a:solidFill>
                  <a:schemeClr val="accent2"/>
                </a:solidFill>
              </a:rPr>
              <a:t>ERCOT continues to refine renewable resource output forecasting.</a:t>
            </a:r>
          </a:p>
        </p:txBody>
      </p:sp>
      <p:graphicFrame>
        <p:nvGraphicFramePr>
          <p:cNvPr id="7" name="Chart 6"/>
          <p:cNvGraphicFramePr>
            <a:graphicFrameLocks/>
          </p:cNvGraphicFramePr>
          <p:nvPr>
            <p:extLst/>
          </p:nvPr>
        </p:nvGraphicFramePr>
        <p:xfrm>
          <a:off x="381000" y="3814753"/>
          <a:ext cx="8681087" cy="239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33303473"/>
              </p:ext>
            </p:extLst>
          </p:nvPr>
        </p:nvGraphicFramePr>
        <p:xfrm>
          <a:off x="152400" y="1341041"/>
          <a:ext cx="8839200" cy="24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731520" y="3810000"/>
            <a:ext cx="7680960"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Slide Number Placeholder 8"/>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148154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
        <p:nvSpPr>
          <p:cNvPr id="5" name="Title 1"/>
          <p:cNvSpPr>
            <a:spLocks noGrp="1"/>
          </p:cNvSpPr>
          <p:nvPr>
            <p:ph type="title"/>
          </p:nvPr>
        </p:nvSpPr>
        <p:spPr/>
        <p:txBody>
          <a:bodyPr>
            <a:noAutofit/>
          </a:bodyPr>
          <a:lstStyle/>
          <a:p>
            <a:r>
              <a:rPr lang="en-US" altLang="en-US" dirty="0" smtClean="0"/>
              <a:t>Focus On: Resource and Load Forecasting</a:t>
            </a:r>
            <a:br>
              <a:rPr lang="en-US" altLang="en-US" dirty="0" smtClean="0"/>
            </a:br>
            <a:endParaRPr lang="en-US" altLang="en-US" dirty="0"/>
          </a:p>
        </p:txBody>
      </p:sp>
      <p:sp>
        <p:nvSpPr>
          <p:cNvPr id="6" name="Content Placeholder 2"/>
          <p:cNvSpPr>
            <a:spLocks noGrp="1"/>
          </p:cNvSpPr>
          <p:nvPr>
            <p:ph idx="1"/>
          </p:nvPr>
        </p:nvSpPr>
        <p:spPr>
          <a:xfrm>
            <a:off x="533400" y="990600"/>
            <a:ext cx="8305800" cy="5181600"/>
          </a:xfrm>
        </p:spPr>
        <p:txBody>
          <a:bodyPr/>
          <a:lstStyle/>
          <a:p>
            <a:pPr>
              <a:spcBef>
                <a:spcPts val="0"/>
              </a:spcBef>
            </a:pPr>
            <a:r>
              <a:rPr lang="en-US" sz="1800" dirty="0" smtClean="0">
                <a:solidFill>
                  <a:schemeClr val="tx2"/>
                </a:solidFill>
              </a:rPr>
              <a:t>A 168-hour </a:t>
            </a:r>
            <a:r>
              <a:rPr lang="en-US" sz="1800" dirty="0">
                <a:solidFill>
                  <a:schemeClr val="tx2"/>
                </a:solidFill>
              </a:rPr>
              <a:t>rolling forecast; hourly </a:t>
            </a:r>
            <a:r>
              <a:rPr lang="en-US" sz="1800" dirty="0" smtClean="0">
                <a:solidFill>
                  <a:schemeClr val="tx2"/>
                </a:solidFill>
              </a:rPr>
              <a:t>resolution </a:t>
            </a:r>
            <a:r>
              <a:rPr lang="en-US" altLang="en-US" sz="1800" dirty="0" smtClean="0">
                <a:solidFill>
                  <a:schemeClr val="tx2"/>
                </a:solidFill>
              </a:rPr>
              <a:t>for </a:t>
            </a:r>
            <a:r>
              <a:rPr lang="en-US" altLang="en-US" sz="1800" dirty="0">
                <a:solidFill>
                  <a:schemeClr val="tx2"/>
                </a:solidFill>
              </a:rPr>
              <a:t>all </a:t>
            </a:r>
            <a:r>
              <a:rPr lang="en-US" altLang="en-US" sz="1800" dirty="0" smtClean="0">
                <a:solidFill>
                  <a:schemeClr val="tx2"/>
                </a:solidFill>
              </a:rPr>
              <a:t>wind and solar resources</a:t>
            </a:r>
          </a:p>
          <a:p>
            <a:pPr lvl="1">
              <a:spcBef>
                <a:spcPts val="0"/>
              </a:spcBef>
            </a:pPr>
            <a:r>
              <a:rPr lang="en-US" altLang="en-US" sz="1800" dirty="0" smtClean="0">
                <a:solidFill>
                  <a:schemeClr val="tx2"/>
                </a:solidFill>
              </a:rPr>
              <a:t>Wind </a:t>
            </a:r>
            <a:r>
              <a:rPr lang="en-US" altLang="en-US" sz="1800" dirty="0">
                <a:solidFill>
                  <a:schemeClr val="tx2"/>
                </a:solidFill>
              </a:rPr>
              <a:t>f</a:t>
            </a:r>
            <a:r>
              <a:rPr lang="en-US" altLang="en-US" sz="1800" dirty="0" smtClean="0">
                <a:solidFill>
                  <a:schemeClr val="tx2"/>
                </a:solidFill>
              </a:rPr>
              <a:t>orecasting since 2009; changed from 48-hour to 168-hour in 2015</a:t>
            </a:r>
          </a:p>
          <a:p>
            <a:pPr lvl="1">
              <a:spcBef>
                <a:spcPts val="0"/>
              </a:spcBef>
            </a:pPr>
            <a:r>
              <a:rPr lang="en-US" altLang="en-US" sz="1800" dirty="0" smtClean="0">
                <a:solidFill>
                  <a:schemeClr val="tx2"/>
                </a:solidFill>
              </a:rPr>
              <a:t>Secondary wind forecast added in late 2017</a:t>
            </a:r>
          </a:p>
          <a:p>
            <a:pPr lvl="1">
              <a:spcBef>
                <a:spcPts val="0"/>
              </a:spcBef>
            </a:pPr>
            <a:r>
              <a:rPr lang="en-US" altLang="en-US" sz="1800" dirty="0" smtClean="0">
                <a:solidFill>
                  <a:schemeClr val="tx2"/>
                </a:solidFill>
              </a:rPr>
              <a:t>Solar </a:t>
            </a:r>
            <a:r>
              <a:rPr lang="en-US" altLang="en-US" sz="1800" dirty="0">
                <a:solidFill>
                  <a:schemeClr val="tx2"/>
                </a:solidFill>
              </a:rPr>
              <a:t>f</a:t>
            </a:r>
            <a:r>
              <a:rPr lang="en-US" altLang="en-US" sz="1800" dirty="0" smtClean="0">
                <a:solidFill>
                  <a:schemeClr val="tx2"/>
                </a:solidFill>
              </a:rPr>
              <a:t>orecasting since 2015</a:t>
            </a:r>
          </a:p>
          <a:p>
            <a:pPr marL="457200" lvl="1" indent="0">
              <a:spcBef>
                <a:spcPts val="0"/>
              </a:spcBef>
              <a:buNone/>
            </a:pPr>
            <a:endParaRPr lang="en-US" altLang="en-US" sz="1800" dirty="0" smtClean="0">
              <a:solidFill>
                <a:schemeClr val="tx2"/>
              </a:solidFill>
            </a:endParaRPr>
          </a:p>
          <a:p>
            <a:pPr>
              <a:spcBef>
                <a:spcPts val="0"/>
              </a:spcBef>
            </a:pPr>
            <a:r>
              <a:rPr lang="en-US" altLang="en-US" sz="1800" dirty="0" smtClean="0">
                <a:solidFill>
                  <a:schemeClr val="tx2"/>
                </a:solidFill>
              </a:rPr>
              <a:t>Primary Inputs</a:t>
            </a:r>
          </a:p>
          <a:p>
            <a:pPr lvl="1">
              <a:spcBef>
                <a:spcPts val="0"/>
              </a:spcBef>
            </a:pPr>
            <a:r>
              <a:rPr lang="en-US" altLang="en-US" sz="1800" dirty="0">
                <a:solidFill>
                  <a:schemeClr val="tx2"/>
                </a:solidFill>
              </a:rPr>
              <a:t>S</a:t>
            </a:r>
            <a:r>
              <a:rPr lang="en-US" altLang="en-US" sz="1800" dirty="0" smtClean="0">
                <a:solidFill>
                  <a:schemeClr val="tx2"/>
                </a:solidFill>
              </a:rPr>
              <a:t>ite geo-location, met tower geo-location</a:t>
            </a:r>
          </a:p>
          <a:p>
            <a:pPr lvl="1">
              <a:spcBef>
                <a:spcPts val="0"/>
              </a:spcBef>
            </a:pPr>
            <a:r>
              <a:rPr lang="en-US" altLang="en-US" sz="1800" dirty="0" smtClean="0">
                <a:solidFill>
                  <a:schemeClr val="tx2"/>
                </a:solidFill>
              </a:rPr>
              <a:t>Telemetered site specific output, meteorological </a:t>
            </a:r>
            <a:r>
              <a:rPr lang="en-US" altLang="en-US" sz="1800" dirty="0">
                <a:solidFill>
                  <a:schemeClr val="tx2"/>
                </a:solidFill>
              </a:rPr>
              <a:t>data, </a:t>
            </a:r>
            <a:r>
              <a:rPr lang="en-US" altLang="en-US" sz="1800" dirty="0" smtClean="0">
                <a:solidFill>
                  <a:schemeClr val="tx2"/>
                </a:solidFill>
              </a:rPr>
              <a:t>status, turbine/inverter availability</a:t>
            </a:r>
          </a:p>
          <a:p>
            <a:pPr lvl="1">
              <a:spcBef>
                <a:spcPts val="0"/>
              </a:spcBef>
            </a:pPr>
            <a:r>
              <a:rPr lang="en-US" altLang="en-US" sz="1800" dirty="0" smtClean="0">
                <a:solidFill>
                  <a:schemeClr val="tx2"/>
                </a:solidFill>
              </a:rPr>
              <a:t>Scheduled outages &amp; de-rates</a:t>
            </a:r>
          </a:p>
          <a:p>
            <a:pPr lvl="1">
              <a:spcBef>
                <a:spcPts val="0"/>
              </a:spcBef>
            </a:pPr>
            <a:r>
              <a:rPr lang="en-US" altLang="en-US" sz="1800" dirty="0" smtClean="0">
                <a:solidFill>
                  <a:schemeClr val="tx2"/>
                </a:solidFill>
              </a:rPr>
              <a:t>Generic power curves</a:t>
            </a:r>
          </a:p>
          <a:p>
            <a:pPr lvl="1">
              <a:spcBef>
                <a:spcPts val="0"/>
              </a:spcBef>
            </a:pPr>
            <a:r>
              <a:rPr lang="en-US" altLang="en-US" sz="1800" dirty="0" smtClean="0">
                <a:solidFill>
                  <a:schemeClr val="tx2"/>
                </a:solidFill>
              </a:rPr>
              <a:t>Weather variables like wind speed/direction, irradiance, cloud cover, climatology</a:t>
            </a:r>
          </a:p>
          <a:p>
            <a:pPr lvl="1">
              <a:spcBef>
                <a:spcPts val="0"/>
              </a:spcBef>
            </a:pPr>
            <a:r>
              <a:rPr lang="en-US" altLang="en-US" sz="1800" dirty="0" smtClean="0">
                <a:solidFill>
                  <a:schemeClr val="tx2"/>
                </a:solidFill>
              </a:rPr>
              <a:t>Numerical weather prediction</a:t>
            </a:r>
          </a:p>
          <a:p>
            <a:pPr marL="457200" lvl="1" indent="0">
              <a:spcBef>
                <a:spcPts val="0"/>
              </a:spcBef>
              <a:buNone/>
            </a:pPr>
            <a:endParaRPr lang="en-US" altLang="en-US" sz="1800" dirty="0" smtClean="0">
              <a:solidFill>
                <a:schemeClr val="tx2"/>
              </a:solidFill>
            </a:endParaRPr>
          </a:p>
          <a:p>
            <a:pPr>
              <a:spcBef>
                <a:spcPts val="0"/>
              </a:spcBef>
            </a:pPr>
            <a:r>
              <a:rPr lang="en-US" altLang="en-US" sz="1800" dirty="0" smtClean="0">
                <a:solidFill>
                  <a:schemeClr val="tx2"/>
                </a:solidFill>
              </a:rPr>
              <a:t>Wind and solar operators are required to report their planned operating capability to ensure the most recent forecasts are factored into all look-ahead reliability analyses conducted. </a:t>
            </a:r>
            <a:endParaRPr lang="en-US" altLang="en-US" sz="1800" dirty="0">
              <a:solidFill>
                <a:schemeClr val="tx2"/>
              </a:solidFill>
            </a:endParaRPr>
          </a:p>
          <a:p>
            <a:pPr marL="0" indent="0" algn="just">
              <a:buNone/>
            </a:pPr>
            <a:endParaRPr lang="en-US" altLang="en-US" sz="1800" dirty="0" smtClean="0">
              <a:solidFill>
                <a:schemeClr val="tx2"/>
              </a:solidFill>
            </a:endParaRPr>
          </a:p>
          <a:p>
            <a:pPr marL="0" indent="0" algn="just">
              <a:buNone/>
            </a:pPr>
            <a:endParaRPr lang="en-US" altLang="en-US" sz="1800" dirty="0">
              <a:solidFill>
                <a:schemeClr val="tx2"/>
              </a:solidFill>
            </a:endParaRPr>
          </a:p>
          <a:p>
            <a:pPr marL="0" indent="0" algn="just">
              <a:buNone/>
            </a:pPr>
            <a:endParaRPr lang="en-US" altLang="en-US" sz="1800" dirty="0" smtClean="0">
              <a:solidFill>
                <a:schemeClr val="tx2"/>
              </a:solidFill>
            </a:endParaRPr>
          </a:p>
          <a:p>
            <a:pPr algn="just">
              <a:lnSpc>
                <a:spcPct val="150000"/>
              </a:lnSpc>
            </a:pPr>
            <a:endParaRPr lang="en-US" altLang="en-US" sz="1800" dirty="0">
              <a:solidFill>
                <a:schemeClr val="tx2"/>
              </a:solidFill>
            </a:endParaRPr>
          </a:p>
          <a:p>
            <a:pPr algn="just">
              <a:lnSpc>
                <a:spcPct val="150000"/>
              </a:lnSpc>
            </a:pPr>
            <a:endParaRPr lang="en-US" altLang="en-US" sz="1800" dirty="0">
              <a:solidFill>
                <a:schemeClr val="tx2"/>
              </a:solidFill>
            </a:endParaRPr>
          </a:p>
        </p:txBody>
      </p:sp>
    </p:spTree>
    <p:extLst>
      <p:ext uri="{BB962C8B-B14F-4D97-AF65-F5344CB8AC3E}">
        <p14:creationId xmlns:p14="http://schemas.microsoft.com/office/powerpoint/2010/main" val="1182951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sz="2400" b="1" dirty="0" smtClean="0">
                <a:solidFill>
                  <a:schemeClr val="accent1"/>
                </a:solidFill>
              </a:rPr>
              <a:t>Load Forecasting</a:t>
            </a:r>
            <a:endParaRPr lang="en-US" sz="2400" b="1" dirty="0">
              <a:solidFill>
                <a:schemeClr val="accent1"/>
              </a:solidFill>
            </a:endParaRPr>
          </a:p>
        </p:txBody>
      </p:sp>
      <p:sp>
        <p:nvSpPr>
          <p:cNvPr id="3" name="Content Placeholder 2"/>
          <p:cNvSpPr>
            <a:spLocks noGrp="1"/>
          </p:cNvSpPr>
          <p:nvPr>
            <p:ph idx="1"/>
          </p:nvPr>
        </p:nvSpPr>
        <p:spPr>
          <a:xfrm>
            <a:off x="609600" y="1019274"/>
            <a:ext cx="3257320" cy="4219907"/>
          </a:xfrm>
        </p:spPr>
        <p:txBody>
          <a:bodyPr/>
          <a:lstStyle/>
          <a:p>
            <a:pPr marL="0" indent="0">
              <a:buNone/>
            </a:pPr>
            <a:r>
              <a:rPr lang="en-US" sz="2200" b="1" dirty="0" smtClean="0">
                <a:solidFill>
                  <a:schemeClr val="tx2"/>
                </a:solidFill>
              </a:rPr>
              <a:t>Previous models</a:t>
            </a:r>
            <a:endParaRPr lang="en-US" sz="2200" dirty="0" smtClean="0">
              <a:solidFill>
                <a:schemeClr val="tx2"/>
              </a:solidFill>
            </a:endParaRPr>
          </a:p>
          <a:p>
            <a:pPr>
              <a:spcBef>
                <a:spcPts val="1200"/>
              </a:spcBef>
            </a:pPr>
            <a:r>
              <a:rPr lang="en-US" sz="2000" dirty="0" smtClean="0">
                <a:solidFill>
                  <a:schemeClr val="tx2"/>
                </a:solidFill>
              </a:rPr>
              <a:t>Find matching days</a:t>
            </a:r>
          </a:p>
          <a:p>
            <a:pPr>
              <a:spcBef>
                <a:spcPts val="1200"/>
              </a:spcBef>
            </a:pPr>
            <a:r>
              <a:rPr lang="en-US" sz="2000" dirty="0" smtClean="0">
                <a:solidFill>
                  <a:schemeClr val="tx2"/>
                </a:solidFill>
              </a:rPr>
              <a:t>Conduct simple regression models</a:t>
            </a:r>
          </a:p>
          <a:p>
            <a:pPr>
              <a:spcBef>
                <a:spcPts val="1200"/>
              </a:spcBef>
            </a:pPr>
            <a:r>
              <a:rPr lang="en-US" sz="2000" dirty="0" smtClean="0">
                <a:solidFill>
                  <a:schemeClr val="tx2"/>
                </a:solidFill>
              </a:rPr>
              <a:t>Limited number of predictive variables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
        <p:nvSpPr>
          <p:cNvPr id="6" name="TextBox 5"/>
          <p:cNvSpPr txBox="1"/>
          <p:nvPr/>
        </p:nvSpPr>
        <p:spPr>
          <a:xfrm>
            <a:off x="3668800" y="1019762"/>
            <a:ext cx="4865600" cy="4616648"/>
          </a:xfrm>
          <a:prstGeom prst="rect">
            <a:avLst/>
          </a:prstGeom>
          <a:solidFill>
            <a:schemeClr val="tx2">
              <a:lumMod val="20000"/>
              <a:lumOff val="80000"/>
            </a:schemeClr>
          </a:solidFill>
        </p:spPr>
        <p:txBody>
          <a:bodyPr wrap="square" rtlCol="0">
            <a:spAutoFit/>
          </a:bodyPr>
          <a:lstStyle/>
          <a:p>
            <a:r>
              <a:rPr lang="en-US" sz="2200" b="1" dirty="0" smtClean="0">
                <a:solidFill>
                  <a:schemeClr val="tx2"/>
                </a:solidFill>
              </a:rPr>
              <a:t>2014: ERCOT adopts </a:t>
            </a:r>
            <a:br>
              <a:rPr lang="en-US" sz="2200" b="1" dirty="0" smtClean="0">
                <a:solidFill>
                  <a:schemeClr val="tx2"/>
                </a:solidFill>
              </a:rPr>
            </a:br>
            <a:r>
              <a:rPr lang="en-US" sz="2200" b="1" dirty="0">
                <a:solidFill>
                  <a:schemeClr val="tx2"/>
                </a:solidFill>
              </a:rPr>
              <a:t>n</a:t>
            </a:r>
            <a:r>
              <a:rPr lang="en-US" sz="2200" b="1" dirty="0" smtClean="0">
                <a:solidFill>
                  <a:schemeClr val="tx2"/>
                </a:solidFill>
              </a:rPr>
              <a:t>eural network models</a:t>
            </a:r>
            <a:endParaRPr lang="en-US" sz="2200" dirty="0">
              <a:solidFill>
                <a:schemeClr val="tx2"/>
              </a:solidFill>
            </a:endParaRPr>
          </a:p>
          <a:p>
            <a:pPr marL="285750" indent="-285750">
              <a:spcBef>
                <a:spcPts val="1200"/>
              </a:spcBef>
              <a:buFont typeface="Arial" panose="020B0604020202020204" pitchFamily="34" charset="0"/>
              <a:buChar char="•"/>
            </a:pPr>
            <a:r>
              <a:rPr lang="en-US" sz="2000" dirty="0">
                <a:solidFill>
                  <a:schemeClr val="tx2"/>
                </a:solidFill>
              </a:rPr>
              <a:t>Determines sophisticated relationships between predictive </a:t>
            </a:r>
            <a:r>
              <a:rPr lang="en-US" sz="2000" dirty="0" smtClean="0">
                <a:solidFill>
                  <a:schemeClr val="tx2"/>
                </a:solidFill>
              </a:rPr>
              <a:t>variables</a:t>
            </a:r>
            <a:endParaRPr lang="en-US" sz="2000" dirty="0">
              <a:solidFill>
                <a:schemeClr val="tx2"/>
              </a:solidFill>
            </a:endParaRPr>
          </a:p>
          <a:p>
            <a:pPr marL="285750" indent="-285750">
              <a:spcBef>
                <a:spcPts val="1200"/>
              </a:spcBef>
              <a:buFont typeface="Arial" panose="020B0604020202020204" pitchFamily="34" charset="0"/>
              <a:buChar char="•"/>
            </a:pPr>
            <a:r>
              <a:rPr lang="en-US" sz="2000" dirty="0">
                <a:solidFill>
                  <a:schemeClr val="tx2"/>
                </a:solidFill>
              </a:rPr>
              <a:t>Advances in computer processing speed allows for </a:t>
            </a:r>
            <a:r>
              <a:rPr lang="en-US" sz="2000" dirty="0" smtClean="0">
                <a:solidFill>
                  <a:schemeClr val="tx2"/>
                </a:solidFill>
              </a:rPr>
              <a:t>quick solutions.</a:t>
            </a:r>
            <a:endParaRPr lang="en-US" sz="2000" dirty="0">
              <a:solidFill>
                <a:schemeClr val="tx2"/>
              </a:solidFill>
            </a:endParaRPr>
          </a:p>
          <a:p>
            <a:pPr marL="285750" indent="-285750">
              <a:spcBef>
                <a:spcPts val="1200"/>
              </a:spcBef>
              <a:buFont typeface="Arial" panose="020B0604020202020204" pitchFamily="34" charset="0"/>
              <a:buChar char="•"/>
            </a:pPr>
            <a:r>
              <a:rPr lang="en-US" sz="2000" dirty="0">
                <a:solidFill>
                  <a:schemeClr val="tx2"/>
                </a:solidFill>
              </a:rPr>
              <a:t>Many predictive </a:t>
            </a:r>
            <a:r>
              <a:rPr lang="en-US" sz="2000" dirty="0" smtClean="0">
                <a:solidFill>
                  <a:schemeClr val="tx2"/>
                </a:solidFill>
              </a:rPr>
              <a:t>variables: </a:t>
            </a:r>
            <a:r>
              <a:rPr lang="en-US" sz="2000" i="1" dirty="0" smtClean="0">
                <a:solidFill>
                  <a:schemeClr val="tx2"/>
                </a:solidFill>
              </a:rPr>
              <a:t>temperature</a:t>
            </a:r>
            <a:r>
              <a:rPr lang="en-US" sz="2000" i="1" dirty="0">
                <a:solidFill>
                  <a:schemeClr val="tx2"/>
                </a:solidFill>
              </a:rPr>
              <a:t>, wind speed, cloud cover, solar irradiance, dew point, hours of sunlight, heat index, wind chill, relative humidity, wet bulb, heating degree days, cooling degree days, day of week, holiday, </a:t>
            </a:r>
            <a:r>
              <a:rPr lang="en-US" sz="2000" i="1" dirty="0" smtClean="0">
                <a:solidFill>
                  <a:schemeClr val="tx2"/>
                </a:solidFill>
              </a:rPr>
              <a:t>season</a:t>
            </a:r>
            <a:r>
              <a:rPr lang="en-US" sz="2000" i="1" dirty="0">
                <a:solidFill>
                  <a:schemeClr val="tx2"/>
                </a:solidFill>
              </a:rPr>
              <a:t> </a:t>
            </a:r>
            <a:r>
              <a:rPr lang="en-US" sz="2000" i="1" dirty="0" smtClean="0">
                <a:solidFill>
                  <a:schemeClr val="tx2"/>
                </a:solidFill>
              </a:rPr>
              <a:t>… shall I go on?</a:t>
            </a:r>
            <a:endParaRPr lang="en-US" sz="2000" dirty="0">
              <a:solidFill>
                <a:schemeClr val="tx2"/>
              </a:solidFill>
            </a:endParaRPr>
          </a:p>
        </p:txBody>
      </p:sp>
    </p:spTree>
    <p:extLst>
      <p:ext uri="{BB962C8B-B14F-4D97-AF65-F5344CB8AC3E}">
        <p14:creationId xmlns:p14="http://schemas.microsoft.com/office/powerpoint/2010/main" val="3715273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56246"/>
          </a:xfrm>
        </p:spPr>
        <p:txBody>
          <a:bodyPr/>
          <a:lstStyle/>
          <a:p>
            <a:r>
              <a:rPr lang="en-US" sz="2400" dirty="0" smtClean="0"/>
              <a:t>Load Forecast Performance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9997359"/>
              </p:ext>
            </p:extLst>
          </p:nvPr>
        </p:nvGraphicFramePr>
        <p:xfrm>
          <a:off x="381000" y="1066800"/>
          <a:ext cx="8534400" cy="43195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1000" y="5562600"/>
            <a:ext cx="8382000" cy="646331"/>
          </a:xfrm>
          <a:prstGeom prst="rect">
            <a:avLst/>
          </a:prstGeom>
          <a:noFill/>
        </p:spPr>
        <p:txBody>
          <a:bodyPr wrap="square" rtlCol="0">
            <a:spAutoFit/>
          </a:bodyPr>
          <a:lstStyle/>
          <a:p>
            <a:pPr algn="ctr"/>
            <a:r>
              <a:rPr lang="en-US" dirty="0">
                <a:solidFill>
                  <a:schemeClr val="tx2"/>
                </a:solidFill>
              </a:rPr>
              <a:t>Neural network models significantly improved forecast accuracy.</a:t>
            </a:r>
          </a:p>
          <a:p>
            <a:pPr algn="ctr"/>
            <a:endParaRPr lang="en-US" dirty="0"/>
          </a:p>
        </p:txBody>
      </p:sp>
    </p:spTree>
    <p:extLst>
      <p:ext uri="{BB962C8B-B14F-4D97-AF65-F5344CB8AC3E}">
        <p14:creationId xmlns:p14="http://schemas.microsoft.com/office/powerpoint/2010/main" val="859692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smtClean="0"/>
              <a:t>Load Forecast Performance Next Steps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7" name="TextBox 6"/>
          <p:cNvSpPr txBox="1"/>
          <p:nvPr/>
        </p:nvSpPr>
        <p:spPr>
          <a:xfrm>
            <a:off x="685800" y="5511225"/>
            <a:ext cx="7924800" cy="584775"/>
          </a:xfrm>
          <a:prstGeom prst="rect">
            <a:avLst/>
          </a:prstGeom>
          <a:noFill/>
        </p:spPr>
        <p:txBody>
          <a:bodyPr wrap="square" rtlCol="0">
            <a:spAutoFit/>
          </a:bodyPr>
          <a:lstStyle/>
          <a:p>
            <a:r>
              <a:rPr lang="en-US" sz="1600" dirty="0" smtClean="0">
                <a:solidFill>
                  <a:schemeClr val="tx2"/>
                </a:solidFill>
              </a:rPr>
              <a:t>Chart shows monthly average performance of previously selected load forecasts compared to the new option, an average of options based on neural network learning.</a:t>
            </a:r>
            <a:endParaRPr lang="en-US" sz="1600" dirty="0">
              <a:solidFill>
                <a:schemeClr val="tx2"/>
              </a:solidFill>
            </a:endParaRPr>
          </a:p>
        </p:txBody>
      </p:sp>
      <p:graphicFrame>
        <p:nvGraphicFramePr>
          <p:cNvPr id="11" name="Chart 10"/>
          <p:cNvGraphicFramePr>
            <a:graphicFrameLocks/>
          </p:cNvGraphicFramePr>
          <p:nvPr>
            <p:extLst/>
          </p:nvPr>
        </p:nvGraphicFramePr>
        <p:xfrm>
          <a:off x="381000" y="1066800"/>
          <a:ext cx="8458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514600" y="774412"/>
            <a:ext cx="3962400" cy="584775"/>
          </a:xfrm>
          <a:prstGeom prst="rect">
            <a:avLst/>
          </a:prstGeom>
          <a:solidFill>
            <a:schemeClr val="accent2"/>
          </a:solidFill>
          <a:ln w="3175">
            <a:solidFill>
              <a:schemeClr val="tx2"/>
            </a:solidFill>
          </a:ln>
        </p:spPr>
        <p:txBody>
          <a:bodyPr wrap="square" rtlCol="0">
            <a:spAutoFit/>
          </a:bodyPr>
          <a:lstStyle/>
          <a:p>
            <a:pPr algn="ctr"/>
            <a:r>
              <a:rPr lang="en-US" sz="1600" b="1" dirty="0" smtClean="0">
                <a:solidFill>
                  <a:schemeClr val="bg2"/>
                </a:solidFill>
              </a:rPr>
              <a:t>Monthly Average</a:t>
            </a:r>
          </a:p>
          <a:p>
            <a:pPr algn="ctr"/>
            <a:r>
              <a:rPr lang="en-US" sz="1600" b="1" dirty="0" smtClean="0">
                <a:solidFill>
                  <a:schemeClr val="bg2"/>
                </a:solidFill>
              </a:rPr>
              <a:t>Mid-Term Load Forecast MAPE</a:t>
            </a:r>
            <a:endParaRPr lang="en-US" sz="1600" b="1" dirty="0">
              <a:solidFill>
                <a:schemeClr val="bg2"/>
              </a:solidFill>
            </a:endParaRPr>
          </a:p>
        </p:txBody>
      </p:sp>
    </p:spTree>
    <p:extLst>
      <p:ext uri="{BB962C8B-B14F-4D97-AF65-F5344CB8AC3E}">
        <p14:creationId xmlns:p14="http://schemas.microsoft.com/office/powerpoint/2010/main" val="465381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Planning Summary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dirty="0">
              <a:solidFill>
                <a:prstClr val="black">
                  <a:tint val="75000"/>
                </a:prstClr>
              </a:solidFill>
            </a:endParaRPr>
          </a:p>
        </p:txBody>
      </p:sp>
      <p:sp>
        <p:nvSpPr>
          <p:cNvPr id="5" name="Content Placeholder 4"/>
          <p:cNvSpPr>
            <a:spLocks noGrp="1"/>
          </p:cNvSpPr>
          <p:nvPr>
            <p:ph idx="1"/>
          </p:nvPr>
        </p:nvSpPr>
        <p:spPr>
          <a:xfrm>
            <a:off x="381000" y="1232956"/>
            <a:ext cx="4457700" cy="4108817"/>
          </a:xfrm>
          <a:prstGeom prst="rect">
            <a:avLst/>
          </a:prstGeom>
        </p:spPr>
        <p:txBody>
          <a:bodyPr wrap="square">
            <a:spAutoFit/>
          </a:bodyPr>
          <a:lstStyle/>
          <a:p>
            <a:pPr>
              <a:spcBef>
                <a:spcPts val="600"/>
              </a:spcBef>
            </a:pPr>
            <a:r>
              <a:rPr lang="en-US" sz="1800" dirty="0" smtClean="0">
                <a:solidFill>
                  <a:schemeClr val="tx2"/>
                </a:solidFill>
              </a:rPr>
              <a:t>As of Jan. 31, tracking 335 </a:t>
            </a:r>
            <a:r>
              <a:rPr lang="en-US" sz="1800" dirty="0">
                <a:solidFill>
                  <a:schemeClr val="tx2"/>
                </a:solidFill>
              </a:rPr>
              <a:t>active generation interconnection requests totaling </a:t>
            </a:r>
            <a:r>
              <a:rPr lang="en-US" sz="1800" dirty="0" smtClean="0">
                <a:solidFill>
                  <a:schemeClr val="tx2"/>
                </a:solidFill>
              </a:rPr>
              <a:t>66,927 </a:t>
            </a:r>
            <a:r>
              <a:rPr lang="en-US" sz="1800" dirty="0">
                <a:solidFill>
                  <a:schemeClr val="tx2"/>
                </a:solidFill>
              </a:rPr>
              <a:t>MW (includes </a:t>
            </a:r>
            <a:r>
              <a:rPr lang="en-US" sz="1800" dirty="0" smtClean="0">
                <a:solidFill>
                  <a:schemeClr val="tx2"/>
                </a:solidFill>
              </a:rPr>
              <a:t>31,420 </a:t>
            </a:r>
            <a:r>
              <a:rPr lang="en-US" sz="1800" dirty="0">
                <a:solidFill>
                  <a:schemeClr val="tx2"/>
                </a:solidFill>
              </a:rPr>
              <a:t>MW of </a:t>
            </a:r>
            <a:r>
              <a:rPr lang="en-US" sz="1800" dirty="0" smtClean="0">
                <a:solidFill>
                  <a:schemeClr val="tx2"/>
                </a:solidFill>
              </a:rPr>
              <a:t>wind)</a:t>
            </a:r>
            <a:endParaRPr lang="en-US" sz="500" dirty="0">
              <a:solidFill>
                <a:schemeClr val="tx2"/>
              </a:solidFill>
            </a:endParaRPr>
          </a:p>
          <a:p>
            <a:pPr>
              <a:spcBef>
                <a:spcPts val="600"/>
              </a:spcBef>
            </a:pPr>
            <a:endParaRPr lang="en-US" sz="500" dirty="0" smtClean="0">
              <a:solidFill>
                <a:schemeClr val="tx2"/>
              </a:solidFill>
            </a:endParaRPr>
          </a:p>
          <a:p>
            <a:pPr>
              <a:spcBef>
                <a:spcPts val="600"/>
              </a:spcBef>
            </a:pPr>
            <a:r>
              <a:rPr lang="en-US" sz="1800" dirty="0" smtClean="0">
                <a:solidFill>
                  <a:schemeClr val="tx2"/>
                </a:solidFill>
              </a:rPr>
              <a:t>Endorsed </a:t>
            </a:r>
            <a:r>
              <a:rPr lang="en-US" sz="1800" dirty="0">
                <a:solidFill>
                  <a:schemeClr val="tx2"/>
                </a:solidFill>
              </a:rPr>
              <a:t>transmission projects totaling </a:t>
            </a:r>
            <a:r>
              <a:rPr lang="en-US" sz="1800" dirty="0" smtClean="0">
                <a:solidFill>
                  <a:schemeClr val="tx2"/>
                </a:solidFill>
              </a:rPr>
              <a:t>$890 </a:t>
            </a:r>
            <a:r>
              <a:rPr lang="en-US" sz="1800" dirty="0">
                <a:solidFill>
                  <a:schemeClr val="tx2"/>
                </a:solidFill>
              </a:rPr>
              <a:t>million in 2017 (up from </a:t>
            </a:r>
            <a:r>
              <a:rPr lang="en-US" sz="1800" dirty="0" smtClean="0">
                <a:solidFill>
                  <a:schemeClr val="tx2"/>
                </a:solidFill>
              </a:rPr>
              <a:t>$653 </a:t>
            </a:r>
            <a:r>
              <a:rPr lang="en-US" sz="1800" dirty="0">
                <a:solidFill>
                  <a:schemeClr val="tx2"/>
                </a:solidFill>
              </a:rPr>
              <a:t>million in </a:t>
            </a:r>
            <a:r>
              <a:rPr lang="en-US" sz="1800" dirty="0" smtClean="0">
                <a:solidFill>
                  <a:schemeClr val="tx2"/>
                </a:solidFill>
              </a:rPr>
              <a:t>2016)</a:t>
            </a:r>
          </a:p>
          <a:p>
            <a:pPr>
              <a:spcBef>
                <a:spcPts val="600"/>
              </a:spcBef>
            </a:pPr>
            <a:endParaRPr lang="en-US" sz="500" dirty="0" smtClean="0">
              <a:solidFill>
                <a:schemeClr val="tx2"/>
              </a:solidFill>
            </a:endParaRPr>
          </a:p>
          <a:p>
            <a:pPr>
              <a:spcBef>
                <a:spcPts val="600"/>
              </a:spcBef>
            </a:pPr>
            <a:r>
              <a:rPr lang="en-US" sz="1800" dirty="0" smtClean="0">
                <a:solidFill>
                  <a:schemeClr val="tx2"/>
                </a:solidFill>
              </a:rPr>
              <a:t>Projects </a:t>
            </a:r>
            <a:r>
              <a:rPr lang="en-US" sz="1800" dirty="0">
                <a:solidFill>
                  <a:schemeClr val="tx2"/>
                </a:solidFill>
              </a:rPr>
              <a:t>in engineering, routing, licensing and construction total about </a:t>
            </a:r>
            <a:r>
              <a:rPr lang="en-US" sz="1800" dirty="0" smtClean="0">
                <a:solidFill>
                  <a:schemeClr val="tx2"/>
                </a:solidFill>
              </a:rPr>
              <a:t>$6.9 billion.</a:t>
            </a:r>
          </a:p>
          <a:p>
            <a:pPr marL="0" indent="0">
              <a:spcBef>
                <a:spcPts val="600"/>
              </a:spcBef>
              <a:buNone/>
            </a:pPr>
            <a:endParaRPr lang="en-US" sz="500" strike="sngStrike" dirty="0">
              <a:solidFill>
                <a:schemeClr val="tx2"/>
              </a:solidFill>
            </a:endParaRPr>
          </a:p>
          <a:p>
            <a:pPr>
              <a:spcBef>
                <a:spcPts val="600"/>
              </a:spcBef>
            </a:pPr>
            <a:r>
              <a:rPr lang="en-US" sz="1800" dirty="0" smtClean="0">
                <a:solidFill>
                  <a:schemeClr val="tx2"/>
                </a:solidFill>
              </a:rPr>
              <a:t>Projects </a:t>
            </a:r>
            <a:r>
              <a:rPr lang="en-US" sz="1800" dirty="0">
                <a:solidFill>
                  <a:schemeClr val="tx2"/>
                </a:solidFill>
              </a:rPr>
              <a:t>energized in 2017 total about </a:t>
            </a:r>
            <a:r>
              <a:rPr lang="en-US" sz="1800" dirty="0" smtClean="0">
                <a:solidFill>
                  <a:schemeClr val="tx2"/>
                </a:solidFill>
              </a:rPr>
              <a:t>$805.4 </a:t>
            </a:r>
            <a:r>
              <a:rPr lang="en-US" sz="1800" dirty="0">
                <a:solidFill>
                  <a:schemeClr val="tx2"/>
                </a:solidFill>
              </a:rPr>
              <a:t>million.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05400" y="838200"/>
            <a:ext cx="3429000" cy="5052218"/>
          </a:xfrm>
          <a:prstGeom prst="rect">
            <a:avLst/>
          </a:prstGeom>
        </p:spPr>
      </p:pic>
    </p:spTree>
    <p:extLst>
      <p:ext uri="{BB962C8B-B14F-4D97-AF65-F5344CB8AC3E}">
        <p14:creationId xmlns:p14="http://schemas.microsoft.com/office/powerpoint/2010/main" val="200924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smtClean="0"/>
              <a:t>Major Transmission System Improvements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sp>
        <p:nvSpPr>
          <p:cNvPr id="5" name="TextBox 4"/>
          <p:cNvSpPr txBox="1"/>
          <p:nvPr/>
        </p:nvSpPr>
        <p:spPr>
          <a:xfrm>
            <a:off x="457200" y="1024518"/>
            <a:ext cx="4956425" cy="1031051"/>
          </a:xfrm>
          <a:prstGeom prst="rect">
            <a:avLst/>
          </a:prstGeom>
          <a:noFill/>
        </p:spPr>
        <p:txBody>
          <a:bodyPr wrap="square" rtlCol="0">
            <a:spAutoFit/>
          </a:bodyPr>
          <a:lstStyle/>
          <a:p>
            <a:r>
              <a:rPr lang="en-US" sz="2000" b="1" dirty="0" smtClean="0">
                <a:solidFill>
                  <a:schemeClr val="tx2"/>
                </a:solidFill>
              </a:rPr>
              <a:t>Houston Import Project </a:t>
            </a:r>
          </a:p>
          <a:p>
            <a:endParaRPr lang="en-US" sz="500" b="1" dirty="0" smtClean="0">
              <a:solidFill>
                <a:schemeClr val="tx2"/>
              </a:solidFill>
            </a:endParaRPr>
          </a:p>
          <a:p>
            <a:pPr marL="285750" indent="-285750">
              <a:buFont typeface="Arial" panose="020B0604020202020204" pitchFamily="34" charset="0"/>
              <a:buChar char="•"/>
            </a:pPr>
            <a:r>
              <a:rPr lang="en-US" dirty="0" smtClean="0">
                <a:solidFill>
                  <a:schemeClr val="tx2"/>
                </a:solidFill>
              </a:rPr>
              <a:t>Scheduled for completion in spring 2018</a:t>
            </a:r>
          </a:p>
          <a:p>
            <a:pPr marL="285750" indent="-285750">
              <a:buFont typeface="Arial" panose="020B0604020202020204" pitchFamily="34" charset="0"/>
              <a:buChar char="•"/>
            </a:pPr>
            <a:r>
              <a:rPr lang="en-US" dirty="0" smtClean="0">
                <a:solidFill>
                  <a:schemeClr val="tx2"/>
                </a:solidFill>
              </a:rPr>
              <a:t>Addresses constraint north of Houston</a:t>
            </a:r>
          </a:p>
        </p:txBody>
      </p:sp>
      <p:grpSp>
        <p:nvGrpSpPr>
          <p:cNvPr id="11" name="Group 10"/>
          <p:cNvGrpSpPr>
            <a:grpSpLocks noChangeAspect="1"/>
          </p:cNvGrpSpPr>
          <p:nvPr/>
        </p:nvGrpSpPr>
        <p:grpSpPr>
          <a:xfrm>
            <a:off x="5304949" y="1027552"/>
            <a:ext cx="3270812" cy="4751526"/>
            <a:chOff x="4724400" y="924143"/>
            <a:chExt cx="3581400" cy="5180578"/>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59960" y="924143"/>
              <a:ext cx="3545840" cy="5180578"/>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4724400" y="5240059"/>
              <a:ext cx="1905000" cy="322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7391400" y="1590764"/>
            <a:ext cx="819965" cy="646331"/>
          </a:xfrm>
          <a:prstGeom prst="rect">
            <a:avLst/>
          </a:prstGeom>
          <a:solidFill>
            <a:schemeClr val="accent1"/>
          </a:solidFill>
          <a:ln>
            <a:noFill/>
          </a:ln>
        </p:spPr>
        <p:txBody>
          <a:bodyPr wrap="square" rtlCol="0">
            <a:spAutoFit/>
          </a:bodyPr>
          <a:lstStyle/>
          <a:p>
            <a:r>
              <a:rPr lang="en-US" sz="1200" b="1" dirty="0" smtClean="0">
                <a:solidFill>
                  <a:schemeClr val="bg2"/>
                </a:solidFill>
              </a:rPr>
              <a:t>Houston Import Project</a:t>
            </a:r>
            <a:endParaRPr lang="en-US" sz="1200" b="1" dirty="0">
              <a:solidFill>
                <a:schemeClr val="bg2"/>
              </a:solidFill>
            </a:endParaRPr>
          </a:p>
        </p:txBody>
      </p:sp>
      <p:sp>
        <p:nvSpPr>
          <p:cNvPr id="15" name="TextBox 14"/>
          <p:cNvSpPr txBox="1"/>
          <p:nvPr/>
        </p:nvSpPr>
        <p:spPr>
          <a:xfrm>
            <a:off x="482487" y="2331255"/>
            <a:ext cx="4699113" cy="1308050"/>
          </a:xfrm>
          <a:prstGeom prst="rect">
            <a:avLst/>
          </a:prstGeom>
          <a:noFill/>
        </p:spPr>
        <p:txBody>
          <a:bodyPr wrap="square" rtlCol="0">
            <a:spAutoFit/>
          </a:bodyPr>
          <a:lstStyle/>
          <a:p>
            <a:r>
              <a:rPr lang="en-US" sz="2000" b="1" dirty="0" smtClean="0">
                <a:solidFill>
                  <a:schemeClr val="tx2"/>
                </a:solidFill>
              </a:rPr>
              <a:t>Lower Rio Grande Valley</a:t>
            </a:r>
          </a:p>
          <a:p>
            <a:endParaRPr lang="en-US" sz="500" b="1" dirty="0" smtClean="0">
              <a:solidFill>
                <a:schemeClr val="tx2"/>
              </a:solidFill>
            </a:endParaRPr>
          </a:p>
          <a:p>
            <a:pPr marL="285750" indent="-285750">
              <a:buFont typeface="Arial" panose="020B0604020202020204" pitchFamily="34" charset="0"/>
              <a:buChar char="•"/>
            </a:pPr>
            <a:r>
              <a:rPr lang="en-US" dirty="0" smtClean="0">
                <a:solidFill>
                  <a:schemeClr val="tx2"/>
                </a:solidFill>
              </a:rPr>
              <a:t>Addition of two dynamic reactive devices in late 2018</a:t>
            </a:r>
          </a:p>
          <a:p>
            <a:pPr marL="285750" indent="-285750">
              <a:buFont typeface="Arial" panose="020B0604020202020204" pitchFamily="34" charset="0"/>
              <a:buChar char="•"/>
            </a:pPr>
            <a:r>
              <a:rPr lang="en-US" dirty="0" smtClean="0">
                <a:solidFill>
                  <a:schemeClr val="tx2"/>
                </a:solidFill>
              </a:rPr>
              <a:t>Addresses load growth</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914991"/>
            <a:ext cx="6398723" cy="2139773"/>
          </a:xfrm>
          <a:prstGeom prst="rect">
            <a:avLst/>
          </a:prstGeom>
        </p:spPr>
      </p:pic>
    </p:spTree>
    <p:extLst>
      <p:ext uri="{BB962C8B-B14F-4D97-AF65-F5344CB8AC3E}">
        <p14:creationId xmlns:p14="http://schemas.microsoft.com/office/powerpoint/2010/main" val="107677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smtClean="0"/>
              <a:t>Major Transmission System Improvements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sp>
        <p:nvSpPr>
          <p:cNvPr id="18" name="TextBox 17"/>
          <p:cNvSpPr txBox="1"/>
          <p:nvPr/>
        </p:nvSpPr>
        <p:spPr>
          <a:xfrm>
            <a:off x="457200" y="990600"/>
            <a:ext cx="3252218" cy="2292935"/>
          </a:xfrm>
          <a:prstGeom prst="rect">
            <a:avLst/>
          </a:prstGeom>
          <a:noFill/>
        </p:spPr>
        <p:txBody>
          <a:bodyPr wrap="square" rtlCol="0">
            <a:spAutoFit/>
          </a:bodyPr>
          <a:lstStyle/>
          <a:p>
            <a:r>
              <a:rPr lang="en-US" sz="2000" b="1" dirty="0" smtClean="0">
                <a:solidFill>
                  <a:schemeClr val="tx2"/>
                </a:solidFill>
              </a:rPr>
              <a:t>Panhandle Projects </a:t>
            </a:r>
          </a:p>
          <a:p>
            <a:endParaRPr lang="en-US" sz="500" b="1" dirty="0" smtClean="0">
              <a:solidFill>
                <a:schemeClr val="tx2"/>
              </a:solidFill>
            </a:endParaRPr>
          </a:p>
          <a:p>
            <a:pPr marL="285750" indent="-285750">
              <a:buFont typeface="Arial" panose="020B0604020202020204" pitchFamily="34" charset="0"/>
              <a:buChar char="•"/>
            </a:pPr>
            <a:r>
              <a:rPr lang="en-US" dirty="0" smtClean="0">
                <a:solidFill>
                  <a:schemeClr val="tx2"/>
                </a:solidFill>
              </a:rPr>
              <a:t>Scheduled </a:t>
            </a:r>
            <a:r>
              <a:rPr lang="en-US" dirty="0">
                <a:solidFill>
                  <a:schemeClr val="tx2"/>
                </a:solidFill>
              </a:rPr>
              <a:t>for completion in </a:t>
            </a:r>
            <a:r>
              <a:rPr lang="en-US" dirty="0" smtClean="0">
                <a:solidFill>
                  <a:schemeClr val="tx2"/>
                </a:solidFill>
              </a:rPr>
              <a:t>2018</a:t>
            </a:r>
          </a:p>
          <a:p>
            <a:pPr marL="285750" indent="-285750">
              <a:buFont typeface="Arial" panose="020B0604020202020204" pitchFamily="34" charset="0"/>
              <a:buChar char="•"/>
            </a:pPr>
            <a:endParaRPr lang="en-US" sz="1000" dirty="0" smtClean="0">
              <a:solidFill>
                <a:schemeClr val="tx2"/>
              </a:solidFill>
            </a:endParaRPr>
          </a:p>
          <a:p>
            <a:pPr marL="285750" indent="-285750">
              <a:buFont typeface="Arial" panose="020B0604020202020204" pitchFamily="34" charset="0"/>
              <a:buChar char="•"/>
            </a:pPr>
            <a:r>
              <a:rPr lang="en-US" dirty="0" smtClean="0">
                <a:solidFill>
                  <a:schemeClr val="tx2"/>
                </a:solidFill>
              </a:rPr>
              <a:t>Address </a:t>
            </a:r>
            <a:r>
              <a:rPr lang="en-US" dirty="0">
                <a:solidFill>
                  <a:schemeClr val="tx2"/>
                </a:solidFill>
              </a:rPr>
              <a:t>export capacity for growing wind </a:t>
            </a:r>
            <a:r>
              <a:rPr lang="en-US" dirty="0" smtClean="0">
                <a:solidFill>
                  <a:schemeClr val="tx2"/>
                </a:solidFill>
              </a:rPr>
              <a:t>resources and weak </a:t>
            </a:r>
            <a:r>
              <a:rPr lang="en-US" dirty="0">
                <a:solidFill>
                  <a:schemeClr val="tx2"/>
                </a:solidFill>
              </a:rPr>
              <a:t>grid conditions</a:t>
            </a:r>
          </a:p>
          <a:p>
            <a:endParaRPr lang="en-US" dirty="0"/>
          </a:p>
        </p:txBody>
      </p:sp>
      <p:pic>
        <p:nvPicPr>
          <p:cNvPr id="14" name="Picture 13"/>
          <p:cNvPicPr/>
          <p:nvPr/>
        </p:nvPicPr>
        <p:blipFill rotWithShape="1">
          <a:blip r:embed="rId3" cstate="print">
            <a:extLst>
              <a:ext uri="{28A0092B-C50C-407E-A947-70E740481C1C}">
                <a14:useLocalDpi xmlns:a14="http://schemas.microsoft.com/office/drawing/2010/main" val="0"/>
              </a:ext>
            </a:extLst>
          </a:blip>
          <a:srcRect r="10492"/>
          <a:stretch/>
        </p:blipFill>
        <p:spPr bwMode="auto">
          <a:xfrm>
            <a:off x="4059832" y="1371600"/>
            <a:ext cx="4550768" cy="4001131"/>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2111889390"/>
              </p:ext>
            </p:extLst>
          </p:nvPr>
        </p:nvGraphicFramePr>
        <p:xfrm>
          <a:off x="457200" y="3370227"/>
          <a:ext cx="3154786" cy="2621280"/>
        </p:xfrm>
        <a:graphic>
          <a:graphicData uri="http://schemas.openxmlformats.org/drawingml/2006/table">
            <a:tbl>
              <a:tblPr firstRow="1" bandRow="1">
                <a:tableStyleId>{5C22544A-7EE6-4342-B048-85BDC9FD1C3A}</a:tableStyleId>
              </a:tblPr>
              <a:tblGrid>
                <a:gridCol w="763255"/>
                <a:gridCol w="2391531"/>
              </a:tblGrid>
              <a:tr h="370840">
                <a:tc>
                  <a:txBody>
                    <a:bodyPr/>
                    <a:lstStyle/>
                    <a:p>
                      <a:pPr algn="ctr"/>
                      <a:r>
                        <a:rPr lang="en-US" sz="1400" dirty="0" smtClean="0"/>
                        <a:t>Map Index</a:t>
                      </a:r>
                      <a:endParaRPr lang="en-US" sz="1400" dirty="0"/>
                    </a:p>
                  </a:txBody>
                  <a:tcPr/>
                </a:tc>
                <a:tc>
                  <a:txBody>
                    <a:bodyPr/>
                    <a:lstStyle/>
                    <a:p>
                      <a:r>
                        <a:rPr lang="en-US" sz="1400" dirty="0" smtClean="0"/>
                        <a:t>Transmission Improvement</a:t>
                      </a:r>
                      <a:endParaRPr lang="en-US" sz="1400" dirty="0"/>
                    </a:p>
                  </a:txBody>
                  <a:tcPr/>
                </a:tc>
              </a:tr>
              <a:tr h="370840">
                <a:tc>
                  <a:txBody>
                    <a:bodyPr/>
                    <a:lstStyle/>
                    <a:p>
                      <a:pPr algn="ctr"/>
                      <a:r>
                        <a:rPr lang="en-US" sz="1200" dirty="0" smtClean="0"/>
                        <a:t>1</a:t>
                      </a:r>
                      <a:br>
                        <a:rPr lang="en-US" sz="1200" dirty="0" smtClean="0"/>
                      </a:br>
                      <a:endParaRPr lang="en-US" sz="1200" dirty="0"/>
                    </a:p>
                  </a:txBody>
                  <a:tcPr/>
                </a:tc>
                <a:tc>
                  <a:txBody>
                    <a:bodyPr/>
                    <a:lstStyle/>
                    <a:p>
                      <a:r>
                        <a:rPr lang="en-US" sz="1200" dirty="0" err="1" smtClean="0"/>
                        <a:t>Alibates</a:t>
                      </a:r>
                      <a:r>
                        <a:rPr lang="en-US" sz="1200" dirty="0" smtClean="0"/>
                        <a:t> Synchronous</a:t>
                      </a:r>
                      <a:r>
                        <a:rPr lang="en-US" sz="1200" baseline="0" dirty="0" smtClean="0"/>
                        <a:t> Condenser</a:t>
                      </a:r>
                    </a:p>
                    <a:p>
                      <a:r>
                        <a:rPr lang="en-US" sz="1200" i="1" baseline="0" dirty="0" smtClean="0"/>
                        <a:t>In service: Feb. 19</a:t>
                      </a:r>
                      <a:endParaRPr lang="en-US" sz="1200" i="1" dirty="0"/>
                    </a:p>
                  </a:txBody>
                  <a:tcPr/>
                </a:tc>
              </a:tr>
              <a:tr h="370840">
                <a:tc>
                  <a:txBody>
                    <a:bodyPr/>
                    <a:lstStyle/>
                    <a:p>
                      <a:pPr algn="ctr"/>
                      <a:r>
                        <a:rPr lang="en-US" sz="1200" dirty="0" smtClean="0"/>
                        <a:t>2</a:t>
                      </a:r>
                      <a:endParaRPr lang="en-US" sz="1200" dirty="0"/>
                    </a:p>
                  </a:txBody>
                  <a:tcPr/>
                </a:tc>
                <a:tc>
                  <a:txBody>
                    <a:bodyPr/>
                    <a:lstStyle/>
                    <a:p>
                      <a:r>
                        <a:rPr lang="en-US" sz="1200" dirty="0" smtClean="0"/>
                        <a:t>Tule Canyon Synchronous</a:t>
                      </a:r>
                      <a:r>
                        <a:rPr lang="en-US" sz="1200" baseline="0" dirty="0" smtClean="0"/>
                        <a:t> Condenser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t>In service: April 6</a:t>
                      </a:r>
                      <a:endParaRPr lang="en-US" sz="1200" i="1" dirty="0" smtClean="0"/>
                    </a:p>
                  </a:txBody>
                  <a:tcPr/>
                </a:tc>
              </a:tr>
              <a:tr h="370840">
                <a:tc>
                  <a:txBody>
                    <a:bodyPr/>
                    <a:lstStyle/>
                    <a:p>
                      <a:pPr algn="ctr"/>
                      <a:r>
                        <a:rPr lang="en-US" sz="1200" dirty="0" smtClean="0"/>
                        <a:t>3</a:t>
                      </a:r>
                      <a:endParaRPr lang="en-US" sz="1200" dirty="0"/>
                    </a:p>
                  </a:txBody>
                  <a:tcPr/>
                </a:tc>
                <a:tc>
                  <a:txBody>
                    <a:bodyPr/>
                    <a:lstStyle/>
                    <a:p>
                      <a:r>
                        <a:rPr lang="en-US" sz="1200" dirty="0" err="1" smtClean="0"/>
                        <a:t>Alibates</a:t>
                      </a:r>
                      <a:r>
                        <a:rPr lang="en-US" sz="1200" dirty="0" smtClean="0"/>
                        <a:t>-AJ Swope-Windmill</a:t>
                      </a:r>
                      <a:r>
                        <a:rPr lang="en-US" sz="1200" baseline="0" dirty="0" smtClean="0"/>
                        <a:t> </a:t>
                      </a:r>
                      <a:r>
                        <a:rPr lang="en-US" sz="1200" baseline="0" dirty="0" err="1" smtClean="0"/>
                        <a:t>Ogalalla</a:t>
                      </a:r>
                      <a:r>
                        <a:rPr lang="en-US" sz="1200" baseline="0" dirty="0" smtClean="0"/>
                        <a:t>-Tule Canyon 345 kV Circuit Addition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t>In service: March 1</a:t>
                      </a:r>
                      <a:endParaRPr lang="en-US" sz="1200" i="1" dirty="0" smtClean="0"/>
                    </a:p>
                  </a:txBody>
                  <a:tcPr/>
                </a:tc>
              </a:tr>
            </a:tbl>
          </a:graphicData>
        </a:graphic>
      </p:graphicFrame>
      <p:sp>
        <p:nvSpPr>
          <p:cNvPr id="3" name="Rectangle 2"/>
          <p:cNvSpPr/>
          <p:nvPr/>
        </p:nvSpPr>
        <p:spPr>
          <a:xfrm>
            <a:off x="5562600" y="2057400"/>
            <a:ext cx="304800" cy="3048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Rectangle 7"/>
          <p:cNvSpPr/>
          <p:nvPr/>
        </p:nvSpPr>
        <p:spPr>
          <a:xfrm>
            <a:off x="4191000" y="3369309"/>
            <a:ext cx="304800" cy="3048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9" name="Rectangle 8"/>
          <p:cNvSpPr/>
          <p:nvPr/>
        </p:nvSpPr>
        <p:spPr>
          <a:xfrm>
            <a:off x="6019800" y="3276600"/>
            <a:ext cx="304800" cy="3048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Tree>
    <p:extLst>
      <p:ext uri="{BB962C8B-B14F-4D97-AF65-F5344CB8AC3E}">
        <p14:creationId xmlns:p14="http://schemas.microsoft.com/office/powerpoint/2010/main" val="510494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New Training Facility </a:t>
            </a:r>
            <a:r>
              <a:rPr lang="en-US" dirty="0" smtClean="0"/>
              <a:t>Coming to Taylor</a:t>
            </a:r>
            <a:endParaRPr lang="en-US" sz="2400" dirty="0"/>
          </a:p>
        </p:txBody>
      </p:sp>
      <p:sp>
        <p:nvSpPr>
          <p:cNvPr id="3" name="Content Placeholder 2"/>
          <p:cNvSpPr>
            <a:spLocks noGrp="1"/>
          </p:cNvSpPr>
          <p:nvPr>
            <p:ph idx="1"/>
          </p:nvPr>
        </p:nvSpPr>
        <p:spPr>
          <a:xfrm>
            <a:off x="699319" y="990600"/>
            <a:ext cx="8077200" cy="2266335"/>
          </a:xfrm>
        </p:spPr>
        <p:txBody>
          <a:bodyPr/>
          <a:lstStyle/>
          <a:p>
            <a:pPr marL="0" indent="0">
              <a:buNone/>
            </a:pPr>
            <a:r>
              <a:rPr lang="en-US" sz="1800" dirty="0">
                <a:solidFill>
                  <a:schemeClr val="tx2"/>
                </a:solidFill>
              </a:rPr>
              <a:t>Construction is underway for a new training </a:t>
            </a:r>
            <a:r>
              <a:rPr lang="en-US" sz="1800" dirty="0" smtClean="0">
                <a:solidFill>
                  <a:schemeClr val="tx2"/>
                </a:solidFill>
              </a:rPr>
              <a:t>facility on the Taylor campus. </a:t>
            </a:r>
          </a:p>
          <a:p>
            <a:r>
              <a:rPr lang="en-US" sz="1600" dirty="0" smtClean="0">
                <a:solidFill>
                  <a:schemeClr val="tx2"/>
                </a:solidFill>
              </a:rPr>
              <a:t>Tentative </a:t>
            </a:r>
            <a:r>
              <a:rPr lang="en-US" sz="1600" dirty="0">
                <a:solidFill>
                  <a:schemeClr val="tx2"/>
                </a:solidFill>
              </a:rPr>
              <a:t>completion date is October </a:t>
            </a:r>
            <a:r>
              <a:rPr lang="en-US" sz="1600" dirty="0" smtClean="0">
                <a:solidFill>
                  <a:schemeClr val="tx2"/>
                </a:solidFill>
              </a:rPr>
              <a:t>2018.</a:t>
            </a:r>
          </a:p>
          <a:p>
            <a:r>
              <a:rPr lang="en-US" sz="1600" dirty="0" smtClean="0">
                <a:solidFill>
                  <a:schemeClr val="tx2"/>
                </a:solidFill>
              </a:rPr>
              <a:t>Black Start training in 2019 will occur in new building. </a:t>
            </a:r>
            <a:endParaRPr lang="en-US" sz="1600" dirty="0">
              <a:solidFill>
                <a:schemeClr val="tx2"/>
              </a:solidFill>
            </a:endParaRPr>
          </a:p>
          <a:p>
            <a:pPr marL="0" indent="0">
              <a:buNone/>
            </a:pPr>
            <a:endParaRPr lang="en-US" sz="1000" dirty="0" smtClean="0">
              <a:solidFill>
                <a:schemeClr val="tx2"/>
              </a:solidFill>
            </a:endParaRPr>
          </a:p>
          <a:p>
            <a:pPr marL="0" indent="0">
              <a:buNone/>
            </a:pPr>
            <a:r>
              <a:rPr lang="en-US" sz="1800" dirty="0" smtClean="0">
                <a:solidFill>
                  <a:schemeClr val="tx2"/>
                </a:solidFill>
              </a:rPr>
              <a:t>Key Features</a:t>
            </a:r>
          </a:p>
          <a:p>
            <a:r>
              <a:rPr lang="en-US" sz="1600" dirty="0" smtClean="0">
                <a:solidFill>
                  <a:schemeClr val="tx2"/>
                </a:solidFill>
              </a:rPr>
              <a:t>22,000 square feet of space with state-of-the-art technology</a:t>
            </a:r>
          </a:p>
          <a:p>
            <a:r>
              <a:rPr lang="en-US" sz="1600" dirty="0" smtClean="0">
                <a:solidFill>
                  <a:schemeClr val="tx2"/>
                </a:solidFill>
              </a:rPr>
              <a:t>Mock control room for simulations and tours</a:t>
            </a:r>
          </a:p>
          <a:p>
            <a:r>
              <a:rPr lang="en-US" sz="1600" dirty="0" smtClean="0">
                <a:solidFill>
                  <a:schemeClr val="tx2"/>
                </a:solidFill>
              </a:rPr>
              <a:t>Observation room for viewing control room while training</a:t>
            </a:r>
          </a:p>
          <a:p>
            <a:pPr lvl="1"/>
            <a:endParaRPr lang="en-US" sz="1600" dirty="0" smtClean="0">
              <a:solidFill>
                <a:schemeClr val="tx2"/>
              </a:solidFill>
            </a:endParaRPr>
          </a:p>
          <a:p>
            <a:pPr marL="457200" lvl="1" indent="0">
              <a:buNone/>
            </a:pPr>
            <a:endParaRPr lang="en-US" sz="1000" dirty="0" smtClean="0">
              <a:solidFill>
                <a:schemeClr val="tx2"/>
              </a:solidFill>
            </a:endParaRPr>
          </a:p>
          <a:p>
            <a:pPr marL="457200" lvl="1" indent="0">
              <a:buNone/>
            </a:pPr>
            <a:endParaRPr lang="en-US" sz="1100" dirty="0" smtClean="0">
              <a:solidFill>
                <a:schemeClr val="tx2"/>
              </a:solidFill>
            </a:endParaRPr>
          </a:p>
          <a:p>
            <a:pPr marL="0" indent="0">
              <a:buNone/>
            </a:pPr>
            <a:endParaRPr lang="en-US" dirty="0"/>
          </a:p>
        </p:txBody>
      </p:sp>
      <p:sp>
        <p:nvSpPr>
          <p:cNvPr id="4" name="Slide Number Placeholder 3"/>
          <p:cNvSpPr>
            <a:spLocks noGrp="1"/>
          </p:cNvSpPr>
          <p:nvPr>
            <p:ph type="sldNum" sz="quarter" idx="4"/>
          </p:nvPr>
        </p:nvSpPr>
        <p:spPr>
          <a:xfrm>
            <a:off x="8509819" y="6553200"/>
            <a:ext cx="533400" cy="220662"/>
          </a:xfrm>
        </p:spPr>
        <p:txBody>
          <a:bodyPr/>
          <a:lstStyle/>
          <a:p>
            <a:fld id="{1D93BD3E-1E9A-4970-A6F7-E7AC52762E0C}" type="slidenum">
              <a:rPr lang="en-US" smtClean="0"/>
              <a:pPr/>
              <a:t>2</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632386"/>
            <a:ext cx="6705600" cy="2488798"/>
          </a:xfrm>
          <a:prstGeom prst="rect">
            <a:avLst/>
          </a:prstGeom>
        </p:spPr>
      </p:pic>
    </p:spTree>
    <p:extLst>
      <p:ext uri="{BB962C8B-B14F-4D97-AF65-F5344CB8AC3E}">
        <p14:creationId xmlns:p14="http://schemas.microsoft.com/office/powerpoint/2010/main" val="892752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smtClean="0"/>
              <a:t>Major Transmission System Improvements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20</a:t>
            </a:fld>
            <a:endParaRPr lang="en-US" dirty="0">
              <a:solidFill>
                <a:prstClr val="black">
                  <a:tint val="75000"/>
                </a:prstClr>
              </a:solidFill>
            </a:endParaRPr>
          </a:p>
        </p:txBody>
      </p:sp>
      <p:sp>
        <p:nvSpPr>
          <p:cNvPr id="5" name="TextBox 4"/>
          <p:cNvSpPr txBox="1"/>
          <p:nvPr/>
        </p:nvSpPr>
        <p:spPr>
          <a:xfrm>
            <a:off x="461772" y="990600"/>
            <a:ext cx="4872228" cy="1585049"/>
          </a:xfrm>
          <a:prstGeom prst="rect">
            <a:avLst/>
          </a:prstGeom>
          <a:noFill/>
        </p:spPr>
        <p:txBody>
          <a:bodyPr wrap="square" rtlCol="0">
            <a:spAutoFit/>
          </a:bodyPr>
          <a:lstStyle/>
          <a:p>
            <a:r>
              <a:rPr lang="en-US" sz="2000" b="1" dirty="0" smtClean="0">
                <a:solidFill>
                  <a:srgbClr val="5B6770"/>
                </a:solidFill>
              </a:rPr>
              <a:t>West Texas Projects</a:t>
            </a:r>
          </a:p>
          <a:p>
            <a:endParaRPr lang="en-US" sz="500" b="1" dirty="0" smtClean="0">
              <a:solidFill>
                <a:srgbClr val="5B6770"/>
              </a:solidFill>
            </a:endParaRPr>
          </a:p>
          <a:p>
            <a:r>
              <a:rPr lang="en-US" dirty="0" smtClean="0">
                <a:solidFill>
                  <a:srgbClr val="5B6770"/>
                </a:solidFill>
              </a:rPr>
              <a:t>Endorsed by the ERCOT Board and the Regional Planning Group in 2016 and 2017 to address growth associated with oil and gas activity and solar generation development</a:t>
            </a:r>
          </a:p>
        </p:txBody>
      </p:sp>
      <p:pic>
        <p:nvPicPr>
          <p:cNvPr id="6" name="Picture 5"/>
          <p:cNvPicPr>
            <a:picLocks noChangeAspect="1"/>
          </p:cNvPicPr>
          <p:nvPr/>
        </p:nvPicPr>
        <p:blipFill>
          <a:blip r:embed="rId3"/>
          <a:stretch>
            <a:fillRect/>
          </a:stretch>
        </p:blipFill>
        <p:spPr>
          <a:xfrm>
            <a:off x="4267201" y="1905000"/>
            <a:ext cx="4343400" cy="292288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33873483"/>
              </p:ext>
            </p:extLst>
          </p:nvPr>
        </p:nvGraphicFramePr>
        <p:xfrm>
          <a:off x="533400" y="2819400"/>
          <a:ext cx="3651467" cy="3109166"/>
        </p:xfrm>
        <a:graphic>
          <a:graphicData uri="http://schemas.openxmlformats.org/drawingml/2006/table">
            <a:tbl>
              <a:tblPr firstRow="1" bandRow="1">
                <a:tableStyleId>{5C22544A-7EE6-4342-B048-85BDC9FD1C3A}</a:tableStyleId>
              </a:tblPr>
              <a:tblGrid>
                <a:gridCol w="805470"/>
                <a:gridCol w="2845997"/>
              </a:tblGrid>
              <a:tr h="481960">
                <a:tc>
                  <a:txBody>
                    <a:bodyPr/>
                    <a:lstStyle/>
                    <a:p>
                      <a:pPr marL="0" marR="0" algn="ctr">
                        <a:spcBef>
                          <a:spcPts val="0"/>
                        </a:spcBef>
                        <a:spcAft>
                          <a:spcPts val="0"/>
                        </a:spcAft>
                      </a:pPr>
                      <a:r>
                        <a:rPr lang="en-US" sz="1400" dirty="0">
                          <a:effectLst/>
                        </a:rPr>
                        <a:t>Map Index</a:t>
                      </a:r>
                      <a:endParaRPr lang="en-US" sz="1400" dirty="0">
                        <a:solidFill>
                          <a:schemeClr val="bg2"/>
                        </a:solidFill>
                        <a:effectLst/>
                        <a:latin typeface="+mj-lt"/>
                        <a:ea typeface="Times New Roman" panose="02020603050405020304" pitchFamily="18" charset="0"/>
                        <a:cs typeface="Times New Roman" panose="02020603050405020304" pitchFamily="18" charset="0"/>
                      </a:endParaRPr>
                    </a:p>
                  </a:txBody>
                  <a:tcPr marL="45720" marR="45720"/>
                </a:tc>
                <a:tc>
                  <a:txBody>
                    <a:bodyPr/>
                    <a:lstStyle/>
                    <a:p>
                      <a:pPr marL="0" marR="0">
                        <a:spcBef>
                          <a:spcPts val="0"/>
                        </a:spcBef>
                        <a:spcAft>
                          <a:spcPts val="0"/>
                        </a:spcAft>
                      </a:pPr>
                      <a:r>
                        <a:rPr lang="en-US" sz="1400" dirty="0">
                          <a:effectLst/>
                        </a:rPr>
                        <a:t>Transmission Improvement</a:t>
                      </a:r>
                      <a:endParaRPr lang="en-US" sz="1400" dirty="0">
                        <a:solidFill>
                          <a:schemeClr val="bg2"/>
                        </a:solidFill>
                        <a:effectLst/>
                        <a:latin typeface="+mj-lt"/>
                        <a:ea typeface="Times New Roman" panose="02020603050405020304" pitchFamily="18" charset="0"/>
                        <a:cs typeface="Times New Roman" panose="02020603050405020304" pitchFamily="18" charset="0"/>
                      </a:endParaRPr>
                    </a:p>
                  </a:txBody>
                  <a:tcPr marL="45720" marR="45720"/>
                </a:tc>
              </a:tr>
              <a:tr h="433780">
                <a:tc>
                  <a:txBody>
                    <a:bodyPr/>
                    <a:lstStyle/>
                    <a:p>
                      <a:pPr marL="0" marR="0" algn="ctr">
                        <a:spcBef>
                          <a:spcPts val="0"/>
                        </a:spcBef>
                        <a:spcAft>
                          <a:spcPts val="0"/>
                        </a:spcAft>
                      </a:pPr>
                      <a:r>
                        <a:rPr lang="en-US" sz="1200" dirty="0">
                          <a:effectLst/>
                        </a:rPr>
                        <a:t>1</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dirty="0">
                          <a:effectLst/>
                        </a:rPr>
                        <a:t>Barilla Junction Area Improvement Project</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r>
              <a:tr h="441797">
                <a:tc>
                  <a:txBody>
                    <a:bodyPr/>
                    <a:lstStyle/>
                    <a:p>
                      <a:pPr marL="0" marR="0" algn="ctr">
                        <a:spcBef>
                          <a:spcPts val="0"/>
                        </a:spcBef>
                        <a:spcAft>
                          <a:spcPts val="0"/>
                        </a:spcAft>
                      </a:pPr>
                      <a:r>
                        <a:rPr lang="en-US" sz="1200" dirty="0">
                          <a:effectLst/>
                        </a:rPr>
                        <a:t>2</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dirty="0">
                          <a:effectLst/>
                        </a:rPr>
                        <a:t>Line 69H Rebuild and 138 kV Conversion Project</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r>
              <a:tr h="318408">
                <a:tc>
                  <a:txBody>
                    <a:bodyPr/>
                    <a:lstStyle/>
                    <a:p>
                      <a:pPr marL="0" marR="0" algn="ctr">
                        <a:spcBef>
                          <a:spcPts val="0"/>
                        </a:spcBef>
                        <a:spcAft>
                          <a:spcPts val="0"/>
                        </a:spcAft>
                      </a:pPr>
                      <a:r>
                        <a:rPr lang="en-US" sz="1200" dirty="0">
                          <a:effectLst/>
                        </a:rPr>
                        <a:t>3</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dirty="0">
                          <a:effectLst/>
                        </a:rPr>
                        <a:t>Riverton-Sand Lake Project</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r>
              <a:tr h="441797">
                <a:tc>
                  <a:txBody>
                    <a:bodyPr/>
                    <a:lstStyle/>
                    <a:p>
                      <a:pPr marL="0" marR="0" algn="ctr">
                        <a:spcBef>
                          <a:spcPts val="0"/>
                        </a:spcBef>
                        <a:spcAft>
                          <a:spcPts val="0"/>
                        </a:spcAft>
                      </a:pPr>
                      <a:r>
                        <a:rPr lang="en-US" sz="1200" dirty="0">
                          <a:effectLst/>
                        </a:rPr>
                        <a:t>4</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dirty="0">
                          <a:effectLst/>
                        </a:rPr>
                        <a:t>Andrews County South – Holt – Andrews North Upgrade Project</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r>
              <a:tr h="318408">
                <a:tc>
                  <a:txBody>
                    <a:bodyPr/>
                    <a:lstStyle/>
                    <a:p>
                      <a:pPr marL="0" marR="0" algn="ctr">
                        <a:spcBef>
                          <a:spcPts val="0"/>
                        </a:spcBef>
                        <a:spcAft>
                          <a:spcPts val="0"/>
                        </a:spcAft>
                      </a:pPr>
                      <a:r>
                        <a:rPr lang="en-US" sz="1200" dirty="0">
                          <a:effectLst/>
                        </a:rPr>
                        <a:t>5</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dirty="0">
                          <a:effectLst/>
                        </a:rPr>
                        <a:t>Katz to Tardis Transmission Project</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r>
              <a:tr h="318408">
                <a:tc>
                  <a:txBody>
                    <a:bodyPr/>
                    <a:lstStyle/>
                    <a:p>
                      <a:pPr marL="0" marR="0" algn="ctr">
                        <a:spcBef>
                          <a:spcPts val="0"/>
                        </a:spcBef>
                        <a:spcAft>
                          <a:spcPts val="0"/>
                        </a:spcAft>
                      </a:pPr>
                      <a:r>
                        <a:rPr lang="en-US" sz="1200" dirty="0">
                          <a:effectLst/>
                        </a:rPr>
                        <a:t>6</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dirty="0">
                          <a:effectLst/>
                        </a:rPr>
                        <a:t>Salt Creek Project</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r>
              <a:tr h="318408">
                <a:tc>
                  <a:txBody>
                    <a:bodyPr/>
                    <a:lstStyle/>
                    <a:p>
                      <a:pPr marL="0" marR="0" algn="ctr">
                        <a:spcBef>
                          <a:spcPts val="0"/>
                        </a:spcBef>
                        <a:spcAft>
                          <a:spcPts val="0"/>
                        </a:spcAft>
                      </a:pPr>
                      <a:r>
                        <a:rPr lang="en-US" sz="1200" dirty="0">
                          <a:effectLst/>
                        </a:rPr>
                        <a:t>7</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dirty="0">
                          <a:effectLst/>
                        </a:rPr>
                        <a:t>Far West Texas Project</a:t>
                      </a:r>
                      <a:endParaRPr lang="en-US" sz="1200" b="1" dirty="0">
                        <a:solidFill>
                          <a:srgbClr val="5B6770"/>
                        </a:solidFill>
                        <a:effectLst/>
                        <a:latin typeface="+mj-lt"/>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567145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smtClean="0"/>
              <a:t>Major Transmission System Improvements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21</a:t>
            </a:fld>
            <a:endParaRPr lang="en-US" dirty="0">
              <a:solidFill>
                <a:prstClr val="black">
                  <a:tint val="75000"/>
                </a:prstClr>
              </a:solidFill>
            </a:endParaRPr>
          </a:p>
        </p:txBody>
      </p:sp>
      <p:sp>
        <p:nvSpPr>
          <p:cNvPr id="6" name="Rectangle 5"/>
          <p:cNvSpPr/>
          <p:nvPr/>
        </p:nvSpPr>
        <p:spPr>
          <a:xfrm>
            <a:off x="457200" y="990600"/>
            <a:ext cx="4953000" cy="3862596"/>
          </a:xfrm>
          <a:prstGeom prst="rect">
            <a:avLst/>
          </a:prstGeom>
        </p:spPr>
        <p:txBody>
          <a:bodyPr wrap="square">
            <a:spAutoFit/>
          </a:bodyPr>
          <a:lstStyle/>
          <a:p>
            <a:r>
              <a:rPr lang="en-US" sz="2000" b="1" dirty="0" smtClean="0">
                <a:solidFill>
                  <a:srgbClr val="5B6770"/>
                </a:solidFill>
              </a:rPr>
              <a:t>Freeport Master Plan Project</a:t>
            </a:r>
            <a:endParaRPr lang="en-US" sz="2000" b="1" dirty="0">
              <a:solidFill>
                <a:srgbClr val="5B6770"/>
              </a:solidFill>
            </a:endParaRPr>
          </a:p>
          <a:p>
            <a:endParaRPr lang="en-US" sz="500" b="1" dirty="0">
              <a:solidFill>
                <a:srgbClr val="5B6770"/>
              </a:solidFill>
            </a:endParaRPr>
          </a:p>
          <a:p>
            <a:pPr marL="285750" indent="-285750">
              <a:buFont typeface="Arial" panose="020B0604020202020204" pitchFamily="34" charset="0"/>
              <a:buChar char="•"/>
            </a:pPr>
            <a:r>
              <a:rPr lang="en-US" dirty="0" smtClean="0">
                <a:solidFill>
                  <a:srgbClr val="5B6770"/>
                </a:solidFill>
              </a:rPr>
              <a:t>ERCOT Board endorsed project on Dec. 12, 2017.</a:t>
            </a:r>
          </a:p>
          <a:p>
            <a:pPr marL="285750" indent="-285750">
              <a:buFont typeface="Arial" panose="020B0604020202020204" pitchFamily="34" charset="0"/>
              <a:buChar char="•"/>
            </a:pPr>
            <a:endParaRPr lang="en-US" sz="1000" dirty="0" smtClean="0">
              <a:solidFill>
                <a:srgbClr val="5B6770"/>
              </a:solidFill>
            </a:endParaRPr>
          </a:p>
          <a:p>
            <a:pPr marL="285750" indent="-285750">
              <a:buFont typeface="Arial" panose="020B0604020202020204" pitchFamily="34" charset="0"/>
              <a:buChar char="•"/>
            </a:pPr>
            <a:r>
              <a:rPr lang="en-US" i="1" dirty="0" smtClean="0">
                <a:solidFill>
                  <a:srgbClr val="5B6770"/>
                </a:solidFill>
              </a:rPr>
              <a:t>Bridge the Gap</a:t>
            </a:r>
            <a:r>
              <a:rPr lang="en-US" dirty="0" smtClean="0">
                <a:solidFill>
                  <a:srgbClr val="5B6770"/>
                </a:solidFill>
              </a:rPr>
              <a:t> upgrades will occur by 2020.</a:t>
            </a:r>
          </a:p>
          <a:p>
            <a:pPr marL="285750" indent="-285750">
              <a:buFont typeface="Arial" panose="020B0604020202020204" pitchFamily="34" charset="0"/>
              <a:buChar char="•"/>
            </a:pPr>
            <a:endParaRPr lang="en-US" sz="1000" dirty="0">
              <a:solidFill>
                <a:srgbClr val="5B6770"/>
              </a:solidFill>
            </a:endParaRPr>
          </a:p>
          <a:p>
            <a:pPr marL="285750" indent="-285750">
              <a:buFont typeface="Arial" panose="020B0604020202020204" pitchFamily="34" charset="0"/>
              <a:buChar char="•"/>
            </a:pPr>
            <a:r>
              <a:rPr lang="en-US" dirty="0">
                <a:solidFill>
                  <a:srgbClr val="5B6770"/>
                </a:solidFill>
              </a:rPr>
              <a:t>Long-term improvements by </a:t>
            </a:r>
            <a:r>
              <a:rPr lang="en-US" dirty="0" smtClean="0">
                <a:solidFill>
                  <a:srgbClr val="5B6770"/>
                </a:solidFill>
              </a:rPr>
              <a:t>2022:</a:t>
            </a:r>
          </a:p>
          <a:p>
            <a:pPr marL="285750" indent="-285750">
              <a:buFont typeface="Arial" panose="020B0604020202020204" pitchFamily="34" charset="0"/>
              <a:buChar char="•"/>
            </a:pPr>
            <a:endParaRPr lang="en-US" sz="500" dirty="0" smtClean="0">
              <a:solidFill>
                <a:srgbClr val="5B6770"/>
              </a:solidFill>
            </a:endParaRPr>
          </a:p>
          <a:p>
            <a:pPr marL="742950" lvl="1" indent="-285750">
              <a:buFont typeface="Arial" panose="020B0604020202020204" pitchFamily="34" charset="0"/>
              <a:buChar char="̶"/>
            </a:pPr>
            <a:r>
              <a:rPr lang="en-US" dirty="0" smtClean="0">
                <a:solidFill>
                  <a:srgbClr val="5B6770"/>
                </a:solidFill>
              </a:rPr>
              <a:t>New </a:t>
            </a:r>
            <a:r>
              <a:rPr lang="en-US" dirty="0">
                <a:solidFill>
                  <a:srgbClr val="5B6770"/>
                </a:solidFill>
              </a:rPr>
              <a:t>48-mile, 345-kV transmission </a:t>
            </a:r>
            <a:r>
              <a:rPr lang="en-US" dirty="0" smtClean="0">
                <a:solidFill>
                  <a:srgbClr val="5B6770"/>
                </a:solidFill>
              </a:rPr>
              <a:t>line</a:t>
            </a:r>
          </a:p>
          <a:p>
            <a:pPr marL="742950" lvl="1" indent="-285750">
              <a:spcBef>
                <a:spcPts val="600"/>
              </a:spcBef>
              <a:buFont typeface="Arial" panose="020B0604020202020204" pitchFamily="34" charset="0"/>
              <a:buChar char="̶"/>
            </a:pPr>
            <a:r>
              <a:rPr lang="en-US" dirty="0" smtClean="0">
                <a:solidFill>
                  <a:srgbClr val="5B6770"/>
                </a:solidFill>
              </a:rPr>
              <a:t>Circuit </a:t>
            </a:r>
            <a:r>
              <a:rPr lang="en-US" dirty="0">
                <a:solidFill>
                  <a:srgbClr val="5B6770"/>
                </a:solidFill>
              </a:rPr>
              <a:t>upgrades along </a:t>
            </a:r>
            <a:r>
              <a:rPr lang="en-US" dirty="0">
                <a:solidFill>
                  <a:schemeClr val="tx2"/>
                </a:solidFill>
              </a:rPr>
              <a:t>existing </a:t>
            </a:r>
            <a:r>
              <a:rPr lang="en-US" dirty="0" smtClean="0">
                <a:solidFill>
                  <a:schemeClr val="tx2"/>
                </a:solidFill>
              </a:rPr>
              <a:t>345-kV </a:t>
            </a:r>
            <a:r>
              <a:rPr lang="en-US" dirty="0">
                <a:solidFill>
                  <a:srgbClr val="5B6770"/>
                </a:solidFill>
              </a:rPr>
              <a:t>line</a:t>
            </a:r>
          </a:p>
          <a:p>
            <a:endParaRPr lang="en-US" sz="1000" dirty="0" smtClean="0">
              <a:solidFill>
                <a:srgbClr val="5B6770"/>
              </a:solidFill>
            </a:endParaRPr>
          </a:p>
          <a:p>
            <a:pPr marL="285750" indent="-285750">
              <a:buFont typeface="Arial" panose="020B0604020202020204" pitchFamily="34" charset="0"/>
              <a:buChar char="•"/>
            </a:pPr>
            <a:r>
              <a:rPr lang="en-US" dirty="0" smtClean="0">
                <a:solidFill>
                  <a:srgbClr val="5B6770"/>
                </a:solidFill>
              </a:rPr>
              <a:t>Addresses growth in Freeport area (i.e., highly industrialized location)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144183"/>
            <a:ext cx="2817073" cy="3415504"/>
          </a:xfrm>
          <a:prstGeom prst="rect">
            <a:avLst/>
          </a:prstGeom>
        </p:spPr>
      </p:pic>
    </p:spTree>
    <p:extLst>
      <p:ext uri="{BB962C8B-B14F-4D97-AF65-F5344CB8AC3E}">
        <p14:creationId xmlns:p14="http://schemas.microsoft.com/office/powerpoint/2010/main" val="4085832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Distributed Energy Resources ( DER) </a:t>
            </a:r>
            <a:endParaRPr lang="en-US" dirty="0"/>
          </a:p>
        </p:txBody>
      </p:sp>
      <p:sp>
        <p:nvSpPr>
          <p:cNvPr id="5" name="Content Placeholder 2"/>
          <p:cNvSpPr>
            <a:spLocks noGrp="1"/>
          </p:cNvSpPr>
          <p:nvPr>
            <p:ph idx="1"/>
          </p:nvPr>
        </p:nvSpPr>
        <p:spPr>
          <a:xfrm>
            <a:off x="609600" y="990600"/>
            <a:ext cx="5257800" cy="5158034"/>
          </a:xfrm>
        </p:spPr>
        <p:txBody>
          <a:bodyPr/>
          <a:lstStyle/>
          <a:p>
            <a:r>
              <a:rPr lang="en-US" sz="2000" dirty="0">
                <a:solidFill>
                  <a:schemeClr val="tx2"/>
                </a:solidFill>
              </a:rPr>
              <a:t>Inverter-based generation </a:t>
            </a:r>
          </a:p>
          <a:p>
            <a:pPr lvl="1"/>
            <a:r>
              <a:rPr lang="en-US" sz="1800" dirty="0" smtClean="0">
                <a:solidFill>
                  <a:schemeClr val="tx2"/>
                </a:solidFill>
              </a:rPr>
              <a:t>Typically solar PV </a:t>
            </a:r>
          </a:p>
          <a:p>
            <a:r>
              <a:rPr lang="en-US" sz="2000" dirty="0" smtClean="0">
                <a:solidFill>
                  <a:schemeClr val="tx2"/>
                </a:solidFill>
              </a:rPr>
              <a:t>Fuel-based generation (typically synchronous) </a:t>
            </a:r>
          </a:p>
          <a:p>
            <a:pPr lvl="1"/>
            <a:r>
              <a:rPr lang="en-US" sz="1800" dirty="0" smtClean="0">
                <a:solidFill>
                  <a:schemeClr val="tx2"/>
                </a:solidFill>
              </a:rPr>
              <a:t>Gas </a:t>
            </a:r>
            <a:r>
              <a:rPr lang="en-US" sz="1800" dirty="0">
                <a:solidFill>
                  <a:schemeClr val="tx2"/>
                </a:solidFill>
              </a:rPr>
              <a:t>turbines, </a:t>
            </a:r>
            <a:r>
              <a:rPr lang="en-US" sz="1800" dirty="0" smtClean="0">
                <a:solidFill>
                  <a:schemeClr val="tx2"/>
                </a:solidFill>
              </a:rPr>
              <a:t>Internal Combustion Engines, Biogas </a:t>
            </a:r>
            <a:endParaRPr lang="en-US" sz="1800" dirty="0">
              <a:solidFill>
                <a:schemeClr val="tx2"/>
              </a:solidFill>
            </a:endParaRPr>
          </a:p>
          <a:p>
            <a:r>
              <a:rPr lang="en-US" sz="2000" dirty="0" smtClean="0">
                <a:solidFill>
                  <a:schemeClr val="tx2"/>
                </a:solidFill>
              </a:rPr>
              <a:t>Energy </a:t>
            </a:r>
            <a:r>
              <a:rPr lang="en-US" sz="2000" dirty="0">
                <a:solidFill>
                  <a:schemeClr val="tx2"/>
                </a:solidFill>
              </a:rPr>
              <a:t>s</a:t>
            </a:r>
            <a:r>
              <a:rPr lang="en-US" sz="2000" dirty="0" smtClean="0">
                <a:solidFill>
                  <a:schemeClr val="tx2"/>
                </a:solidFill>
              </a:rPr>
              <a:t>torage </a:t>
            </a:r>
          </a:p>
          <a:p>
            <a:pPr lvl="1"/>
            <a:r>
              <a:rPr lang="en-US" sz="1800" dirty="0" smtClean="0">
                <a:solidFill>
                  <a:schemeClr val="tx2"/>
                </a:solidFill>
              </a:rPr>
              <a:t>Batteries</a:t>
            </a:r>
            <a:r>
              <a:rPr lang="en-US" sz="1800" dirty="0">
                <a:solidFill>
                  <a:schemeClr val="tx2"/>
                </a:solidFill>
              </a:rPr>
              <a:t>, pumped </a:t>
            </a:r>
            <a:r>
              <a:rPr lang="en-US" sz="1800" dirty="0" smtClean="0">
                <a:solidFill>
                  <a:schemeClr val="tx2"/>
                </a:solidFill>
              </a:rPr>
              <a:t>hydro, compressed air </a:t>
            </a:r>
            <a:endParaRPr lang="en-US" sz="1800" dirty="0">
              <a:solidFill>
                <a:schemeClr val="tx2"/>
              </a:solidFill>
            </a:endParaRPr>
          </a:p>
          <a:p>
            <a:r>
              <a:rPr lang="en-US" sz="2000" dirty="0" smtClean="0">
                <a:solidFill>
                  <a:schemeClr val="tx2"/>
                </a:solidFill>
              </a:rPr>
              <a:t>Small </a:t>
            </a:r>
            <a:r>
              <a:rPr lang="en-US" sz="2000" dirty="0">
                <a:solidFill>
                  <a:schemeClr val="tx2"/>
                </a:solidFill>
              </a:rPr>
              <a:t>wind turbines </a:t>
            </a:r>
          </a:p>
          <a:p>
            <a:r>
              <a:rPr lang="en-US" sz="2000" dirty="0" smtClean="0">
                <a:solidFill>
                  <a:schemeClr val="tx2"/>
                </a:solidFill>
              </a:rPr>
              <a:t>Small </a:t>
            </a:r>
            <a:r>
              <a:rPr lang="en-US" sz="2000" dirty="0">
                <a:solidFill>
                  <a:schemeClr val="tx2"/>
                </a:solidFill>
              </a:rPr>
              <a:t>hydro </a:t>
            </a:r>
            <a:r>
              <a:rPr lang="en-US" sz="2000" dirty="0" smtClean="0">
                <a:solidFill>
                  <a:schemeClr val="tx2"/>
                </a:solidFill>
              </a:rPr>
              <a:t>turbines</a:t>
            </a:r>
          </a:p>
          <a:p>
            <a:r>
              <a:rPr lang="en-US" sz="2000" dirty="0" smtClean="0">
                <a:solidFill>
                  <a:schemeClr val="tx2"/>
                </a:solidFill>
              </a:rPr>
              <a:t>Geothermal </a:t>
            </a:r>
            <a:endParaRPr lang="en-US" sz="20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22</a:t>
            </a:fld>
            <a:endParaRPr lang="en-US">
              <a:solidFill>
                <a:prstClr val="black">
                  <a:tint val="75000"/>
                </a:prstClr>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000"/>
          <a:stretch/>
        </p:blipFill>
        <p:spPr>
          <a:xfrm>
            <a:off x="6096000" y="784572"/>
            <a:ext cx="2628900" cy="28575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3749" r="5725"/>
          <a:stretch/>
        </p:blipFill>
        <p:spPr>
          <a:xfrm>
            <a:off x="6096000" y="3900678"/>
            <a:ext cx="2652346" cy="2195322"/>
          </a:xfrm>
          <a:prstGeom prst="rect">
            <a:avLst/>
          </a:prstGeom>
        </p:spPr>
      </p:pic>
      <p:sp>
        <p:nvSpPr>
          <p:cNvPr id="3" name="TextBox 2"/>
          <p:cNvSpPr txBox="1"/>
          <p:nvPr/>
        </p:nvSpPr>
        <p:spPr>
          <a:xfrm>
            <a:off x="1219200" y="4953000"/>
            <a:ext cx="3429000" cy="92333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US" dirty="0" smtClean="0">
                <a:solidFill>
                  <a:schemeClr val="bg2"/>
                </a:solidFill>
              </a:rPr>
              <a:t>Some DERs will be capable of providing fast-acting, flexible services to the grid.</a:t>
            </a:r>
            <a:endParaRPr lang="en-US" dirty="0">
              <a:solidFill>
                <a:schemeClr val="bg2"/>
              </a:solidFill>
            </a:endParaRPr>
          </a:p>
        </p:txBody>
      </p:sp>
    </p:spTree>
    <p:extLst>
      <p:ext uri="{BB962C8B-B14F-4D97-AF65-F5344CB8AC3E}">
        <p14:creationId xmlns:p14="http://schemas.microsoft.com/office/powerpoint/2010/main" val="3424568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ISO DER Visibility Today</a:t>
            </a:r>
            <a:endParaRPr lang="en-US" sz="2400" dirty="0"/>
          </a:p>
        </p:txBody>
      </p:sp>
      <p:sp>
        <p:nvSpPr>
          <p:cNvPr id="5" name="Content Placeholder 2"/>
          <p:cNvSpPr>
            <a:spLocks noGrp="1"/>
          </p:cNvSpPr>
          <p:nvPr>
            <p:ph idx="1"/>
          </p:nvPr>
        </p:nvSpPr>
        <p:spPr>
          <a:xfrm>
            <a:off x="457199" y="990600"/>
            <a:ext cx="8234313" cy="5081834"/>
          </a:xfrm>
        </p:spPr>
        <p:txBody>
          <a:bodyPr/>
          <a:lstStyle/>
          <a:p>
            <a:r>
              <a:rPr lang="en-US" sz="2000" dirty="0" smtClean="0">
                <a:solidFill>
                  <a:schemeClr val="tx2"/>
                </a:solidFill>
              </a:rPr>
              <a:t>DER </a:t>
            </a:r>
            <a:r>
              <a:rPr lang="en-US" sz="2000" dirty="0">
                <a:solidFill>
                  <a:schemeClr val="tx2"/>
                </a:solidFill>
              </a:rPr>
              <a:t>&gt;1 MW must register with ERCOT</a:t>
            </a:r>
          </a:p>
          <a:p>
            <a:pPr lvl="1"/>
            <a:r>
              <a:rPr lang="en-US" sz="1800" dirty="0">
                <a:solidFill>
                  <a:schemeClr val="tx2"/>
                </a:solidFill>
              </a:rPr>
              <a:t>If it injects to the </a:t>
            </a:r>
            <a:r>
              <a:rPr lang="en-US" sz="1800" dirty="0" smtClean="0">
                <a:solidFill>
                  <a:schemeClr val="tx2"/>
                </a:solidFill>
              </a:rPr>
              <a:t>grid; and</a:t>
            </a:r>
            <a:endParaRPr lang="en-US" sz="1800" dirty="0">
              <a:solidFill>
                <a:schemeClr val="tx2"/>
              </a:solidFill>
            </a:endParaRPr>
          </a:p>
          <a:p>
            <a:pPr lvl="1"/>
            <a:r>
              <a:rPr lang="en-US" sz="1800" dirty="0">
                <a:solidFill>
                  <a:schemeClr val="tx2"/>
                </a:solidFill>
              </a:rPr>
              <a:t>Is not registered with PUC as Self-Generation</a:t>
            </a:r>
          </a:p>
          <a:p>
            <a:pPr marL="0" indent="0">
              <a:buNone/>
            </a:pPr>
            <a:endParaRPr lang="en-US" sz="1000" dirty="0" smtClean="0">
              <a:solidFill>
                <a:schemeClr val="tx2"/>
              </a:solidFill>
            </a:endParaRPr>
          </a:p>
          <a:p>
            <a:r>
              <a:rPr lang="en-US" sz="2000" dirty="0" smtClean="0">
                <a:solidFill>
                  <a:schemeClr val="tx2"/>
                </a:solidFill>
              </a:rPr>
              <a:t>Investor-owned TDSPs submit</a:t>
            </a:r>
          </a:p>
          <a:p>
            <a:pPr lvl="1"/>
            <a:r>
              <a:rPr lang="en-US" sz="1800" dirty="0" smtClean="0">
                <a:solidFill>
                  <a:schemeClr val="tx2"/>
                </a:solidFill>
              </a:rPr>
              <a:t>Annual DER interconnection reports to PUC</a:t>
            </a:r>
          </a:p>
          <a:p>
            <a:pPr lvl="2"/>
            <a:r>
              <a:rPr lang="en-US" sz="1800" dirty="0" smtClean="0">
                <a:solidFill>
                  <a:schemeClr val="tx2"/>
                </a:solidFill>
              </a:rPr>
              <a:t>Includes </a:t>
            </a:r>
            <a:r>
              <a:rPr lang="en-US" sz="1800" dirty="0">
                <a:solidFill>
                  <a:schemeClr val="tx2"/>
                </a:solidFill>
              </a:rPr>
              <a:t>units that never inject to the grid</a:t>
            </a:r>
          </a:p>
          <a:p>
            <a:pPr lvl="1"/>
            <a:r>
              <a:rPr lang="en-US" sz="1800" dirty="0">
                <a:solidFill>
                  <a:schemeClr val="tx2"/>
                </a:solidFill>
              </a:rPr>
              <a:t>Regular updates to ERCOT Profile Codes</a:t>
            </a:r>
          </a:p>
          <a:p>
            <a:pPr marL="0" indent="0">
              <a:buNone/>
            </a:pPr>
            <a:endParaRPr lang="en-US" sz="1000" dirty="0" smtClean="0">
              <a:solidFill>
                <a:schemeClr val="tx2"/>
              </a:solidFill>
            </a:endParaRPr>
          </a:p>
          <a:p>
            <a:r>
              <a:rPr lang="en-US" sz="2000" dirty="0" err="1" smtClean="0">
                <a:solidFill>
                  <a:schemeClr val="tx2"/>
                </a:solidFill>
              </a:rPr>
              <a:t>Munis</a:t>
            </a:r>
            <a:r>
              <a:rPr lang="en-US" sz="2000" dirty="0" smtClean="0">
                <a:solidFill>
                  <a:schemeClr val="tx2"/>
                </a:solidFill>
              </a:rPr>
              <a:t> </a:t>
            </a:r>
            <a:r>
              <a:rPr lang="en-US" sz="2000" dirty="0">
                <a:solidFill>
                  <a:schemeClr val="tx2"/>
                </a:solidFill>
              </a:rPr>
              <a:t>and Co-ops (NOIEs) report:</a:t>
            </a:r>
          </a:p>
          <a:p>
            <a:pPr lvl="1"/>
            <a:r>
              <a:rPr lang="en-US" sz="1800" dirty="0" smtClean="0">
                <a:solidFill>
                  <a:schemeClr val="tx2"/>
                </a:solidFill>
              </a:rPr>
              <a:t>Aggregated data </a:t>
            </a:r>
            <a:r>
              <a:rPr lang="en-US" sz="1800" dirty="0">
                <a:solidFill>
                  <a:schemeClr val="tx2"/>
                </a:solidFill>
              </a:rPr>
              <a:t>on units &gt;50 kW that inject energy to the grid</a:t>
            </a:r>
          </a:p>
          <a:p>
            <a:pPr lvl="1"/>
            <a:r>
              <a:rPr lang="en-US" sz="1800" dirty="0">
                <a:solidFill>
                  <a:schemeClr val="tx2"/>
                </a:solidFill>
              </a:rPr>
              <a:t>Some anecdotal summaries to City Councils, etc.</a:t>
            </a:r>
          </a:p>
          <a:p>
            <a:endParaRPr lang="en-US" dirty="0">
              <a:solidFill>
                <a:schemeClr val="tx2"/>
              </a:solidFill>
            </a:endParaRPr>
          </a:p>
          <a:p>
            <a:endParaRPr lang="en-US"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46083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Estimates of DER Penetration in ERCOT</a:t>
            </a:r>
            <a:endParaRPr lang="en-US" sz="2400" dirty="0"/>
          </a:p>
        </p:txBody>
      </p:sp>
      <p:sp>
        <p:nvSpPr>
          <p:cNvPr id="3" name="Content Placeholder 2"/>
          <p:cNvSpPr>
            <a:spLocks noGrp="1"/>
          </p:cNvSpPr>
          <p:nvPr>
            <p:ph idx="1"/>
          </p:nvPr>
        </p:nvSpPr>
        <p:spPr>
          <a:xfrm>
            <a:off x="381000" y="990600"/>
            <a:ext cx="5535646" cy="4788838"/>
          </a:xfrm>
        </p:spPr>
        <p:txBody>
          <a:bodyPr/>
          <a:lstStyle/>
          <a:p>
            <a:r>
              <a:rPr lang="en-US" sz="2000" dirty="0" smtClean="0">
                <a:solidFill>
                  <a:schemeClr val="tx2"/>
                </a:solidFill>
              </a:rPr>
              <a:t>Given the caveats just noted, we estimate</a:t>
            </a:r>
            <a:r>
              <a:rPr lang="en-US" sz="1800" dirty="0" smtClean="0">
                <a:solidFill>
                  <a:schemeClr val="tx2"/>
                </a:solidFill>
              </a:rPr>
              <a:t>:</a:t>
            </a:r>
          </a:p>
          <a:p>
            <a:pPr lvl="1"/>
            <a:r>
              <a:rPr lang="en-US" sz="1800" dirty="0" smtClean="0">
                <a:solidFill>
                  <a:schemeClr val="tx2"/>
                </a:solidFill>
              </a:rPr>
              <a:t>Units &lt;1 MW</a:t>
            </a:r>
          </a:p>
          <a:p>
            <a:pPr lvl="2"/>
            <a:r>
              <a:rPr lang="en-US" sz="1800" dirty="0" smtClean="0">
                <a:solidFill>
                  <a:schemeClr val="tx2"/>
                </a:solidFill>
              </a:rPr>
              <a:t>About 30,000 units (mainly rooftop solar)</a:t>
            </a:r>
          </a:p>
          <a:p>
            <a:pPr lvl="2"/>
            <a:r>
              <a:rPr lang="en-US" sz="1800" dirty="0" smtClean="0">
                <a:solidFill>
                  <a:schemeClr val="tx2"/>
                </a:solidFill>
              </a:rPr>
              <a:t>About 250 MW</a:t>
            </a:r>
          </a:p>
          <a:p>
            <a:pPr marL="457200" lvl="1" indent="0">
              <a:buNone/>
            </a:pPr>
            <a:endParaRPr lang="en-US" sz="1000" dirty="0" smtClean="0">
              <a:solidFill>
                <a:schemeClr val="tx2"/>
              </a:solidFill>
            </a:endParaRPr>
          </a:p>
          <a:p>
            <a:pPr lvl="1"/>
            <a:r>
              <a:rPr lang="en-US" sz="1800" dirty="0" smtClean="0">
                <a:solidFill>
                  <a:schemeClr val="tx2"/>
                </a:solidFill>
              </a:rPr>
              <a:t>Units &gt;1 MW</a:t>
            </a:r>
          </a:p>
          <a:p>
            <a:pPr lvl="2"/>
            <a:r>
              <a:rPr lang="en-US" sz="1800" dirty="0" smtClean="0">
                <a:solidFill>
                  <a:schemeClr val="tx2"/>
                </a:solidFill>
              </a:rPr>
              <a:t>140 units (~90% diesel or natural gas)</a:t>
            </a:r>
          </a:p>
          <a:p>
            <a:pPr lvl="2"/>
            <a:r>
              <a:rPr lang="en-US" sz="1800" dirty="0" smtClean="0">
                <a:solidFill>
                  <a:schemeClr val="tx2"/>
                </a:solidFill>
              </a:rPr>
              <a:t>More than 850 MW</a:t>
            </a:r>
          </a:p>
          <a:p>
            <a:pPr marL="457200" lvl="1" indent="0">
              <a:buNone/>
            </a:pPr>
            <a:endParaRPr lang="en-US" sz="1000" dirty="0" smtClean="0">
              <a:solidFill>
                <a:schemeClr val="tx2"/>
              </a:solidFill>
            </a:endParaRPr>
          </a:p>
          <a:p>
            <a:r>
              <a:rPr lang="en-US" sz="2000" dirty="0" smtClean="0">
                <a:solidFill>
                  <a:schemeClr val="tx2"/>
                </a:solidFill>
              </a:rPr>
              <a:t>This is a different picture from what you’ll find in other regions.</a:t>
            </a:r>
          </a:p>
          <a:p>
            <a:pPr lvl="1"/>
            <a:r>
              <a:rPr lang="en-US" sz="1800" dirty="0" smtClean="0">
                <a:solidFill>
                  <a:schemeClr val="tx2"/>
                </a:solidFill>
              </a:rPr>
              <a:t>Example: California reports over 5,000 MW of rooftop solar, not including LADWP.</a:t>
            </a:r>
            <a:endParaRPr lang="en-US" sz="1800" dirty="0">
              <a:solidFill>
                <a:schemeClr val="tx2"/>
              </a:solidFill>
            </a:endParaRPr>
          </a:p>
          <a:p>
            <a:pPr marL="0" indent="0">
              <a:buNone/>
            </a:pPr>
            <a:endParaRPr lang="en-US" dirty="0" smtClean="0">
              <a:solidFill>
                <a:schemeClr val="tx2"/>
              </a:solidFill>
            </a:endParaRPr>
          </a:p>
          <a:p>
            <a:pPr lvl="1"/>
            <a:endParaRPr lang="en-US" dirty="0">
              <a:solidFill>
                <a:schemeClr val="tx2"/>
              </a:solidFill>
            </a:endParaRPr>
          </a:p>
          <a:p>
            <a:pPr lvl="1"/>
            <a:endParaRPr lang="en-US" dirty="0" smtClean="0">
              <a:solidFill>
                <a:schemeClr val="tx2"/>
              </a:solidFill>
            </a:endParaRPr>
          </a:p>
          <a:p>
            <a:pPr lvl="1"/>
            <a:endParaRPr lang="en-US" dirty="0">
              <a:solidFill>
                <a:schemeClr val="tx2"/>
              </a:solidFill>
            </a:endParaRPr>
          </a:p>
          <a:p>
            <a:pPr lvl="1"/>
            <a:endParaRPr lang="en-US" dirty="0" smtClean="0">
              <a:solidFill>
                <a:schemeClr val="tx2"/>
              </a:solidFill>
            </a:endParaRPr>
          </a:p>
          <a:p>
            <a:pPr lvl="1"/>
            <a:endParaRPr lang="en-US"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24</a:t>
            </a:fld>
            <a:endParaRPr lang="en-US">
              <a:solidFill>
                <a:prstClr val="black">
                  <a:tint val="75000"/>
                </a:prst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749" r="5725"/>
          <a:stretch/>
        </p:blipFill>
        <p:spPr>
          <a:xfrm>
            <a:off x="6019800" y="3499237"/>
            <a:ext cx="2727616" cy="22576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990600"/>
            <a:ext cx="2750194" cy="2474117"/>
          </a:xfrm>
          <a:prstGeom prst="rect">
            <a:avLst/>
          </a:prstGeom>
        </p:spPr>
      </p:pic>
    </p:spTree>
    <p:extLst>
      <p:ext uri="{BB962C8B-B14F-4D97-AF65-F5344CB8AC3E}">
        <p14:creationId xmlns:p14="http://schemas.microsoft.com/office/powerpoint/2010/main" val="873912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3" cstate="print"/>
          <a:srcRect/>
          <a:stretch>
            <a:fillRect/>
          </a:stretch>
        </p:blipFill>
        <p:spPr bwMode="auto">
          <a:xfrm>
            <a:off x="4936711" y="2590800"/>
            <a:ext cx="3927889" cy="3406438"/>
          </a:xfrm>
          <a:prstGeom prst="rect">
            <a:avLst/>
          </a:prstGeom>
          <a:noFill/>
          <a:ln w="9525">
            <a:noFill/>
            <a:miter lim="800000"/>
            <a:headEnd/>
            <a:tailEnd/>
          </a:ln>
          <a:effectLst/>
        </p:spPr>
      </p:pic>
      <p:sp>
        <p:nvSpPr>
          <p:cNvPr id="2" name="Title 1"/>
          <p:cNvSpPr>
            <a:spLocks noGrp="1"/>
          </p:cNvSpPr>
          <p:nvPr>
            <p:ph type="title"/>
          </p:nvPr>
        </p:nvSpPr>
        <p:spPr>
          <a:xfrm>
            <a:off x="381000" y="243682"/>
            <a:ext cx="8458200" cy="518318"/>
          </a:xfrm>
        </p:spPr>
        <p:txBody>
          <a:bodyPr/>
          <a:lstStyle/>
          <a:p>
            <a:r>
              <a:rPr lang="en-US" dirty="0" smtClean="0"/>
              <a:t>ERCOT Goals for Managing DERs on the Grid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
        <p:nvSpPr>
          <p:cNvPr id="6" name="Content Placeholder 2"/>
          <p:cNvSpPr txBox="1">
            <a:spLocks/>
          </p:cNvSpPr>
          <p:nvPr/>
        </p:nvSpPr>
        <p:spPr>
          <a:xfrm>
            <a:off x="381000" y="982008"/>
            <a:ext cx="8229600" cy="53425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solidFill>
                  <a:schemeClr val="tx2"/>
                </a:solidFill>
              </a:rPr>
              <a:t>Improved reporting</a:t>
            </a:r>
          </a:p>
          <a:p>
            <a:endParaRPr lang="en-US" sz="1000" dirty="0" smtClean="0">
              <a:solidFill>
                <a:schemeClr val="tx2"/>
              </a:solidFill>
            </a:endParaRPr>
          </a:p>
          <a:p>
            <a:r>
              <a:rPr lang="en-US" sz="2000" dirty="0" smtClean="0">
                <a:solidFill>
                  <a:schemeClr val="tx2"/>
                </a:solidFill>
              </a:rPr>
              <a:t>Mapping of larger DERs to the transmission grid</a:t>
            </a:r>
          </a:p>
          <a:p>
            <a:pPr lvl="1"/>
            <a:r>
              <a:rPr lang="en-US" sz="1800" dirty="0" smtClean="0">
                <a:solidFill>
                  <a:schemeClr val="tx2"/>
                </a:solidFill>
              </a:rPr>
              <a:t>Requires cooperation among TSPs, DSPs, REs and the ISO</a:t>
            </a:r>
          </a:p>
          <a:p>
            <a:pPr lvl="1"/>
            <a:r>
              <a:rPr lang="en-US" sz="1800" dirty="0" smtClean="0">
                <a:solidFill>
                  <a:schemeClr val="tx2"/>
                </a:solidFill>
              </a:rPr>
              <a:t>Will improve situational awareness</a:t>
            </a:r>
          </a:p>
          <a:p>
            <a:pPr lvl="1"/>
            <a:r>
              <a:rPr lang="en-US" sz="1800" dirty="0" smtClean="0">
                <a:solidFill>
                  <a:schemeClr val="tx2"/>
                </a:solidFill>
              </a:rPr>
              <a:t>Underway now</a:t>
            </a:r>
          </a:p>
          <a:p>
            <a:pPr lvl="1"/>
            <a:endParaRPr lang="en-US" sz="1000" dirty="0" smtClean="0">
              <a:solidFill>
                <a:schemeClr val="tx2"/>
              </a:solidFill>
            </a:endParaRPr>
          </a:p>
          <a:p>
            <a:r>
              <a:rPr lang="en-US" sz="2000" dirty="0" smtClean="0">
                <a:solidFill>
                  <a:schemeClr val="tx2"/>
                </a:solidFill>
              </a:rPr>
              <a:t>Nodal pricing for larger DERs</a:t>
            </a:r>
          </a:p>
          <a:p>
            <a:pPr lvl="1"/>
            <a:r>
              <a:rPr lang="en-US" sz="1800" dirty="0" smtClean="0">
                <a:solidFill>
                  <a:schemeClr val="tx2"/>
                </a:solidFill>
              </a:rPr>
              <a:t>Registered DGs (&gt;1 MW) currently </a:t>
            </a:r>
            <a:br>
              <a:rPr lang="en-US" sz="1800" dirty="0" smtClean="0">
                <a:solidFill>
                  <a:schemeClr val="tx2"/>
                </a:solidFill>
              </a:rPr>
            </a:br>
            <a:r>
              <a:rPr lang="en-US" sz="1800" dirty="0" smtClean="0">
                <a:solidFill>
                  <a:schemeClr val="tx2"/>
                </a:solidFill>
              </a:rPr>
              <a:t>are paid Load Zone price</a:t>
            </a:r>
          </a:p>
          <a:p>
            <a:pPr lvl="1"/>
            <a:r>
              <a:rPr lang="en-US" sz="1800" dirty="0" smtClean="0">
                <a:solidFill>
                  <a:schemeClr val="tx2"/>
                </a:solidFill>
              </a:rPr>
              <a:t>Local price signals would</a:t>
            </a:r>
            <a:br>
              <a:rPr lang="en-US" sz="1800" dirty="0" smtClean="0">
                <a:solidFill>
                  <a:schemeClr val="tx2"/>
                </a:solidFill>
              </a:rPr>
            </a:br>
            <a:r>
              <a:rPr lang="en-US" sz="1800" dirty="0" smtClean="0">
                <a:solidFill>
                  <a:schemeClr val="tx2"/>
                </a:solidFill>
              </a:rPr>
              <a:t>enhance reliability and would</a:t>
            </a:r>
            <a:br>
              <a:rPr lang="en-US" sz="1800" dirty="0" smtClean="0">
                <a:solidFill>
                  <a:schemeClr val="tx2"/>
                </a:solidFill>
              </a:rPr>
            </a:br>
            <a:r>
              <a:rPr lang="en-US" sz="1800" dirty="0" smtClean="0">
                <a:solidFill>
                  <a:schemeClr val="tx2"/>
                </a:solidFill>
              </a:rPr>
              <a:t>align DER behavior with overall</a:t>
            </a:r>
            <a:br>
              <a:rPr lang="en-US" sz="1800" dirty="0" smtClean="0">
                <a:solidFill>
                  <a:schemeClr val="tx2"/>
                </a:solidFill>
              </a:rPr>
            </a:br>
            <a:r>
              <a:rPr lang="en-US" sz="1800" dirty="0" smtClean="0">
                <a:solidFill>
                  <a:schemeClr val="tx2"/>
                </a:solidFill>
              </a:rPr>
              <a:t>market design. </a:t>
            </a:r>
          </a:p>
          <a:p>
            <a:endParaRPr lang="en-US" dirty="0">
              <a:solidFill>
                <a:schemeClr val="tx2"/>
              </a:solidFill>
            </a:endParaRPr>
          </a:p>
        </p:txBody>
      </p:sp>
    </p:spTree>
    <p:extLst>
      <p:ext uri="{BB962C8B-B14F-4D97-AF65-F5344CB8AC3E}">
        <p14:creationId xmlns:p14="http://schemas.microsoft.com/office/powerpoint/2010/main" val="3369168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78989"/>
          </a:xfrm>
        </p:spPr>
        <p:txBody>
          <a:bodyPr/>
          <a:lstStyle/>
          <a:p>
            <a:r>
              <a:rPr lang="en-US" dirty="0" smtClean="0"/>
              <a:t>Focus on:  ERCOT Borders &amp; Boundaries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grpSp>
        <p:nvGrpSpPr>
          <p:cNvPr id="5" name="Group 4"/>
          <p:cNvGrpSpPr/>
          <p:nvPr/>
        </p:nvGrpSpPr>
        <p:grpSpPr>
          <a:xfrm>
            <a:off x="324579" y="2133600"/>
            <a:ext cx="2067643" cy="3962400"/>
            <a:chOff x="324578" y="1676836"/>
            <a:chExt cx="2067643" cy="4197494"/>
          </a:xfrm>
        </p:grpSpPr>
        <p:sp>
          <p:nvSpPr>
            <p:cNvPr id="11" name="Freeform 8"/>
            <p:cNvSpPr>
              <a:spLocks/>
            </p:cNvSpPr>
            <p:nvPr/>
          </p:nvSpPr>
          <p:spPr bwMode="auto">
            <a:xfrm>
              <a:off x="349250" y="1676836"/>
              <a:ext cx="1987550" cy="4197494"/>
            </a:xfrm>
            <a:custGeom>
              <a:avLst/>
              <a:gdLst/>
              <a:ahLst/>
              <a:cxnLst>
                <a:cxn ang="0">
                  <a:pos x="0" y="681"/>
                </a:cxn>
                <a:cxn ang="0">
                  <a:pos x="1252" y="0"/>
                </a:cxn>
                <a:cxn ang="0">
                  <a:pos x="1252" y="1830"/>
                </a:cxn>
                <a:cxn ang="0">
                  <a:pos x="0" y="2509"/>
                </a:cxn>
                <a:cxn ang="0">
                  <a:pos x="0" y="681"/>
                </a:cxn>
              </a:cxnLst>
              <a:rect l="0" t="0" r="r" b="b"/>
              <a:pathLst>
                <a:path w="1252" h="2509">
                  <a:moveTo>
                    <a:pt x="0" y="681"/>
                  </a:moveTo>
                  <a:lnTo>
                    <a:pt x="1252" y="0"/>
                  </a:lnTo>
                  <a:lnTo>
                    <a:pt x="1252" y="1830"/>
                  </a:lnTo>
                  <a:lnTo>
                    <a:pt x="0" y="2509"/>
                  </a:lnTo>
                  <a:lnTo>
                    <a:pt x="0" y="681"/>
                  </a:lnTo>
                  <a:close/>
                </a:path>
              </a:pathLst>
            </a:custGeom>
            <a:solidFill>
              <a:schemeClr val="accent1"/>
            </a:solidFill>
            <a:ln w="9525" cap="flat" cmpd="sng" algn="ctr">
              <a:solidFill>
                <a:schemeClr val="accent1"/>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dirty="0">
                <a:latin typeface="Arial" charset="0"/>
              </a:endParaRPr>
            </a:p>
          </p:txBody>
        </p:sp>
        <p:grpSp>
          <p:nvGrpSpPr>
            <p:cNvPr id="7" name="Group 6"/>
            <p:cNvGrpSpPr/>
            <p:nvPr/>
          </p:nvGrpSpPr>
          <p:grpSpPr>
            <a:xfrm>
              <a:off x="324578" y="2726209"/>
              <a:ext cx="2067643" cy="2282261"/>
              <a:chOff x="324578" y="2735447"/>
              <a:chExt cx="2067643" cy="2282261"/>
            </a:xfrm>
          </p:grpSpPr>
          <p:sp>
            <p:nvSpPr>
              <p:cNvPr id="8" name="Rectangle 7"/>
              <p:cNvSpPr/>
              <p:nvPr/>
            </p:nvSpPr>
            <p:spPr>
              <a:xfrm>
                <a:off x="324578" y="2735447"/>
                <a:ext cx="2067643" cy="2282261"/>
              </a:xfrm>
              <a:prstGeom prst="rect">
                <a:avLst/>
              </a:prstGeom>
            </p:spPr>
            <p:txBody>
              <a:bodyPr wrap="square">
                <a:spAutoFit/>
              </a:bodyPr>
              <a:lstStyle/>
              <a:p>
                <a:r>
                  <a:rPr lang="en-US" altLang="en-US" b="1" kern="0" dirty="0">
                    <a:solidFill>
                      <a:schemeClr val="bg2"/>
                    </a:solidFill>
                    <a:cs typeface="Arial" panose="020B0604020202020204" pitchFamily="34" charset="0"/>
                  </a:rPr>
                  <a:t>Federal Power Act</a:t>
                </a:r>
              </a:p>
              <a:p>
                <a:r>
                  <a:rPr lang="en-US" altLang="en-US" sz="1400" kern="0" dirty="0">
                    <a:solidFill>
                      <a:schemeClr val="bg2"/>
                    </a:solidFill>
                    <a:cs typeface="Arial" panose="020B0604020202020204" pitchFamily="34" charset="0"/>
                  </a:rPr>
                  <a:t>Grants FERC broad jurisdiction over </a:t>
                </a:r>
                <a:r>
                  <a:rPr lang="en-US" altLang="en-US" sz="1400" kern="0" dirty="0" smtClean="0">
                    <a:solidFill>
                      <a:schemeClr val="bg2"/>
                    </a:solidFill>
                    <a:cs typeface="Arial" panose="020B0604020202020204" pitchFamily="34" charset="0"/>
                  </a:rPr>
                  <a:t>transmission </a:t>
                </a:r>
                <a:r>
                  <a:rPr lang="en-US" altLang="en-US" sz="1400" kern="0" dirty="0">
                    <a:solidFill>
                      <a:schemeClr val="bg2"/>
                    </a:solidFill>
                    <a:cs typeface="Arial" panose="020B0604020202020204" pitchFamily="34" charset="0"/>
                  </a:rPr>
                  <a:t>and sale of </a:t>
                </a:r>
                <a:r>
                  <a:rPr lang="en-US" altLang="en-US" sz="1400" kern="0" dirty="0" smtClean="0">
                    <a:solidFill>
                      <a:schemeClr val="bg2"/>
                    </a:solidFill>
                    <a:cs typeface="Arial" panose="020B0604020202020204" pitchFamily="34" charset="0"/>
                  </a:rPr>
                  <a:t>electric energy in </a:t>
                </a:r>
                <a:r>
                  <a:rPr lang="en-US" altLang="en-US" sz="1400" kern="0" dirty="0">
                    <a:solidFill>
                      <a:schemeClr val="bg2"/>
                    </a:solidFill>
                    <a:cs typeface="Arial" panose="020B0604020202020204" pitchFamily="34" charset="0"/>
                  </a:rPr>
                  <a:t>interstate </a:t>
                </a:r>
                <a:r>
                  <a:rPr lang="en-US" altLang="en-US" sz="1400" kern="0" dirty="0" smtClean="0">
                    <a:solidFill>
                      <a:schemeClr val="bg2"/>
                    </a:solidFill>
                    <a:cs typeface="Arial" panose="020B0604020202020204" pitchFamily="34" charset="0"/>
                  </a:rPr>
                  <a:t>commerce, including rates.</a:t>
                </a:r>
              </a:p>
              <a:p>
                <a:endParaRPr lang="en-US" altLang="en-US" sz="1400" kern="0" dirty="0">
                  <a:solidFill>
                    <a:schemeClr val="bg2"/>
                  </a:solidFill>
                  <a:cs typeface="Arial" panose="020B0604020202020204" pitchFamily="34" charset="0"/>
                </a:endParaRPr>
              </a:p>
            </p:txBody>
          </p:sp>
          <p:sp>
            <p:nvSpPr>
              <p:cNvPr id="9" name="Rectangle 8"/>
              <p:cNvSpPr/>
              <p:nvPr/>
            </p:nvSpPr>
            <p:spPr>
              <a:xfrm>
                <a:off x="324578" y="3986261"/>
                <a:ext cx="1876713" cy="307777"/>
              </a:xfrm>
              <a:prstGeom prst="rect">
                <a:avLst/>
              </a:prstGeom>
            </p:spPr>
            <p:txBody>
              <a:bodyPr wrap="square">
                <a:spAutoFit/>
              </a:bodyPr>
              <a:lstStyle/>
              <a:p>
                <a:endParaRPr lang="en-US" altLang="en-US" sz="1400" kern="0" dirty="0">
                  <a:solidFill>
                    <a:schemeClr val="bg2"/>
                  </a:solidFill>
                  <a:cs typeface="Arial" panose="020B0604020202020204" pitchFamily="34" charset="0"/>
                </a:endParaRPr>
              </a:p>
            </p:txBody>
          </p:sp>
        </p:grpSp>
      </p:grpSp>
      <p:grpSp>
        <p:nvGrpSpPr>
          <p:cNvPr id="13" name="Group 12"/>
          <p:cNvGrpSpPr/>
          <p:nvPr/>
        </p:nvGrpSpPr>
        <p:grpSpPr>
          <a:xfrm>
            <a:off x="2521967" y="2171826"/>
            <a:ext cx="1987550" cy="3962399"/>
            <a:chOff x="2530475" y="1676836"/>
            <a:chExt cx="1987550" cy="4197096"/>
          </a:xfrm>
        </p:grpSpPr>
        <p:sp>
          <p:nvSpPr>
            <p:cNvPr id="16" name="Freeform 9"/>
            <p:cNvSpPr>
              <a:spLocks/>
            </p:cNvSpPr>
            <p:nvPr/>
          </p:nvSpPr>
          <p:spPr bwMode="auto">
            <a:xfrm>
              <a:off x="2530475" y="1676836"/>
              <a:ext cx="1987550" cy="4197096"/>
            </a:xfrm>
            <a:custGeom>
              <a:avLst/>
              <a:gdLst/>
              <a:ahLst/>
              <a:cxnLst>
                <a:cxn ang="0">
                  <a:pos x="1252" y="681"/>
                </a:cxn>
                <a:cxn ang="0">
                  <a:pos x="0" y="0"/>
                </a:cxn>
                <a:cxn ang="0">
                  <a:pos x="0" y="1830"/>
                </a:cxn>
                <a:cxn ang="0">
                  <a:pos x="1252" y="2509"/>
                </a:cxn>
                <a:cxn ang="0">
                  <a:pos x="1252" y="681"/>
                </a:cxn>
              </a:cxnLst>
              <a:rect l="0" t="0" r="r" b="b"/>
              <a:pathLst>
                <a:path w="1252" h="2509">
                  <a:moveTo>
                    <a:pt x="1252" y="681"/>
                  </a:moveTo>
                  <a:lnTo>
                    <a:pt x="0" y="0"/>
                  </a:lnTo>
                  <a:lnTo>
                    <a:pt x="0" y="1830"/>
                  </a:lnTo>
                  <a:lnTo>
                    <a:pt x="1252" y="2509"/>
                  </a:lnTo>
                  <a:lnTo>
                    <a:pt x="1252" y="681"/>
                  </a:lnTo>
                  <a:close/>
                </a:path>
              </a:pathLst>
            </a:custGeom>
            <a:solidFill>
              <a:schemeClr val="accent3"/>
            </a:solidFill>
            <a:ln w="9525" cap="flat" cmpd="sng" algn="ctr">
              <a:solidFill>
                <a:schemeClr val="accent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15" name="Rectangle 14"/>
            <p:cNvSpPr/>
            <p:nvPr/>
          </p:nvSpPr>
          <p:spPr>
            <a:xfrm>
              <a:off x="2585897" y="2685620"/>
              <a:ext cx="1932128" cy="2092881"/>
            </a:xfrm>
            <a:prstGeom prst="rect">
              <a:avLst/>
            </a:prstGeom>
          </p:spPr>
          <p:txBody>
            <a:bodyPr wrap="square">
              <a:spAutoFit/>
            </a:bodyPr>
            <a:lstStyle/>
            <a:p>
              <a:r>
                <a:rPr lang="en-US" altLang="en-US" b="1" dirty="0">
                  <a:solidFill>
                    <a:schemeClr val="bg2"/>
                  </a:solidFill>
                  <a:cs typeface="Arial" panose="020B0604020202020204" pitchFamily="34" charset="0"/>
                </a:rPr>
                <a:t>ERCOT </a:t>
              </a:r>
              <a:endParaRPr lang="en-US" altLang="en-US" b="1" dirty="0" smtClean="0">
                <a:solidFill>
                  <a:schemeClr val="bg2"/>
                </a:solidFill>
                <a:cs typeface="Arial" panose="020B0604020202020204" pitchFamily="34" charset="0"/>
              </a:endParaRPr>
            </a:p>
            <a:p>
              <a:r>
                <a:rPr lang="en-US" altLang="en-US" sz="1400" dirty="0">
                  <a:solidFill>
                    <a:schemeClr val="bg2"/>
                  </a:solidFill>
                  <a:cs typeface="Arial" panose="020B0604020202020204" pitchFamily="34" charset="0"/>
                </a:rPr>
                <a:t>N</a:t>
              </a:r>
              <a:r>
                <a:rPr lang="en-US" altLang="en-US" sz="1400" dirty="0" smtClean="0">
                  <a:solidFill>
                    <a:schemeClr val="bg2"/>
                  </a:solidFill>
                  <a:cs typeface="Arial" panose="020B0604020202020204" pitchFamily="34" charset="0"/>
                </a:rPr>
                <a:t>ot </a:t>
              </a:r>
              <a:r>
                <a:rPr lang="en-US" altLang="en-US" sz="1400" dirty="0">
                  <a:solidFill>
                    <a:schemeClr val="bg2"/>
                  </a:solidFill>
                  <a:cs typeface="Arial" panose="020B0604020202020204" pitchFamily="34" charset="0"/>
                </a:rPr>
                <a:t>subject </a:t>
              </a:r>
              <a:r>
                <a:rPr lang="en-US" altLang="en-US" sz="1400" dirty="0" smtClean="0">
                  <a:solidFill>
                    <a:schemeClr val="bg2"/>
                  </a:solidFill>
                  <a:cs typeface="Arial" panose="020B0604020202020204" pitchFamily="34" charset="0"/>
                </a:rPr>
                <a:t>to broad interstate commerce jurisdiction like other ISOs/RTOs because </a:t>
              </a:r>
              <a:endParaRPr lang="en-US" altLang="en-US" sz="1400" dirty="0">
                <a:solidFill>
                  <a:schemeClr val="bg2"/>
                </a:solidFill>
                <a:cs typeface="Arial" panose="020B0604020202020204" pitchFamily="34" charset="0"/>
              </a:endParaRPr>
            </a:p>
            <a:p>
              <a:r>
                <a:rPr lang="en-US" altLang="en-US" sz="1400" dirty="0">
                  <a:solidFill>
                    <a:schemeClr val="bg2"/>
                  </a:solidFill>
                  <a:cs typeface="Arial" panose="020B0604020202020204" pitchFamily="34" charset="0"/>
                </a:rPr>
                <a:t>e</a:t>
              </a:r>
              <a:r>
                <a:rPr lang="en-US" altLang="en-US" sz="1400" dirty="0" smtClean="0">
                  <a:solidFill>
                    <a:schemeClr val="bg2"/>
                  </a:solidFill>
                  <a:cs typeface="Arial" panose="020B0604020202020204" pitchFamily="34" charset="0"/>
                </a:rPr>
                <a:t>lectric energy in ERCOT is </a:t>
              </a:r>
              <a:r>
                <a:rPr lang="en-US" altLang="en-US" sz="1400" dirty="0">
                  <a:solidFill>
                    <a:schemeClr val="bg2"/>
                  </a:solidFill>
                  <a:cs typeface="Arial" panose="020B0604020202020204" pitchFamily="34" charset="0"/>
                </a:rPr>
                <a:t>not </a:t>
              </a:r>
              <a:r>
                <a:rPr lang="en-US" altLang="en-US" sz="1400" dirty="0" smtClean="0">
                  <a:solidFill>
                    <a:schemeClr val="bg2"/>
                  </a:solidFill>
                  <a:cs typeface="Arial" panose="020B0604020202020204" pitchFamily="34" charset="0"/>
                </a:rPr>
                <a:t>sold </a:t>
              </a:r>
              <a:r>
                <a:rPr lang="en-US" altLang="en-US" sz="1400" dirty="0">
                  <a:solidFill>
                    <a:schemeClr val="bg2"/>
                  </a:solidFill>
                  <a:cs typeface="Arial" panose="020B0604020202020204" pitchFamily="34" charset="0"/>
                </a:rPr>
                <a:t>or transmitted </a:t>
              </a:r>
              <a:r>
                <a:rPr lang="en-US" altLang="en-US" sz="1400" dirty="0" smtClean="0">
                  <a:solidFill>
                    <a:schemeClr val="bg2"/>
                  </a:solidFill>
                  <a:cs typeface="Arial" panose="020B0604020202020204" pitchFamily="34" charset="0"/>
                </a:rPr>
                <a:t>in interstate commerce</a:t>
              </a:r>
              <a:r>
                <a:rPr lang="en-US" altLang="en-US" sz="1400" dirty="0">
                  <a:solidFill>
                    <a:schemeClr val="bg2"/>
                  </a:solidFill>
                  <a:cs typeface="Arial" panose="020B0604020202020204" pitchFamily="34" charset="0"/>
                </a:rPr>
                <a:t>.</a:t>
              </a:r>
            </a:p>
          </p:txBody>
        </p:sp>
      </p:grpSp>
      <p:grpSp>
        <p:nvGrpSpPr>
          <p:cNvPr id="18" name="Group 17"/>
          <p:cNvGrpSpPr/>
          <p:nvPr/>
        </p:nvGrpSpPr>
        <p:grpSpPr>
          <a:xfrm>
            <a:off x="4711700" y="2171825"/>
            <a:ext cx="1987550" cy="3962400"/>
            <a:chOff x="4711700" y="1686071"/>
            <a:chExt cx="1987550" cy="4197096"/>
          </a:xfrm>
        </p:grpSpPr>
        <p:sp>
          <p:nvSpPr>
            <p:cNvPr id="21" name="Freeform 6"/>
            <p:cNvSpPr>
              <a:spLocks/>
            </p:cNvSpPr>
            <p:nvPr/>
          </p:nvSpPr>
          <p:spPr bwMode="auto">
            <a:xfrm>
              <a:off x="4711700" y="1686071"/>
              <a:ext cx="1987550" cy="4197096"/>
            </a:xfrm>
            <a:custGeom>
              <a:avLst/>
              <a:gdLst/>
              <a:ahLst/>
              <a:cxnLst>
                <a:cxn ang="0">
                  <a:pos x="0" y="681"/>
                </a:cxn>
                <a:cxn ang="0">
                  <a:pos x="1252" y="0"/>
                </a:cxn>
                <a:cxn ang="0">
                  <a:pos x="1252" y="1830"/>
                </a:cxn>
                <a:cxn ang="0">
                  <a:pos x="0" y="2509"/>
                </a:cxn>
                <a:cxn ang="0">
                  <a:pos x="0" y="681"/>
                </a:cxn>
              </a:cxnLst>
              <a:rect l="0" t="0" r="r" b="b"/>
              <a:pathLst>
                <a:path w="1252" h="2509">
                  <a:moveTo>
                    <a:pt x="0" y="681"/>
                  </a:moveTo>
                  <a:lnTo>
                    <a:pt x="1252" y="0"/>
                  </a:lnTo>
                  <a:lnTo>
                    <a:pt x="1252" y="1830"/>
                  </a:lnTo>
                  <a:lnTo>
                    <a:pt x="0" y="2509"/>
                  </a:lnTo>
                  <a:lnTo>
                    <a:pt x="0" y="681"/>
                  </a:lnTo>
                  <a:close/>
                </a:path>
              </a:pathLst>
            </a:custGeom>
            <a:solidFill>
              <a:schemeClr val="accent4"/>
            </a:solidFill>
            <a:ln w="9525" cap="flat" cmpd="sng" algn="ctr">
              <a:solidFill>
                <a:schemeClr val="accent4"/>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20" name="Rectangle 19"/>
            <p:cNvSpPr/>
            <p:nvPr/>
          </p:nvSpPr>
          <p:spPr>
            <a:xfrm>
              <a:off x="4802332" y="2694856"/>
              <a:ext cx="1847847" cy="2154436"/>
            </a:xfrm>
            <a:prstGeom prst="rect">
              <a:avLst/>
            </a:prstGeom>
          </p:spPr>
          <p:txBody>
            <a:bodyPr wrap="square">
              <a:spAutoFit/>
            </a:bodyPr>
            <a:lstStyle/>
            <a:p>
              <a:pPr eaLnBrk="1" hangingPunct="1"/>
              <a:r>
                <a:rPr lang="en-US" altLang="en-US" b="1" dirty="0" smtClean="0">
                  <a:solidFill>
                    <a:schemeClr val="bg2"/>
                  </a:solidFill>
                  <a:cs typeface="Arial" panose="020B0604020202020204" pitchFamily="34" charset="0"/>
                </a:rPr>
                <a:t>Federal </a:t>
              </a:r>
              <a:br>
                <a:rPr lang="en-US" altLang="en-US" b="1" dirty="0" smtClean="0">
                  <a:solidFill>
                    <a:schemeClr val="bg2"/>
                  </a:solidFill>
                  <a:cs typeface="Arial" panose="020B0604020202020204" pitchFamily="34" charset="0"/>
                </a:rPr>
              </a:br>
              <a:r>
                <a:rPr lang="en-US" altLang="en-US" b="1" dirty="0" smtClean="0">
                  <a:solidFill>
                    <a:schemeClr val="bg2"/>
                  </a:solidFill>
                  <a:cs typeface="Arial" panose="020B0604020202020204" pitchFamily="34" charset="0"/>
                </a:rPr>
                <a:t>Power Act</a:t>
              </a:r>
            </a:p>
            <a:p>
              <a:pPr eaLnBrk="1" hangingPunct="1"/>
              <a:r>
                <a:rPr lang="en-US" altLang="en-US" sz="1400" dirty="0" smtClean="0">
                  <a:solidFill>
                    <a:schemeClr val="bg2"/>
                  </a:solidFill>
                  <a:cs typeface="Arial" panose="020B0604020202020204" pitchFamily="34" charset="0"/>
                </a:rPr>
                <a:t>FERC may designate an entity (NERC) to establish and enforce reliability standards for entire bulk-power system.</a:t>
              </a:r>
            </a:p>
          </p:txBody>
        </p:sp>
      </p:grpSp>
      <p:grpSp>
        <p:nvGrpSpPr>
          <p:cNvPr id="23" name="Group 22"/>
          <p:cNvGrpSpPr/>
          <p:nvPr/>
        </p:nvGrpSpPr>
        <p:grpSpPr>
          <a:xfrm>
            <a:off x="6892925" y="2171824"/>
            <a:ext cx="2022475" cy="3924175"/>
            <a:chOff x="6892925" y="1686071"/>
            <a:chExt cx="2022475" cy="4197096"/>
          </a:xfrm>
        </p:grpSpPr>
        <p:sp>
          <p:nvSpPr>
            <p:cNvPr id="26" name="Freeform 7"/>
            <p:cNvSpPr>
              <a:spLocks/>
            </p:cNvSpPr>
            <p:nvPr/>
          </p:nvSpPr>
          <p:spPr bwMode="auto">
            <a:xfrm>
              <a:off x="6892925" y="1686071"/>
              <a:ext cx="1987550" cy="4197096"/>
            </a:xfrm>
            <a:custGeom>
              <a:avLst/>
              <a:gdLst/>
              <a:ahLst/>
              <a:cxnLst>
                <a:cxn ang="0">
                  <a:pos x="1252" y="681"/>
                </a:cxn>
                <a:cxn ang="0">
                  <a:pos x="0" y="0"/>
                </a:cxn>
                <a:cxn ang="0">
                  <a:pos x="0" y="1830"/>
                </a:cxn>
                <a:cxn ang="0">
                  <a:pos x="1252" y="2509"/>
                </a:cxn>
                <a:cxn ang="0">
                  <a:pos x="1252" y="681"/>
                </a:cxn>
              </a:cxnLst>
              <a:rect l="0" t="0" r="r" b="b"/>
              <a:pathLst>
                <a:path w="1252" h="2509">
                  <a:moveTo>
                    <a:pt x="1252" y="681"/>
                  </a:moveTo>
                  <a:lnTo>
                    <a:pt x="0" y="0"/>
                  </a:lnTo>
                  <a:lnTo>
                    <a:pt x="0" y="1830"/>
                  </a:lnTo>
                  <a:lnTo>
                    <a:pt x="1252" y="2509"/>
                  </a:lnTo>
                  <a:lnTo>
                    <a:pt x="1252" y="681"/>
                  </a:lnTo>
                  <a:close/>
                </a:path>
              </a:pathLst>
            </a:custGeom>
            <a:solidFill>
              <a:schemeClr val="accent5"/>
            </a:solidFill>
            <a:ln w="9525" cap="flat" cmpd="sng" algn="ctr">
              <a:solidFill>
                <a:schemeClr val="accent5"/>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25" name="Rectangle 24"/>
            <p:cNvSpPr/>
            <p:nvPr/>
          </p:nvSpPr>
          <p:spPr>
            <a:xfrm>
              <a:off x="6984568" y="2704683"/>
              <a:ext cx="1930832" cy="1877436"/>
            </a:xfrm>
            <a:prstGeom prst="rect">
              <a:avLst/>
            </a:prstGeom>
          </p:spPr>
          <p:txBody>
            <a:bodyPr wrap="square">
              <a:spAutoFit/>
            </a:bodyPr>
            <a:lstStyle/>
            <a:p>
              <a:pPr eaLnBrk="1" hangingPunct="1"/>
              <a:r>
                <a:rPr lang="en-US" altLang="en-US" b="1" kern="0" dirty="0" smtClean="0">
                  <a:solidFill>
                    <a:schemeClr val="bg2"/>
                  </a:solidFill>
                  <a:cs typeface="Arial" panose="020B0604020202020204" pitchFamily="34" charset="0"/>
                </a:rPr>
                <a:t>ERCOT</a:t>
              </a:r>
            </a:p>
            <a:p>
              <a:pPr eaLnBrk="1" hangingPunct="1"/>
              <a:r>
                <a:rPr lang="en-US" altLang="en-US" sz="1400" kern="0" dirty="0" smtClean="0">
                  <a:solidFill>
                    <a:schemeClr val="bg2"/>
                  </a:solidFill>
                  <a:cs typeface="Arial" panose="020B0604020202020204" pitchFamily="34" charset="0"/>
                </a:rPr>
                <a:t>Subject to NERC reliability standards and enforcement as part of the bulk-power system. FERC maintains authority over NERC.</a:t>
              </a:r>
            </a:p>
          </p:txBody>
        </p:sp>
      </p:grpSp>
      <p:sp>
        <p:nvSpPr>
          <p:cNvPr id="3" name="TextBox 2"/>
          <p:cNvSpPr txBox="1"/>
          <p:nvPr/>
        </p:nvSpPr>
        <p:spPr>
          <a:xfrm>
            <a:off x="1371599" y="1037030"/>
            <a:ext cx="3019425" cy="923330"/>
          </a:xfrm>
          <a:prstGeom prst="rect">
            <a:avLst/>
          </a:prstGeom>
          <a:noFill/>
        </p:spPr>
        <p:txBody>
          <a:bodyPr wrap="square" rtlCol="0">
            <a:spAutoFit/>
          </a:bodyPr>
          <a:lstStyle/>
          <a:p>
            <a:endParaRPr lang="en-US" dirty="0" smtClean="0">
              <a:solidFill>
                <a:schemeClr val="accent4"/>
              </a:solidFill>
            </a:endParaRPr>
          </a:p>
          <a:p>
            <a:endParaRPr lang="en-US" dirty="0">
              <a:solidFill>
                <a:schemeClr val="accent4"/>
              </a:solidFill>
            </a:endParaRPr>
          </a:p>
          <a:p>
            <a:r>
              <a:rPr lang="en-US" dirty="0" smtClean="0">
                <a:solidFill>
                  <a:schemeClr val="accent4"/>
                </a:solidFill>
              </a:rPr>
              <a:t>Wholesale Markets</a:t>
            </a:r>
            <a:endParaRPr lang="en-US" dirty="0">
              <a:solidFill>
                <a:schemeClr val="accent4"/>
              </a:solidFill>
            </a:endParaRPr>
          </a:p>
        </p:txBody>
      </p:sp>
      <p:sp>
        <p:nvSpPr>
          <p:cNvPr id="10" name="TextBox 9"/>
          <p:cNvSpPr txBox="1"/>
          <p:nvPr/>
        </p:nvSpPr>
        <p:spPr>
          <a:xfrm>
            <a:off x="6096000" y="1403763"/>
            <a:ext cx="2477530" cy="646331"/>
          </a:xfrm>
          <a:prstGeom prst="rect">
            <a:avLst/>
          </a:prstGeom>
          <a:noFill/>
        </p:spPr>
        <p:txBody>
          <a:bodyPr wrap="square" rtlCol="0">
            <a:spAutoFit/>
          </a:bodyPr>
          <a:lstStyle/>
          <a:p>
            <a:endParaRPr lang="en-US" dirty="0" smtClean="0">
              <a:solidFill>
                <a:schemeClr val="accent4"/>
              </a:solidFill>
            </a:endParaRPr>
          </a:p>
          <a:p>
            <a:r>
              <a:rPr lang="en-US" dirty="0" smtClean="0">
                <a:solidFill>
                  <a:schemeClr val="accent4"/>
                </a:solidFill>
              </a:rPr>
              <a:t>Reliability</a:t>
            </a:r>
            <a:endParaRPr lang="en-US" dirty="0">
              <a:solidFill>
                <a:schemeClr val="accent4"/>
              </a:solidFill>
            </a:endParaRPr>
          </a:p>
        </p:txBody>
      </p:sp>
      <p:sp>
        <p:nvSpPr>
          <p:cNvPr id="12" name="TextBox 11"/>
          <p:cNvSpPr txBox="1"/>
          <p:nvPr/>
        </p:nvSpPr>
        <p:spPr>
          <a:xfrm>
            <a:off x="3276601" y="914400"/>
            <a:ext cx="2819399" cy="369332"/>
          </a:xfrm>
          <a:prstGeom prst="rect">
            <a:avLst/>
          </a:prstGeom>
          <a:noFill/>
        </p:spPr>
        <p:txBody>
          <a:bodyPr wrap="square" rtlCol="0">
            <a:spAutoFit/>
          </a:bodyPr>
          <a:lstStyle/>
          <a:p>
            <a:r>
              <a:rPr lang="en-US" b="1" dirty="0" smtClean="0">
                <a:solidFill>
                  <a:schemeClr val="accent4"/>
                </a:solidFill>
              </a:rPr>
              <a:t>FERC’s Role in ERCOT</a:t>
            </a:r>
            <a:endParaRPr lang="en-US" b="1" dirty="0">
              <a:solidFill>
                <a:schemeClr val="accent4"/>
              </a:solidFill>
            </a:endParaRPr>
          </a:p>
        </p:txBody>
      </p:sp>
    </p:spTree>
    <p:extLst>
      <p:ext uri="{BB962C8B-B14F-4D97-AF65-F5344CB8AC3E}">
        <p14:creationId xmlns:p14="http://schemas.microsoft.com/office/powerpoint/2010/main" val="39627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1143000"/>
          </a:xfrm>
        </p:spPr>
        <p:txBody>
          <a:bodyPr/>
          <a:lstStyle/>
          <a:p>
            <a:r>
              <a:rPr lang="en-US" dirty="0" smtClean="0"/>
              <a:t>Maintaining </a:t>
            </a:r>
            <a:r>
              <a:rPr lang="en-US" dirty="0"/>
              <a:t>ERCOT’s Jurisdictional Status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
        <p:nvSpPr>
          <p:cNvPr id="6" name="Rectangle 5"/>
          <p:cNvSpPr/>
          <p:nvPr/>
        </p:nvSpPr>
        <p:spPr>
          <a:xfrm>
            <a:off x="685800" y="815182"/>
            <a:ext cx="7828722" cy="2400657"/>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chemeClr val="tx2"/>
                </a:solidFill>
              </a:rPr>
              <a:t>ERCOT </a:t>
            </a:r>
            <a:r>
              <a:rPr lang="en-US" sz="1600" dirty="0">
                <a:solidFill>
                  <a:schemeClr val="tx2"/>
                </a:solidFill>
              </a:rPr>
              <a:t>is connected to </a:t>
            </a:r>
            <a:r>
              <a:rPr lang="en-US" sz="1600" dirty="0" smtClean="0">
                <a:solidFill>
                  <a:schemeClr val="tx2"/>
                </a:solidFill>
              </a:rPr>
              <a:t>primary Mexican </a:t>
            </a:r>
            <a:r>
              <a:rPr lang="en-US" sz="1600" dirty="0">
                <a:solidFill>
                  <a:schemeClr val="tx2"/>
                </a:solidFill>
              </a:rPr>
              <a:t>grid via 3 DC </a:t>
            </a:r>
            <a:r>
              <a:rPr lang="en-US" sz="1600" dirty="0" smtClean="0">
                <a:solidFill>
                  <a:schemeClr val="tx2"/>
                </a:solidFill>
              </a:rPr>
              <a:t>Ties</a:t>
            </a:r>
            <a:endParaRPr lang="en-US" sz="1600" dirty="0">
              <a:solidFill>
                <a:schemeClr val="tx2"/>
              </a:solidFill>
            </a:endParaRPr>
          </a:p>
          <a:p>
            <a:endParaRPr lang="en-US" sz="1300" dirty="0" smtClean="0">
              <a:solidFill>
                <a:schemeClr val="tx2"/>
              </a:solidFill>
            </a:endParaRPr>
          </a:p>
          <a:p>
            <a:pPr marL="285750" indent="-285750">
              <a:buFont typeface="Arial" panose="020B0604020202020204" pitchFamily="34" charset="0"/>
              <a:buChar char="•"/>
            </a:pPr>
            <a:r>
              <a:rPr lang="en-US" sz="1600" dirty="0" smtClean="0">
                <a:solidFill>
                  <a:schemeClr val="tx2"/>
                </a:solidFill>
              </a:rPr>
              <a:t>Proposed </a:t>
            </a:r>
            <a:r>
              <a:rPr lang="en-US" sz="1600" dirty="0">
                <a:solidFill>
                  <a:schemeClr val="tx2"/>
                </a:solidFill>
              </a:rPr>
              <a:t>i</a:t>
            </a:r>
            <a:r>
              <a:rPr lang="en-US" sz="1600" dirty="0" smtClean="0">
                <a:solidFill>
                  <a:schemeClr val="tx2"/>
                </a:solidFill>
              </a:rPr>
              <a:t>nterconnection </a:t>
            </a:r>
            <a:r>
              <a:rPr lang="en-US" sz="1600" dirty="0">
                <a:solidFill>
                  <a:schemeClr val="tx2"/>
                </a:solidFill>
              </a:rPr>
              <a:t>p</a:t>
            </a:r>
            <a:r>
              <a:rPr lang="en-US" sz="1600" dirty="0" smtClean="0">
                <a:solidFill>
                  <a:schemeClr val="tx2"/>
                </a:solidFill>
              </a:rPr>
              <a:t>rojects </a:t>
            </a:r>
            <a:r>
              <a:rPr lang="en-US" sz="1600" dirty="0">
                <a:solidFill>
                  <a:schemeClr val="tx2"/>
                </a:solidFill>
              </a:rPr>
              <a:t>i</a:t>
            </a:r>
            <a:r>
              <a:rPr lang="en-US" sz="1600" dirty="0" smtClean="0">
                <a:solidFill>
                  <a:schemeClr val="tx2"/>
                </a:solidFill>
              </a:rPr>
              <a:t>nvolving </a:t>
            </a:r>
            <a:r>
              <a:rPr lang="en-US" sz="1600" dirty="0">
                <a:solidFill>
                  <a:schemeClr val="tx2"/>
                </a:solidFill>
              </a:rPr>
              <a:t>Mexico</a:t>
            </a:r>
          </a:p>
          <a:p>
            <a:pPr marL="742950" lvl="1" indent="-285750">
              <a:buFont typeface="Arial" panose="020B0604020202020204" pitchFamily="34" charset="0"/>
              <a:buChar char="•"/>
            </a:pPr>
            <a:r>
              <a:rPr lang="en-US" sz="1400" dirty="0">
                <a:solidFill>
                  <a:schemeClr val="tx2"/>
                </a:solidFill>
              </a:rPr>
              <a:t>Nogales I</a:t>
            </a:r>
            <a:r>
              <a:rPr lang="en-US" sz="1400" dirty="0" smtClean="0">
                <a:solidFill>
                  <a:schemeClr val="tx2"/>
                </a:solidFill>
              </a:rPr>
              <a:t>nterconnection </a:t>
            </a:r>
            <a:r>
              <a:rPr lang="en-US" sz="1400" dirty="0">
                <a:solidFill>
                  <a:schemeClr val="tx2"/>
                </a:solidFill>
              </a:rPr>
              <a:t>in Arizona</a:t>
            </a:r>
          </a:p>
          <a:p>
            <a:pPr marL="742950" lvl="1" indent="-285750">
              <a:buFont typeface="Arial" panose="020B0604020202020204" pitchFamily="34" charset="0"/>
              <a:buChar char="•"/>
            </a:pPr>
            <a:r>
              <a:rPr lang="en-US" sz="1400" dirty="0" smtClean="0">
                <a:solidFill>
                  <a:schemeClr val="tx2"/>
                </a:solidFill>
              </a:rPr>
              <a:t>Interconnection of </a:t>
            </a:r>
            <a:r>
              <a:rPr lang="en-US" sz="1400" dirty="0">
                <a:solidFill>
                  <a:schemeClr val="tx2"/>
                </a:solidFill>
              </a:rPr>
              <a:t>Baja </a:t>
            </a:r>
            <a:r>
              <a:rPr lang="en-US" sz="1400" dirty="0" smtClean="0">
                <a:solidFill>
                  <a:schemeClr val="tx2"/>
                </a:solidFill>
              </a:rPr>
              <a:t>California to primary Mexican grid</a:t>
            </a:r>
            <a:endParaRPr lang="en-US" sz="1400" dirty="0">
              <a:solidFill>
                <a:schemeClr val="tx2"/>
              </a:solidFill>
            </a:endParaRPr>
          </a:p>
          <a:p>
            <a:endParaRPr lang="en-US" sz="1300" dirty="0" smtClean="0">
              <a:solidFill>
                <a:schemeClr val="tx2"/>
              </a:solidFill>
            </a:endParaRPr>
          </a:p>
          <a:p>
            <a:pPr marL="285750" indent="-285750">
              <a:buFont typeface="Arial" panose="020B0604020202020204" pitchFamily="34" charset="0"/>
              <a:buChar char="•"/>
            </a:pPr>
            <a:r>
              <a:rPr lang="en-US" sz="1600" dirty="0" smtClean="0">
                <a:solidFill>
                  <a:schemeClr val="tx2"/>
                </a:solidFill>
              </a:rPr>
              <a:t>For first time, Nogales and/or Baja Interconnections would allow power flow between ERCOT and another state via Mexico</a:t>
            </a:r>
            <a:endParaRPr lang="en-US" sz="1600" dirty="0">
              <a:solidFill>
                <a:schemeClr val="tx2"/>
              </a:solidFill>
            </a:endParaRPr>
          </a:p>
          <a:p>
            <a:endParaRPr lang="en-US" sz="1400" dirty="0">
              <a:solidFill>
                <a:schemeClr val="tx2"/>
              </a:solidFill>
            </a:endParaRPr>
          </a:p>
          <a:p>
            <a:pPr marL="285750" indent="-285750">
              <a:buFont typeface="Arial" panose="020B0604020202020204" pitchFamily="34" charset="0"/>
              <a:buChar char="•"/>
            </a:pPr>
            <a:r>
              <a:rPr lang="en-US" sz="1600" dirty="0">
                <a:solidFill>
                  <a:schemeClr val="tx2"/>
                </a:solidFill>
              </a:rPr>
              <a:t>ERCOT </a:t>
            </a:r>
            <a:r>
              <a:rPr lang="en-US" sz="1600" dirty="0" smtClean="0">
                <a:solidFill>
                  <a:schemeClr val="tx2"/>
                </a:solidFill>
              </a:rPr>
              <a:t>will protect </a:t>
            </a:r>
            <a:r>
              <a:rPr lang="en-US" sz="1600" dirty="0">
                <a:solidFill>
                  <a:schemeClr val="tx2"/>
                </a:solidFill>
              </a:rPr>
              <a:t>jurisdictional status </a:t>
            </a:r>
            <a:r>
              <a:rPr lang="en-US" sz="1600" dirty="0" smtClean="0">
                <a:solidFill>
                  <a:schemeClr val="tx2"/>
                </a:solidFill>
              </a:rPr>
              <a:t>quo (existing Protocols and NPRR 861)</a:t>
            </a:r>
            <a:endParaRPr lang="en-US" sz="1600" dirty="0">
              <a:solidFill>
                <a:schemeClr val="tx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9" y="3218971"/>
            <a:ext cx="6362372" cy="3029429"/>
          </a:xfrm>
          <a:prstGeom prst="rect">
            <a:avLst/>
          </a:prstGeom>
        </p:spPr>
      </p:pic>
    </p:spTree>
    <p:extLst>
      <p:ext uri="{BB962C8B-B14F-4D97-AF65-F5344CB8AC3E}">
        <p14:creationId xmlns:p14="http://schemas.microsoft.com/office/powerpoint/2010/main" val="3992570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Additions to ERCOT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6" name="Content Placeholder 2"/>
          <p:cNvSpPr txBox="1">
            <a:spLocks/>
          </p:cNvSpPr>
          <p:nvPr/>
        </p:nvSpPr>
        <p:spPr>
          <a:xfrm>
            <a:off x="381000" y="781535"/>
            <a:ext cx="5257800" cy="52046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smtClean="0">
                <a:solidFill>
                  <a:schemeClr val="tx2"/>
                </a:solidFill>
              </a:rPr>
              <a:t>Lubbock Power &amp; Light</a:t>
            </a:r>
          </a:p>
          <a:p>
            <a:pPr lvl="1"/>
            <a:r>
              <a:rPr lang="en-US" sz="1600" dirty="0" smtClean="0">
                <a:solidFill>
                  <a:schemeClr val="tx2"/>
                </a:solidFill>
              </a:rPr>
              <a:t>Approximately 490 MW of summer peak load</a:t>
            </a:r>
          </a:p>
          <a:p>
            <a:pPr lvl="1"/>
            <a:r>
              <a:rPr lang="en-US" sz="1600" dirty="0" smtClean="0">
                <a:solidFill>
                  <a:schemeClr val="tx2"/>
                </a:solidFill>
              </a:rPr>
              <a:t>Network of primarily 115-kV lines connected by multiple 345-kV lines (115-kV is new voltage class for ERCOT)</a:t>
            </a:r>
          </a:p>
          <a:p>
            <a:pPr lvl="1"/>
            <a:r>
              <a:rPr lang="en-US" sz="1600" dirty="0" smtClean="0">
                <a:solidFill>
                  <a:schemeClr val="tx2"/>
                </a:solidFill>
              </a:rPr>
              <a:t>PUC proceeding complete</a:t>
            </a:r>
          </a:p>
          <a:p>
            <a:pPr lvl="1"/>
            <a:r>
              <a:rPr lang="en-US" sz="1600" dirty="0" smtClean="0">
                <a:solidFill>
                  <a:schemeClr val="tx2"/>
                </a:solidFill>
              </a:rPr>
              <a:t>Anticipated date: June 2021</a:t>
            </a:r>
          </a:p>
          <a:p>
            <a:endParaRPr lang="en-US" sz="500" dirty="0" smtClean="0">
              <a:solidFill>
                <a:schemeClr val="tx2"/>
              </a:solidFill>
            </a:endParaRPr>
          </a:p>
          <a:p>
            <a:r>
              <a:rPr lang="en-US" sz="1600" b="1" dirty="0" smtClean="0">
                <a:solidFill>
                  <a:schemeClr val="tx2"/>
                </a:solidFill>
              </a:rPr>
              <a:t>Rayburn Country Electric Cooperative</a:t>
            </a:r>
          </a:p>
          <a:p>
            <a:pPr lvl="1"/>
            <a:r>
              <a:rPr lang="en-US" sz="1600" dirty="0" smtClean="0">
                <a:solidFill>
                  <a:schemeClr val="tx2"/>
                </a:solidFill>
              </a:rPr>
              <a:t>Approximately 122 MW of summer peak load</a:t>
            </a:r>
          </a:p>
          <a:p>
            <a:pPr lvl="1"/>
            <a:r>
              <a:rPr lang="en-US" sz="1600" dirty="0">
                <a:solidFill>
                  <a:schemeClr val="tx2"/>
                </a:solidFill>
              </a:rPr>
              <a:t>N</a:t>
            </a:r>
            <a:r>
              <a:rPr lang="en-US" sz="1600" dirty="0" smtClean="0">
                <a:solidFill>
                  <a:schemeClr val="tx2"/>
                </a:solidFill>
              </a:rPr>
              <a:t>etwork of 138-kV lines</a:t>
            </a:r>
          </a:p>
          <a:p>
            <a:pPr lvl="1"/>
            <a:r>
              <a:rPr lang="en-US" sz="1600" dirty="0" smtClean="0">
                <a:solidFill>
                  <a:schemeClr val="tx2"/>
                </a:solidFill>
              </a:rPr>
              <a:t>ERCOT/SPP filed joint study on March 1</a:t>
            </a:r>
          </a:p>
          <a:p>
            <a:pPr lvl="1"/>
            <a:r>
              <a:rPr lang="en-US" sz="1600" dirty="0" smtClean="0">
                <a:solidFill>
                  <a:schemeClr val="tx2"/>
                </a:solidFill>
              </a:rPr>
              <a:t>Next step is PUC approval</a:t>
            </a:r>
          </a:p>
          <a:p>
            <a:pPr lvl="1"/>
            <a:r>
              <a:rPr lang="en-US" sz="1600" dirty="0" smtClean="0">
                <a:solidFill>
                  <a:schemeClr val="tx2"/>
                </a:solidFill>
              </a:rPr>
              <a:t>Anticipated date: 2019</a:t>
            </a:r>
          </a:p>
          <a:p>
            <a:pPr lvl="1"/>
            <a:endParaRPr lang="en-US" sz="500" dirty="0" smtClean="0">
              <a:solidFill>
                <a:schemeClr val="tx2"/>
              </a:solidFill>
            </a:endParaRPr>
          </a:p>
          <a:p>
            <a:r>
              <a:rPr lang="en-US" sz="1600" b="1" dirty="0" smtClean="0">
                <a:solidFill>
                  <a:schemeClr val="tx2"/>
                </a:solidFill>
              </a:rPr>
              <a:t>East Texas Electric Cooperative</a:t>
            </a:r>
          </a:p>
          <a:p>
            <a:pPr lvl="1"/>
            <a:r>
              <a:rPr lang="en-US" sz="1600" dirty="0" smtClean="0">
                <a:solidFill>
                  <a:schemeClr val="tx2"/>
                </a:solidFill>
              </a:rPr>
              <a:t>Approximately 35 MW of summer peak load connecting to </a:t>
            </a:r>
            <a:r>
              <a:rPr lang="en-US" sz="1600" dirty="0" err="1" smtClean="0">
                <a:solidFill>
                  <a:schemeClr val="tx2"/>
                </a:solidFill>
              </a:rPr>
              <a:t>Oncor</a:t>
            </a:r>
            <a:r>
              <a:rPr lang="en-US" sz="1600" dirty="0" smtClean="0">
                <a:solidFill>
                  <a:schemeClr val="tx2"/>
                </a:solidFill>
              </a:rPr>
              <a:t> system</a:t>
            </a:r>
          </a:p>
          <a:p>
            <a:pPr lvl="1"/>
            <a:r>
              <a:rPr lang="en-US" sz="1600" dirty="0" smtClean="0">
                <a:solidFill>
                  <a:schemeClr val="tx2"/>
                </a:solidFill>
              </a:rPr>
              <a:t>Initial project opened at PUC</a:t>
            </a:r>
          </a:p>
          <a:p>
            <a:pPr lvl="1"/>
            <a:r>
              <a:rPr lang="en-US" sz="1600" dirty="0" smtClean="0">
                <a:solidFill>
                  <a:schemeClr val="tx2"/>
                </a:solidFill>
              </a:rPr>
              <a:t>Anticipated date: 2018</a:t>
            </a:r>
          </a:p>
          <a:p>
            <a:endParaRPr lang="en-US"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600200"/>
            <a:ext cx="3025999" cy="3616474"/>
          </a:xfrm>
          <a:prstGeom prst="rect">
            <a:avLst/>
          </a:prstGeom>
        </p:spPr>
      </p:pic>
    </p:spTree>
    <p:extLst>
      <p:ext uri="{BB962C8B-B14F-4D97-AF65-F5344CB8AC3E}">
        <p14:creationId xmlns:p14="http://schemas.microsoft.com/office/powerpoint/2010/main" val="1303398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81000" y="243682"/>
            <a:ext cx="8458200" cy="442118"/>
          </a:xfrm>
        </p:spPr>
        <p:txBody>
          <a:bodyPr/>
          <a:lstStyle/>
          <a:p>
            <a:r>
              <a:rPr lang="en-US" dirty="0"/>
              <a:t>Focus On: </a:t>
            </a:r>
            <a:r>
              <a:rPr lang="en-US" sz="2400" dirty="0" smtClean="0"/>
              <a:t>Grid Security </a:t>
            </a:r>
            <a:endParaRPr lang="en-US" sz="2400" dirty="0"/>
          </a:p>
        </p:txBody>
      </p:sp>
      <p:sp>
        <p:nvSpPr>
          <p:cNvPr id="7" name="TextBox 6"/>
          <p:cNvSpPr txBox="1"/>
          <p:nvPr/>
        </p:nvSpPr>
        <p:spPr>
          <a:xfrm>
            <a:off x="387439" y="769977"/>
            <a:ext cx="4489361" cy="5478423"/>
          </a:xfrm>
          <a:prstGeom prst="rect">
            <a:avLst/>
          </a:prstGeom>
          <a:noFill/>
        </p:spPr>
        <p:txBody>
          <a:bodyPr wrap="square" rtlCol="0">
            <a:spAutoFit/>
          </a:bodyPr>
          <a:lstStyle/>
          <a:p>
            <a:pPr>
              <a:spcBef>
                <a:spcPts val="1200"/>
              </a:spcBef>
            </a:pPr>
            <a:r>
              <a:rPr lang="en-US" sz="2000" b="1" dirty="0" smtClean="0">
                <a:solidFill>
                  <a:schemeClr val="tx2"/>
                </a:solidFill>
              </a:rPr>
              <a:t>GridEx IV </a:t>
            </a:r>
          </a:p>
          <a:p>
            <a:pPr marL="285750" indent="-285750">
              <a:spcBef>
                <a:spcPts val="1200"/>
              </a:spcBef>
              <a:buFont typeface="Arial" panose="020B0604020202020204" pitchFamily="34" charset="0"/>
              <a:buChar char="•"/>
            </a:pPr>
            <a:r>
              <a:rPr lang="en-US" dirty="0" smtClean="0">
                <a:solidFill>
                  <a:schemeClr val="tx2"/>
                </a:solidFill>
              </a:rPr>
              <a:t>GridEx is a disaster management and recovery simulation organized by NERC. </a:t>
            </a:r>
          </a:p>
          <a:p>
            <a:pPr marL="231775" indent="-231775">
              <a:spcBef>
                <a:spcPts val="1200"/>
              </a:spcBef>
              <a:buFont typeface="Arial" panose="020B0604020202020204" pitchFamily="34" charset="0"/>
              <a:buChar char="•"/>
            </a:pPr>
            <a:r>
              <a:rPr lang="en-US" dirty="0" smtClean="0">
                <a:solidFill>
                  <a:schemeClr val="tx2"/>
                </a:solidFill>
              </a:rPr>
              <a:t>Scenarios included widespread </a:t>
            </a:r>
            <a:r>
              <a:rPr lang="en-US" dirty="0">
                <a:solidFill>
                  <a:schemeClr val="tx2"/>
                </a:solidFill>
              </a:rPr>
              <a:t>physical and cyber </a:t>
            </a:r>
            <a:r>
              <a:rPr lang="en-US" dirty="0" smtClean="0">
                <a:solidFill>
                  <a:schemeClr val="tx2"/>
                </a:solidFill>
              </a:rPr>
              <a:t>attacks.</a:t>
            </a:r>
            <a:endParaRPr lang="en-US" dirty="0">
              <a:solidFill>
                <a:schemeClr val="tx2"/>
              </a:solidFill>
            </a:endParaRPr>
          </a:p>
          <a:p>
            <a:pPr marL="231775" indent="-231775">
              <a:spcBef>
                <a:spcPts val="1200"/>
              </a:spcBef>
              <a:buFont typeface="Arial" panose="020B0604020202020204" pitchFamily="34" charset="0"/>
              <a:buChar char="•"/>
            </a:pPr>
            <a:r>
              <a:rPr lang="en-US" dirty="0" smtClean="0">
                <a:solidFill>
                  <a:schemeClr val="tx2"/>
                </a:solidFill>
              </a:rPr>
              <a:t>More than 80 internal participants from throughout ERCOT, Inc.</a:t>
            </a:r>
          </a:p>
          <a:p>
            <a:pPr marL="231775" indent="-231775">
              <a:spcBef>
                <a:spcPts val="1200"/>
              </a:spcBef>
              <a:buFont typeface="Arial" panose="020B0604020202020204" pitchFamily="34" charset="0"/>
              <a:buChar char="•"/>
            </a:pPr>
            <a:r>
              <a:rPr lang="en-US" dirty="0" smtClean="0">
                <a:solidFill>
                  <a:schemeClr val="tx2"/>
                </a:solidFill>
              </a:rPr>
              <a:t>More than 20 external participants </a:t>
            </a:r>
            <a:br>
              <a:rPr lang="en-US" dirty="0" smtClean="0">
                <a:solidFill>
                  <a:schemeClr val="tx2"/>
                </a:solidFill>
              </a:rPr>
            </a:br>
            <a:r>
              <a:rPr lang="en-US" dirty="0" smtClean="0">
                <a:solidFill>
                  <a:schemeClr val="tx2"/>
                </a:solidFill>
              </a:rPr>
              <a:t>on-site, including regulatory, law enforcement, emergency management and gas industry</a:t>
            </a:r>
          </a:p>
          <a:p>
            <a:pPr marL="231775" indent="-231775">
              <a:spcBef>
                <a:spcPts val="1200"/>
              </a:spcBef>
              <a:buFont typeface="Arial" panose="020B0604020202020204" pitchFamily="34" charset="0"/>
              <a:buChar char="•"/>
            </a:pPr>
            <a:r>
              <a:rPr lang="en-US" dirty="0" smtClean="0">
                <a:solidFill>
                  <a:schemeClr val="tx2"/>
                </a:solidFill>
              </a:rPr>
              <a:t>Eight market participant companies, represented by more than 240 individuals, also enacted scenarios.</a:t>
            </a:r>
          </a:p>
          <a:p>
            <a:pPr marL="231775" indent="-231775">
              <a:spcBef>
                <a:spcPts val="1200"/>
              </a:spcBef>
              <a:buFont typeface="Arial" panose="020B0604020202020204" pitchFamily="34" charset="0"/>
              <a:buChar char="•"/>
            </a:pPr>
            <a:r>
              <a:rPr lang="en-US" dirty="0" smtClean="0">
                <a:solidFill>
                  <a:schemeClr val="tx2"/>
                </a:solidFill>
              </a:rPr>
              <a:t>Participated in NERC executive tabletop</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500" t="28750" r="12500" b="26250"/>
          <a:stretch/>
        </p:blipFill>
        <p:spPr>
          <a:xfrm>
            <a:off x="4870361" y="2729527"/>
            <a:ext cx="3962400" cy="1584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000" r="7462" b="22500"/>
          <a:stretch/>
        </p:blipFill>
        <p:spPr>
          <a:xfrm>
            <a:off x="4876800" y="4443265"/>
            <a:ext cx="3962400" cy="164141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6258" t="25000" b="32500"/>
          <a:stretch/>
        </p:blipFill>
        <p:spPr>
          <a:xfrm>
            <a:off x="4870361" y="1078320"/>
            <a:ext cx="3962400" cy="1522429"/>
          </a:xfrm>
          <a:prstGeom prst="rect">
            <a:avLst/>
          </a:prstGeom>
        </p:spPr>
      </p:pic>
      <p:sp>
        <p:nvSpPr>
          <p:cNvPr id="3" name="Slide Number Placeholder 2"/>
          <p:cNvSpPr>
            <a:spLocks noGrp="1"/>
          </p:cNvSpPr>
          <p:nvPr>
            <p:ph type="sldNum" sz="quarter" idx="4"/>
          </p:nvPr>
        </p:nvSpPr>
        <p:spPr/>
        <p:txBody>
          <a:bodyPr/>
          <a:lstStyle/>
          <a:p>
            <a:fld id="{1D93BD3E-1E9A-4970-A6F7-E7AC52762E0C}" type="slidenum">
              <a:rPr lang="en-US" smtClean="0"/>
              <a:pPr/>
              <a:t>29</a:t>
            </a:fld>
            <a:endParaRPr lang="en-US" dirty="0"/>
          </a:p>
        </p:txBody>
      </p:sp>
    </p:spTree>
    <p:extLst>
      <p:ext uri="{BB962C8B-B14F-4D97-AF65-F5344CB8AC3E}">
        <p14:creationId xmlns:p14="http://schemas.microsoft.com/office/powerpoint/2010/main" val="40252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Capacity, Demand &amp; Reserves Report – </a:t>
            </a:r>
            <a:r>
              <a:rPr lang="en-US" dirty="0" smtClean="0"/>
              <a:t>December</a:t>
            </a:r>
            <a:r>
              <a:rPr lang="en-US" sz="2400" dirty="0" smtClean="0"/>
              <a:t> 2017</a:t>
            </a:r>
            <a:endParaRPr lang="en-US" sz="2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866" y="842169"/>
            <a:ext cx="4332734" cy="5482431"/>
          </a:xfrm>
        </p:spPr>
      </p:pic>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6" name="TextBox 5"/>
          <p:cNvSpPr txBox="1"/>
          <p:nvPr/>
        </p:nvSpPr>
        <p:spPr>
          <a:xfrm>
            <a:off x="4991100" y="1676400"/>
            <a:ext cx="3810000" cy="3724096"/>
          </a:xfrm>
          <a:prstGeom prst="rect">
            <a:avLst/>
          </a:prstGeom>
          <a:noFill/>
        </p:spPr>
        <p:txBody>
          <a:bodyPr wrap="square" rtlCol="0">
            <a:spAutoFit/>
          </a:bodyPr>
          <a:lstStyle/>
          <a:p>
            <a:pPr marL="234950" indent="-234950">
              <a:buFont typeface="Arial" panose="020B0604020202020204" pitchFamily="34" charset="0"/>
              <a:buChar char="•"/>
            </a:pPr>
            <a:r>
              <a:rPr lang="en-US" sz="2000" dirty="0" smtClean="0">
                <a:solidFill>
                  <a:schemeClr val="tx2"/>
                </a:solidFill>
              </a:rPr>
              <a:t>Reserve </a:t>
            </a:r>
            <a:r>
              <a:rPr lang="en-US" sz="2000" dirty="0">
                <a:solidFill>
                  <a:schemeClr val="tx2"/>
                </a:solidFill>
              </a:rPr>
              <a:t>margins </a:t>
            </a:r>
            <a:r>
              <a:rPr lang="en-US" sz="2000" dirty="0" smtClean="0">
                <a:solidFill>
                  <a:schemeClr val="tx2"/>
                </a:solidFill>
              </a:rPr>
              <a:t>9.3% - 11.8% </a:t>
            </a:r>
            <a:r>
              <a:rPr lang="en-US" sz="2000" dirty="0">
                <a:solidFill>
                  <a:schemeClr val="tx2"/>
                </a:solidFill>
              </a:rPr>
              <a:t>in next five </a:t>
            </a:r>
            <a:r>
              <a:rPr lang="en-US" sz="2000" dirty="0" smtClean="0">
                <a:solidFill>
                  <a:schemeClr val="tx2"/>
                </a:solidFill>
              </a:rPr>
              <a:t>years</a:t>
            </a:r>
          </a:p>
          <a:p>
            <a:endParaRPr lang="en-US" sz="2000" dirty="0" smtClean="0">
              <a:solidFill>
                <a:schemeClr val="tx2"/>
              </a:solidFill>
            </a:endParaRPr>
          </a:p>
          <a:p>
            <a:pPr marL="234950" indent="-234950">
              <a:buFont typeface="Arial" panose="020B0604020202020204" pitchFamily="34" charset="0"/>
              <a:buChar char="•"/>
            </a:pPr>
            <a:r>
              <a:rPr lang="en-US" sz="2000" dirty="0" smtClean="0">
                <a:solidFill>
                  <a:schemeClr val="tx2"/>
                </a:solidFill>
              </a:rPr>
              <a:t>Changing resource mix</a:t>
            </a:r>
          </a:p>
          <a:p>
            <a:pPr marL="234950" indent="-234950">
              <a:buFont typeface="Arial" panose="020B0604020202020204" pitchFamily="34" charset="0"/>
              <a:buChar char="•"/>
            </a:pPr>
            <a:endParaRPr lang="en-US" sz="2000" dirty="0">
              <a:solidFill>
                <a:schemeClr val="tx2"/>
              </a:solidFill>
            </a:endParaRPr>
          </a:p>
          <a:p>
            <a:pPr marL="234950" indent="-234950">
              <a:buFont typeface="Arial" panose="020B0604020202020204" pitchFamily="34" charset="0"/>
              <a:buChar char="•"/>
            </a:pPr>
            <a:r>
              <a:rPr lang="en-US" sz="2000" dirty="0" smtClean="0">
                <a:solidFill>
                  <a:schemeClr val="tx2"/>
                </a:solidFill>
              </a:rPr>
              <a:t>Continued load growth forecast</a:t>
            </a:r>
          </a:p>
          <a:p>
            <a:endParaRPr lang="en-US" sz="2000" dirty="0">
              <a:solidFill>
                <a:schemeClr val="tx2"/>
              </a:solidFill>
            </a:endParaRPr>
          </a:p>
          <a:p>
            <a:endParaRPr lang="en-US" sz="2000" dirty="0" smtClean="0">
              <a:solidFill>
                <a:schemeClr val="tx2"/>
              </a:solidFill>
            </a:endParaRPr>
          </a:p>
          <a:p>
            <a:endParaRPr lang="en-US" sz="2000" dirty="0" smtClean="0">
              <a:solidFill>
                <a:schemeClr val="tx2"/>
              </a:solidFill>
            </a:endParaRPr>
          </a:p>
          <a:p>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388024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5" name="TextBox 4"/>
          <p:cNvSpPr txBox="1"/>
          <p:nvPr/>
        </p:nvSpPr>
        <p:spPr>
          <a:xfrm>
            <a:off x="349967" y="762000"/>
            <a:ext cx="4489361" cy="5724644"/>
          </a:xfrm>
          <a:prstGeom prst="rect">
            <a:avLst/>
          </a:prstGeom>
          <a:noFill/>
        </p:spPr>
        <p:txBody>
          <a:bodyPr wrap="square" rtlCol="0">
            <a:spAutoFit/>
          </a:bodyPr>
          <a:lstStyle/>
          <a:p>
            <a:pPr>
              <a:spcBef>
                <a:spcPts val="1200"/>
              </a:spcBef>
            </a:pPr>
            <a:r>
              <a:rPr lang="en-US" sz="2000" b="1" dirty="0" err="1" smtClean="0">
                <a:solidFill>
                  <a:schemeClr val="tx2"/>
                </a:solidFill>
              </a:rPr>
              <a:t>CyberSecurity</a:t>
            </a:r>
            <a:endParaRPr lang="en-US" sz="2000" b="1" dirty="0" smtClean="0">
              <a:solidFill>
                <a:schemeClr val="tx2"/>
              </a:solidFill>
            </a:endParaRPr>
          </a:p>
          <a:p>
            <a:pPr marL="285750" indent="-285750">
              <a:spcBef>
                <a:spcPts val="1200"/>
              </a:spcBef>
              <a:buFont typeface="Arial" panose="020B0604020202020204" pitchFamily="34" charset="0"/>
              <a:buChar char="•"/>
            </a:pPr>
            <a:r>
              <a:rPr lang="en-US" dirty="0" smtClean="0">
                <a:solidFill>
                  <a:schemeClr val="tx2"/>
                </a:solidFill>
              </a:rPr>
              <a:t>National Institute of Standards and Technology (NIST) has developed a framework that provides standards, guidelines and best practices to manage cyber security related risk. </a:t>
            </a:r>
          </a:p>
          <a:p>
            <a:pPr>
              <a:spcBef>
                <a:spcPts val="1200"/>
              </a:spcBef>
            </a:pPr>
            <a:endParaRPr lang="en-US" sz="1000" dirty="0" smtClean="0">
              <a:solidFill>
                <a:schemeClr val="tx2"/>
              </a:solidFill>
            </a:endParaRPr>
          </a:p>
          <a:p>
            <a:pPr marL="285750" indent="-285750">
              <a:buFont typeface="Arial" panose="020B0604020202020204" pitchFamily="34" charset="0"/>
              <a:buChar char="•"/>
            </a:pPr>
            <a:r>
              <a:rPr lang="en-US" dirty="0" smtClean="0">
                <a:solidFill>
                  <a:schemeClr val="tx2"/>
                </a:solidFill>
              </a:rPr>
              <a:t>NIST Cyber Security Framework</a:t>
            </a:r>
          </a:p>
          <a:p>
            <a:pPr marL="742950" lvl="1" indent="-285750">
              <a:buFont typeface="Arial" panose="020B0604020202020204" pitchFamily="34" charset="0"/>
              <a:buChar char="̶"/>
            </a:pPr>
            <a:r>
              <a:rPr lang="en-US" dirty="0">
                <a:solidFill>
                  <a:schemeClr val="tx2"/>
                </a:solidFill>
              </a:rPr>
              <a:t>Identify/Protect</a:t>
            </a:r>
          </a:p>
          <a:p>
            <a:pPr marL="1200150" lvl="2" indent="-285750">
              <a:buFont typeface="Arial" panose="020B0604020202020204" pitchFamily="34" charset="0"/>
              <a:buChar char="•"/>
            </a:pPr>
            <a:r>
              <a:rPr lang="en-US" dirty="0">
                <a:solidFill>
                  <a:schemeClr val="tx2"/>
                </a:solidFill>
              </a:rPr>
              <a:t>Security </a:t>
            </a:r>
            <a:r>
              <a:rPr lang="en-US" dirty="0" smtClean="0">
                <a:solidFill>
                  <a:schemeClr val="tx2"/>
                </a:solidFill>
              </a:rPr>
              <a:t>Architects</a:t>
            </a:r>
            <a:endParaRPr lang="en-US" dirty="0">
              <a:solidFill>
                <a:schemeClr val="tx2"/>
              </a:solidFill>
            </a:endParaRPr>
          </a:p>
          <a:p>
            <a:pPr marL="1200150" lvl="2" indent="-285750">
              <a:buFont typeface="Arial" panose="020B0604020202020204" pitchFamily="34" charset="0"/>
              <a:buChar char="•"/>
            </a:pPr>
            <a:r>
              <a:rPr lang="en-US" dirty="0">
                <a:solidFill>
                  <a:schemeClr val="tx2"/>
                </a:solidFill>
              </a:rPr>
              <a:t>Security </a:t>
            </a:r>
            <a:r>
              <a:rPr lang="en-US" dirty="0" smtClean="0">
                <a:solidFill>
                  <a:schemeClr val="tx2"/>
                </a:solidFill>
              </a:rPr>
              <a:t>Engineering </a:t>
            </a:r>
            <a:r>
              <a:rPr lang="en-US" dirty="0">
                <a:solidFill>
                  <a:schemeClr val="tx2"/>
                </a:solidFill>
              </a:rPr>
              <a:t>and </a:t>
            </a:r>
            <a:r>
              <a:rPr lang="en-US" dirty="0" smtClean="0">
                <a:solidFill>
                  <a:schemeClr val="tx2"/>
                </a:solidFill>
              </a:rPr>
              <a:t>Administration</a:t>
            </a:r>
          </a:p>
          <a:p>
            <a:pPr marL="1200150" lvl="2" indent="-285750">
              <a:buFont typeface="Arial" panose="020B0604020202020204" pitchFamily="34" charset="0"/>
              <a:buChar char="•"/>
            </a:pPr>
            <a:endParaRPr lang="en-US" sz="1000" dirty="0" smtClean="0">
              <a:solidFill>
                <a:schemeClr val="tx2"/>
              </a:solidFill>
            </a:endParaRPr>
          </a:p>
          <a:p>
            <a:pPr marL="742950" lvl="1" indent="-285750">
              <a:buFont typeface="Arial" panose="020B0604020202020204" pitchFamily="34" charset="0"/>
              <a:buChar char="̶"/>
            </a:pPr>
            <a:r>
              <a:rPr lang="en-US" dirty="0" smtClean="0">
                <a:solidFill>
                  <a:schemeClr val="tx2"/>
                </a:solidFill>
              </a:rPr>
              <a:t>Detect/Respond</a:t>
            </a:r>
            <a:endParaRPr lang="en-US" dirty="0">
              <a:solidFill>
                <a:schemeClr val="tx2"/>
              </a:solidFill>
            </a:endParaRPr>
          </a:p>
          <a:p>
            <a:pPr marL="1200150" lvl="2" indent="-285750">
              <a:buFont typeface="Arial" panose="020B0604020202020204" pitchFamily="34" charset="0"/>
              <a:buChar char="•"/>
            </a:pPr>
            <a:r>
              <a:rPr lang="en-US" dirty="0">
                <a:solidFill>
                  <a:schemeClr val="tx2"/>
                </a:solidFill>
              </a:rPr>
              <a:t>Security </a:t>
            </a:r>
            <a:r>
              <a:rPr lang="en-US" dirty="0" smtClean="0">
                <a:solidFill>
                  <a:schemeClr val="tx2"/>
                </a:solidFill>
              </a:rPr>
              <a:t>Operations Center (SOC) Analysts</a:t>
            </a:r>
          </a:p>
          <a:p>
            <a:pPr marL="1200150" lvl="2" indent="-285750">
              <a:buFont typeface="Arial" panose="020B0604020202020204" pitchFamily="34" charset="0"/>
              <a:buChar char="•"/>
            </a:pPr>
            <a:endParaRPr lang="en-US" sz="1000" dirty="0">
              <a:solidFill>
                <a:schemeClr val="tx2"/>
              </a:solidFill>
            </a:endParaRPr>
          </a:p>
          <a:p>
            <a:pPr marL="742950" lvl="1" indent="-285750">
              <a:buFont typeface="Arial" panose="020B0604020202020204" pitchFamily="34" charset="0"/>
              <a:buChar char="̶"/>
            </a:pPr>
            <a:r>
              <a:rPr lang="en-US" dirty="0" smtClean="0">
                <a:solidFill>
                  <a:schemeClr val="tx2"/>
                </a:solidFill>
              </a:rPr>
              <a:t>Recover</a:t>
            </a:r>
            <a:endParaRPr lang="en-US" dirty="0">
              <a:solidFill>
                <a:schemeClr val="tx2"/>
              </a:solidFill>
            </a:endParaRPr>
          </a:p>
          <a:p>
            <a:pPr marL="1200150" lvl="2" indent="-285750">
              <a:buFont typeface="Arial" panose="020B0604020202020204" pitchFamily="34" charset="0"/>
              <a:buChar char="•"/>
            </a:pPr>
            <a:r>
              <a:rPr lang="en-US" dirty="0" smtClean="0">
                <a:solidFill>
                  <a:schemeClr val="tx2"/>
                </a:solidFill>
              </a:rPr>
              <a:t>IT and Security</a:t>
            </a:r>
            <a:endParaRPr lang="en-US" dirty="0">
              <a:solidFill>
                <a:schemeClr val="tx2"/>
              </a:solidFill>
            </a:endParaRPr>
          </a:p>
          <a:p>
            <a:pPr marL="742950" lvl="1" indent="-285750">
              <a:spcBef>
                <a:spcPts val="1200"/>
              </a:spcBef>
              <a:buFont typeface="Arial" panose="020B0604020202020204" pitchFamily="34" charset="0"/>
              <a:buChar char="̶"/>
            </a:pPr>
            <a:endParaRPr lang="en-US" dirty="0" smtClean="0">
              <a:solidFill>
                <a:schemeClr val="tx2"/>
              </a:solidFill>
            </a:endParaRPr>
          </a:p>
        </p:txBody>
      </p:sp>
      <p:grpSp>
        <p:nvGrpSpPr>
          <p:cNvPr id="23" name="Group 22"/>
          <p:cNvGrpSpPr>
            <a:grpSpLocks noChangeAspect="1"/>
          </p:cNvGrpSpPr>
          <p:nvPr/>
        </p:nvGrpSpPr>
        <p:grpSpPr>
          <a:xfrm>
            <a:off x="4864768" y="862263"/>
            <a:ext cx="4022088" cy="4023360"/>
            <a:chOff x="2062163" y="1235075"/>
            <a:chExt cx="5019675" cy="5021263"/>
          </a:xfrm>
        </p:grpSpPr>
        <p:sp>
          <p:nvSpPr>
            <p:cNvPr id="24" name="Freeform 11"/>
            <p:cNvSpPr>
              <a:spLocks/>
            </p:cNvSpPr>
            <p:nvPr/>
          </p:nvSpPr>
          <p:spPr bwMode="auto">
            <a:xfrm>
              <a:off x="2189163" y="1235075"/>
              <a:ext cx="2384425" cy="2486024"/>
            </a:xfrm>
            <a:custGeom>
              <a:avLst/>
              <a:gdLst>
                <a:gd name="T0" fmla="*/ 0 w 581"/>
                <a:gd name="T1" fmla="*/ 417 h 606"/>
                <a:gd name="T2" fmla="*/ 300 w 581"/>
                <a:gd name="T3" fmla="*/ 515 h 606"/>
                <a:gd name="T4" fmla="*/ 580 w 581"/>
                <a:gd name="T5" fmla="*/ 606 h 606"/>
                <a:gd name="T6" fmla="*/ 581 w 581"/>
                <a:gd name="T7" fmla="*/ 606 h 606"/>
                <a:gd name="T8" fmla="*/ 581 w 581"/>
                <a:gd name="T9" fmla="*/ 307 h 606"/>
                <a:gd name="T10" fmla="*/ 581 w 581"/>
                <a:gd name="T11" fmla="*/ 0 h 606"/>
                <a:gd name="T12" fmla="*/ 0 w 581"/>
                <a:gd name="T13" fmla="*/ 417 h 6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606">
                  <a:moveTo>
                    <a:pt x="0" y="417"/>
                  </a:moveTo>
                  <a:cubicBezTo>
                    <a:pt x="300" y="515"/>
                    <a:pt x="300" y="515"/>
                    <a:pt x="300" y="515"/>
                  </a:cubicBezTo>
                  <a:cubicBezTo>
                    <a:pt x="580" y="606"/>
                    <a:pt x="580" y="606"/>
                    <a:pt x="580" y="606"/>
                  </a:cubicBezTo>
                  <a:cubicBezTo>
                    <a:pt x="581" y="606"/>
                    <a:pt x="581" y="606"/>
                    <a:pt x="581" y="606"/>
                  </a:cubicBezTo>
                  <a:cubicBezTo>
                    <a:pt x="581" y="307"/>
                    <a:pt x="581" y="307"/>
                    <a:pt x="581" y="307"/>
                  </a:cubicBezTo>
                  <a:cubicBezTo>
                    <a:pt x="581" y="0"/>
                    <a:pt x="581" y="0"/>
                    <a:pt x="581" y="0"/>
                  </a:cubicBezTo>
                  <a:cubicBezTo>
                    <a:pt x="311" y="0"/>
                    <a:pt x="82" y="175"/>
                    <a:pt x="0" y="417"/>
                  </a:cubicBezTo>
                  <a:close/>
                </a:path>
              </a:pathLst>
            </a:custGeom>
            <a:solidFill>
              <a:schemeClr val="accent1"/>
            </a:solidFill>
            <a:ln w="9525" cap="flat" cmpd="sng" algn="ctr">
              <a:noFill/>
              <a:prstDash val="solid"/>
              <a:round/>
              <a:headEnd type="none" w="med" len="med"/>
              <a:tailEnd type="none" w="med" len="med"/>
            </a:ln>
            <a:effectLst/>
          </p:spPr>
          <p:txBody>
            <a:bodyPr lIns="82124" tIns="41061" rIns="82124" bIns="41061" anchor="ctr"/>
            <a:lstStyle/>
            <a:p>
              <a:endParaRPr lang="en-US"/>
            </a:p>
          </p:txBody>
        </p:sp>
        <p:sp>
          <p:nvSpPr>
            <p:cNvPr id="25" name="Freeform 12"/>
            <p:cNvSpPr>
              <a:spLocks/>
            </p:cNvSpPr>
            <p:nvPr/>
          </p:nvSpPr>
          <p:spPr bwMode="auto">
            <a:xfrm>
              <a:off x="3141663" y="3725863"/>
              <a:ext cx="2894012" cy="2530475"/>
            </a:xfrm>
            <a:custGeom>
              <a:avLst/>
              <a:gdLst>
                <a:gd name="T0" fmla="*/ 528 w 706"/>
                <a:gd name="T1" fmla="*/ 252 h 617"/>
                <a:gd name="T2" fmla="*/ 349 w 706"/>
                <a:gd name="T3" fmla="*/ 0 h 617"/>
                <a:gd name="T4" fmla="*/ 349 w 706"/>
                <a:gd name="T5" fmla="*/ 0 h 617"/>
                <a:gd name="T6" fmla="*/ 349 w 706"/>
                <a:gd name="T7" fmla="*/ 0 h 617"/>
                <a:gd name="T8" fmla="*/ 175 w 706"/>
                <a:gd name="T9" fmla="*/ 253 h 617"/>
                <a:gd name="T10" fmla="*/ 175 w 706"/>
                <a:gd name="T11" fmla="*/ 254 h 617"/>
                <a:gd name="T12" fmla="*/ 0 w 706"/>
                <a:gd name="T13" fmla="*/ 508 h 617"/>
                <a:gd name="T14" fmla="*/ 349 w 706"/>
                <a:gd name="T15" fmla="*/ 617 h 617"/>
                <a:gd name="T16" fmla="*/ 706 w 706"/>
                <a:gd name="T17" fmla="*/ 503 h 617"/>
                <a:gd name="T18" fmla="*/ 528 w 706"/>
                <a:gd name="T19" fmla="*/ 252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6" h="617">
                  <a:moveTo>
                    <a:pt x="528" y="252"/>
                  </a:moveTo>
                  <a:cubicBezTo>
                    <a:pt x="349" y="0"/>
                    <a:pt x="349" y="0"/>
                    <a:pt x="349" y="0"/>
                  </a:cubicBezTo>
                  <a:cubicBezTo>
                    <a:pt x="349" y="0"/>
                    <a:pt x="349" y="0"/>
                    <a:pt x="349" y="0"/>
                  </a:cubicBezTo>
                  <a:cubicBezTo>
                    <a:pt x="349" y="0"/>
                    <a:pt x="349" y="0"/>
                    <a:pt x="349" y="0"/>
                  </a:cubicBezTo>
                  <a:cubicBezTo>
                    <a:pt x="175" y="253"/>
                    <a:pt x="175" y="253"/>
                    <a:pt x="175" y="253"/>
                  </a:cubicBezTo>
                  <a:cubicBezTo>
                    <a:pt x="175" y="254"/>
                    <a:pt x="175" y="254"/>
                    <a:pt x="175" y="254"/>
                  </a:cubicBezTo>
                  <a:cubicBezTo>
                    <a:pt x="0" y="508"/>
                    <a:pt x="0" y="508"/>
                    <a:pt x="0" y="508"/>
                  </a:cubicBezTo>
                  <a:cubicBezTo>
                    <a:pt x="99" y="577"/>
                    <a:pt x="219" y="617"/>
                    <a:pt x="349" y="617"/>
                  </a:cubicBezTo>
                  <a:cubicBezTo>
                    <a:pt x="482" y="617"/>
                    <a:pt x="605" y="575"/>
                    <a:pt x="706" y="503"/>
                  </a:cubicBezTo>
                  <a:lnTo>
                    <a:pt x="528" y="252"/>
                  </a:lnTo>
                  <a:close/>
                </a:path>
              </a:pathLst>
            </a:custGeom>
            <a:solidFill>
              <a:schemeClr val="accent3"/>
            </a:solidFill>
            <a:ln w="9525" cap="flat" cmpd="sng" algn="ctr">
              <a:noFill/>
              <a:prstDash val="solid"/>
              <a:round/>
              <a:headEnd type="none" w="med" len="med"/>
              <a:tailEnd type="none" w="med" len="med"/>
            </a:ln>
            <a:effectLst/>
          </p:spPr>
          <p:txBody>
            <a:bodyPr lIns="82124" tIns="41061" rIns="82124" bIns="41061" anchor="ctr"/>
            <a:lstStyle/>
            <a:p>
              <a:endParaRPr lang="en-US"/>
            </a:p>
          </p:txBody>
        </p:sp>
        <p:sp>
          <p:nvSpPr>
            <p:cNvPr id="26" name="Freeform 18"/>
            <p:cNvSpPr>
              <a:spLocks/>
            </p:cNvSpPr>
            <p:nvPr/>
          </p:nvSpPr>
          <p:spPr bwMode="auto">
            <a:xfrm>
              <a:off x="2062163" y="2946400"/>
              <a:ext cx="2511425" cy="2862263"/>
            </a:xfrm>
            <a:custGeom>
              <a:avLst/>
              <a:gdLst>
                <a:gd name="T0" fmla="*/ 612 w 612"/>
                <a:gd name="T1" fmla="*/ 190 h 698"/>
                <a:gd name="T2" fmla="*/ 612 w 612"/>
                <a:gd name="T3" fmla="*/ 190 h 698"/>
                <a:gd name="T4" fmla="*/ 612 w 612"/>
                <a:gd name="T5" fmla="*/ 190 h 698"/>
                <a:gd name="T6" fmla="*/ 611 w 612"/>
                <a:gd name="T7" fmla="*/ 189 h 698"/>
                <a:gd name="T8" fmla="*/ 331 w 612"/>
                <a:gd name="T9" fmla="*/ 98 h 698"/>
                <a:gd name="T10" fmla="*/ 31 w 612"/>
                <a:gd name="T11" fmla="*/ 0 h 698"/>
                <a:gd name="T12" fmla="*/ 0 w 612"/>
                <a:gd name="T13" fmla="*/ 195 h 698"/>
                <a:gd name="T14" fmla="*/ 263 w 612"/>
                <a:gd name="T15" fmla="*/ 698 h 698"/>
                <a:gd name="T16" fmla="*/ 438 w 612"/>
                <a:gd name="T17" fmla="*/ 444 h 698"/>
                <a:gd name="T18" fmla="*/ 438 w 612"/>
                <a:gd name="T19" fmla="*/ 443 h 698"/>
                <a:gd name="T20" fmla="*/ 612 w 612"/>
                <a:gd name="T21" fmla="*/ 190 h 6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 h="698">
                  <a:moveTo>
                    <a:pt x="612" y="190"/>
                  </a:moveTo>
                  <a:cubicBezTo>
                    <a:pt x="612" y="190"/>
                    <a:pt x="612" y="190"/>
                    <a:pt x="612" y="190"/>
                  </a:cubicBezTo>
                  <a:cubicBezTo>
                    <a:pt x="612" y="190"/>
                    <a:pt x="612" y="190"/>
                    <a:pt x="612" y="190"/>
                  </a:cubicBezTo>
                  <a:cubicBezTo>
                    <a:pt x="611" y="189"/>
                    <a:pt x="611" y="189"/>
                    <a:pt x="611" y="189"/>
                  </a:cubicBezTo>
                  <a:cubicBezTo>
                    <a:pt x="331" y="98"/>
                    <a:pt x="331" y="98"/>
                    <a:pt x="331" y="98"/>
                  </a:cubicBezTo>
                  <a:cubicBezTo>
                    <a:pt x="31" y="0"/>
                    <a:pt x="31" y="0"/>
                    <a:pt x="31" y="0"/>
                  </a:cubicBezTo>
                  <a:cubicBezTo>
                    <a:pt x="11" y="62"/>
                    <a:pt x="0" y="127"/>
                    <a:pt x="0" y="195"/>
                  </a:cubicBezTo>
                  <a:cubicBezTo>
                    <a:pt x="0" y="403"/>
                    <a:pt x="104" y="588"/>
                    <a:pt x="263" y="698"/>
                  </a:cubicBezTo>
                  <a:cubicBezTo>
                    <a:pt x="438" y="444"/>
                    <a:pt x="438" y="444"/>
                    <a:pt x="438" y="444"/>
                  </a:cubicBezTo>
                  <a:cubicBezTo>
                    <a:pt x="438" y="443"/>
                    <a:pt x="438" y="443"/>
                    <a:pt x="438" y="443"/>
                  </a:cubicBezTo>
                  <a:cubicBezTo>
                    <a:pt x="612" y="190"/>
                    <a:pt x="612" y="190"/>
                    <a:pt x="612" y="190"/>
                  </a:cubicBezTo>
                </a:path>
              </a:pathLst>
            </a:custGeom>
            <a:solidFill>
              <a:schemeClr val="accent6"/>
            </a:solidFill>
            <a:ln w="9525" cap="flat" cmpd="sng" algn="ctr">
              <a:noFill/>
              <a:prstDash val="solid"/>
              <a:round/>
              <a:headEnd type="none" w="med" len="med"/>
              <a:tailEnd type="none" w="med" len="med"/>
            </a:ln>
            <a:effectLst/>
          </p:spPr>
          <p:txBody>
            <a:bodyPr lIns="82124" tIns="41061" rIns="82124" bIns="41061" anchor="ctr"/>
            <a:lstStyle/>
            <a:p>
              <a:endParaRPr lang="en-US"/>
            </a:p>
          </p:txBody>
        </p:sp>
        <p:sp>
          <p:nvSpPr>
            <p:cNvPr id="27" name="Freeform 13"/>
            <p:cNvSpPr>
              <a:spLocks/>
            </p:cNvSpPr>
            <p:nvPr/>
          </p:nvSpPr>
          <p:spPr bwMode="auto">
            <a:xfrm>
              <a:off x="4573588" y="1235075"/>
              <a:ext cx="2381250" cy="2517580"/>
            </a:xfrm>
            <a:custGeom>
              <a:avLst/>
              <a:gdLst>
                <a:gd name="T0" fmla="*/ 0 w 581"/>
                <a:gd name="T1" fmla="*/ 0 h 607"/>
                <a:gd name="T2" fmla="*/ 0 w 581"/>
                <a:gd name="T3" fmla="*/ 307 h 607"/>
                <a:gd name="T4" fmla="*/ 0 w 581"/>
                <a:gd name="T5" fmla="*/ 606 h 607"/>
                <a:gd name="T6" fmla="*/ 1 w 581"/>
                <a:gd name="T7" fmla="*/ 606 h 607"/>
                <a:gd name="T8" fmla="*/ 2 w 581"/>
                <a:gd name="T9" fmla="*/ 604 h 607"/>
                <a:gd name="T10" fmla="*/ 1 w 581"/>
                <a:gd name="T11" fmla="*/ 606 h 607"/>
                <a:gd name="T12" fmla="*/ 2 w 581"/>
                <a:gd name="T13" fmla="*/ 607 h 607"/>
                <a:gd name="T14" fmla="*/ 285 w 581"/>
                <a:gd name="T15" fmla="*/ 515 h 607"/>
                <a:gd name="T16" fmla="*/ 581 w 581"/>
                <a:gd name="T17" fmla="*/ 418 h 607"/>
                <a:gd name="T18" fmla="*/ 0 w 581"/>
                <a:gd name="T19" fmla="*/ 0 h 6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1" h="607">
                  <a:moveTo>
                    <a:pt x="0" y="0"/>
                  </a:moveTo>
                  <a:cubicBezTo>
                    <a:pt x="0" y="307"/>
                    <a:pt x="0" y="307"/>
                    <a:pt x="0" y="307"/>
                  </a:cubicBezTo>
                  <a:cubicBezTo>
                    <a:pt x="0" y="606"/>
                    <a:pt x="0" y="606"/>
                    <a:pt x="0" y="606"/>
                  </a:cubicBezTo>
                  <a:cubicBezTo>
                    <a:pt x="1" y="606"/>
                    <a:pt x="1" y="606"/>
                    <a:pt x="1" y="606"/>
                  </a:cubicBezTo>
                  <a:cubicBezTo>
                    <a:pt x="2" y="604"/>
                    <a:pt x="2" y="604"/>
                    <a:pt x="2" y="604"/>
                  </a:cubicBezTo>
                  <a:cubicBezTo>
                    <a:pt x="1" y="606"/>
                    <a:pt x="1" y="606"/>
                    <a:pt x="1" y="606"/>
                  </a:cubicBezTo>
                  <a:cubicBezTo>
                    <a:pt x="2" y="607"/>
                    <a:pt x="2" y="607"/>
                    <a:pt x="2" y="607"/>
                  </a:cubicBezTo>
                  <a:cubicBezTo>
                    <a:pt x="285" y="515"/>
                    <a:pt x="285" y="515"/>
                    <a:pt x="285" y="515"/>
                  </a:cubicBezTo>
                  <a:cubicBezTo>
                    <a:pt x="581" y="418"/>
                    <a:pt x="581" y="418"/>
                    <a:pt x="581" y="418"/>
                  </a:cubicBezTo>
                  <a:cubicBezTo>
                    <a:pt x="500" y="175"/>
                    <a:pt x="271" y="0"/>
                    <a:pt x="0" y="0"/>
                  </a:cubicBezTo>
                  <a:close/>
                </a:path>
              </a:pathLst>
            </a:custGeom>
            <a:solidFill>
              <a:schemeClr val="accent4"/>
            </a:solidFill>
            <a:ln w="9525" cap="flat" cmpd="sng" algn="ctr">
              <a:noFill/>
              <a:prstDash val="solid"/>
              <a:round/>
              <a:headEnd type="none" w="med" len="med"/>
              <a:tailEnd type="none" w="med" len="med"/>
            </a:ln>
            <a:effectLst/>
          </p:spPr>
          <p:txBody>
            <a:bodyPr lIns="82124" tIns="41061" rIns="82124" bIns="41061" anchor="ctr"/>
            <a:lstStyle/>
            <a:p>
              <a:endParaRPr lang="en-US"/>
            </a:p>
          </p:txBody>
        </p:sp>
        <p:sp>
          <p:nvSpPr>
            <p:cNvPr id="28" name="Freeform 15"/>
            <p:cNvSpPr>
              <a:spLocks/>
            </p:cNvSpPr>
            <p:nvPr/>
          </p:nvSpPr>
          <p:spPr bwMode="auto">
            <a:xfrm>
              <a:off x="4573588" y="2946400"/>
              <a:ext cx="2508250" cy="2852738"/>
            </a:xfrm>
            <a:custGeom>
              <a:avLst/>
              <a:gdLst>
                <a:gd name="T0" fmla="*/ 2 w 612"/>
                <a:gd name="T1" fmla="*/ 189 h 692"/>
                <a:gd name="T2" fmla="*/ 0 w 612"/>
                <a:gd name="T3" fmla="*/ 189 h 692"/>
                <a:gd name="T4" fmla="*/ 179 w 612"/>
                <a:gd name="T5" fmla="*/ 441 h 692"/>
                <a:gd name="T6" fmla="*/ 357 w 612"/>
                <a:gd name="T7" fmla="*/ 692 h 692"/>
                <a:gd name="T8" fmla="*/ 612 w 612"/>
                <a:gd name="T9" fmla="*/ 194 h 692"/>
                <a:gd name="T10" fmla="*/ 581 w 612"/>
                <a:gd name="T11" fmla="*/ 0 h 692"/>
                <a:gd name="T12" fmla="*/ 285 w 612"/>
                <a:gd name="T13" fmla="*/ 97 h 692"/>
                <a:gd name="T14" fmla="*/ 2 w 612"/>
                <a:gd name="T15" fmla="*/ 189 h 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2" h="692">
                  <a:moveTo>
                    <a:pt x="2" y="189"/>
                  </a:moveTo>
                  <a:cubicBezTo>
                    <a:pt x="0" y="189"/>
                    <a:pt x="0" y="189"/>
                    <a:pt x="0" y="189"/>
                  </a:cubicBezTo>
                  <a:cubicBezTo>
                    <a:pt x="179" y="441"/>
                    <a:pt x="179" y="441"/>
                    <a:pt x="179" y="441"/>
                  </a:cubicBezTo>
                  <a:cubicBezTo>
                    <a:pt x="357" y="692"/>
                    <a:pt x="357" y="692"/>
                    <a:pt x="357" y="692"/>
                  </a:cubicBezTo>
                  <a:cubicBezTo>
                    <a:pt x="512" y="581"/>
                    <a:pt x="612" y="399"/>
                    <a:pt x="612" y="194"/>
                  </a:cubicBezTo>
                  <a:cubicBezTo>
                    <a:pt x="612" y="126"/>
                    <a:pt x="601" y="61"/>
                    <a:pt x="581" y="0"/>
                  </a:cubicBezTo>
                  <a:cubicBezTo>
                    <a:pt x="285" y="97"/>
                    <a:pt x="285" y="97"/>
                    <a:pt x="285" y="97"/>
                  </a:cubicBezTo>
                  <a:cubicBezTo>
                    <a:pt x="2" y="189"/>
                    <a:pt x="2" y="189"/>
                    <a:pt x="2" y="189"/>
                  </a:cubicBezTo>
                </a:path>
              </a:pathLst>
            </a:custGeom>
            <a:solidFill>
              <a:schemeClr val="accent5"/>
            </a:solidFill>
            <a:ln w="9525" cap="flat" cmpd="sng" algn="ctr">
              <a:noFill/>
              <a:prstDash val="solid"/>
              <a:round/>
              <a:headEnd type="none" w="med" len="med"/>
              <a:tailEnd type="none" w="med" len="med"/>
            </a:ln>
            <a:effectLst/>
          </p:spPr>
          <p:txBody>
            <a:bodyPr lIns="82124" tIns="41061" rIns="82124" bIns="41061" anchor="ctr"/>
            <a:lstStyle/>
            <a:p>
              <a:endParaRPr lang="en-US"/>
            </a:p>
          </p:txBody>
        </p:sp>
        <p:sp>
          <p:nvSpPr>
            <p:cNvPr id="29" name="Freeform 49"/>
            <p:cNvSpPr>
              <a:spLocks/>
            </p:cNvSpPr>
            <p:nvPr/>
          </p:nvSpPr>
          <p:spPr bwMode="auto">
            <a:xfrm>
              <a:off x="3408363" y="2509838"/>
              <a:ext cx="2330450" cy="2279650"/>
            </a:xfrm>
            <a:custGeom>
              <a:avLst/>
              <a:gdLst/>
              <a:ahLst/>
              <a:cxnLst>
                <a:cxn ang="0">
                  <a:pos x="667" y="0"/>
                </a:cxn>
                <a:cxn ang="0">
                  <a:pos x="663" y="2"/>
                </a:cxn>
                <a:cxn ang="0">
                  <a:pos x="0" y="479"/>
                </a:cxn>
                <a:cxn ang="0">
                  <a:pos x="3" y="491"/>
                </a:cxn>
                <a:cxn ang="0">
                  <a:pos x="254" y="1301"/>
                </a:cxn>
                <a:cxn ang="0">
                  <a:pos x="254" y="1304"/>
                </a:cxn>
                <a:cxn ang="0">
                  <a:pos x="256" y="1306"/>
                </a:cxn>
                <a:cxn ang="0">
                  <a:pos x="1081" y="1306"/>
                </a:cxn>
                <a:cxn ang="0">
                  <a:pos x="1083" y="1299"/>
                </a:cxn>
                <a:cxn ang="0">
                  <a:pos x="1332" y="491"/>
                </a:cxn>
                <a:cxn ang="0">
                  <a:pos x="1334" y="479"/>
                </a:cxn>
                <a:cxn ang="0">
                  <a:pos x="667" y="0"/>
                </a:cxn>
              </a:cxnLst>
              <a:rect l="0" t="0" r="r" b="b"/>
              <a:pathLst>
                <a:path w="1334" h="1306">
                  <a:moveTo>
                    <a:pt x="667" y="0"/>
                  </a:moveTo>
                  <a:lnTo>
                    <a:pt x="663" y="2"/>
                  </a:lnTo>
                  <a:lnTo>
                    <a:pt x="0" y="479"/>
                  </a:lnTo>
                  <a:lnTo>
                    <a:pt x="3" y="491"/>
                  </a:lnTo>
                  <a:lnTo>
                    <a:pt x="254" y="1301"/>
                  </a:lnTo>
                  <a:lnTo>
                    <a:pt x="254" y="1304"/>
                  </a:lnTo>
                  <a:lnTo>
                    <a:pt x="256" y="1306"/>
                  </a:lnTo>
                  <a:lnTo>
                    <a:pt x="1081" y="1306"/>
                  </a:lnTo>
                  <a:lnTo>
                    <a:pt x="1083" y="1299"/>
                  </a:lnTo>
                  <a:lnTo>
                    <a:pt x="1332" y="491"/>
                  </a:lnTo>
                  <a:lnTo>
                    <a:pt x="1334" y="479"/>
                  </a:lnTo>
                  <a:lnTo>
                    <a:pt x="667" y="0"/>
                  </a:lnTo>
                  <a:close/>
                </a:path>
              </a:pathLst>
            </a:custGeom>
            <a:solidFill>
              <a:schemeClr val="bg1"/>
            </a:solidFill>
            <a:ln w="9525" cap="flat" cmpd="sng" algn="ctr">
              <a:no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dirty="0">
                <a:latin typeface="+mn-lt"/>
              </a:endParaRPr>
            </a:p>
          </p:txBody>
        </p:sp>
        <p:sp>
          <p:nvSpPr>
            <p:cNvPr id="30" name="Oval 27"/>
            <p:cNvSpPr>
              <a:spLocks noChangeArrowheads="1"/>
            </p:cNvSpPr>
            <p:nvPr/>
          </p:nvSpPr>
          <p:spPr bwMode="auto">
            <a:xfrm>
              <a:off x="2463801" y="2084512"/>
              <a:ext cx="2106612" cy="556965"/>
            </a:xfrm>
            <a:prstGeom prst="rect">
              <a:avLst/>
            </a:prstGeom>
            <a:noFill/>
            <a:effectLst/>
          </p:spPr>
          <p:txBody>
            <a:bodyPr anchor="ctr">
              <a:spAutoFit/>
            </a:bodyPr>
            <a:lstStyle/>
            <a:p>
              <a:pPr algn="ctr" eaLnBrk="1" fontAlgn="auto" hangingPunct="1">
                <a:spcBef>
                  <a:spcPts val="0"/>
                </a:spcBef>
                <a:spcAft>
                  <a:spcPts val="0"/>
                </a:spcAft>
                <a:defRPr/>
              </a:pPr>
              <a:r>
                <a:rPr lang="en-US" sz="2200" dirty="0" smtClean="0">
                  <a:solidFill>
                    <a:srgbClr val="FFFFFF"/>
                  </a:solidFill>
                  <a:latin typeface="Arial"/>
                  <a:cs typeface="Arial"/>
                </a:rPr>
                <a:t>Recover</a:t>
              </a:r>
              <a:endParaRPr lang="en-US" sz="2200" dirty="0">
                <a:solidFill>
                  <a:srgbClr val="FFFFFF"/>
                </a:solidFill>
                <a:latin typeface="Arial"/>
                <a:cs typeface="Arial"/>
              </a:endParaRPr>
            </a:p>
          </p:txBody>
        </p:sp>
        <p:sp>
          <p:nvSpPr>
            <p:cNvPr id="31" name="Oval 27"/>
            <p:cNvSpPr>
              <a:spLocks noChangeArrowheads="1"/>
            </p:cNvSpPr>
            <p:nvPr/>
          </p:nvSpPr>
          <p:spPr bwMode="auto">
            <a:xfrm>
              <a:off x="4581525" y="2084512"/>
              <a:ext cx="2106612" cy="556965"/>
            </a:xfrm>
            <a:prstGeom prst="rect">
              <a:avLst/>
            </a:prstGeom>
            <a:noFill/>
            <a:effectLst/>
          </p:spPr>
          <p:txBody>
            <a:bodyPr anchor="ctr">
              <a:spAutoFit/>
            </a:bodyPr>
            <a:lstStyle/>
            <a:p>
              <a:pPr algn="ctr" eaLnBrk="1" fontAlgn="auto" hangingPunct="1">
                <a:spcBef>
                  <a:spcPts val="0"/>
                </a:spcBef>
                <a:spcAft>
                  <a:spcPts val="0"/>
                </a:spcAft>
                <a:defRPr/>
              </a:pPr>
              <a:r>
                <a:rPr lang="en-US" sz="2200" dirty="0" smtClean="0">
                  <a:solidFill>
                    <a:srgbClr val="FFFFFF"/>
                  </a:solidFill>
                  <a:latin typeface="Arial"/>
                  <a:cs typeface="Arial"/>
                </a:rPr>
                <a:t>Identify</a:t>
              </a:r>
              <a:endParaRPr lang="en-US" sz="2200" dirty="0">
                <a:solidFill>
                  <a:srgbClr val="FFFFFF"/>
                </a:solidFill>
                <a:latin typeface="Arial"/>
                <a:cs typeface="Arial"/>
              </a:endParaRPr>
            </a:p>
          </p:txBody>
        </p:sp>
        <p:sp>
          <p:nvSpPr>
            <p:cNvPr id="32" name="Oval 27"/>
            <p:cNvSpPr>
              <a:spLocks noChangeArrowheads="1"/>
            </p:cNvSpPr>
            <p:nvPr/>
          </p:nvSpPr>
          <p:spPr bwMode="auto">
            <a:xfrm>
              <a:off x="3381375" y="5206331"/>
              <a:ext cx="2446338" cy="556965"/>
            </a:xfrm>
            <a:prstGeom prst="rect">
              <a:avLst/>
            </a:prstGeom>
            <a:noFill/>
            <a:effectLst/>
          </p:spPr>
          <p:txBody>
            <a:bodyPr anchor="ctr">
              <a:spAutoFit/>
            </a:bodyPr>
            <a:lstStyle/>
            <a:p>
              <a:pPr algn="ctr" eaLnBrk="1" fontAlgn="auto" hangingPunct="1">
                <a:spcBef>
                  <a:spcPts val="0"/>
                </a:spcBef>
                <a:spcAft>
                  <a:spcPts val="0"/>
                </a:spcAft>
                <a:defRPr/>
              </a:pPr>
              <a:r>
                <a:rPr lang="en-US" sz="2200" dirty="0" smtClean="0">
                  <a:solidFill>
                    <a:srgbClr val="FFFFFF"/>
                  </a:solidFill>
                  <a:latin typeface="Arial"/>
                  <a:cs typeface="Arial"/>
                </a:rPr>
                <a:t>Detect</a:t>
              </a:r>
              <a:endParaRPr lang="en-US" sz="2200" dirty="0">
                <a:solidFill>
                  <a:srgbClr val="FFFFFF"/>
                </a:solidFill>
                <a:latin typeface="Arial"/>
                <a:cs typeface="Arial"/>
              </a:endParaRPr>
            </a:p>
          </p:txBody>
        </p:sp>
        <p:sp>
          <p:nvSpPr>
            <p:cNvPr id="33" name="Oval 27"/>
            <p:cNvSpPr>
              <a:spLocks noChangeArrowheads="1"/>
            </p:cNvSpPr>
            <p:nvPr/>
          </p:nvSpPr>
          <p:spPr bwMode="auto">
            <a:xfrm>
              <a:off x="5437188" y="3983162"/>
              <a:ext cx="1644650" cy="556965"/>
            </a:xfrm>
            <a:prstGeom prst="rect">
              <a:avLst/>
            </a:prstGeom>
            <a:noFill/>
            <a:effectLst/>
          </p:spPr>
          <p:txBody>
            <a:bodyPr anchor="ctr">
              <a:spAutoFit/>
            </a:bodyPr>
            <a:lstStyle/>
            <a:p>
              <a:pPr algn="ctr" eaLnBrk="1" fontAlgn="auto" hangingPunct="1">
                <a:spcBef>
                  <a:spcPts val="0"/>
                </a:spcBef>
                <a:spcAft>
                  <a:spcPts val="0"/>
                </a:spcAft>
                <a:defRPr/>
              </a:pPr>
              <a:r>
                <a:rPr lang="en-US" sz="2200" dirty="0" smtClean="0">
                  <a:solidFill>
                    <a:srgbClr val="FFFFFF"/>
                  </a:solidFill>
                  <a:latin typeface="Arial"/>
                  <a:cs typeface="Arial"/>
                </a:rPr>
                <a:t>Protect</a:t>
              </a:r>
              <a:endParaRPr lang="en-US" sz="2200" dirty="0">
                <a:solidFill>
                  <a:srgbClr val="FFFFFF"/>
                </a:solidFill>
                <a:latin typeface="Arial"/>
                <a:cs typeface="Arial"/>
              </a:endParaRPr>
            </a:p>
          </p:txBody>
        </p:sp>
        <p:sp>
          <p:nvSpPr>
            <p:cNvPr id="34" name="Oval 27"/>
            <p:cNvSpPr>
              <a:spLocks noChangeArrowheads="1"/>
            </p:cNvSpPr>
            <p:nvPr/>
          </p:nvSpPr>
          <p:spPr bwMode="auto">
            <a:xfrm>
              <a:off x="2062163" y="3992766"/>
              <a:ext cx="1644650" cy="537759"/>
            </a:xfrm>
            <a:prstGeom prst="rect">
              <a:avLst/>
            </a:prstGeom>
            <a:noFill/>
            <a:effectLst/>
          </p:spPr>
          <p:txBody>
            <a:bodyPr anchor="ctr">
              <a:spAutoFit/>
            </a:bodyPr>
            <a:lstStyle/>
            <a:p>
              <a:pPr algn="ctr" eaLnBrk="1" fontAlgn="auto" hangingPunct="1">
                <a:spcBef>
                  <a:spcPts val="0"/>
                </a:spcBef>
                <a:spcAft>
                  <a:spcPts val="0"/>
                </a:spcAft>
                <a:defRPr/>
              </a:pPr>
              <a:r>
                <a:rPr lang="en-US" sz="2200" dirty="0" smtClean="0">
                  <a:solidFill>
                    <a:srgbClr val="FFFFFF"/>
                  </a:solidFill>
                  <a:latin typeface="Arial"/>
                  <a:cs typeface="Arial"/>
                </a:rPr>
                <a:t>Respond</a:t>
              </a:r>
              <a:endParaRPr lang="en-US" sz="2200" dirty="0">
                <a:solidFill>
                  <a:srgbClr val="FFFFFF"/>
                </a:solidFill>
                <a:latin typeface="Arial"/>
                <a:cs typeface="Arial"/>
              </a:endParaRPr>
            </a:p>
          </p:txBody>
        </p:sp>
        <p:grpSp>
          <p:nvGrpSpPr>
            <p:cNvPr id="35" name="Group 34"/>
            <p:cNvGrpSpPr/>
            <p:nvPr/>
          </p:nvGrpSpPr>
          <p:grpSpPr>
            <a:xfrm>
              <a:off x="3680218" y="3369827"/>
              <a:ext cx="1786741" cy="1022382"/>
              <a:chOff x="3666714" y="3214528"/>
              <a:chExt cx="1786741" cy="1022382"/>
            </a:xfrm>
          </p:grpSpPr>
          <p:pic>
            <p:nvPicPr>
              <p:cNvPr id="36" name="Picture 28" descr="File:NIST logo.sv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8134" y="3214528"/>
                <a:ext cx="1387734" cy="36576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666714" y="3590579"/>
                <a:ext cx="1786741" cy="646331"/>
              </a:xfrm>
              <a:prstGeom prst="rect">
                <a:avLst/>
              </a:prstGeom>
              <a:noFill/>
            </p:spPr>
            <p:txBody>
              <a:bodyPr wrap="square" rtlCol="0">
                <a:spAutoFit/>
              </a:bodyPr>
              <a:lstStyle/>
              <a:p>
                <a:pPr algn="ctr"/>
                <a:r>
                  <a:rPr lang="en-US" b="1" dirty="0" smtClean="0">
                    <a:solidFill>
                      <a:schemeClr val="tx2"/>
                    </a:solidFill>
                  </a:rPr>
                  <a:t>Security Framework</a:t>
                </a:r>
                <a:endParaRPr lang="en-US" b="1" dirty="0">
                  <a:solidFill>
                    <a:schemeClr val="tx2"/>
                  </a:solidFill>
                </a:endParaRPr>
              </a:p>
            </p:txBody>
          </p:sp>
        </p:grpSp>
      </p:grpSp>
      <p:sp>
        <p:nvSpPr>
          <p:cNvPr id="21" name="Title 1"/>
          <p:cNvSpPr>
            <a:spLocks noGrp="1"/>
          </p:cNvSpPr>
          <p:nvPr>
            <p:ph type="title"/>
          </p:nvPr>
        </p:nvSpPr>
        <p:spPr>
          <a:xfrm>
            <a:off x="381000" y="243682"/>
            <a:ext cx="8458200" cy="442118"/>
          </a:xfrm>
        </p:spPr>
        <p:txBody>
          <a:bodyPr/>
          <a:lstStyle/>
          <a:p>
            <a:r>
              <a:rPr lang="en-US" dirty="0" smtClean="0"/>
              <a:t>Focus On: </a:t>
            </a:r>
            <a:r>
              <a:rPr lang="en-US" dirty="0" err="1" smtClean="0"/>
              <a:t>CyberSecurity</a:t>
            </a:r>
            <a:r>
              <a:rPr lang="en-US" sz="2400" dirty="0" smtClean="0"/>
              <a:t> </a:t>
            </a:r>
            <a:endParaRPr lang="en-US" sz="2400" dirty="0"/>
          </a:p>
        </p:txBody>
      </p:sp>
    </p:spTree>
    <p:extLst>
      <p:ext uri="{BB962C8B-B14F-4D97-AF65-F5344CB8AC3E}">
        <p14:creationId xmlns:p14="http://schemas.microsoft.com/office/powerpoint/2010/main" val="821418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Security Collaboration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grpSp>
        <p:nvGrpSpPr>
          <p:cNvPr id="40" name="Group 39"/>
          <p:cNvGrpSpPr/>
          <p:nvPr/>
        </p:nvGrpSpPr>
        <p:grpSpPr>
          <a:xfrm>
            <a:off x="253951" y="956548"/>
            <a:ext cx="8636099" cy="4910852"/>
            <a:chOff x="355501" y="926068"/>
            <a:chExt cx="8636099" cy="4910852"/>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34" y="1374002"/>
              <a:ext cx="823456" cy="80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292" y="3135200"/>
              <a:ext cx="799541" cy="79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612" y="2220645"/>
              <a:ext cx="836900" cy="7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2950" y="1499275"/>
              <a:ext cx="1223918" cy="83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4875" y="3789984"/>
              <a:ext cx="1564650" cy="59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t="13056"/>
            <a:stretch/>
          </p:blipFill>
          <p:spPr bwMode="auto">
            <a:xfrm>
              <a:off x="7431474" y="2406364"/>
              <a:ext cx="1433076" cy="129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5804" y="2400518"/>
              <a:ext cx="2010946" cy="30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6414" y="4618759"/>
              <a:ext cx="1417593" cy="53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66408" y="2671700"/>
              <a:ext cx="875313" cy="87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7340" y="4072876"/>
              <a:ext cx="773444" cy="77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5804" y="3613848"/>
              <a:ext cx="1428421" cy="47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5804" y="2964531"/>
              <a:ext cx="1967285" cy="40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58858" y="1435743"/>
              <a:ext cx="1559632" cy="57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5909" y="3894725"/>
              <a:ext cx="1096311" cy="57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55842" y="1511476"/>
              <a:ext cx="896444" cy="8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5804" y="1610276"/>
              <a:ext cx="1914893" cy="33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55501" y="926068"/>
              <a:ext cx="3263999" cy="369332"/>
            </a:xfrm>
            <a:prstGeom prst="rect">
              <a:avLst/>
            </a:prstGeom>
            <a:noFill/>
          </p:spPr>
          <p:txBody>
            <a:bodyPr wrap="square" rtlCol="0">
              <a:spAutoFit/>
            </a:bodyPr>
            <a:lstStyle/>
            <a:p>
              <a:pPr algn="ctr"/>
              <a:r>
                <a:rPr lang="en-US" b="1" dirty="0" smtClean="0">
                  <a:solidFill>
                    <a:schemeClr val="tx2"/>
                  </a:solidFill>
                </a:rPr>
                <a:t>Federal/National</a:t>
              </a:r>
              <a:endParaRPr lang="en-US" b="1" dirty="0">
                <a:solidFill>
                  <a:schemeClr val="tx2"/>
                </a:solidFill>
              </a:endParaRPr>
            </a:p>
          </p:txBody>
        </p:sp>
        <p:sp>
          <p:nvSpPr>
            <p:cNvPr id="23" name="TextBox 22"/>
            <p:cNvSpPr txBox="1"/>
            <p:nvPr/>
          </p:nvSpPr>
          <p:spPr>
            <a:xfrm>
              <a:off x="5374499" y="926068"/>
              <a:ext cx="1557303" cy="369332"/>
            </a:xfrm>
            <a:prstGeom prst="rect">
              <a:avLst/>
            </a:prstGeom>
            <a:noFill/>
          </p:spPr>
          <p:txBody>
            <a:bodyPr wrap="square" rtlCol="0">
              <a:spAutoFit/>
            </a:bodyPr>
            <a:lstStyle/>
            <a:p>
              <a:pPr algn="ctr"/>
              <a:r>
                <a:rPr lang="en-US" b="1" dirty="0" smtClean="0">
                  <a:solidFill>
                    <a:schemeClr val="tx2"/>
                  </a:solidFill>
                </a:rPr>
                <a:t>Industry</a:t>
              </a:r>
              <a:endParaRPr lang="en-US" b="1" dirty="0">
                <a:solidFill>
                  <a:schemeClr val="tx2"/>
                </a:solidFill>
              </a:endParaRPr>
            </a:p>
          </p:txBody>
        </p:sp>
        <p:sp>
          <p:nvSpPr>
            <p:cNvPr id="24" name="TextBox 23"/>
            <p:cNvSpPr txBox="1"/>
            <p:nvPr/>
          </p:nvSpPr>
          <p:spPr>
            <a:xfrm>
              <a:off x="7162801" y="926068"/>
              <a:ext cx="1828799" cy="369332"/>
            </a:xfrm>
            <a:prstGeom prst="rect">
              <a:avLst/>
            </a:prstGeom>
            <a:noFill/>
          </p:spPr>
          <p:txBody>
            <a:bodyPr wrap="square" rtlCol="0">
              <a:spAutoFit/>
            </a:bodyPr>
            <a:lstStyle/>
            <a:p>
              <a:pPr algn="ctr"/>
              <a:r>
                <a:rPr lang="en-US" b="1" dirty="0" smtClean="0">
                  <a:solidFill>
                    <a:schemeClr val="tx2"/>
                  </a:solidFill>
                </a:rPr>
                <a:t>National Labs</a:t>
              </a:r>
              <a:endParaRPr lang="en-US" b="1" dirty="0">
                <a:solidFill>
                  <a:schemeClr val="tx2"/>
                </a:solidFill>
              </a:endParaRPr>
            </a:p>
          </p:txBody>
        </p:sp>
        <p:sp>
          <p:nvSpPr>
            <p:cNvPr id="25" name="TextBox 24"/>
            <p:cNvSpPr txBox="1"/>
            <p:nvPr/>
          </p:nvSpPr>
          <p:spPr>
            <a:xfrm>
              <a:off x="3801178" y="926068"/>
              <a:ext cx="1405772" cy="369332"/>
            </a:xfrm>
            <a:prstGeom prst="rect">
              <a:avLst/>
            </a:prstGeom>
            <a:noFill/>
          </p:spPr>
          <p:txBody>
            <a:bodyPr wrap="square" rtlCol="0">
              <a:spAutoFit/>
            </a:bodyPr>
            <a:lstStyle/>
            <a:p>
              <a:pPr algn="ctr"/>
              <a:r>
                <a:rPr lang="en-US" b="1" dirty="0" smtClean="0">
                  <a:solidFill>
                    <a:schemeClr val="tx2"/>
                  </a:solidFill>
                </a:rPr>
                <a:t>State</a:t>
              </a:r>
              <a:endParaRPr lang="en-US" b="1" dirty="0">
                <a:solidFill>
                  <a:schemeClr val="tx2"/>
                </a:solidFill>
              </a:endParaRPr>
            </a:p>
          </p:txBody>
        </p:sp>
        <p:sp>
          <p:nvSpPr>
            <p:cNvPr id="31" name="TextBox 23"/>
            <p:cNvSpPr txBox="1">
              <a:spLocks noChangeArrowheads="1"/>
            </p:cNvSpPr>
            <p:nvPr/>
          </p:nvSpPr>
          <p:spPr bwMode="auto">
            <a:xfrm>
              <a:off x="5390045" y="4312761"/>
              <a:ext cx="1582085"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Font typeface="Arial" charset="0"/>
                <a:buChar char="•"/>
                <a:defRPr sz="2400">
                  <a:solidFill>
                    <a:schemeClr val="tx1"/>
                  </a:solidFill>
                  <a:latin typeface="Calibri" pitchFamily="34" charset="0"/>
                </a:defRPr>
              </a:lvl1pPr>
              <a:lvl2pPr marL="742950" indent="-285750" defTabSz="457200" eaLnBrk="0" hangingPunct="0">
                <a:spcBef>
                  <a:spcPct val="20000"/>
                </a:spcBef>
                <a:buFont typeface="Arial" charset="0"/>
                <a:buChar char="–"/>
                <a:defRPr sz="2000">
                  <a:solidFill>
                    <a:schemeClr val="accent1"/>
                  </a:solidFill>
                  <a:latin typeface="Calibri" pitchFamily="34" charset="0"/>
                </a:defRPr>
              </a:lvl2pPr>
              <a:lvl3pPr marL="1143000" indent="-228600" defTabSz="457200" eaLnBrk="0" hangingPunct="0">
                <a:spcBef>
                  <a:spcPct val="20000"/>
                </a:spcBef>
                <a:buFont typeface="Arial" charset="0"/>
                <a:buChar char="•"/>
                <a:defRPr>
                  <a:solidFill>
                    <a:srgbClr val="31859C"/>
                  </a:solidFill>
                  <a:latin typeface="Calibri" pitchFamily="34" charset="0"/>
                </a:defRPr>
              </a:lvl3pPr>
              <a:lvl4pPr marL="1600200" indent="-228600" defTabSz="457200" eaLnBrk="0" hangingPunct="0">
                <a:spcBef>
                  <a:spcPct val="20000"/>
                </a:spcBef>
                <a:buFont typeface="Arial" charset="0"/>
                <a:buChar char="–"/>
                <a:defRPr sz="1600">
                  <a:solidFill>
                    <a:schemeClr val="tx1"/>
                  </a:solidFill>
                  <a:latin typeface="Calibri" pitchFamily="34" charset="0"/>
                </a:defRPr>
              </a:lvl4pPr>
              <a:lvl5pPr marL="2057400" indent="-228600" defTabSz="457200" eaLnBrk="0" hangingPunct="0">
                <a:spcBef>
                  <a:spcPct val="20000"/>
                </a:spcBef>
                <a:buFont typeface="Arial" charset="0"/>
                <a:buChar char="»"/>
                <a:defRPr sz="16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marL="171450" indent="-171450" eaLnBrk="1" fontAlgn="base" hangingPunct="1">
                <a:spcBef>
                  <a:spcPct val="0"/>
                </a:spcBef>
                <a:spcAft>
                  <a:spcPct val="0"/>
                </a:spcAft>
              </a:pPr>
              <a:r>
                <a:rPr lang="en-US" altLang="en-US" sz="1000" dirty="0" smtClean="0">
                  <a:solidFill>
                    <a:schemeClr val="accent2"/>
                  </a:solidFill>
                  <a:latin typeface="Arial" charset="0"/>
                  <a:cs typeface="Arial" charset="0"/>
                </a:rPr>
                <a:t>Critical Infrastructure Protection Working Group (CIPWG</a:t>
              </a:r>
              <a:r>
                <a:rPr lang="en-US" altLang="en-US" sz="1000" dirty="0">
                  <a:solidFill>
                    <a:schemeClr val="accent2"/>
                  </a:solidFill>
                  <a:latin typeface="Arial" charset="0"/>
                  <a:cs typeface="Arial" charset="0"/>
                </a:rPr>
                <a:t>)</a:t>
              </a:r>
            </a:p>
            <a:p>
              <a:pPr marL="171450" indent="-171450" eaLnBrk="1" fontAlgn="base" hangingPunct="1">
                <a:spcBef>
                  <a:spcPts val="400"/>
                </a:spcBef>
                <a:spcAft>
                  <a:spcPct val="0"/>
                </a:spcAft>
              </a:pPr>
              <a:r>
                <a:rPr lang="en-US" altLang="en-US" sz="1000" dirty="0" smtClean="0">
                  <a:solidFill>
                    <a:schemeClr val="accent2"/>
                  </a:solidFill>
                  <a:latin typeface="Arial" charset="0"/>
                  <a:cs typeface="Arial" charset="0"/>
                </a:rPr>
                <a:t>Grid Resilience Working Group (GRWG)</a:t>
              </a:r>
            </a:p>
          </p:txBody>
        </p:sp>
        <p:pic>
          <p:nvPicPr>
            <p:cNvPr id="32"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3608" y="4939811"/>
              <a:ext cx="820909" cy="82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C:\Users\adelenela\AppData\Local\Microsoft\Windows\Temporary Internet Files\Content.Outlook\IVUJ2W6Z\Picture1.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95804" y="4337828"/>
              <a:ext cx="1369885" cy="381878"/>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p:cNvCxnSpPr/>
            <p:nvPr/>
          </p:nvCxnSpPr>
          <p:spPr>
            <a:xfrm rot="5400000">
              <a:off x="1322779" y="3413760"/>
              <a:ext cx="4846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843632" y="3413760"/>
              <a:ext cx="4846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587240" y="3413760"/>
              <a:ext cx="484632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60123" y="3801482"/>
            <a:ext cx="1436950" cy="586468"/>
          </a:xfrm>
          <a:prstGeom prst="rect">
            <a:avLst/>
          </a:prstGeom>
        </p:spPr>
      </p:pic>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90442" y="2286000"/>
            <a:ext cx="1539809" cy="284964"/>
          </a:xfrm>
          <a:prstGeom prst="rect">
            <a:avLst/>
          </a:prstGeom>
        </p:spPr>
      </p:pic>
      <p:pic>
        <p:nvPicPr>
          <p:cNvPr id="13" name="Picture 1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252189" y="2797300"/>
            <a:ext cx="1562534" cy="866718"/>
          </a:xfrm>
          <a:prstGeom prst="rect">
            <a:avLst/>
          </a:prstGeom>
        </p:spPr>
      </p:pic>
    </p:spTree>
    <p:extLst>
      <p:ext uri="{BB962C8B-B14F-4D97-AF65-F5344CB8AC3E}">
        <p14:creationId xmlns:p14="http://schemas.microsoft.com/office/powerpoint/2010/main" val="1176409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Communication Channels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
        <p:nvSpPr>
          <p:cNvPr id="6" name="TextBox 5"/>
          <p:cNvSpPr txBox="1"/>
          <p:nvPr/>
        </p:nvSpPr>
        <p:spPr>
          <a:xfrm>
            <a:off x="431874" y="977205"/>
            <a:ext cx="5622890" cy="1384995"/>
          </a:xfrm>
          <a:prstGeom prst="rect">
            <a:avLst/>
          </a:prstGeom>
          <a:noFill/>
        </p:spPr>
        <p:txBody>
          <a:bodyPr wrap="square" rtlCol="0">
            <a:spAutoFit/>
          </a:bodyPr>
          <a:lstStyle/>
          <a:p>
            <a:pPr>
              <a:spcAft>
                <a:spcPts val="400"/>
              </a:spcAft>
            </a:pPr>
            <a:r>
              <a:rPr lang="en-US" sz="2000" b="1" dirty="0" smtClean="0">
                <a:solidFill>
                  <a:schemeClr val="tx2"/>
                </a:solidFill>
              </a:rPr>
              <a:t>ERCOT website – www.ercot.com</a:t>
            </a:r>
          </a:p>
          <a:p>
            <a:pPr marL="231775" indent="-231775">
              <a:buFont typeface="Arial" panose="020B0604020202020204" pitchFamily="34" charset="0"/>
              <a:buChar char="•"/>
            </a:pPr>
            <a:r>
              <a:rPr lang="en-US" dirty="0" smtClean="0">
                <a:solidFill>
                  <a:schemeClr val="tx2"/>
                </a:solidFill>
              </a:rPr>
              <a:t>Today’s Outlook and grid conditions</a:t>
            </a:r>
          </a:p>
          <a:p>
            <a:pPr marL="231775" indent="-231775">
              <a:spcBef>
                <a:spcPts val="400"/>
              </a:spcBef>
              <a:buFont typeface="Arial" panose="020B0604020202020204" pitchFamily="34" charset="0"/>
              <a:buChar char="•"/>
            </a:pPr>
            <a:r>
              <a:rPr lang="en-US" dirty="0" smtClean="0">
                <a:solidFill>
                  <a:schemeClr val="tx2"/>
                </a:solidFill>
              </a:rPr>
              <a:t>Daily and seasonal weather</a:t>
            </a:r>
          </a:p>
          <a:p>
            <a:pPr marL="231775" indent="-231775">
              <a:spcBef>
                <a:spcPts val="400"/>
              </a:spcBef>
              <a:buFont typeface="Arial" panose="020B0604020202020204" pitchFamily="34" charset="0"/>
              <a:buChar char="•"/>
            </a:pPr>
            <a:r>
              <a:rPr lang="en-US" dirty="0" smtClean="0">
                <a:solidFill>
                  <a:schemeClr val="tx2"/>
                </a:solidFill>
              </a:rPr>
              <a:t>Market information, prices and more</a:t>
            </a:r>
          </a:p>
        </p:txBody>
      </p:sp>
      <p:sp>
        <p:nvSpPr>
          <p:cNvPr id="7" name="TextBox 6"/>
          <p:cNvSpPr txBox="1"/>
          <p:nvPr/>
        </p:nvSpPr>
        <p:spPr>
          <a:xfrm>
            <a:off x="376990" y="4453514"/>
            <a:ext cx="4227696" cy="1718686"/>
          </a:xfrm>
          <a:prstGeom prst="rect">
            <a:avLst/>
          </a:prstGeom>
          <a:noFill/>
        </p:spPr>
        <p:txBody>
          <a:bodyPr wrap="square" rtlCol="0">
            <a:spAutoFit/>
          </a:bodyPr>
          <a:lstStyle/>
          <a:p>
            <a:pPr fontAlgn="auto">
              <a:spcBef>
                <a:spcPts val="0"/>
              </a:spcBef>
              <a:spcAft>
                <a:spcPts val="400"/>
              </a:spcAft>
              <a:defRPr/>
            </a:pPr>
            <a:r>
              <a:rPr lang="en-US" sz="2000" b="1" dirty="0">
                <a:solidFill>
                  <a:schemeClr val="tx2"/>
                </a:solidFill>
              </a:rPr>
              <a:t>Social media </a:t>
            </a:r>
          </a:p>
          <a:p>
            <a:pPr marL="285750" indent="-285750" fontAlgn="auto">
              <a:spcBef>
                <a:spcPts val="0"/>
              </a:spcBef>
              <a:spcAft>
                <a:spcPts val="400"/>
              </a:spcAft>
              <a:buFont typeface="Arial" pitchFamily="34" charset="0"/>
              <a:buChar char="•"/>
              <a:defRPr/>
            </a:pPr>
            <a:r>
              <a:rPr lang="en-US" dirty="0">
                <a:solidFill>
                  <a:schemeClr val="tx2"/>
                </a:solidFill>
              </a:rPr>
              <a:t>Twitter: @ERCOT_ISO</a:t>
            </a:r>
          </a:p>
          <a:p>
            <a:pPr marL="285750" indent="-285750" fontAlgn="auto">
              <a:spcBef>
                <a:spcPts val="0"/>
              </a:spcBef>
              <a:spcAft>
                <a:spcPts val="400"/>
              </a:spcAft>
              <a:buFont typeface="Arial" pitchFamily="34" charset="0"/>
              <a:buChar char="•"/>
              <a:defRPr/>
            </a:pPr>
            <a:r>
              <a:rPr lang="en-US" dirty="0">
                <a:solidFill>
                  <a:schemeClr val="tx2"/>
                </a:solidFill>
              </a:rPr>
              <a:t>Facebook: Electric Reliability Council of Texas</a:t>
            </a:r>
          </a:p>
          <a:p>
            <a:pPr marL="285750" indent="-285750" fontAlgn="auto">
              <a:spcBef>
                <a:spcPts val="0"/>
              </a:spcBef>
              <a:spcAft>
                <a:spcPts val="400"/>
              </a:spcAft>
              <a:buFont typeface="Arial" pitchFamily="34" charset="0"/>
              <a:buChar char="•"/>
              <a:defRPr/>
            </a:pPr>
            <a:r>
              <a:rPr lang="en-US" dirty="0" smtClean="0">
                <a:solidFill>
                  <a:schemeClr val="tx2"/>
                </a:solidFill>
              </a:rPr>
              <a:t>YouTube: ERCOTISO</a:t>
            </a:r>
            <a:endParaRPr lang="en-US" dirty="0">
              <a:solidFill>
                <a:schemeClr val="tx2"/>
              </a:solidFill>
            </a:endParaRPr>
          </a:p>
        </p:txBody>
      </p:sp>
      <p:sp>
        <p:nvSpPr>
          <p:cNvPr id="8" name="TextBox 7"/>
          <p:cNvSpPr txBox="1"/>
          <p:nvPr/>
        </p:nvSpPr>
        <p:spPr>
          <a:xfrm>
            <a:off x="6200122" y="4620359"/>
            <a:ext cx="2639078" cy="1384995"/>
          </a:xfrm>
          <a:prstGeom prst="rect">
            <a:avLst/>
          </a:prstGeom>
          <a:noFill/>
        </p:spPr>
        <p:txBody>
          <a:bodyPr wrap="square" rtlCol="0">
            <a:spAutoFit/>
          </a:bodyPr>
          <a:lstStyle/>
          <a:p>
            <a:pPr>
              <a:spcAft>
                <a:spcPts val="400"/>
              </a:spcAft>
            </a:pPr>
            <a:r>
              <a:rPr lang="en-US" sz="2000" b="1" dirty="0" smtClean="0">
                <a:solidFill>
                  <a:schemeClr val="tx2"/>
                </a:solidFill>
              </a:rPr>
              <a:t>ERCOT mobile app </a:t>
            </a:r>
          </a:p>
          <a:p>
            <a:pPr marL="285750" indent="-285750">
              <a:spcAft>
                <a:spcPts val="400"/>
              </a:spcAft>
              <a:buFont typeface="Arial" panose="020B0604020202020204" pitchFamily="34" charset="0"/>
              <a:buChar char="•"/>
            </a:pPr>
            <a:r>
              <a:rPr lang="en-US" dirty="0" smtClean="0">
                <a:solidFill>
                  <a:schemeClr val="tx2"/>
                </a:solidFill>
              </a:rPr>
              <a:t>Real-time updates</a:t>
            </a:r>
          </a:p>
          <a:p>
            <a:pPr marL="285750" indent="-285750">
              <a:spcAft>
                <a:spcPts val="400"/>
              </a:spcAft>
              <a:buFont typeface="Arial" panose="020B0604020202020204" pitchFamily="34" charset="0"/>
              <a:buChar char="•"/>
            </a:pPr>
            <a:r>
              <a:rPr lang="en-US" dirty="0" smtClean="0">
                <a:solidFill>
                  <a:schemeClr val="tx2"/>
                </a:solidFill>
              </a:rPr>
              <a:t>Wholesale pricing</a:t>
            </a:r>
          </a:p>
          <a:p>
            <a:pPr marL="285750" indent="-285750">
              <a:spcAft>
                <a:spcPts val="400"/>
              </a:spcAft>
              <a:buFont typeface="Arial" panose="020B0604020202020204" pitchFamily="34" charset="0"/>
              <a:buChar char="•"/>
            </a:pPr>
            <a:r>
              <a:rPr lang="en-US" dirty="0" smtClean="0">
                <a:solidFill>
                  <a:schemeClr val="tx2"/>
                </a:solidFill>
              </a:rPr>
              <a:t>Information sharing</a:t>
            </a:r>
            <a:endParaRPr lang="en-US" dirty="0">
              <a:solidFill>
                <a:schemeClr val="tx2"/>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0967" y="4699806"/>
            <a:ext cx="1562874" cy="1472394"/>
          </a:xfrm>
          <a:prstGeom prst="rect">
            <a:avLst/>
          </a:prstGeom>
        </p:spPr>
      </p:pic>
      <p:grpSp>
        <p:nvGrpSpPr>
          <p:cNvPr id="10" name="Group 9"/>
          <p:cNvGrpSpPr/>
          <p:nvPr/>
        </p:nvGrpSpPr>
        <p:grpSpPr>
          <a:xfrm>
            <a:off x="376989" y="2733892"/>
            <a:ext cx="4482450" cy="1457108"/>
            <a:chOff x="518116" y="2927403"/>
            <a:chExt cx="4698342" cy="1527287"/>
          </a:xfrm>
        </p:grpSpPr>
        <p:pic>
          <p:nvPicPr>
            <p:cNvPr id="11" name="Picture 10"/>
            <p:cNvPicPr>
              <a:picLocks noChangeAspect="1"/>
            </p:cNvPicPr>
            <p:nvPr/>
          </p:nvPicPr>
          <p:blipFill>
            <a:blip r:embed="rId4"/>
            <a:stretch>
              <a:fillRect/>
            </a:stretch>
          </p:blipFill>
          <p:spPr>
            <a:xfrm>
              <a:off x="2935468" y="2927403"/>
              <a:ext cx="2280990" cy="1527287"/>
            </a:xfrm>
            <a:prstGeom prst="rect">
              <a:avLst/>
            </a:prstGeom>
            <a:scene3d>
              <a:camera prst="orthographicFront">
                <a:rot lat="0" lon="0" rev="21299999"/>
              </a:camera>
              <a:lightRig rig="threePt" dir="t"/>
            </a:scene3d>
          </p:spPr>
        </p:pic>
        <p:pic>
          <p:nvPicPr>
            <p:cNvPr id="12" name="Picture 11"/>
            <p:cNvPicPr>
              <a:picLocks noChangeAspect="1"/>
            </p:cNvPicPr>
            <p:nvPr/>
          </p:nvPicPr>
          <p:blipFill>
            <a:blip r:embed="rId5"/>
            <a:stretch>
              <a:fillRect/>
            </a:stretch>
          </p:blipFill>
          <p:spPr>
            <a:xfrm>
              <a:off x="518116" y="2994072"/>
              <a:ext cx="2512140" cy="1460618"/>
            </a:xfrm>
            <a:prstGeom prst="rect">
              <a:avLst/>
            </a:prstGeom>
            <a:scene3d>
              <a:camera prst="orthographicFront">
                <a:rot lat="0" lon="0" rev="600000"/>
              </a:camera>
              <a:lightRig rig="threePt" dir="t"/>
            </a:scene3d>
          </p:spPr>
        </p:pic>
      </p:grpSp>
      <p:pic>
        <p:nvPicPr>
          <p:cNvPr id="13" name="Picture 12"/>
          <p:cNvPicPr>
            <a:picLocks noChangeAspect="1"/>
          </p:cNvPicPr>
          <p:nvPr/>
        </p:nvPicPr>
        <p:blipFill rotWithShape="1">
          <a:blip r:embed="rId6"/>
          <a:srcRect b="5717"/>
          <a:stretch/>
        </p:blipFill>
        <p:spPr>
          <a:xfrm>
            <a:off x="5370320" y="1006698"/>
            <a:ext cx="3240280" cy="3184302"/>
          </a:xfrm>
          <a:prstGeom prst="rect">
            <a:avLst/>
          </a:prstGeom>
        </p:spPr>
      </p:pic>
    </p:spTree>
    <p:extLst>
      <p:ext uri="{BB962C8B-B14F-4D97-AF65-F5344CB8AC3E}">
        <p14:creationId xmlns:p14="http://schemas.microsoft.com/office/powerpoint/2010/main" val="361629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23" y="259353"/>
            <a:ext cx="8458200" cy="388739"/>
          </a:xfrm>
        </p:spPr>
        <p:txBody>
          <a:bodyPr/>
          <a:lstStyle/>
          <a:p>
            <a:r>
              <a:rPr lang="en-US" dirty="0"/>
              <a:t>2018 Summer Reserve Margin Changes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5" name="Chart 4"/>
          <p:cNvGraphicFramePr>
            <a:graphicFrameLocks noChangeAspect="1"/>
          </p:cNvGraphicFramePr>
          <p:nvPr>
            <p:extLst>
              <p:ext uri="{D42A27DB-BD31-4B8C-83A1-F6EECF244321}">
                <p14:modId xmlns:p14="http://schemas.microsoft.com/office/powerpoint/2010/main" val="4205590719"/>
              </p:ext>
            </p:extLst>
          </p:nvPr>
        </p:nvGraphicFramePr>
        <p:xfrm>
          <a:off x="304800" y="990600"/>
          <a:ext cx="8537324" cy="4953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3256156" y="2171700"/>
            <a:ext cx="0" cy="2343150"/>
          </a:xfrm>
          <a:prstGeom prst="line">
            <a:avLst/>
          </a:prstGeom>
          <a:ln>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05000" y="2895600"/>
            <a:ext cx="971550" cy="219291"/>
          </a:xfrm>
          <a:prstGeom prst="rect">
            <a:avLst/>
          </a:prstGeom>
          <a:noFill/>
        </p:spPr>
        <p:txBody>
          <a:bodyPr wrap="square" rtlCol="0">
            <a:spAutoFit/>
          </a:bodyPr>
          <a:lstStyle/>
          <a:p>
            <a:r>
              <a:rPr lang="en-US" sz="825" dirty="0">
                <a:solidFill>
                  <a:schemeClr val="tx2"/>
                </a:solidFill>
              </a:rPr>
              <a:t>Load Forecast</a:t>
            </a:r>
          </a:p>
        </p:txBody>
      </p:sp>
      <p:sp>
        <p:nvSpPr>
          <p:cNvPr id="12" name="TextBox 11"/>
          <p:cNvSpPr txBox="1"/>
          <p:nvPr/>
        </p:nvSpPr>
        <p:spPr>
          <a:xfrm>
            <a:off x="4829175" y="3714751"/>
            <a:ext cx="1543050" cy="219291"/>
          </a:xfrm>
          <a:prstGeom prst="rect">
            <a:avLst/>
          </a:prstGeom>
          <a:noFill/>
        </p:spPr>
        <p:txBody>
          <a:bodyPr wrap="square" rtlCol="0">
            <a:spAutoFit/>
          </a:bodyPr>
          <a:lstStyle/>
          <a:p>
            <a:r>
              <a:rPr lang="en-US" sz="825" dirty="0">
                <a:solidFill>
                  <a:schemeClr val="tx2"/>
                </a:solidFill>
              </a:rPr>
              <a:t>Resources</a:t>
            </a:r>
          </a:p>
        </p:txBody>
      </p:sp>
    </p:spTree>
    <p:extLst>
      <p:ext uri="{BB962C8B-B14F-4D97-AF65-F5344CB8AC3E}">
        <p14:creationId xmlns:p14="http://schemas.microsoft.com/office/powerpoint/2010/main" val="3365593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Annual Energy and Peak Demand </a:t>
            </a:r>
            <a:r>
              <a:rPr lang="en-US" smtClean="0"/>
              <a:t>(2006-2017)</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81" y="838200"/>
            <a:ext cx="8858418" cy="5394960"/>
          </a:xfrm>
          <a:prstGeom prst="rect">
            <a:avLst/>
          </a:prstGeom>
        </p:spPr>
      </p:pic>
    </p:spTree>
    <p:extLst>
      <p:ext uri="{BB962C8B-B14F-4D97-AF65-F5344CB8AC3E}">
        <p14:creationId xmlns:p14="http://schemas.microsoft.com/office/powerpoint/2010/main" val="405698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32214"/>
          </a:xfrm>
        </p:spPr>
        <p:txBody>
          <a:bodyPr/>
          <a:lstStyle/>
          <a:p>
            <a:r>
              <a:rPr lang="en-US" sz="2400" dirty="0" smtClean="0"/>
              <a:t>Load </a:t>
            </a:r>
            <a:r>
              <a:rPr lang="en-US" sz="2400" dirty="0"/>
              <a:t>Forecast </a:t>
            </a:r>
            <a:r>
              <a:rPr lang="en-US" sz="2400" dirty="0" smtClean="0"/>
              <a:t>Shows Growth in Peak Demand</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
        <p:nvSpPr>
          <p:cNvPr id="3" name="TextBox 2"/>
          <p:cNvSpPr txBox="1"/>
          <p:nvPr/>
        </p:nvSpPr>
        <p:spPr>
          <a:xfrm>
            <a:off x="611342" y="4788237"/>
            <a:ext cx="8005354" cy="141577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rPr>
              <a:t>Compared to December 2016 forecast, December 2017 CDR shows smaller peak demands from 2018 to 2021 and greater peak demands thereafter.</a:t>
            </a:r>
          </a:p>
          <a:p>
            <a:pPr marL="285750" indent="-285750">
              <a:buFont typeface="Arial" panose="020B0604020202020204" pitchFamily="34" charset="0"/>
              <a:buChar char="•"/>
            </a:pPr>
            <a:endParaRPr lang="en-US" sz="300" dirty="0">
              <a:solidFill>
                <a:schemeClr val="tx2"/>
              </a:solidFill>
            </a:endParaRPr>
          </a:p>
          <a:p>
            <a:pPr marL="285750" indent="-285750">
              <a:buFont typeface="Arial" panose="020B0604020202020204" pitchFamily="34" charset="0"/>
              <a:buChar char="•"/>
            </a:pPr>
            <a:r>
              <a:rPr lang="en-US" sz="1600" dirty="0">
                <a:solidFill>
                  <a:schemeClr val="tx2"/>
                </a:solidFill>
              </a:rPr>
              <a:t>Where possible, growth forecasts based on premise counts in each customer class</a:t>
            </a:r>
          </a:p>
          <a:p>
            <a:pPr marL="285750" indent="-285750">
              <a:buFont typeface="Arial" panose="020B0604020202020204" pitchFamily="34" charset="0"/>
              <a:buChar char="•"/>
            </a:pPr>
            <a:endParaRPr lang="en-US" sz="300" dirty="0">
              <a:solidFill>
                <a:schemeClr val="tx2"/>
              </a:solidFill>
            </a:endParaRPr>
          </a:p>
          <a:p>
            <a:pPr marL="285750" indent="-285750">
              <a:buFont typeface="Arial" panose="020B0604020202020204" pitchFamily="34" charset="0"/>
              <a:buChar char="•"/>
            </a:pPr>
            <a:r>
              <a:rPr lang="en-US" sz="1600" dirty="0">
                <a:solidFill>
                  <a:schemeClr val="tx2"/>
                </a:solidFill>
              </a:rPr>
              <a:t>Strong economic forecast drove increased demand, especially Far West and Coast</a:t>
            </a:r>
          </a:p>
          <a:p>
            <a:pPr marL="285750" indent="-285750">
              <a:buFont typeface="Arial" panose="020B0604020202020204" pitchFamily="34" charset="0"/>
              <a:buChar char="•"/>
            </a:pPr>
            <a:endParaRPr lang="en-US" sz="1600" dirty="0">
              <a:solidFill>
                <a:schemeClr val="tx2"/>
              </a:solidFill>
            </a:endParaRPr>
          </a:p>
        </p:txBody>
      </p:sp>
      <p:graphicFrame>
        <p:nvGraphicFramePr>
          <p:cNvPr id="14" name="Chart 13"/>
          <p:cNvGraphicFramePr>
            <a:graphicFrameLocks noChangeAspect="1"/>
          </p:cNvGraphicFramePr>
          <p:nvPr>
            <p:extLst>
              <p:ext uri="{D42A27DB-BD31-4B8C-83A1-F6EECF244321}">
                <p14:modId xmlns:p14="http://schemas.microsoft.com/office/powerpoint/2010/main" val="1518171847"/>
              </p:ext>
            </p:extLst>
          </p:nvPr>
        </p:nvGraphicFramePr>
        <p:xfrm>
          <a:off x="132806" y="717813"/>
          <a:ext cx="8869680" cy="4024704"/>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7148512" y="775896"/>
            <a:ext cx="1404938" cy="497522"/>
            <a:chOff x="1066800" y="971184"/>
            <a:chExt cx="2590800" cy="507831"/>
          </a:xfrm>
        </p:grpSpPr>
        <p:sp>
          <p:nvSpPr>
            <p:cNvPr id="10" name="TextBox 9"/>
            <p:cNvSpPr txBox="1"/>
            <p:nvPr/>
          </p:nvSpPr>
          <p:spPr>
            <a:xfrm>
              <a:off x="1219200" y="971184"/>
              <a:ext cx="2438400" cy="507831"/>
            </a:xfrm>
            <a:prstGeom prst="rect">
              <a:avLst/>
            </a:prstGeom>
            <a:noFill/>
          </p:spPr>
          <p:txBody>
            <a:bodyPr wrap="square" rtlCol="0">
              <a:spAutoFit/>
            </a:bodyPr>
            <a:lstStyle/>
            <a:p>
              <a:r>
                <a:rPr lang="en-US" sz="1100" dirty="0" smtClean="0"/>
                <a:t>Previous Forecast</a:t>
              </a:r>
            </a:p>
            <a:p>
              <a:endParaRPr lang="en-US" sz="500" dirty="0" smtClean="0"/>
            </a:p>
            <a:p>
              <a:r>
                <a:rPr lang="en-US" sz="1100" dirty="0" smtClean="0"/>
                <a:t>Current Forecast</a:t>
              </a:r>
              <a:endParaRPr lang="en-US" sz="1100" dirty="0"/>
            </a:p>
          </p:txBody>
        </p:sp>
        <p:sp>
          <p:nvSpPr>
            <p:cNvPr id="11" name="Rectangle 10"/>
            <p:cNvSpPr/>
            <p:nvPr/>
          </p:nvSpPr>
          <p:spPr>
            <a:xfrm>
              <a:off x="1066800" y="1066800"/>
              <a:ext cx="152400" cy="9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66800" y="1289425"/>
              <a:ext cx="152400" cy="956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9042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3" y="248580"/>
            <a:ext cx="8458200" cy="442118"/>
          </a:xfrm>
        </p:spPr>
        <p:txBody>
          <a:bodyPr/>
          <a:lstStyle/>
          <a:p>
            <a:r>
              <a:rPr lang="en-US" dirty="0"/>
              <a:t>Current </a:t>
            </a:r>
            <a:r>
              <a:rPr lang="en-US" dirty="0" smtClean="0"/>
              <a:t>Records</a:t>
            </a:r>
            <a:endParaRPr lang="en-US" b="1" dirty="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sp>
        <p:nvSpPr>
          <p:cNvPr id="7" name="Rectangle 6"/>
          <p:cNvSpPr/>
          <p:nvPr/>
        </p:nvSpPr>
        <p:spPr>
          <a:xfrm>
            <a:off x="152400" y="1222556"/>
            <a:ext cx="4724400" cy="4256550"/>
          </a:xfrm>
          <a:prstGeom prst="rect">
            <a:avLst/>
          </a:prstGeom>
        </p:spPr>
        <p:txBody>
          <a:bodyPr wrap="square" anchor="ctr">
            <a:spAutoFit/>
          </a:bodyPr>
          <a:lstStyle/>
          <a:p>
            <a:pPr>
              <a:lnSpc>
                <a:spcPts val="1300"/>
              </a:lnSpc>
              <a:spcBef>
                <a:spcPts val="1000"/>
              </a:spcBef>
              <a:spcAft>
                <a:spcPts val="300"/>
              </a:spcAft>
              <a:tabLst>
                <a:tab pos="1600200" algn="l"/>
              </a:tabLst>
              <a:defRPr/>
            </a:pPr>
            <a:r>
              <a:rPr lang="en-US" sz="1600" b="1" dirty="0">
                <a:solidFill>
                  <a:schemeClr val="accent1"/>
                </a:solidFill>
                <a:cs typeface="Times New Roman"/>
              </a:rPr>
              <a:t>Peak Demand </a:t>
            </a:r>
            <a:r>
              <a:rPr lang="en-US" sz="1600" b="1" dirty="0" smtClean="0">
                <a:solidFill>
                  <a:schemeClr val="accent1"/>
                </a:solidFill>
                <a:cs typeface="Times New Roman"/>
              </a:rPr>
              <a:t>Record: 71,110 </a:t>
            </a:r>
            <a:r>
              <a:rPr lang="en-US" sz="1600" b="1" dirty="0">
                <a:solidFill>
                  <a:schemeClr val="accent1"/>
                </a:solidFill>
                <a:cs typeface="Times New Roman"/>
              </a:rPr>
              <a:t>megawatts (MW)</a:t>
            </a:r>
          </a:p>
          <a:p>
            <a:pPr marL="342900" indent="-342900">
              <a:lnSpc>
                <a:spcPct val="115000"/>
              </a:lnSpc>
              <a:spcBef>
                <a:spcPts val="0"/>
              </a:spcBef>
              <a:spcAft>
                <a:spcPts val="0"/>
              </a:spcAft>
              <a:buFont typeface="Symbol"/>
              <a:buChar char=""/>
              <a:defRPr/>
            </a:pPr>
            <a:r>
              <a:rPr lang="en-US" sz="1600" dirty="0" smtClean="0">
                <a:solidFill>
                  <a:schemeClr val="tx2"/>
                </a:solidFill>
                <a:ea typeface="Times New Roman"/>
                <a:cs typeface="Times New Roman"/>
              </a:rPr>
              <a:t>Aug. 11, 2016, 4-5 p.m.</a:t>
            </a:r>
            <a:endParaRPr lang="en-US" sz="1600" dirty="0">
              <a:solidFill>
                <a:schemeClr val="tx2"/>
              </a:solidFill>
              <a:ea typeface="Times New Roman"/>
              <a:cs typeface="Times New Roman"/>
            </a:endParaRPr>
          </a:p>
          <a:p>
            <a:pPr marL="342900" indent="-342900">
              <a:lnSpc>
                <a:spcPct val="115000"/>
              </a:lnSpc>
              <a:spcBef>
                <a:spcPts val="0"/>
              </a:spcBef>
              <a:spcAft>
                <a:spcPts val="0"/>
              </a:spcAft>
              <a:buFont typeface="Symbol"/>
              <a:buChar char=""/>
              <a:defRPr/>
            </a:pPr>
            <a:endParaRPr lang="en-US" sz="800" dirty="0">
              <a:solidFill>
                <a:srgbClr val="000000"/>
              </a:solidFill>
              <a:ea typeface="Times New Roman"/>
              <a:cs typeface="Times New Roman"/>
            </a:endParaRPr>
          </a:p>
          <a:p>
            <a:pPr>
              <a:lnSpc>
                <a:spcPts val="1300"/>
              </a:lnSpc>
              <a:spcBef>
                <a:spcPts val="1500"/>
              </a:spcBef>
              <a:spcAft>
                <a:spcPts val="300"/>
              </a:spcAft>
              <a:tabLst>
                <a:tab pos="1600200" algn="l"/>
              </a:tabLst>
              <a:defRPr/>
            </a:pPr>
            <a:r>
              <a:rPr lang="en-US" sz="1600" b="1" dirty="0">
                <a:solidFill>
                  <a:schemeClr val="accent1"/>
                </a:solidFill>
                <a:cs typeface="Times New Roman"/>
              </a:rPr>
              <a:t>Weekend </a:t>
            </a:r>
            <a:r>
              <a:rPr lang="en-US" sz="1600" b="1" dirty="0" smtClean="0">
                <a:solidFill>
                  <a:schemeClr val="accent1"/>
                </a:solidFill>
                <a:cs typeface="Times New Roman"/>
              </a:rPr>
              <a:t>Peak Demand Record: 68,368 MW</a:t>
            </a:r>
            <a:endParaRPr lang="en-US" sz="1600" b="1" dirty="0" smtClean="0">
              <a:solidFill>
                <a:srgbClr val="FF0000"/>
              </a:solidFill>
              <a:cs typeface="Times New Roman"/>
            </a:endParaRPr>
          </a:p>
          <a:p>
            <a:pPr marL="342900" indent="-342900">
              <a:lnSpc>
                <a:spcPct val="115000"/>
              </a:lnSpc>
              <a:spcBef>
                <a:spcPts val="0"/>
              </a:spcBef>
              <a:spcAft>
                <a:spcPts val="0"/>
              </a:spcAft>
              <a:buFont typeface="Symbol"/>
              <a:buChar char=""/>
              <a:defRPr/>
            </a:pPr>
            <a:r>
              <a:rPr lang="en-US" sz="1600" dirty="0" smtClean="0">
                <a:solidFill>
                  <a:schemeClr val="tx2"/>
                </a:solidFill>
                <a:ea typeface="Times New Roman"/>
                <a:cs typeface="Times New Roman"/>
              </a:rPr>
              <a:t>Saturday, July 29, 2017, 4-5 p.m.</a:t>
            </a:r>
          </a:p>
          <a:p>
            <a:pPr>
              <a:lnSpc>
                <a:spcPct val="115000"/>
              </a:lnSpc>
              <a:spcBef>
                <a:spcPts val="0"/>
              </a:spcBef>
              <a:spcAft>
                <a:spcPts val="0"/>
              </a:spcAft>
              <a:defRPr/>
            </a:pPr>
            <a:endParaRPr lang="en-US" sz="800" dirty="0">
              <a:solidFill>
                <a:srgbClr val="000000"/>
              </a:solidFill>
              <a:ea typeface="Times New Roman"/>
              <a:cs typeface="Times New Roman"/>
            </a:endParaRPr>
          </a:p>
          <a:p>
            <a:pPr>
              <a:lnSpc>
                <a:spcPts val="1300"/>
              </a:lnSpc>
              <a:spcBef>
                <a:spcPts val="1500"/>
              </a:spcBef>
              <a:spcAft>
                <a:spcPts val="300"/>
              </a:spcAft>
              <a:tabLst>
                <a:tab pos="1600200" algn="l"/>
              </a:tabLst>
              <a:defRPr/>
            </a:pPr>
            <a:r>
              <a:rPr lang="en-US" sz="1600" b="1" dirty="0">
                <a:solidFill>
                  <a:schemeClr val="accent1"/>
                </a:solidFill>
                <a:cs typeface="Times New Roman"/>
              </a:rPr>
              <a:t>Winter </a:t>
            </a:r>
            <a:r>
              <a:rPr lang="en-US" sz="1600" b="1" dirty="0" smtClean="0">
                <a:solidFill>
                  <a:schemeClr val="accent1"/>
                </a:solidFill>
                <a:cs typeface="Times New Roman"/>
              </a:rPr>
              <a:t>Peak Demand </a:t>
            </a:r>
            <a:r>
              <a:rPr lang="en-US" sz="1600" b="1" dirty="0">
                <a:solidFill>
                  <a:schemeClr val="accent1"/>
                </a:solidFill>
                <a:cs typeface="Times New Roman"/>
              </a:rPr>
              <a:t>Record: </a:t>
            </a:r>
            <a:r>
              <a:rPr lang="en-US" sz="1600" b="1" dirty="0" smtClean="0">
                <a:solidFill>
                  <a:schemeClr val="accent1"/>
                </a:solidFill>
                <a:cs typeface="Times New Roman"/>
              </a:rPr>
              <a:t>65,750* MW</a:t>
            </a:r>
          </a:p>
          <a:p>
            <a:pPr marL="342900" indent="-342900">
              <a:lnSpc>
                <a:spcPct val="115000"/>
              </a:lnSpc>
              <a:spcBef>
                <a:spcPts val="0"/>
              </a:spcBef>
              <a:spcAft>
                <a:spcPts val="0"/>
              </a:spcAft>
              <a:buFont typeface="Symbol"/>
              <a:buChar char=""/>
              <a:defRPr/>
            </a:pPr>
            <a:r>
              <a:rPr lang="en-US" sz="1600" dirty="0" smtClean="0">
                <a:solidFill>
                  <a:schemeClr val="tx2"/>
                </a:solidFill>
              </a:rPr>
              <a:t>Jan. 17, 2018, 7-8 a.m.</a:t>
            </a:r>
            <a:endParaRPr lang="en-US" sz="800" dirty="0" smtClean="0"/>
          </a:p>
          <a:p>
            <a:pPr marL="285750" indent="-285750">
              <a:lnSpc>
                <a:spcPct val="115000"/>
              </a:lnSpc>
              <a:spcBef>
                <a:spcPts val="1500"/>
              </a:spcBef>
              <a:spcAft>
                <a:spcPts val="300"/>
              </a:spcAft>
              <a:tabLst>
                <a:tab pos="914400" algn="l"/>
              </a:tabLst>
              <a:defRPr/>
            </a:pPr>
            <a:r>
              <a:rPr lang="en-US" sz="1600" b="1" dirty="0" smtClean="0">
                <a:solidFill>
                  <a:schemeClr val="accent1"/>
                </a:solidFill>
                <a:cs typeface="Times New Roman"/>
              </a:rPr>
              <a:t>Wind </a:t>
            </a:r>
            <a:r>
              <a:rPr lang="en-US" sz="1600" b="1" dirty="0">
                <a:solidFill>
                  <a:schemeClr val="accent1"/>
                </a:solidFill>
                <a:cs typeface="Times New Roman"/>
              </a:rPr>
              <a:t>Generation Records (instantaneous)</a:t>
            </a:r>
          </a:p>
          <a:p>
            <a:pPr marL="285750" indent="-285750">
              <a:lnSpc>
                <a:spcPct val="115000"/>
              </a:lnSpc>
              <a:spcBef>
                <a:spcPts val="0"/>
              </a:spcBef>
              <a:spcAft>
                <a:spcPts val="0"/>
              </a:spcAft>
              <a:buFont typeface="Symbol" panose="05050102010706020507" pitchFamily="18" charset="2"/>
              <a:buChar char=""/>
              <a:defRPr/>
            </a:pPr>
            <a:r>
              <a:rPr lang="en-US" sz="1600" dirty="0" smtClean="0">
                <a:solidFill>
                  <a:schemeClr val="tx2"/>
                </a:solidFill>
              </a:rPr>
              <a:t>Output: 17,541 MW</a:t>
            </a:r>
          </a:p>
          <a:p>
            <a:pPr marL="742950" lvl="1" indent="-285750">
              <a:lnSpc>
                <a:spcPct val="115000"/>
              </a:lnSpc>
              <a:buFont typeface="Arial" panose="020B0604020202020204" pitchFamily="34" charset="0"/>
              <a:buChar char="‒"/>
              <a:defRPr/>
            </a:pPr>
            <a:r>
              <a:rPr lang="en-US" sz="1600" dirty="0" smtClean="0">
                <a:solidFill>
                  <a:schemeClr val="tx2"/>
                </a:solidFill>
              </a:rPr>
              <a:t>Feb. 19, 2018, 10:05 p.m</a:t>
            </a:r>
            <a:r>
              <a:rPr lang="en-US" sz="1600" dirty="0">
                <a:solidFill>
                  <a:schemeClr val="tx2"/>
                </a:solidFill>
              </a:rPr>
              <a:t>.</a:t>
            </a:r>
            <a:endParaRPr lang="en-US" sz="1600" dirty="0">
              <a:solidFill>
                <a:schemeClr val="tx2"/>
              </a:solidFill>
              <a:ea typeface="Times New Roman"/>
              <a:cs typeface="Times New Roman"/>
            </a:endParaRPr>
          </a:p>
          <a:p>
            <a:pPr marL="742950" lvl="1" indent="-285750">
              <a:lnSpc>
                <a:spcPct val="115000"/>
              </a:lnSpc>
              <a:buFont typeface="Courier New"/>
              <a:buChar char="­"/>
              <a:tabLst>
                <a:tab pos="914400" algn="l"/>
                <a:tab pos="2400300" algn="l"/>
              </a:tabLst>
              <a:defRPr/>
            </a:pPr>
            <a:endParaRPr lang="en-US" sz="1200" dirty="0">
              <a:solidFill>
                <a:schemeClr val="tx2"/>
              </a:solidFill>
            </a:endParaRPr>
          </a:p>
          <a:p>
            <a:pPr marL="285750" indent="-285750">
              <a:buSzPct val="100000"/>
              <a:buFont typeface="Symbol" panose="05050102010706020507" pitchFamily="18" charset="2"/>
              <a:buChar char="·"/>
              <a:tabLst>
                <a:tab pos="914400" algn="l"/>
                <a:tab pos="2400300" algn="l"/>
              </a:tabLst>
              <a:defRPr/>
            </a:pPr>
            <a:r>
              <a:rPr lang="en-US" sz="1600" dirty="0" smtClean="0">
                <a:solidFill>
                  <a:schemeClr val="tx2"/>
                </a:solidFill>
              </a:rPr>
              <a:t>Penetration (load served): 54%</a:t>
            </a:r>
          </a:p>
          <a:p>
            <a:pPr marL="742950" lvl="1" indent="-285750">
              <a:buSzPct val="100000"/>
              <a:buFont typeface="Arial" panose="020B0604020202020204" pitchFamily="34" charset="0"/>
              <a:buChar char="‒"/>
              <a:tabLst>
                <a:tab pos="914400" algn="l"/>
                <a:tab pos="2400300" algn="l"/>
              </a:tabLst>
              <a:defRPr/>
            </a:pPr>
            <a:r>
              <a:rPr lang="en-US" sz="1600" dirty="0" smtClean="0">
                <a:solidFill>
                  <a:schemeClr val="tx2"/>
                </a:solidFill>
              </a:rPr>
              <a:t>Oct. 27, 2017, </a:t>
            </a:r>
            <a:r>
              <a:rPr lang="en-US" sz="1600" dirty="0">
                <a:solidFill>
                  <a:schemeClr val="tx2"/>
                </a:solidFill>
              </a:rPr>
              <a:t>4</a:t>
            </a:r>
            <a:r>
              <a:rPr lang="en-US" sz="1600" dirty="0" smtClean="0">
                <a:solidFill>
                  <a:schemeClr val="tx2"/>
                </a:solidFill>
              </a:rPr>
              <a:t> a.m.</a:t>
            </a:r>
            <a:endParaRPr lang="en-US" sz="1600" dirty="0">
              <a:solidFill>
                <a:schemeClr val="tx2"/>
              </a:solidFill>
            </a:endParaRPr>
          </a:p>
          <a:p>
            <a:pPr marL="742950" lvl="1" indent="-285750">
              <a:buSzPct val="100000"/>
              <a:buFont typeface="Arial" panose="020B0604020202020204" pitchFamily="34" charset="0"/>
              <a:buChar char="‒"/>
              <a:tabLst>
                <a:tab pos="914400" algn="l"/>
                <a:tab pos="2400300" algn="l"/>
              </a:tabLst>
              <a:defRPr/>
            </a:pPr>
            <a:r>
              <a:rPr lang="en-US" sz="1600" dirty="0" smtClean="0">
                <a:solidFill>
                  <a:schemeClr val="tx2"/>
                </a:solidFill>
              </a:rPr>
              <a:t>Total </a:t>
            </a:r>
            <a:r>
              <a:rPr lang="en-US" sz="1600" dirty="0">
                <a:solidFill>
                  <a:schemeClr val="tx2"/>
                </a:solidFill>
              </a:rPr>
              <a:t>Load = </a:t>
            </a:r>
            <a:r>
              <a:rPr lang="en-US" sz="1600" dirty="0" smtClean="0">
                <a:solidFill>
                  <a:schemeClr val="tx2"/>
                </a:solidFill>
              </a:rPr>
              <a:t>28,416 MW</a:t>
            </a:r>
            <a:endParaRPr lang="en-US" sz="1600" dirty="0">
              <a:solidFill>
                <a:schemeClr val="tx2"/>
              </a:solidFill>
            </a:endParaRPr>
          </a:p>
        </p:txBody>
      </p:sp>
      <p:sp>
        <p:nvSpPr>
          <p:cNvPr id="8" name="TextBox 7"/>
          <p:cNvSpPr txBox="1"/>
          <p:nvPr/>
        </p:nvSpPr>
        <p:spPr>
          <a:xfrm>
            <a:off x="4833010" y="1017576"/>
            <a:ext cx="4158590" cy="4755148"/>
          </a:xfrm>
          <a:prstGeom prst="rect">
            <a:avLst/>
          </a:prstGeom>
          <a:solidFill>
            <a:schemeClr val="bg2">
              <a:lumMod val="95000"/>
            </a:schemeClr>
          </a:solidFill>
        </p:spPr>
        <p:txBody>
          <a:bodyPr wrap="square" rtlCol="0">
            <a:spAutoFit/>
          </a:bodyPr>
          <a:lstStyle/>
          <a:p>
            <a:pPr>
              <a:tabLst>
                <a:tab pos="914400" algn="l"/>
              </a:tabLst>
              <a:defRPr/>
            </a:pPr>
            <a:r>
              <a:rPr lang="en-US" sz="1600" b="1" dirty="0" smtClean="0">
                <a:solidFill>
                  <a:schemeClr val="accent1"/>
                </a:solidFill>
                <a:cs typeface="Times New Roman"/>
              </a:rPr>
              <a:t>Recent Monthly Peak Demand Records</a:t>
            </a:r>
          </a:p>
          <a:p>
            <a:pPr>
              <a:tabLst>
                <a:tab pos="914400" algn="l"/>
              </a:tabLst>
              <a:defRPr/>
            </a:pPr>
            <a:endParaRPr lang="en-US" sz="1400" b="1" dirty="0">
              <a:solidFill>
                <a:schemeClr val="accent1"/>
              </a:solidFill>
              <a:cs typeface="Times New Roman"/>
            </a:endParaRPr>
          </a:p>
          <a:p>
            <a:pPr>
              <a:tabLst>
                <a:tab pos="914400" algn="l"/>
              </a:tabLst>
              <a:defRPr/>
            </a:pPr>
            <a:r>
              <a:rPr lang="en-US" sz="1600" b="1" dirty="0" smtClean="0">
                <a:solidFill>
                  <a:schemeClr val="accent1"/>
                </a:solidFill>
                <a:cs typeface="Times New Roman"/>
              </a:rPr>
              <a:t>2018</a:t>
            </a:r>
          </a:p>
          <a:p>
            <a:pPr marL="285750" indent="-285750">
              <a:buFont typeface="Arial" panose="020B0604020202020204" pitchFamily="34" charset="0"/>
              <a:buChar char="•"/>
              <a:tabLst>
                <a:tab pos="914400" algn="l"/>
              </a:tabLst>
              <a:defRPr/>
            </a:pPr>
            <a:r>
              <a:rPr lang="en-US" sz="1400" dirty="0" smtClean="0">
                <a:solidFill>
                  <a:schemeClr val="accent1"/>
                </a:solidFill>
                <a:cs typeface="Times New Roman"/>
              </a:rPr>
              <a:t>January: 65,750* MW </a:t>
            </a:r>
            <a:r>
              <a:rPr lang="en-US" sz="1200" dirty="0" smtClean="0">
                <a:solidFill>
                  <a:schemeClr val="accent1"/>
                </a:solidFill>
                <a:cs typeface="Times New Roman"/>
              </a:rPr>
              <a:t>(Jan. 17, 7-8 a.m.)</a:t>
            </a:r>
          </a:p>
          <a:p>
            <a:pPr marL="285750" indent="-285750">
              <a:buFont typeface="Arial" panose="020B0604020202020204" pitchFamily="34" charset="0"/>
              <a:buChar char="•"/>
              <a:tabLst>
                <a:tab pos="914400" algn="l"/>
              </a:tabLst>
              <a:defRPr/>
            </a:pPr>
            <a:endParaRPr lang="en-US" sz="1400" b="1" dirty="0" smtClean="0">
              <a:solidFill>
                <a:schemeClr val="accent1"/>
              </a:solidFill>
              <a:cs typeface="Times New Roman"/>
            </a:endParaRPr>
          </a:p>
          <a:p>
            <a:pPr>
              <a:tabLst>
                <a:tab pos="914400" algn="l"/>
              </a:tabLst>
              <a:defRPr/>
            </a:pPr>
            <a:r>
              <a:rPr lang="en-US" sz="1600" b="1" dirty="0" smtClean="0">
                <a:solidFill>
                  <a:schemeClr val="accent1"/>
                </a:solidFill>
                <a:cs typeface="Times New Roman"/>
              </a:rPr>
              <a:t>2017</a:t>
            </a:r>
            <a:endParaRPr lang="en-US" sz="1200" dirty="0" smtClean="0">
              <a:solidFill>
                <a:schemeClr val="accent1"/>
              </a:solidFill>
              <a:cs typeface="Times New Roman"/>
            </a:endParaRP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April: 53,486 MW </a:t>
            </a:r>
            <a:r>
              <a:rPr lang="en-US" sz="1200" dirty="0" smtClean="0">
                <a:solidFill>
                  <a:schemeClr val="accent1"/>
                </a:solidFill>
                <a:cs typeface="Times New Roman"/>
              </a:rPr>
              <a:t>(April 28, 4-5 p.m.)</a:t>
            </a: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May: 59,264 MW </a:t>
            </a:r>
            <a:r>
              <a:rPr lang="en-US" sz="1200" dirty="0" smtClean="0">
                <a:solidFill>
                  <a:schemeClr val="accent1"/>
                </a:solidFill>
                <a:cs typeface="Times New Roman"/>
              </a:rPr>
              <a:t>(May 26, 4-5 p.m.)</a:t>
            </a: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June: 67,633 MW </a:t>
            </a:r>
            <a:r>
              <a:rPr lang="en-US" sz="1200" dirty="0" smtClean="0">
                <a:solidFill>
                  <a:schemeClr val="accent1"/>
                </a:solidFill>
                <a:cs typeface="Times New Roman"/>
              </a:rPr>
              <a:t>(June 23, 4-5 p.m.)</a:t>
            </a: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July: 69,512 MW </a:t>
            </a:r>
            <a:r>
              <a:rPr lang="en-US" sz="1200" dirty="0" smtClean="0">
                <a:solidFill>
                  <a:schemeClr val="accent1"/>
                </a:solidFill>
                <a:cs typeface="Times New Roman"/>
              </a:rPr>
              <a:t>(July 28, 4-5 p.m.)</a:t>
            </a:r>
          </a:p>
          <a:p>
            <a:pPr marL="230188" indent="-230188">
              <a:spcBef>
                <a:spcPts val="600"/>
              </a:spcBef>
              <a:buFont typeface="Arial" panose="020B0604020202020204" pitchFamily="34" charset="0"/>
              <a:buChar char="•"/>
              <a:tabLst>
                <a:tab pos="914400" algn="l"/>
              </a:tabLst>
              <a:defRPr/>
            </a:pPr>
            <a:r>
              <a:rPr lang="en-US" sz="1400" dirty="0" smtClean="0">
                <a:solidFill>
                  <a:schemeClr val="accent1"/>
                </a:solidFill>
                <a:cs typeface="Times New Roman"/>
              </a:rPr>
              <a:t>October: 62,333 MW </a:t>
            </a:r>
            <a:r>
              <a:rPr lang="en-US" sz="1200" dirty="0" smtClean="0">
                <a:solidFill>
                  <a:schemeClr val="accent1"/>
                </a:solidFill>
                <a:cs typeface="Times New Roman"/>
              </a:rPr>
              <a:t>(Oct. 9, 4-5 p.m.)</a:t>
            </a:r>
          </a:p>
          <a:p>
            <a:pPr>
              <a:tabLst>
                <a:tab pos="914400" algn="l"/>
              </a:tabLst>
              <a:defRPr/>
            </a:pPr>
            <a:endParaRPr lang="en-US" sz="1200" b="1" dirty="0">
              <a:solidFill>
                <a:schemeClr val="accent1"/>
              </a:solidFill>
              <a:cs typeface="Times New Roman"/>
            </a:endParaRPr>
          </a:p>
          <a:p>
            <a:pPr>
              <a:spcBef>
                <a:spcPts val="600"/>
              </a:spcBef>
              <a:tabLst>
                <a:tab pos="914400" algn="l"/>
              </a:tabLst>
              <a:defRPr/>
            </a:pPr>
            <a:r>
              <a:rPr lang="en-US" sz="1600" b="1" dirty="0">
                <a:solidFill>
                  <a:schemeClr val="accent1"/>
                </a:solidFill>
                <a:cs typeface="Times New Roman"/>
              </a:rPr>
              <a:t>2016</a:t>
            </a:r>
          </a:p>
          <a:p>
            <a:pPr marL="230188" indent="-230188">
              <a:spcBef>
                <a:spcPts val="600"/>
              </a:spcBef>
              <a:buFont typeface="Arial" panose="020B0604020202020204" pitchFamily="34" charset="0"/>
              <a:buChar char="•"/>
              <a:tabLst>
                <a:tab pos="803275" algn="l"/>
              </a:tabLst>
              <a:defRPr/>
            </a:pPr>
            <a:r>
              <a:rPr lang="en-US" sz="1400" dirty="0">
                <a:solidFill>
                  <a:schemeClr val="accent1"/>
                </a:solidFill>
              </a:rPr>
              <a:t>August: 71,110 MW </a:t>
            </a:r>
            <a:r>
              <a:rPr lang="en-US" sz="1200" dirty="0" smtClean="0">
                <a:solidFill>
                  <a:schemeClr val="accent1"/>
                </a:solidFill>
              </a:rPr>
              <a:t>(Aug. 11, 4-5 p.m.)</a:t>
            </a:r>
            <a:r>
              <a:rPr lang="en-US" sz="1200" dirty="0">
                <a:solidFill>
                  <a:schemeClr val="accent1"/>
                </a:solidFill>
              </a:rPr>
              <a:t/>
            </a:r>
            <a:br>
              <a:rPr lang="en-US" sz="1200" dirty="0">
                <a:solidFill>
                  <a:schemeClr val="accent1"/>
                </a:solidFill>
              </a:rPr>
            </a:br>
            <a:r>
              <a:rPr lang="en-US" sz="1200" i="1" dirty="0">
                <a:solidFill>
                  <a:schemeClr val="accent1"/>
                </a:solidFill>
              </a:rPr>
              <a:t>(All-time record)</a:t>
            </a:r>
            <a:r>
              <a:rPr lang="en-US" sz="1400" i="1" dirty="0"/>
              <a:t>	</a:t>
            </a:r>
          </a:p>
          <a:p>
            <a:pPr marL="230188" indent="-230188">
              <a:spcBef>
                <a:spcPts val="600"/>
              </a:spcBef>
              <a:buFont typeface="Arial" panose="020B0604020202020204" pitchFamily="34" charset="0"/>
              <a:buChar char="•"/>
              <a:tabLst>
                <a:tab pos="803275" algn="l"/>
              </a:tabLst>
              <a:defRPr/>
            </a:pPr>
            <a:r>
              <a:rPr lang="en-US" sz="1400" dirty="0">
                <a:solidFill>
                  <a:schemeClr val="accent1"/>
                </a:solidFill>
              </a:rPr>
              <a:t>September: 66,949 MW </a:t>
            </a:r>
            <a:r>
              <a:rPr lang="en-US" sz="1200" dirty="0">
                <a:solidFill>
                  <a:schemeClr val="accent1"/>
                </a:solidFill>
              </a:rPr>
              <a:t>(Sept. 19, 4-5 p.m</a:t>
            </a:r>
            <a:r>
              <a:rPr lang="en-US" sz="1200" dirty="0" smtClean="0">
                <a:solidFill>
                  <a:schemeClr val="accent1"/>
                </a:solidFill>
              </a:rPr>
              <a:t>.)</a:t>
            </a:r>
            <a:endParaRPr lang="en-US" sz="1200" dirty="0"/>
          </a:p>
          <a:p>
            <a:pPr marL="230188" indent="-230188">
              <a:spcBef>
                <a:spcPts val="600"/>
              </a:spcBef>
              <a:buFont typeface="Arial" panose="020B0604020202020204" pitchFamily="34" charset="0"/>
              <a:buChar char="•"/>
              <a:tabLst>
                <a:tab pos="803275" algn="l"/>
              </a:tabLst>
              <a:defRPr/>
            </a:pPr>
            <a:r>
              <a:rPr lang="en-US" sz="1400" dirty="0">
                <a:solidFill>
                  <a:schemeClr val="accent1"/>
                </a:solidFill>
              </a:rPr>
              <a:t>December: 57,932 MW </a:t>
            </a:r>
            <a:r>
              <a:rPr lang="en-US" sz="1200" dirty="0">
                <a:solidFill>
                  <a:schemeClr val="accent1"/>
                </a:solidFill>
              </a:rPr>
              <a:t>(Dec. 19, 7-8 a.m.)</a:t>
            </a:r>
          </a:p>
          <a:p>
            <a:pPr>
              <a:tabLst>
                <a:tab pos="914400" algn="l"/>
              </a:tabLst>
              <a:defRPr/>
            </a:pPr>
            <a:endParaRPr lang="en-US" sz="1400" b="1" dirty="0" smtClean="0">
              <a:solidFill>
                <a:schemeClr val="accent1"/>
              </a:solidFill>
              <a:cs typeface="Times New Roman"/>
            </a:endParaRPr>
          </a:p>
        </p:txBody>
      </p:sp>
      <p:sp>
        <p:nvSpPr>
          <p:cNvPr id="3" name="TextBox 2"/>
          <p:cNvSpPr txBox="1"/>
          <p:nvPr/>
        </p:nvSpPr>
        <p:spPr>
          <a:xfrm>
            <a:off x="304800" y="5602743"/>
            <a:ext cx="3962400" cy="246221"/>
          </a:xfrm>
          <a:prstGeom prst="rect">
            <a:avLst/>
          </a:prstGeom>
          <a:noFill/>
        </p:spPr>
        <p:txBody>
          <a:bodyPr wrap="square" rtlCol="0">
            <a:spAutoFit/>
          </a:bodyPr>
          <a:lstStyle/>
          <a:p>
            <a:r>
              <a:rPr lang="en-US" sz="1000" i="1" dirty="0" smtClean="0">
                <a:solidFill>
                  <a:schemeClr val="tx2"/>
                </a:solidFill>
              </a:rPr>
              <a:t>*New records are preliminary, subject to change in final settlement</a:t>
            </a:r>
            <a:endParaRPr lang="en-US" sz="1000" i="1" dirty="0">
              <a:solidFill>
                <a:schemeClr val="tx2"/>
              </a:solidFill>
            </a:endParaRPr>
          </a:p>
        </p:txBody>
      </p:sp>
    </p:spTree>
    <p:extLst>
      <p:ext uri="{BB962C8B-B14F-4D97-AF65-F5344CB8AC3E}">
        <p14:creationId xmlns:p14="http://schemas.microsoft.com/office/powerpoint/2010/main" val="3828649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sz="2400" b="1" dirty="0" smtClean="0">
                <a:solidFill>
                  <a:schemeClr val="accent1"/>
                </a:solidFill>
              </a:rPr>
              <a:t>Energy Use Comparison</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grpSp>
        <p:nvGrpSpPr>
          <p:cNvPr id="15" name="Group 14"/>
          <p:cNvGrpSpPr/>
          <p:nvPr/>
        </p:nvGrpSpPr>
        <p:grpSpPr>
          <a:xfrm>
            <a:off x="-96062" y="666652"/>
            <a:ext cx="3713748" cy="3829148"/>
            <a:chOff x="2895600" y="2286000"/>
            <a:chExt cx="3713748" cy="3829148"/>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8965"/>
            <a:stretch/>
          </p:blipFill>
          <p:spPr>
            <a:xfrm>
              <a:off x="2895600" y="2286000"/>
              <a:ext cx="3713748" cy="3829148"/>
            </a:xfrm>
            <a:prstGeom prst="rect">
              <a:avLst/>
            </a:prstGeom>
          </p:spPr>
        </p:pic>
        <p:sp>
          <p:nvSpPr>
            <p:cNvPr id="11" name="TextBox 10"/>
            <p:cNvSpPr txBox="1"/>
            <p:nvPr/>
          </p:nvSpPr>
          <p:spPr>
            <a:xfrm>
              <a:off x="3644824" y="4629090"/>
              <a:ext cx="2316500" cy="400110"/>
            </a:xfrm>
            <a:prstGeom prst="rect">
              <a:avLst/>
            </a:prstGeom>
            <a:noFill/>
          </p:spPr>
          <p:txBody>
            <a:bodyPr wrap="square" rtlCol="0">
              <a:spAutoFit/>
            </a:bodyPr>
            <a:lstStyle/>
            <a:p>
              <a:pPr algn="ctr"/>
              <a:r>
                <a:rPr lang="en-US" sz="1000" b="1" dirty="0" smtClean="0">
                  <a:solidFill>
                    <a:schemeClr val="tx2"/>
                  </a:solidFill>
                </a:rPr>
                <a:t>Total energy consumed:</a:t>
              </a:r>
            </a:p>
            <a:p>
              <a:pPr algn="ctr"/>
              <a:r>
                <a:rPr lang="en-US" sz="1000" dirty="0" smtClean="0">
                  <a:solidFill>
                    <a:schemeClr val="tx2"/>
                  </a:solidFill>
                </a:rPr>
                <a:t>347,617,436 MWh</a:t>
              </a:r>
              <a:endParaRPr lang="en-US" sz="1000" dirty="0">
                <a:solidFill>
                  <a:schemeClr val="tx2"/>
                </a:solidFill>
              </a:endParaRPr>
            </a:p>
          </p:txBody>
        </p:sp>
      </p:grpSp>
      <p:grpSp>
        <p:nvGrpSpPr>
          <p:cNvPr id="18" name="Group 17"/>
          <p:cNvGrpSpPr>
            <a:grpSpLocks noChangeAspect="1"/>
          </p:cNvGrpSpPr>
          <p:nvPr/>
        </p:nvGrpSpPr>
        <p:grpSpPr>
          <a:xfrm>
            <a:off x="2969662" y="2419668"/>
            <a:ext cx="3651354" cy="4114800"/>
            <a:chOff x="5425033" y="76205"/>
            <a:chExt cx="3718967" cy="4190995"/>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7712"/>
            <a:stretch/>
          </p:blipFill>
          <p:spPr>
            <a:xfrm>
              <a:off x="5425033" y="76205"/>
              <a:ext cx="3718967" cy="4190995"/>
            </a:xfrm>
            <a:prstGeom prst="rect">
              <a:avLst/>
            </a:prstGeom>
          </p:spPr>
        </p:pic>
        <p:sp>
          <p:nvSpPr>
            <p:cNvPr id="14" name="TextBox 13"/>
            <p:cNvSpPr txBox="1"/>
            <p:nvPr/>
          </p:nvSpPr>
          <p:spPr>
            <a:xfrm>
              <a:off x="6126266" y="2528219"/>
              <a:ext cx="2316500" cy="400110"/>
            </a:xfrm>
            <a:prstGeom prst="rect">
              <a:avLst/>
            </a:prstGeom>
            <a:noFill/>
          </p:spPr>
          <p:txBody>
            <a:bodyPr wrap="square" rtlCol="0">
              <a:spAutoFit/>
            </a:bodyPr>
            <a:lstStyle/>
            <a:p>
              <a:pPr algn="ctr"/>
              <a:r>
                <a:rPr lang="en-US" sz="1000" b="1" dirty="0" smtClean="0">
                  <a:solidFill>
                    <a:schemeClr val="tx2"/>
                  </a:solidFill>
                </a:rPr>
                <a:t>Total energy consumed:</a:t>
              </a:r>
            </a:p>
            <a:p>
              <a:pPr algn="ctr"/>
              <a:r>
                <a:rPr lang="en-US" sz="1000" dirty="0" smtClean="0">
                  <a:solidFill>
                    <a:schemeClr val="tx2"/>
                  </a:solidFill>
                </a:rPr>
                <a:t>351,523,351 MWh</a:t>
              </a:r>
              <a:endParaRPr lang="en-US" sz="1000" dirty="0">
                <a:solidFill>
                  <a:schemeClr val="tx2"/>
                </a:solidFill>
              </a:endParaRPr>
            </a:p>
          </p:txBody>
        </p:sp>
      </p:grpSp>
      <p:sp>
        <p:nvSpPr>
          <p:cNvPr id="5" name="TextBox 4"/>
          <p:cNvSpPr txBox="1"/>
          <p:nvPr/>
        </p:nvSpPr>
        <p:spPr>
          <a:xfrm>
            <a:off x="6847114" y="5562600"/>
            <a:ext cx="2209800" cy="784830"/>
          </a:xfrm>
          <a:prstGeom prst="rect">
            <a:avLst/>
          </a:prstGeom>
          <a:noFill/>
        </p:spPr>
        <p:txBody>
          <a:bodyPr wrap="square" rtlCol="0">
            <a:spAutoFit/>
          </a:bodyPr>
          <a:lstStyle/>
          <a:p>
            <a:r>
              <a:rPr lang="en-US" sz="900" dirty="0" smtClean="0">
                <a:solidFill>
                  <a:schemeClr val="tx2"/>
                </a:solidFill>
              </a:rPr>
              <a:t>*</a:t>
            </a:r>
            <a:r>
              <a:rPr lang="en-US" sz="900" dirty="0">
                <a:solidFill>
                  <a:schemeClr val="tx2"/>
                </a:solidFill>
              </a:rPr>
              <a:t>includes solar, hydro, petroleum coke, biomass, landfill gas, distillate fuel oil, net DC Tie and Block Load Transfer imports/exports, and an adjustment for Wholesale Storage Load</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152043"/>
            <a:ext cx="4096867" cy="4115157"/>
          </a:xfrm>
          <a:prstGeom prst="rect">
            <a:avLst/>
          </a:prstGeom>
        </p:spPr>
      </p:pic>
    </p:spTree>
    <p:extLst>
      <p:ext uri="{BB962C8B-B14F-4D97-AF65-F5344CB8AC3E}">
        <p14:creationId xmlns:p14="http://schemas.microsoft.com/office/powerpoint/2010/main" val="3945223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Installed Generating Capacity in ERCOT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9</a:t>
            </a:fld>
            <a:endParaRPr lang="en-US" dirty="0">
              <a:solidFill>
                <a:prstClr val="black">
                  <a:tint val="75000"/>
                </a:prstClr>
              </a:solidFill>
            </a:endParaRPr>
          </a:p>
        </p:txBody>
      </p:sp>
      <p:sp>
        <p:nvSpPr>
          <p:cNvPr id="9" name="TextBox 8"/>
          <p:cNvSpPr txBox="1"/>
          <p:nvPr/>
        </p:nvSpPr>
        <p:spPr>
          <a:xfrm>
            <a:off x="807700" y="2133600"/>
            <a:ext cx="2316500" cy="1200329"/>
          </a:xfrm>
          <a:prstGeom prst="rect">
            <a:avLst/>
          </a:prstGeom>
          <a:noFill/>
        </p:spPr>
        <p:txBody>
          <a:bodyPr wrap="square" rtlCol="0">
            <a:spAutoFit/>
          </a:bodyPr>
          <a:lstStyle/>
          <a:p>
            <a:pPr algn="ctr"/>
            <a:r>
              <a:rPr lang="en-US" sz="1400" b="1" dirty="0" smtClean="0">
                <a:solidFill>
                  <a:srgbClr val="5B6770"/>
                </a:solidFill>
                <a:ea typeface="TradeGothic LT" panose="020B0506030503020504" pitchFamily="34" charset="0"/>
              </a:rPr>
              <a:t>2016 </a:t>
            </a:r>
          </a:p>
          <a:p>
            <a:pPr algn="ctr"/>
            <a:r>
              <a:rPr lang="en-US" sz="1400" b="1" dirty="0" smtClean="0">
                <a:solidFill>
                  <a:srgbClr val="5B6770"/>
                </a:solidFill>
                <a:ea typeface="TradeGothic LT" panose="020B0506030503020504" pitchFamily="34" charset="0"/>
              </a:rPr>
              <a:t>Generating </a:t>
            </a:r>
          </a:p>
          <a:p>
            <a:pPr algn="ctr"/>
            <a:r>
              <a:rPr lang="en-US" sz="1400" b="1" dirty="0" smtClean="0">
                <a:solidFill>
                  <a:srgbClr val="5B6770"/>
                </a:solidFill>
                <a:ea typeface="TradeGothic LT" panose="020B0506030503020504" pitchFamily="34" charset="0"/>
              </a:rPr>
              <a:t>Capacity</a:t>
            </a:r>
          </a:p>
          <a:p>
            <a:pPr algn="ctr"/>
            <a:endParaRPr lang="en-US" sz="1000" b="1" dirty="0" smtClean="0">
              <a:solidFill>
                <a:srgbClr val="5B6770"/>
              </a:solidFill>
            </a:endParaRPr>
          </a:p>
          <a:p>
            <a:pPr algn="ctr"/>
            <a:r>
              <a:rPr lang="en-US" sz="1000" b="1" dirty="0" smtClean="0">
                <a:solidFill>
                  <a:srgbClr val="5B6770"/>
                </a:solidFill>
              </a:rPr>
              <a:t>Capacity available:</a:t>
            </a:r>
          </a:p>
          <a:p>
            <a:pPr algn="ctr"/>
            <a:r>
              <a:rPr lang="en-US" sz="1000" dirty="0" smtClean="0">
                <a:solidFill>
                  <a:srgbClr val="5B6770"/>
                </a:solidFill>
              </a:rPr>
              <a:t>91,195 MW</a:t>
            </a:r>
            <a:endParaRPr lang="en-US" sz="1000" dirty="0">
              <a:solidFill>
                <a:srgbClr val="5B6770"/>
              </a:solidFill>
            </a:endParaRPr>
          </a:p>
        </p:txBody>
      </p:sp>
      <p:sp>
        <p:nvSpPr>
          <p:cNvPr id="12" name="TextBox 11"/>
          <p:cNvSpPr txBox="1"/>
          <p:nvPr/>
        </p:nvSpPr>
        <p:spPr>
          <a:xfrm>
            <a:off x="3474700" y="4228681"/>
            <a:ext cx="2316500" cy="1123384"/>
          </a:xfrm>
          <a:prstGeom prst="rect">
            <a:avLst/>
          </a:prstGeom>
          <a:noFill/>
        </p:spPr>
        <p:txBody>
          <a:bodyPr wrap="square" rtlCol="0">
            <a:spAutoFit/>
          </a:bodyPr>
          <a:lstStyle/>
          <a:p>
            <a:pPr algn="ctr"/>
            <a:r>
              <a:rPr lang="en-US" sz="1400" b="1" dirty="0" smtClean="0">
                <a:solidFill>
                  <a:srgbClr val="5B6770"/>
                </a:solidFill>
                <a:ea typeface="TradeGothic LT" panose="020B0506030503020504" pitchFamily="34" charset="0"/>
              </a:rPr>
              <a:t>2017 </a:t>
            </a:r>
          </a:p>
          <a:p>
            <a:pPr algn="ctr"/>
            <a:r>
              <a:rPr lang="en-US" sz="1400" b="1" dirty="0" smtClean="0">
                <a:solidFill>
                  <a:srgbClr val="5B6770"/>
                </a:solidFill>
                <a:ea typeface="TradeGothic LT" panose="020B0506030503020504" pitchFamily="34" charset="0"/>
              </a:rPr>
              <a:t>Generating </a:t>
            </a:r>
          </a:p>
          <a:p>
            <a:pPr algn="ctr"/>
            <a:r>
              <a:rPr lang="en-US" sz="1400" b="1" dirty="0" smtClean="0">
                <a:solidFill>
                  <a:srgbClr val="5B6770"/>
                </a:solidFill>
                <a:ea typeface="TradeGothic LT" panose="020B0506030503020504" pitchFamily="34" charset="0"/>
              </a:rPr>
              <a:t>Capacity</a:t>
            </a:r>
          </a:p>
          <a:p>
            <a:pPr algn="ctr"/>
            <a:endParaRPr lang="en-US" sz="500" b="1" dirty="0" smtClean="0">
              <a:solidFill>
                <a:srgbClr val="5B6770"/>
              </a:solidFill>
            </a:endParaRPr>
          </a:p>
          <a:p>
            <a:pPr algn="ctr"/>
            <a:r>
              <a:rPr lang="en-US" sz="1000" b="1" dirty="0" smtClean="0">
                <a:solidFill>
                  <a:srgbClr val="5B6770"/>
                </a:solidFill>
              </a:rPr>
              <a:t>Capacity available:</a:t>
            </a:r>
          </a:p>
          <a:p>
            <a:pPr algn="ctr"/>
            <a:r>
              <a:rPr lang="en-US" sz="1000" dirty="0" smtClean="0">
                <a:solidFill>
                  <a:srgbClr val="5B6770"/>
                </a:solidFill>
              </a:rPr>
              <a:t>93,546 MW</a:t>
            </a:r>
          </a:p>
        </p:txBody>
      </p:sp>
      <p:sp>
        <p:nvSpPr>
          <p:cNvPr id="5" name="Rectangle 4"/>
          <p:cNvSpPr/>
          <p:nvPr/>
        </p:nvSpPr>
        <p:spPr>
          <a:xfrm>
            <a:off x="6473100" y="4732958"/>
            <a:ext cx="2402835" cy="1661993"/>
          </a:xfrm>
          <a:prstGeom prst="rect">
            <a:avLst/>
          </a:prstGeom>
        </p:spPr>
        <p:txBody>
          <a:bodyPr wrap="square">
            <a:spAutoFit/>
          </a:bodyPr>
          <a:lstStyle/>
          <a:p>
            <a:pPr marL="171450" indent="-171450">
              <a:buFont typeface="Arial" panose="020B0604020202020204" pitchFamily="34" charset="0"/>
              <a:buChar char="•"/>
            </a:pPr>
            <a:r>
              <a:rPr lang="en-US" sz="900" i="1" dirty="0">
                <a:solidFill>
                  <a:prstClr val="black"/>
                </a:solidFill>
              </a:rPr>
              <a:t>Summer generation capacity information provided by December CDR Reports for 2015, 2016 and 2017.</a:t>
            </a:r>
          </a:p>
          <a:p>
            <a:pPr marL="171450" indent="-171450">
              <a:buFont typeface="Arial" panose="020B0604020202020204" pitchFamily="34" charset="0"/>
              <a:buChar char="•"/>
            </a:pPr>
            <a:endParaRPr lang="en-US" sz="600" i="1" dirty="0">
              <a:solidFill>
                <a:prstClr val="black"/>
              </a:solidFill>
            </a:endParaRPr>
          </a:p>
          <a:p>
            <a:pPr marL="171450" indent="-171450">
              <a:buFont typeface="Arial" panose="020B0604020202020204" pitchFamily="34" charset="0"/>
              <a:buChar char="•"/>
            </a:pPr>
            <a:r>
              <a:rPr lang="en-US" sz="900" i="1" dirty="0" smtClean="0">
                <a:solidFill>
                  <a:prstClr val="black"/>
                </a:solidFill>
              </a:rPr>
              <a:t>Reflects </a:t>
            </a:r>
            <a:r>
              <a:rPr lang="en-US" sz="900" i="1" dirty="0">
                <a:solidFill>
                  <a:prstClr val="black"/>
                </a:solidFill>
              </a:rPr>
              <a:t>operational installed capacity </a:t>
            </a:r>
            <a:r>
              <a:rPr lang="en-US" sz="900" i="1" dirty="0">
                <a:solidFill>
                  <a:prstClr val="black"/>
                </a:solidFill>
                <a:latin typeface="Calibri" panose="020F0502020204030204" pitchFamily="34" charset="0"/>
              </a:rPr>
              <a:t>― </a:t>
            </a:r>
            <a:r>
              <a:rPr lang="en-US" sz="900" i="1" dirty="0">
                <a:solidFill>
                  <a:prstClr val="black"/>
                </a:solidFill>
              </a:rPr>
              <a:t>excludes units designated as indefinitely mothballed or under extended outage, and accounts for rating changes reported by resource owners</a:t>
            </a:r>
            <a:r>
              <a:rPr lang="en-US" sz="900" i="1" dirty="0" smtClean="0">
                <a:solidFill>
                  <a:prstClr val="black"/>
                </a:solidFill>
              </a:rPr>
              <a:t>.</a:t>
            </a:r>
          </a:p>
          <a:p>
            <a:pPr marL="171450" indent="-171450">
              <a:buFont typeface="Arial" panose="020B0604020202020204" pitchFamily="34" charset="0"/>
              <a:buChar char="•"/>
            </a:pPr>
            <a:endParaRPr lang="en-US" sz="400" i="1" dirty="0">
              <a:solidFill>
                <a:prstClr val="black"/>
              </a:solidFill>
            </a:endParaRPr>
          </a:p>
          <a:p>
            <a:pPr marL="171450" indent="-171450">
              <a:buFont typeface="Arial" panose="020B0604020202020204" pitchFamily="34" charset="0"/>
              <a:buChar char="•"/>
            </a:pPr>
            <a:r>
              <a:rPr lang="en-US" sz="900" i="1" dirty="0">
                <a:solidFill>
                  <a:prstClr val="black"/>
                </a:solidFill>
              </a:rPr>
              <a:t>Other category includes </a:t>
            </a:r>
            <a:r>
              <a:rPr lang="en-US" sz="900" i="1" dirty="0" smtClean="0">
                <a:solidFill>
                  <a:prstClr val="black"/>
                </a:solidFill>
              </a:rPr>
              <a:t>hydro, </a:t>
            </a:r>
            <a:r>
              <a:rPr lang="en-US" sz="900" i="1" dirty="0">
                <a:solidFill>
                  <a:prstClr val="black"/>
                </a:solidFill>
              </a:rPr>
              <a:t>biomass-fired </a:t>
            </a:r>
            <a:r>
              <a:rPr lang="en-US" sz="900" i="1" dirty="0" smtClean="0">
                <a:solidFill>
                  <a:prstClr val="black"/>
                </a:solidFill>
              </a:rPr>
              <a:t>units and DC ties.</a:t>
            </a:r>
            <a:endParaRPr lang="en-US" sz="900" i="1" dirty="0">
              <a:solidFill>
                <a:prstClr val="black"/>
              </a:solidFill>
            </a:endParaRPr>
          </a:p>
        </p:txBody>
      </p:sp>
      <p:sp>
        <p:nvSpPr>
          <p:cNvPr id="17" name="TextBox 16"/>
          <p:cNvSpPr txBox="1"/>
          <p:nvPr/>
        </p:nvSpPr>
        <p:spPr>
          <a:xfrm>
            <a:off x="6217900" y="2209800"/>
            <a:ext cx="2316500" cy="1123384"/>
          </a:xfrm>
          <a:prstGeom prst="rect">
            <a:avLst/>
          </a:prstGeom>
          <a:noFill/>
        </p:spPr>
        <p:txBody>
          <a:bodyPr wrap="square" rtlCol="0">
            <a:spAutoFit/>
          </a:bodyPr>
          <a:lstStyle/>
          <a:p>
            <a:pPr algn="ctr"/>
            <a:r>
              <a:rPr lang="en-US" sz="1400" b="1" dirty="0" smtClean="0">
                <a:solidFill>
                  <a:srgbClr val="5B6770"/>
                </a:solidFill>
                <a:ea typeface="TradeGothic LT" panose="020B0506030503020504" pitchFamily="34" charset="0"/>
              </a:rPr>
              <a:t>2018 </a:t>
            </a:r>
          </a:p>
          <a:p>
            <a:pPr algn="ctr"/>
            <a:r>
              <a:rPr lang="en-US" sz="1400" b="1" dirty="0" smtClean="0">
                <a:solidFill>
                  <a:srgbClr val="5B6770"/>
                </a:solidFill>
                <a:ea typeface="TradeGothic LT" panose="020B0506030503020504" pitchFamily="34" charset="0"/>
              </a:rPr>
              <a:t>Generating </a:t>
            </a:r>
          </a:p>
          <a:p>
            <a:pPr algn="ctr"/>
            <a:r>
              <a:rPr lang="en-US" sz="1400" b="1" dirty="0" smtClean="0">
                <a:solidFill>
                  <a:srgbClr val="5B6770"/>
                </a:solidFill>
                <a:ea typeface="TradeGothic LT" panose="020B0506030503020504" pitchFamily="34" charset="0"/>
              </a:rPr>
              <a:t>Capacity</a:t>
            </a:r>
          </a:p>
          <a:p>
            <a:pPr algn="ctr"/>
            <a:endParaRPr lang="en-US" sz="500" b="1" dirty="0" smtClean="0">
              <a:solidFill>
                <a:srgbClr val="5B6770"/>
              </a:solidFill>
            </a:endParaRPr>
          </a:p>
          <a:p>
            <a:pPr algn="ctr"/>
            <a:r>
              <a:rPr lang="en-US" sz="1000" b="1" dirty="0" smtClean="0">
                <a:solidFill>
                  <a:srgbClr val="5B6770"/>
                </a:solidFill>
              </a:rPr>
              <a:t>Capacity available:</a:t>
            </a:r>
          </a:p>
          <a:p>
            <a:pPr algn="ctr"/>
            <a:r>
              <a:rPr lang="en-US" sz="1000" smtClean="0">
                <a:solidFill>
                  <a:srgbClr val="5B6770"/>
                </a:solidFill>
              </a:rPr>
              <a:t>94,626 </a:t>
            </a:r>
            <a:r>
              <a:rPr lang="en-US" sz="1000" dirty="0" smtClean="0">
                <a:solidFill>
                  <a:srgbClr val="5B6770"/>
                </a:solidFill>
              </a:rPr>
              <a:t>MW</a:t>
            </a:r>
          </a:p>
        </p:txBody>
      </p:sp>
      <p:graphicFrame>
        <p:nvGraphicFramePr>
          <p:cNvPr id="16" name="Chart 15"/>
          <p:cNvGraphicFramePr>
            <a:graphicFrameLocks/>
          </p:cNvGraphicFramePr>
          <p:nvPr>
            <p:extLst/>
          </p:nvPr>
        </p:nvGraphicFramePr>
        <p:xfrm>
          <a:off x="2510354" y="2763675"/>
          <a:ext cx="4228081" cy="4008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noChangeAspect="1"/>
          </p:cNvGraphicFramePr>
          <p:nvPr>
            <p:extLst/>
          </p:nvPr>
        </p:nvGraphicFramePr>
        <p:xfrm>
          <a:off x="-122853" y="604298"/>
          <a:ext cx="4163637" cy="43187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nvPr>
        </p:nvGraphicFramePr>
        <p:xfrm>
          <a:off x="4608268" y="767455"/>
          <a:ext cx="5257800" cy="40385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nvPr>
        </p:nvGraphicFramePr>
        <p:xfrm>
          <a:off x="5030465" y="739807"/>
          <a:ext cx="4683868" cy="3987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54804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4794</TotalTime>
  <Words>2271</Words>
  <Application>Microsoft Office PowerPoint</Application>
  <PresentationFormat>On-screen Show (4:3)</PresentationFormat>
  <Paragraphs>507</Paragraphs>
  <Slides>32</Slides>
  <Notes>31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Courier New</vt:lpstr>
      <vt:lpstr>Symbol</vt:lpstr>
      <vt:lpstr>Times New Roman</vt:lpstr>
      <vt:lpstr>TradeGothic LT</vt:lpstr>
      <vt:lpstr>1_Custom Design</vt:lpstr>
      <vt:lpstr>Office Theme</vt:lpstr>
      <vt:lpstr>Custom Design</vt:lpstr>
      <vt:lpstr>PowerPoint Presentation</vt:lpstr>
      <vt:lpstr>New Training Facility Coming to Taylor</vt:lpstr>
      <vt:lpstr>Capacity, Demand &amp; Reserves Report – December 2017</vt:lpstr>
      <vt:lpstr>2018 Summer Reserve Margin Changes</vt:lpstr>
      <vt:lpstr>Annual Energy and Peak Demand (2006-2017)</vt:lpstr>
      <vt:lpstr>Load Forecast Shows Growth in Peak Demand</vt:lpstr>
      <vt:lpstr>Current Records</vt:lpstr>
      <vt:lpstr>Energy Use Comparison</vt:lpstr>
      <vt:lpstr>Installed Generating Capacity in ERCOT</vt:lpstr>
      <vt:lpstr>Wind Generation Capacity – January 2018</vt:lpstr>
      <vt:lpstr>Utility Scale Solar Generation Capacity – January 2018</vt:lpstr>
      <vt:lpstr>Focus On: Resource and Load Forecasting  </vt:lpstr>
      <vt:lpstr>Focus On: Resource and Load Forecasting </vt:lpstr>
      <vt:lpstr>Load Forecasting</vt:lpstr>
      <vt:lpstr>Load Forecast Performance</vt:lpstr>
      <vt:lpstr>Load Forecast Performance Next Steps</vt:lpstr>
      <vt:lpstr>Transmission Planning Summary </vt:lpstr>
      <vt:lpstr>Major Transmission System Improvements</vt:lpstr>
      <vt:lpstr>Major Transmission System Improvements</vt:lpstr>
      <vt:lpstr>Major Transmission System Improvements</vt:lpstr>
      <vt:lpstr>Major Transmission System Improvements</vt:lpstr>
      <vt:lpstr>Focus On: Distributed Energy Resources ( DER) </vt:lpstr>
      <vt:lpstr>ISO DER Visibility Today</vt:lpstr>
      <vt:lpstr>Estimates of DER Penetration in ERCOT</vt:lpstr>
      <vt:lpstr>ERCOT Goals for Managing DERs on the Grid</vt:lpstr>
      <vt:lpstr>Focus on:  ERCOT Borders &amp; Boundaries</vt:lpstr>
      <vt:lpstr>Maintaining ERCOT’s Jurisdictional Status</vt:lpstr>
      <vt:lpstr>Potential Additions to ERCOT </vt:lpstr>
      <vt:lpstr>Focus On: Grid Security </vt:lpstr>
      <vt:lpstr>Focus On: CyberSecurity </vt:lpstr>
      <vt:lpstr>Grid Security Collaboration</vt:lpstr>
      <vt:lpstr>ERCOT Communication Channels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Cotner, Kathy</cp:lastModifiedBy>
  <cp:revision>581</cp:revision>
  <cp:lastPrinted>2018-03-02T22:12:39Z</cp:lastPrinted>
  <dcterms:created xsi:type="dcterms:W3CDTF">2016-01-21T15:20:31Z</dcterms:created>
  <dcterms:modified xsi:type="dcterms:W3CDTF">2018-03-27T16:42:58Z</dcterms:modified>
</cp:coreProperties>
</file>