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40" d="100"/>
          <a:sy n="140" d="100"/>
        </p:scale>
        <p:origin x="148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06/14/2018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rmAutofit/>
          </a:bodyPr>
          <a:lstStyle/>
          <a:p>
            <a:pPr algn="l"/>
            <a:endParaRPr lang="en-US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NPRR823</a:t>
            </a:r>
            <a:r>
              <a:rPr lang="en-US" sz="2000" dirty="0">
                <a:solidFill>
                  <a:schemeClr val="tx1"/>
                </a:solidFill>
              </a:rPr>
              <a:t>, Amend the Definition of an Affiliate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NPRR826</a:t>
            </a:r>
            <a:r>
              <a:rPr lang="en-US" sz="2000" dirty="0">
                <a:solidFill>
                  <a:schemeClr val="tx1"/>
                </a:solidFill>
              </a:rPr>
              <a:t>, Mitigated Offer Caps for RMR Resources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NPRR838</a:t>
            </a:r>
            <a:r>
              <a:rPr lang="en-US" sz="2000" dirty="0">
                <a:solidFill>
                  <a:schemeClr val="tx1"/>
                </a:solidFill>
              </a:rPr>
              <a:t>, Updated O&amp;M Cost for RMR Resources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NPRR849</a:t>
            </a:r>
            <a:r>
              <a:rPr lang="en-US" sz="2000" dirty="0">
                <a:solidFill>
                  <a:schemeClr val="tx1"/>
                </a:solidFill>
              </a:rPr>
              <a:t>, Clarification of the Range of Voltage Set Points at a Generation Resource’s POI (ROS)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NPRR850</a:t>
            </a:r>
            <a:r>
              <a:rPr lang="en-US" sz="2000" dirty="0">
                <a:solidFill>
                  <a:schemeClr val="tx1"/>
                </a:solidFill>
              </a:rPr>
              <a:t>, Market Suspension and Restart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NPRR863</a:t>
            </a:r>
            <a:r>
              <a:rPr lang="en-US" sz="2000" dirty="0">
                <a:solidFill>
                  <a:schemeClr val="tx1"/>
                </a:solidFill>
              </a:rPr>
              <a:t>, Creation of Primary Frequency Response Service Product and Revisions to Responsive Reserve (ROS/WMS)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NPRR869</a:t>
            </a:r>
            <a:r>
              <a:rPr lang="en-US" sz="2000" dirty="0">
                <a:solidFill>
                  <a:schemeClr val="tx1"/>
                </a:solidFill>
              </a:rPr>
              <a:t>, Clarification of Language Related to Generation Netting for ERCOT-Polled Settlement Meters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NPRR871</a:t>
            </a:r>
            <a:r>
              <a:rPr lang="en-US" sz="2000" dirty="0">
                <a:solidFill>
                  <a:schemeClr val="tx1"/>
                </a:solidFill>
              </a:rPr>
              <a:t>, Customer or Resource Entity Funded Transmission Projects Review Process (ROS/WMS)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NPRR872</a:t>
            </a:r>
            <a:r>
              <a:rPr lang="en-US" sz="2000" dirty="0">
                <a:solidFill>
                  <a:schemeClr val="tx1"/>
                </a:solidFill>
              </a:rPr>
              <a:t>, Modifying the SASM Shadow Price Cap (ROS/WMS)</a:t>
            </a:r>
          </a:p>
          <a:p>
            <a:pPr algn="l"/>
            <a:endParaRPr lang="en-US" sz="19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119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06/14/2018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Suzy Clifton </cp:lastModifiedBy>
  <cp:revision>104</cp:revision>
  <dcterms:created xsi:type="dcterms:W3CDTF">2012-06-21T12:05:52Z</dcterms:created>
  <dcterms:modified xsi:type="dcterms:W3CDTF">2018-06-13T15:25:00Z</dcterms:modified>
</cp:coreProperties>
</file>