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3" r:id="rId4"/>
    <p:sldMasterId id="2147483648" r:id="rId5"/>
  </p:sldMasterIdLst>
  <p:notesMasterIdLst>
    <p:notesMasterId r:id="rId60"/>
  </p:notesMasterIdLst>
  <p:handoutMasterIdLst>
    <p:handoutMasterId r:id="rId61"/>
  </p:handoutMasterIdLst>
  <p:sldIdLst>
    <p:sldId id="260" r:id="rId6"/>
    <p:sldId id="257" r:id="rId7"/>
    <p:sldId id="261" r:id="rId8"/>
    <p:sldId id="292" r:id="rId9"/>
    <p:sldId id="262" r:id="rId10"/>
    <p:sldId id="299" r:id="rId11"/>
    <p:sldId id="300" r:id="rId12"/>
    <p:sldId id="301" r:id="rId13"/>
    <p:sldId id="303" r:id="rId14"/>
    <p:sldId id="353" r:id="rId15"/>
    <p:sldId id="349" r:id="rId16"/>
    <p:sldId id="304" r:id="rId17"/>
    <p:sldId id="354" r:id="rId18"/>
    <p:sldId id="305" r:id="rId19"/>
    <p:sldId id="302" r:id="rId20"/>
    <p:sldId id="306" r:id="rId21"/>
    <p:sldId id="307" r:id="rId22"/>
    <p:sldId id="308" r:id="rId23"/>
    <p:sldId id="350" r:id="rId24"/>
    <p:sldId id="309" r:id="rId25"/>
    <p:sldId id="351" r:id="rId26"/>
    <p:sldId id="310" r:id="rId27"/>
    <p:sldId id="318" r:id="rId28"/>
    <p:sldId id="319" r:id="rId29"/>
    <p:sldId id="352" r:id="rId30"/>
    <p:sldId id="313" r:id="rId31"/>
    <p:sldId id="314" r:id="rId32"/>
    <p:sldId id="316" r:id="rId33"/>
    <p:sldId id="336" r:id="rId34"/>
    <p:sldId id="337" r:id="rId35"/>
    <p:sldId id="320" r:id="rId36"/>
    <p:sldId id="323" r:id="rId37"/>
    <p:sldId id="340" r:id="rId38"/>
    <p:sldId id="341" r:id="rId39"/>
    <p:sldId id="342" r:id="rId40"/>
    <p:sldId id="343" r:id="rId41"/>
    <p:sldId id="345" r:id="rId42"/>
    <p:sldId id="346" r:id="rId43"/>
    <p:sldId id="344" r:id="rId44"/>
    <p:sldId id="348" r:id="rId45"/>
    <p:sldId id="325" r:id="rId46"/>
    <p:sldId id="326" r:id="rId47"/>
    <p:sldId id="327" r:id="rId48"/>
    <p:sldId id="328" r:id="rId49"/>
    <p:sldId id="334" r:id="rId50"/>
    <p:sldId id="335" r:id="rId51"/>
    <p:sldId id="339" r:id="rId52"/>
    <p:sldId id="330" r:id="rId53"/>
    <p:sldId id="338" r:id="rId54"/>
    <p:sldId id="333" r:id="rId55"/>
    <p:sldId id="355" r:id="rId56"/>
    <p:sldId id="356" r:id="rId57"/>
    <p:sldId id="357" r:id="rId58"/>
    <p:sldId id="358" r:id="rId59"/>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ysh, Danya" initials="PD" lastIdx="1" clrIdx="0">
    <p:extLst>
      <p:ext uri="{19B8F6BF-5375-455C-9EA6-DF929625EA0E}">
        <p15:presenceInfo xmlns:p15="http://schemas.microsoft.com/office/powerpoint/2012/main" userId="S-1-5-21-639947351-343809578-3807592339-373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9999"/>
    <a:srgbClr val="FF8200"/>
    <a:srgbClr val="FFD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9" autoAdjust="0"/>
    <p:restoredTop sz="94660"/>
  </p:normalViewPr>
  <p:slideViewPr>
    <p:cSldViewPr showGuides="1">
      <p:cViewPr varScale="1">
        <p:scale>
          <a:sx n="101" d="100"/>
          <a:sy n="101" d="100"/>
        </p:scale>
        <p:origin x="126" y="396"/>
      </p:cViewPr>
      <p:guideLst>
        <p:guide orient="horz" pos="2160"/>
        <p:guide pos="2880"/>
      </p:guideLst>
    </p:cSldViewPr>
  </p:slideViewPr>
  <p:notesTextViewPr>
    <p:cViewPr>
      <p:scale>
        <a:sx n="3" d="2"/>
        <a:sy n="3" d="2"/>
      </p:scale>
      <p:origin x="0" y="0"/>
    </p:cViewPr>
  </p:notesTextViewPr>
  <p:notesViewPr>
    <p:cSldViewPr showGuides="1">
      <p:cViewPr varScale="1">
        <p:scale>
          <a:sx n="76" d="100"/>
          <a:sy n="76" d="100"/>
        </p:scale>
        <p:origin x="2052"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750BF31-E9A8-4E88-81E7-44C5092290FC}" type="datetimeFigureOut">
              <a:rPr lang="en-US" smtClean="0"/>
              <a:t>4/12/2018</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2FB2BDB1-E95E-402D-B2EB-CA9CC1A3958C}" type="slidenum">
              <a:rPr lang="en-US" smtClean="0"/>
              <a:t>‹#›</a:t>
            </a:fld>
            <a:endParaRPr lang="en-US"/>
          </a:p>
        </p:txBody>
      </p:sp>
    </p:spTree>
    <p:extLst>
      <p:ext uri="{BB962C8B-B14F-4D97-AF65-F5344CB8AC3E}">
        <p14:creationId xmlns:p14="http://schemas.microsoft.com/office/powerpoint/2010/main" val="11092199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7EFB637-CCC9-4803-8851-F6915048CBB4}" type="datetimeFigureOut">
              <a:rPr lang="en-US" smtClean="0"/>
              <a:t>4/12/2018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F62AC51D-6DAA-4455-8EA7-D54B64909A85}" type="slidenum">
              <a:rPr lang="en-US" smtClean="0"/>
              <a:t>‹#›</a:t>
            </a:fld>
            <a:endParaRPr lang="en-US"/>
          </a:p>
        </p:txBody>
      </p:sp>
    </p:spTree>
    <p:extLst>
      <p:ext uri="{BB962C8B-B14F-4D97-AF65-F5344CB8AC3E}">
        <p14:creationId xmlns:p14="http://schemas.microsoft.com/office/powerpoint/2010/main" val="31305930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a:t>
            </a:fld>
            <a:endParaRPr lang="en-US"/>
          </a:p>
        </p:txBody>
      </p:sp>
    </p:spTree>
    <p:extLst>
      <p:ext uri="{BB962C8B-B14F-4D97-AF65-F5344CB8AC3E}">
        <p14:creationId xmlns:p14="http://schemas.microsoft.com/office/powerpoint/2010/main" val="365250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13</a:t>
            </a:fld>
            <a:endParaRPr lang="en-US"/>
          </a:p>
        </p:txBody>
      </p:sp>
    </p:spTree>
    <p:extLst>
      <p:ext uri="{BB962C8B-B14F-4D97-AF65-F5344CB8AC3E}">
        <p14:creationId xmlns:p14="http://schemas.microsoft.com/office/powerpoint/2010/main" val="35191942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14</a:t>
            </a:fld>
            <a:endParaRPr lang="en-US"/>
          </a:p>
        </p:txBody>
      </p:sp>
    </p:spTree>
    <p:extLst>
      <p:ext uri="{BB962C8B-B14F-4D97-AF65-F5344CB8AC3E}">
        <p14:creationId xmlns:p14="http://schemas.microsoft.com/office/powerpoint/2010/main" val="40594474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15</a:t>
            </a:fld>
            <a:endParaRPr lang="en-US"/>
          </a:p>
        </p:txBody>
      </p:sp>
    </p:spTree>
    <p:extLst>
      <p:ext uri="{BB962C8B-B14F-4D97-AF65-F5344CB8AC3E}">
        <p14:creationId xmlns:p14="http://schemas.microsoft.com/office/powerpoint/2010/main" val="4194742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16</a:t>
            </a:fld>
            <a:endParaRPr lang="en-US"/>
          </a:p>
        </p:txBody>
      </p:sp>
    </p:spTree>
    <p:extLst>
      <p:ext uri="{BB962C8B-B14F-4D97-AF65-F5344CB8AC3E}">
        <p14:creationId xmlns:p14="http://schemas.microsoft.com/office/powerpoint/2010/main" val="11149317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17</a:t>
            </a:fld>
            <a:endParaRPr lang="en-US"/>
          </a:p>
        </p:txBody>
      </p:sp>
    </p:spTree>
    <p:extLst>
      <p:ext uri="{BB962C8B-B14F-4D97-AF65-F5344CB8AC3E}">
        <p14:creationId xmlns:p14="http://schemas.microsoft.com/office/powerpoint/2010/main" val="5366716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18</a:t>
            </a:fld>
            <a:endParaRPr lang="en-US"/>
          </a:p>
        </p:txBody>
      </p:sp>
    </p:spTree>
    <p:extLst>
      <p:ext uri="{BB962C8B-B14F-4D97-AF65-F5344CB8AC3E}">
        <p14:creationId xmlns:p14="http://schemas.microsoft.com/office/powerpoint/2010/main" val="39892420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19</a:t>
            </a:fld>
            <a:endParaRPr lang="en-US"/>
          </a:p>
        </p:txBody>
      </p:sp>
    </p:spTree>
    <p:extLst>
      <p:ext uri="{BB962C8B-B14F-4D97-AF65-F5344CB8AC3E}">
        <p14:creationId xmlns:p14="http://schemas.microsoft.com/office/powerpoint/2010/main" val="34622688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20</a:t>
            </a:fld>
            <a:endParaRPr lang="en-US"/>
          </a:p>
        </p:txBody>
      </p:sp>
    </p:spTree>
    <p:extLst>
      <p:ext uri="{BB962C8B-B14F-4D97-AF65-F5344CB8AC3E}">
        <p14:creationId xmlns:p14="http://schemas.microsoft.com/office/powerpoint/2010/main" val="3767827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21</a:t>
            </a:fld>
            <a:endParaRPr lang="en-US"/>
          </a:p>
        </p:txBody>
      </p:sp>
    </p:spTree>
    <p:extLst>
      <p:ext uri="{BB962C8B-B14F-4D97-AF65-F5344CB8AC3E}">
        <p14:creationId xmlns:p14="http://schemas.microsoft.com/office/powerpoint/2010/main" val="12623485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22</a:t>
            </a:fld>
            <a:endParaRPr lang="en-US"/>
          </a:p>
        </p:txBody>
      </p:sp>
    </p:spTree>
    <p:extLst>
      <p:ext uri="{BB962C8B-B14F-4D97-AF65-F5344CB8AC3E}">
        <p14:creationId xmlns:p14="http://schemas.microsoft.com/office/powerpoint/2010/main" val="4206970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a:t>
            </a:fld>
            <a:endParaRPr lang="en-US"/>
          </a:p>
        </p:txBody>
      </p:sp>
    </p:spTree>
    <p:extLst>
      <p:ext uri="{BB962C8B-B14F-4D97-AF65-F5344CB8AC3E}">
        <p14:creationId xmlns:p14="http://schemas.microsoft.com/office/powerpoint/2010/main" val="3335526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23</a:t>
            </a:fld>
            <a:endParaRPr lang="en-US"/>
          </a:p>
        </p:txBody>
      </p:sp>
    </p:spTree>
    <p:extLst>
      <p:ext uri="{BB962C8B-B14F-4D97-AF65-F5344CB8AC3E}">
        <p14:creationId xmlns:p14="http://schemas.microsoft.com/office/powerpoint/2010/main" val="246280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24</a:t>
            </a:fld>
            <a:endParaRPr lang="en-US"/>
          </a:p>
        </p:txBody>
      </p:sp>
    </p:spTree>
    <p:extLst>
      <p:ext uri="{BB962C8B-B14F-4D97-AF65-F5344CB8AC3E}">
        <p14:creationId xmlns:p14="http://schemas.microsoft.com/office/powerpoint/2010/main" val="1835269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25</a:t>
            </a:fld>
            <a:endParaRPr lang="en-US"/>
          </a:p>
        </p:txBody>
      </p:sp>
    </p:spTree>
    <p:extLst>
      <p:ext uri="{BB962C8B-B14F-4D97-AF65-F5344CB8AC3E}">
        <p14:creationId xmlns:p14="http://schemas.microsoft.com/office/powerpoint/2010/main" val="4189018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26</a:t>
            </a:fld>
            <a:endParaRPr lang="en-US"/>
          </a:p>
        </p:txBody>
      </p:sp>
    </p:spTree>
    <p:extLst>
      <p:ext uri="{BB962C8B-B14F-4D97-AF65-F5344CB8AC3E}">
        <p14:creationId xmlns:p14="http://schemas.microsoft.com/office/powerpoint/2010/main" val="1323070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27</a:t>
            </a:fld>
            <a:endParaRPr lang="en-US"/>
          </a:p>
        </p:txBody>
      </p:sp>
    </p:spTree>
    <p:extLst>
      <p:ext uri="{BB962C8B-B14F-4D97-AF65-F5344CB8AC3E}">
        <p14:creationId xmlns:p14="http://schemas.microsoft.com/office/powerpoint/2010/main" val="23097909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28</a:t>
            </a:fld>
            <a:endParaRPr lang="en-US"/>
          </a:p>
        </p:txBody>
      </p:sp>
    </p:spTree>
    <p:extLst>
      <p:ext uri="{BB962C8B-B14F-4D97-AF65-F5344CB8AC3E}">
        <p14:creationId xmlns:p14="http://schemas.microsoft.com/office/powerpoint/2010/main" val="2040631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29</a:t>
            </a:fld>
            <a:endParaRPr lang="en-US"/>
          </a:p>
        </p:txBody>
      </p:sp>
    </p:spTree>
    <p:extLst>
      <p:ext uri="{BB962C8B-B14F-4D97-AF65-F5344CB8AC3E}">
        <p14:creationId xmlns:p14="http://schemas.microsoft.com/office/powerpoint/2010/main" val="20967562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30</a:t>
            </a:fld>
            <a:endParaRPr lang="en-US"/>
          </a:p>
        </p:txBody>
      </p:sp>
    </p:spTree>
    <p:extLst>
      <p:ext uri="{BB962C8B-B14F-4D97-AF65-F5344CB8AC3E}">
        <p14:creationId xmlns:p14="http://schemas.microsoft.com/office/powerpoint/2010/main" val="32039251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31</a:t>
            </a:fld>
            <a:endParaRPr lang="en-US"/>
          </a:p>
        </p:txBody>
      </p:sp>
    </p:spTree>
    <p:extLst>
      <p:ext uri="{BB962C8B-B14F-4D97-AF65-F5344CB8AC3E}">
        <p14:creationId xmlns:p14="http://schemas.microsoft.com/office/powerpoint/2010/main" val="10401157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32</a:t>
            </a:fld>
            <a:endParaRPr lang="en-US"/>
          </a:p>
        </p:txBody>
      </p:sp>
    </p:spTree>
    <p:extLst>
      <p:ext uri="{BB962C8B-B14F-4D97-AF65-F5344CB8AC3E}">
        <p14:creationId xmlns:p14="http://schemas.microsoft.com/office/powerpoint/2010/main" val="2277517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a:t>
            </a:fld>
            <a:endParaRPr lang="en-US"/>
          </a:p>
        </p:txBody>
      </p:sp>
    </p:spTree>
    <p:extLst>
      <p:ext uri="{BB962C8B-B14F-4D97-AF65-F5344CB8AC3E}">
        <p14:creationId xmlns:p14="http://schemas.microsoft.com/office/powerpoint/2010/main" val="5554415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33</a:t>
            </a:fld>
            <a:endParaRPr lang="en-US"/>
          </a:p>
        </p:txBody>
      </p:sp>
    </p:spTree>
    <p:extLst>
      <p:ext uri="{BB962C8B-B14F-4D97-AF65-F5344CB8AC3E}">
        <p14:creationId xmlns:p14="http://schemas.microsoft.com/office/powerpoint/2010/main" val="2845178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34</a:t>
            </a:fld>
            <a:endParaRPr lang="en-US"/>
          </a:p>
        </p:txBody>
      </p:sp>
    </p:spTree>
    <p:extLst>
      <p:ext uri="{BB962C8B-B14F-4D97-AF65-F5344CB8AC3E}">
        <p14:creationId xmlns:p14="http://schemas.microsoft.com/office/powerpoint/2010/main" val="581064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35</a:t>
            </a:fld>
            <a:endParaRPr lang="en-US"/>
          </a:p>
        </p:txBody>
      </p:sp>
    </p:spTree>
    <p:extLst>
      <p:ext uri="{BB962C8B-B14F-4D97-AF65-F5344CB8AC3E}">
        <p14:creationId xmlns:p14="http://schemas.microsoft.com/office/powerpoint/2010/main" val="423087018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36</a:t>
            </a:fld>
            <a:endParaRPr lang="en-US"/>
          </a:p>
        </p:txBody>
      </p:sp>
    </p:spTree>
    <p:extLst>
      <p:ext uri="{BB962C8B-B14F-4D97-AF65-F5344CB8AC3E}">
        <p14:creationId xmlns:p14="http://schemas.microsoft.com/office/powerpoint/2010/main" val="1753053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37</a:t>
            </a:fld>
            <a:endParaRPr lang="en-US"/>
          </a:p>
        </p:txBody>
      </p:sp>
    </p:spTree>
    <p:extLst>
      <p:ext uri="{BB962C8B-B14F-4D97-AF65-F5344CB8AC3E}">
        <p14:creationId xmlns:p14="http://schemas.microsoft.com/office/powerpoint/2010/main" val="411134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38</a:t>
            </a:fld>
            <a:endParaRPr lang="en-US"/>
          </a:p>
        </p:txBody>
      </p:sp>
    </p:spTree>
    <p:extLst>
      <p:ext uri="{BB962C8B-B14F-4D97-AF65-F5344CB8AC3E}">
        <p14:creationId xmlns:p14="http://schemas.microsoft.com/office/powerpoint/2010/main" val="8522830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39</a:t>
            </a:fld>
            <a:endParaRPr lang="en-US"/>
          </a:p>
        </p:txBody>
      </p:sp>
    </p:spTree>
    <p:extLst>
      <p:ext uri="{BB962C8B-B14F-4D97-AF65-F5344CB8AC3E}">
        <p14:creationId xmlns:p14="http://schemas.microsoft.com/office/powerpoint/2010/main" val="25226665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40</a:t>
            </a:fld>
            <a:endParaRPr lang="en-US"/>
          </a:p>
        </p:txBody>
      </p:sp>
    </p:spTree>
    <p:extLst>
      <p:ext uri="{BB962C8B-B14F-4D97-AF65-F5344CB8AC3E}">
        <p14:creationId xmlns:p14="http://schemas.microsoft.com/office/powerpoint/2010/main" val="2429717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41</a:t>
            </a:fld>
            <a:endParaRPr lang="en-US"/>
          </a:p>
        </p:txBody>
      </p:sp>
    </p:spTree>
    <p:extLst>
      <p:ext uri="{BB962C8B-B14F-4D97-AF65-F5344CB8AC3E}">
        <p14:creationId xmlns:p14="http://schemas.microsoft.com/office/powerpoint/2010/main" val="306793078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42</a:t>
            </a:fld>
            <a:endParaRPr lang="en-US"/>
          </a:p>
        </p:txBody>
      </p:sp>
    </p:spTree>
    <p:extLst>
      <p:ext uri="{BB962C8B-B14F-4D97-AF65-F5344CB8AC3E}">
        <p14:creationId xmlns:p14="http://schemas.microsoft.com/office/powerpoint/2010/main" val="2792529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6</a:t>
            </a:fld>
            <a:endParaRPr lang="en-US"/>
          </a:p>
        </p:txBody>
      </p:sp>
    </p:spTree>
    <p:extLst>
      <p:ext uri="{BB962C8B-B14F-4D97-AF65-F5344CB8AC3E}">
        <p14:creationId xmlns:p14="http://schemas.microsoft.com/office/powerpoint/2010/main" val="5713763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43</a:t>
            </a:fld>
            <a:endParaRPr lang="en-US"/>
          </a:p>
        </p:txBody>
      </p:sp>
    </p:spTree>
    <p:extLst>
      <p:ext uri="{BB962C8B-B14F-4D97-AF65-F5344CB8AC3E}">
        <p14:creationId xmlns:p14="http://schemas.microsoft.com/office/powerpoint/2010/main" val="13857309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45</a:t>
            </a:fld>
            <a:endParaRPr lang="en-US"/>
          </a:p>
        </p:txBody>
      </p:sp>
    </p:spTree>
    <p:extLst>
      <p:ext uri="{BB962C8B-B14F-4D97-AF65-F5344CB8AC3E}">
        <p14:creationId xmlns:p14="http://schemas.microsoft.com/office/powerpoint/2010/main" val="18635206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46</a:t>
            </a:fld>
            <a:endParaRPr lang="en-US"/>
          </a:p>
        </p:txBody>
      </p:sp>
    </p:spTree>
    <p:extLst>
      <p:ext uri="{BB962C8B-B14F-4D97-AF65-F5344CB8AC3E}">
        <p14:creationId xmlns:p14="http://schemas.microsoft.com/office/powerpoint/2010/main" val="12998632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47</a:t>
            </a:fld>
            <a:endParaRPr lang="en-US"/>
          </a:p>
        </p:txBody>
      </p:sp>
    </p:spTree>
    <p:extLst>
      <p:ext uri="{BB962C8B-B14F-4D97-AF65-F5344CB8AC3E}">
        <p14:creationId xmlns:p14="http://schemas.microsoft.com/office/powerpoint/2010/main" val="37216364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49</a:t>
            </a:fld>
            <a:endParaRPr lang="en-US"/>
          </a:p>
        </p:txBody>
      </p:sp>
    </p:spTree>
    <p:extLst>
      <p:ext uri="{BB962C8B-B14F-4D97-AF65-F5344CB8AC3E}">
        <p14:creationId xmlns:p14="http://schemas.microsoft.com/office/powerpoint/2010/main" val="5845644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50</a:t>
            </a:fld>
            <a:endParaRPr lang="en-US"/>
          </a:p>
        </p:txBody>
      </p:sp>
    </p:spTree>
    <p:extLst>
      <p:ext uri="{BB962C8B-B14F-4D97-AF65-F5344CB8AC3E}">
        <p14:creationId xmlns:p14="http://schemas.microsoft.com/office/powerpoint/2010/main" val="17852008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52</a:t>
            </a:fld>
            <a:endParaRPr lang="en-US"/>
          </a:p>
        </p:txBody>
      </p:sp>
    </p:spTree>
    <p:extLst>
      <p:ext uri="{BB962C8B-B14F-4D97-AF65-F5344CB8AC3E}">
        <p14:creationId xmlns:p14="http://schemas.microsoft.com/office/powerpoint/2010/main" val="26774393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53</a:t>
            </a:fld>
            <a:endParaRPr lang="en-US"/>
          </a:p>
        </p:txBody>
      </p:sp>
    </p:spTree>
    <p:extLst>
      <p:ext uri="{BB962C8B-B14F-4D97-AF65-F5344CB8AC3E}">
        <p14:creationId xmlns:p14="http://schemas.microsoft.com/office/powerpoint/2010/main" val="196312153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54</a:t>
            </a:fld>
            <a:endParaRPr lang="en-US"/>
          </a:p>
        </p:txBody>
      </p:sp>
    </p:spTree>
    <p:extLst>
      <p:ext uri="{BB962C8B-B14F-4D97-AF65-F5344CB8AC3E}">
        <p14:creationId xmlns:p14="http://schemas.microsoft.com/office/powerpoint/2010/main" val="407887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7</a:t>
            </a:fld>
            <a:endParaRPr lang="en-US"/>
          </a:p>
        </p:txBody>
      </p:sp>
    </p:spTree>
    <p:extLst>
      <p:ext uri="{BB962C8B-B14F-4D97-AF65-F5344CB8AC3E}">
        <p14:creationId xmlns:p14="http://schemas.microsoft.com/office/powerpoint/2010/main" val="1984016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8</a:t>
            </a:fld>
            <a:endParaRPr lang="en-US"/>
          </a:p>
        </p:txBody>
      </p:sp>
    </p:spTree>
    <p:extLst>
      <p:ext uri="{BB962C8B-B14F-4D97-AF65-F5344CB8AC3E}">
        <p14:creationId xmlns:p14="http://schemas.microsoft.com/office/powerpoint/2010/main" val="1197580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10</a:t>
            </a:fld>
            <a:endParaRPr lang="en-US"/>
          </a:p>
        </p:txBody>
      </p:sp>
    </p:spTree>
    <p:extLst>
      <p:ext uri="{BB962C8B-B14F-4D97-AF65-F5344CB8AC3E}">
        <p14:creationId xmlns:p14="http://schemas.microsoft.com/office/powerpoint/2010/main" val="2378574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11</a:t>
            </a:fld>
            <a:endParaRPr lang="en-US"/>
          </a:p>
        </p:txBody>
      </p:sp>
    </p:spTree>
    <p:extLst>
      <p:ext uri="{BB962C8B-B14F-4D97-AF65-F5344CB8AC3E}">
        <p14:creationId xmlns:p14="http://schemas.microsoft.com/office/powerpoint/2010/main" val="2354344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2AC51D-6DAA-4455-8EA7-D54B64909A85}" type="slidenum">
              <a:rPr lang="en-US" smtClean="0"/>
              <a:t>12</a:t>
            </a:fld>
            <a:endParaRPr lang="en-US"/>
          </a:p>
        </p:txBody>
      </p:sp>
    </p:spTree>
    <p:extLst>
      <p:ext uri="{BB962C8B-B14F-4D97-AF65-F5344CB8AC3E}">
        <p14:creationId xmlns:p14="http://schemas.microsoft.com/office/powerpoint/2010/main" val="29046238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058043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r>
              <a:rPr lang="en-US" smtClean="0"/>
              <a:t>Footer text goes here.</a:t>
            </a:r>
            <a:endParaRPr lang="en-US"/>
          </a:p>
        </p:txBody>
      </p:sp>
      <p:sp>
        <p:nvSpPr>
          <p:cNvPr id="7"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1574457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243682"/>
            <a:ext cx="8458200" cy="518318"/>
          </a:xfrm>
          <a:prstGeom prst="rect">
            <a:avLst/>
          </a:prstGeom>
        </p:spPr>
        <p:txBody>
          <a:bodyPr/>
          <a:lstStyle>
            <a:lvl1pPr algn="l">
              <a:defRPr sz="2800" b="1">
                <a:solidFill>
                  <a:schemeClr val="accent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4800" y="990600"/>
            <a:ext cx="8534400" cy="5052221"/>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Rectangle 6"/>
          <p:cNvSpPr/>
          <p:nvPr userDrawn="1"/>
        </p:nvSpPr>
        <p:spPr>
          <a:xfrm>
            <a:off x="304800" y="243682"/>
            <a:ext cx="76200" cy="51831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4"/>
          <p:cNvSpPr>
            <a:spLocks noGrp="1"/>
          </p:cNvSpPr>
          <p:nvPr>
            <p:ph type="ftr" sz="quarter" idx="11"/>
          </p:nvPr>
        </p:nvSpPr>
        <p:spPr>
          <a:xfrm>
            <a:off x="2743200" y="6553200"/>
            <a:ext cx="4038600" cy="228600"/>
          </a:xfrm>
        </p:spPr>
        <p:txBody>
          <a:bodyPr/>
          <a:lstStyle/>
          <a:p>
            <a:r>
              <a:rPr lang="en-US" smtClean="0"/>
              <a:t>Footer text goes here.</a:t>
            </a:r>
            <a:endParaRPr lang="en-US"/>
          </a:p>
        </p:txBody>
      </p:sp>
      <p:cxnSp>
        <p:nvCxnSpPr>
          <p:cNvPr id="5" name="Straight Connector 4"/>
          <p:cNvCxnSpPr/>
          <p:nvPr userDrawn="1"/>
        </p:nvCxnSpPr>
        <p:spPr>
          <a:xfrm>
            <a:off x="304800" y="243682"/>
            <a:ext cx="9906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10"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2790084855"/>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F948AD86-49CD-4021-AC42-15CAD493303A}" type="slidenum">
              <a:rPr lang="en-US" altLang="en-US"/>
              <a:pPr/>
              <a:t>‹#›</a:t>
            </a:fld>
            <a:endParaRPr lang="en-US" altLang="en-US"/>
          </a:p>
        </p:txBody>
      </p:sp>
    </p:spTree>
    <p:extLst>
      <p:ext uri="{BB962C8B-B14F-4D97-AF65-F5344CB8AC3E}">
        <p14:creationId xmlns:p14="http://schemas.microsoft.com/office/powerpoint/2010/main" val="27722129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slideLayout" Target="../slideLayouts/slideLayout3.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3505200" y="0"/>
            <a:ext cx="5638800" cy="6858000"/>
          </a:xfrm>
          <a:prstGeom prst="rect">
            <a:avLst/>
          </a:prstGeom>
          <a:solidFill>
            <a:srgbClr val="D7DC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2814" y="2876277"/>
            <a:ext cx="2857586" cy="1105445"/>
          </a:xfrm>
          <a:prstGeom prst="rect">
            <a:avLst/>
          </a:prstGeom>
        </p:spPr>
      </p:pic>
    </p:spTree>
    <p:extLst>
      <p:ext uri="{BB962C8B-B14F-4D97-AF65-F5344CB8AC3E}">
        <p14:creationId xmlns:p14="http://schemas.microsoft.com/office/powerpoint/2010/main" val="428389721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2743200" y="6553200"/>
            <a:ext cx="4038600" cy="228600"/>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Footer text goes here.</a:t>
            </a:r>
            <a:endParaRPr lang="en-US" dirty="0"/>
          </a:p>
        </p:txBody>
      </p:sp>
      <p:cxnSp>
        <p:nvCxnSpPr>
          <p:cNvPr id="7" name="Straight Connector 6"/>
          <p:cNvCxnSpPr/>
          <p:nvPr userDrawn="1"/>
        </p:nvCxnSpPr>
        <p:spPr>
          <a:xfrm>
            <a:off x="76200" y="6477000"/>
            <a:ext cx="59436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userDrawn="1"/>
        </p:nvCxnSpPr>
        <p:spPr>
          <a:xfrm>
            <a:off x="2194560" y="6477000"/>
            <a:ext cx="6858000" cy="1"/>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38200" y="6248400"/>
            <a:ext cx="1181868" cy="457200"/>
          </a:xfrm>
          <a:prstGeom prst="rect">
            <a:avLst/>
          </a:prstGeom>
        </p:spPr>
      </p:pic>
      <p:sp>
        <p:nvSpPr>
          <p:cNvPr id="9" name="TextBox 8"/>
          <p:cNvSpPr txBox="1"/>
          <p:nvPr userDrawn="1"/>
        </p:nvSpPr>
        <p:spPr>
          <a:xfrm>
            <a:off x="54675" y="6611779"/>
            <a:ext cx="1774125" cy="246221"/>
          </a:xfrm>
          <a:prstGeom prst="rect">
            <a:avLst/>
          </a:prstGeom>
          <a:noFill/>
        </p:spPr>
        <p:txBody>
          <a:bodyPr wrap="square" rtlCol="0">
            <a:spAutoFit/>
          </a:bodyPr>
          <a:lstStyle/>
          <a:p>
            <a:pPr algn="l"/>
            <a:r>
              <a:rPr lang="en-US" sz="1000" b="1" baseline="0" dirty="0" smtClean="0">
                <a:solidFill>
                  <a:schemeClr val="tx2"/>
                </a:solidFill>
              </a:rPr>
              <a:t>2018 Operations Seminar</a:t>
            </a:r>
            <a:endParaRPr lang="en-US" sz="1000" b="1" dirty="0">
              <a:solidFill>
                <a:schemeClr val="tx2"/>
              </a:solidFill>
            </a:endParaRPr>
          </a:p>
        </p:txBody>
      </p:sp>
      <p:sp>
        <p:nvSpPr>
          <p:cNvPr id="13" name="Slide Number Placeholder 5"/>
          <p:cNvSpPr>
            <a:spLocks noGrp="1"/>
          </p:cNvSpPr>
          <p:nvPr>
            <p:ph type="sldNum" sz="quarter" idx="4"/>
          </p:nvPr>
        </p:nvSpPr>
        <p:spPr>
          <a:xfrm>
            <a:off x="8534400" y="6561138"/>
            <a:ext cx="533400" cy="220662"/>
          </a:xfrm>
          <a:prstGeom prst="rect">
            <a:avLst/>
          </a:prstGeom>
        </p:spPr>
        <p:txBody>
          <a:bodyPr vert="horz" lIns="91440" tIns="45720" rIns="91440" bIns="45720" rtlCol="0" anchor="ctr"/>
          <a:lstStyle>
            <a:lvl1pPr algn="ctr">
              <a:defRPr sz="1200">
                <a:solidFill>
                  <a:schemeClr val="tx1">
                    <a:tint val="75000"/>
                  </a:schemeClr>
                </a:solidFill>
              </a:defRPr>
            </a:lvl1pPr>
          </a:lstStyle>
          <a:p>
            <a:fld id="{1D93BD3E-1E9A-4970-A6F7-E7AC52762E0C}" type="slidenum">
              <a:rPr lang="en-US" smtClean="0"/>
              <a:pPr/>
              <a:t>‹#›</a:t>
            </a:fld>
            <a:endParaRPr lang="en-US"/>
          </a:p>
        </p:txBody>
      </p:sp>
    </p:spTree>
    <p:extLst>
      <p:ext uri="{BB962C8B-B14F-4D97-AF65-F5344CB8AC3E}">
        <p14:creationId xmlns:p14="http://schemas.microsoft.com/office/powerpoint/2010/main" val="30589758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Lst>
  <p:timing>
    <p:tnLst>
      <p:par>
        <p:cTn id="1" dur="indefinite" restart="never" nodeType="tmRoot"/>
      </p:par>
    </p:tnLst>
  </p:timing>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video" Target="https://www.youtube.com/embed/qGmAMW4MqFI" TargetMode="External"/><Relationship Id="rId5" Type="http://schemas.openxmlformats.org/officeDocument/2006/relationships/image" Target="../media/image8.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gif"/></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video" Target="https://www.youtube.com/embed/i8ti0_cZ5Go" TargetMode="Externa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https://www.youtube.com/embed/Dzn309lDKBs" TargetMode="External"/><Relationship Id="rId1" Type="http://schemas.openxmlformats.org/officeDocument/2006/relationships/video" Target="https://www.youtube.com/embed/0nLE0Xi4_VY" TargetMode="External"/><Relationship Id="rId5" Type="http://schemas.openxmlformats.org/officeDocument/2006/relationships/image" Target="../media/image8.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video" Target="https://www.youtube.com/embed/iZrLVDoDep4" TargetMode="External"/><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522848" y="1981200"/>
            <a:ext cx="5646034" cy="3139321"/>
          </a:xfrm>
          <a:prstGeom prst="rect">
            <a:avLst/>
          </a:prstGeom>
          <a:noFill/>
        </p:spPr>
        <p:txBody>
          <a:bodyPr wrap="square" rtlCol="0">
            <a:spAutoFit/>
          </a:bodyPr>
          <a:lstStyle/>
          <a:p>
            <a:pPr>
              <a:spcBef>
                <a:spcPct val="0"/>
              </a:spcBef>
            </a:pPr>
            <a:r>
              <a:rPr lang="en-US" altLang="en-US" sz="2400" b="1" dirty="0" smtClean="0">
                <a:solidFill>
                  <a:schemeClr val="accent2"/>
                </a:solidFill>
              </a:rPr>
              <a:t>Hurricane Harvey: Weather Perspectives from the ERCOT Meteorologist</a:t>
            </a:r>
            <a:endParaRPr lang="en-US" altLang="en-US" sz="2400" b="1" dirty="0">
              <a:solidFill>
                <a:schemeClr val="accent2"/>
              </a:solidFill>
            </a:endParaRPr>
          </a:p>
          <a:p>
            <a:endParaRPr lang="en-US" dirty="0" smtClean="0"/>
          </a:p>
          <a:p>
            <a:endParaRPr lang="en-US" dirty="0" smtClean="0"/>
          </a:p>
          <a:p>
            <a:endParaRPr lang="en-US" dirty="0"/>
          </a:p>
          <a:p>
            <a:r>
              <a:rPr lang="en-US" dirty="0" smtClean="0"/>
              <a:t>Chris Coleman</a:t>
            </a:r>
            <a:endParaRPr lang="en-US" dirty="0"/>
          </a:p>
          <a:p>
            <a:r>
              <a:rPr lang="en-US" dirty="0" smtClean="0"/>
              <a:t>Senior Meteorologist</a:t>
            </a:r>
            <a:endParaRPr lang="en-US" dirty="0"/>
          </a:p>
          <a:p>
            <a:endParaRPr lang="en-US" dirty="0"/>
          </a:p>
          <a:p>
            <a:r>
              <a:rPr lang="en-US" dirty="0" smtClean="0"/>
              <a:t>2018 ERCOT Operations Seminar</a:t>
            </a:r>
            <a:endParaRPr lang="en-US" dirty="0"/>
          </a:p>
        </p:txBody>
      </p:sp>
    </p:spTree>
    <p:extLst>
      <p:ext uri="{BB962C8B-B14F-4D97-AF65-F5344CB8AC3E}">
        <p14:creationId xmlns:p14="http://schemas.microsoft.com/office/powerpoint/2010/main" val="7306037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My Role as the ERCOT Meteorologist</a:t>
            </a:r>
            <a:endParaRPr lang="en-US" dirty="0"/>
          </a:p>
        </p:txBody>
      </p:sp>
      <p:sp>
        <p:nvSpPr>
          <p:cNvPr id="2" name="Rectangle 1"/>
          <p:cNvSpPr/>
          <p:nvPr/>
        </p:nvSpPr>
        <p:spPr>
          <a:xfrm>
            <a:off x="2057400" y="990600"/>
            <a:ext cx="4724400" cy="42672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pPr marL="285750" indent="-285750">
              <a:buFont typeface="Wingdings" panose="05000000000000000000" pitchFamily="2" charset="2"/>
              <a:buChar char="q"/>
            </a:pPr>
            <a:r>
              <a:rPr lang="en-US" dirty="0" smtClean="0">
                <a:solidFill>
                  <a:schemeClr val="accent2">
                    <a:lumMod val="50000"/>
                  </a:schemeClr>
                </a:solidFill>
              </a:rPr>
              <a:t>The initial key to forecasting is to read and consume as much information as possible</a:t>
            </a:r>
          </a:p>
          <a:p>
            <a:pPr marL="285750" indent="-285750">
              <a:buFont typeface="Wingdings" panose="05000000000000000000" pitchFamily="2" charset="2"/>
              <a:buChar char="q"/>
            </a:pPr>
            <a:r>
              <a:rPr lang="en-US" dirty="0" smtClean="0">
                <a:solidFill>
                  <a:schemeClr val="accent2">
                    <a:lumMod val="50000"/>
                  </a:schemeClr>
                </a:solidFill>
              </a:rPr>
              <a:t>Monitor many computer models, National Hurricane Center, hurricane blogs</a:t>
            </a:r>
          </a:p>
          <a:p>
            <a:pPr marL="285750" indent="-285750">
              <a:buFont typeface="Wingdings" panose="05000000000000000000" pitchFamily="2" charset="2"/>
              <a:buChar char="q"/>
            </a:pPr>
            <a:r>
              <a:rPr lang="en-US" dirty="0" smtClean="0">
                <a:solidFill>
                  <a:schemeClr val="accent2">
                    <a:lumMod val="50000"/>
                  </a:schemeClr>
                </a:solidFill>
              </a:rPr>
              <a:t>Watch ocean temperatures, wind shear, troughs and ridges – to help determine intensification and steering</a:t>
            </a:r>
          </a:p>
          <a:p>
            <a:pPr marL="285750" indent="-285750">
              <a:buFont typeface="Wingdings" panose="05000000000000000000" pitchFamily="2" charset="2"/>
              <a:buChar char="q"/>
            </a:pPr>
            <a:r>
              <a:rPr lang="en-US" dirty="0" smtClean="0">
                <a:solidFill>
                  <a:schemeClr val="accent2">
                    <a:lumMod val="50000"/>
                  </a:schemeClr>
                </a:solidFill>
              </a:rPr>
              <a:t>Understand model biases</a:t>
            </a:r>
          </a:p>
          <a:p>
            <a:pPr marL="285750" indent="-285750">
              <a:buFont typeface="Wingdings" panose="05000000000000000000" pitchFamily="2" charset="2"/>
              <a:buChar char="q"/>
            </a:pPr>
            <a:r>
              <a:rPr lang="en-US" dirty="0" smtClean="0">
                <a:solidFill>
                  <a:schemeClr val="accent2">
                    <a:lumMod val="50000"/>
                  </a:schemeClr>
                </a:solidFill>
              </a:rPr>
              <a:t>Fine tune the forecast with knowledge/experience learned from past hurricanes</a:t>
            </a:r>
            <a:endParaRPr lang="en-US" dirty="0">
              <a:solidFill>
                <a:schemeClr val="accent2">
                  <a:lumMod val="50000"/>
                </a:schemeClr>
              </a:solidFill>
            </a:endParaRPr>
          </a:p>
          <a:p>
            <a:pPr algn="ctr"/>
            <a:endParaRPr lang="en-US" dirty="0">
              <a:solidFill>
                <a:schemeClr val="accent2">
                  <a:lumMod val="50000"/>
                </a:schemeClr>
              </a:solidFill>
            </a:endParaRPr>
          </a:p>
        </p:txBody>
      </p:sp>
    </p:spTree>
    <p:extLst>
      <p:ext uri="{BB962C8B-B14F-4D97-AF65-F5344CB8AC3E}">
        <p14:creationId xmlns:p14="http://schemas.microsoft.com/office/powerpoint/2010/main" val="42857887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My Role as the ERCOT Meteorologist</a:t>
            </a:r>
            <a:endParaRPr lang="en-US" dirty="0"/>
          </a:p>
        </p:txBody>
      </p:sp>
      <p:sp>
        <p:nvSpPr>
          <p:cNvPr id="2" name="Rectangle 1"/>
          <p:cNvSpPr/>
          <p:nvPr/>
        </p:nvSpPr>
        <p:spPr>
          <a:xfrm>
            <a:off x="2057400" y="990600"/>
            <a:ext cx="4724400" cy="4876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pPr marL="285750" indent="-285750">
              <a:buFont typeface="Wingdings" panose="05000000000000000000" pitchFamily="2" charset="2"/>
              <a:buChar char="q"/>
            </a:pPr>
            <a:r>
              <a:rPr lang="en-US" dirty="0" smtClean="0">
                <a:solidFill>
                  <a:schemeClr val="accent2">
                    <a:lumMod val="50000"/>
                  </a:schemeClr>
                </a:solidFill>
              </a:rPr>
              <a:t>Initially, provided long-lead forecasts to system operations and outage coordination to alert them of the potential well in-advance (first mentioned Texas landfall potential on 8/17 – 8 days in advance)</a:t>
            </a:r>
          </a:p>
          <a:p>
            <a:pPr marL="285750" indent="-285750">
              <a:buFont typeface="Wingdings" panose="05000000000000000000" pitchFamily="2" charset="2"/>
              <a:buChar char="q"/>
            </a:pPr>
            <a:r>
              <a:rPr lang="en-US" dirty="0" smtClean="0">
                <a:solidFill>
                  <a:schemeClr val="accent2">
                    <a:lumMod val="50000"/>
                  </a:schemeClr>
                </a:solidFill>
              </a:rPr>
              <a:t>Regular updates provided through emails and morning meetings in the control room</a:t>
            </a:r>
          </a:p>
          <a:p>
            <a:pPr marL="285750" indent="-285750">
              <a:buFont typeface="Wingdings" panose="05000000000000000000" pitchFamily="2" charset="2"/>
              <a:buChar char="q"/>
            </a:pPr>
            <a:r>
              <a:rPr lang="en-US" dirty="0" smtClean="0">
                <a:solidFill>
                  <a:schemeClr val="accent2">
                    <a:lumMod val="50000"/>
                  </a:schemeClr>
                </a:solidFill>
              </a:rPr>
              <a:t>As Harvey approached (1-2 days prior to landfall), internal email distribution increased to include many ERCOT teams and executives</a:t>
            </a:r>
          </a:p>
          <a:p>
            <a:pPr marL="285750" indent="-285750">
              <a:buFont typeface="Wingdings" panose="05000000000000000000" pitchFamily="2" charset="2"/>
              <a:buChar char="q"/>
            </a:pPr>
            <a:r>
              <a:rPr lang="en-US" dirty="0" smtClean="0">
                <a:solidFill>
                  <a:schemeClr val="accent2">
                    <a:lumMod val="50000"/>
                  </a:schemeClr>
                </a:solidFill>
              </a:rPr>
              <a:t>Updates on Harvey increased in frequency. Several email updates per day 8/24-8/30 (8/25 PM – 8/27 was weekend)</a:t>
            </a:r>
          </a:p>
          <a:p>
            <a:pPr marL="285750" indent="-285750">
              <a:buFont typeface="Wingdings" panose="05000000000000000000" pitchFamily="2" charset="2"/>
              <a:buChar char="q"/>
            </a:pPr>
            <a:r>
              <a:rPr lang="en-US" dirty="0" smtClean="0">
                <a:solidFill>
                  <a:schemeClr val="accent2">
                    <a:lumMod val="50000"/>
                  </a:schemeClr>
                </a:solidFill>
              </a:rPr>
              <a:t>Also spoke directly with management as needed</a:t>
            </a:r>
            <a:endParaRPr lang="en-US" dirty="0">
              <a:solidFill>
                <a:schemeClr val="accent2">
                  <a:lumMod val="50000"/>
                </a:schemeClr>
              </a:solidFill>
            </a:endParaRPr>
          </a:p>
          <a:p>
            <a:pPr algn="ctr"/>
            <a:endParaRPr lang="en-US" dirty="0">
              <a:solidFill>
                <a:schemeClr val="accent2">
                  <a:lumMod val="50000"/>
                </a:schemeClr>
              </a:solidFill>
            </a:endParaRPr>
          </a:p>
        </p:txBody>
      </p:sp>
    </p:spTree>
    <p:extLst>
      <p:ext uri="{BB962C8B-B14F-4D97-AF65-F5344CB8AC3E}">
        <p14:creationId xmlns:p14="http://schemas.microsoft.com/office/powerpoint/2010/main" val="986367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a:t>
            </a:r>
            <a:endParaRPr lang="en-US" dirty="0"/>
          </a:p>
        </p:txBody>
      </p:sp>
      <p:pic>
        <p:nvPicPr>
          <p:cNvPr id="4" name="Picture 3"/>
          <p:cNvPicPr>
            <a:picLocks noChangeAspect="1"/>
          </p:cNvPicPr>
          <p:nvPr/>
        </p:nvPicPr>
        <p:blipFill>
          <a:blip r:embed="rId3"/>
          <a:stretch>
            <a:fillRect/>
          </a:stretch>
        </p:blipFill>
        <p:spPr>
          <a:xfrm>
            <a:off x="445981" y="1066800"/>
            <a:ext cx="8402744" cy="4724400"/>
          </a:xfrm>
          <a:prstGeom prst="rect">
            <a:avLst/>
          </a:prstGeom>
        </p:spPr>
      </p:pic>
    </p:spTree>
    <p:extLst>
      <p:ext uri="{BB962C8B-B14F-4D97-AF65-F5344CB8AC3E}">
        <p14:creationId xmlns:p14="http://schemas.microsoft.com/office/powerpoint/2010/main" val="3945772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3766205" y="3276600"/>
            <a:ext cx="5279930" cy="3133390"/>
          </a:xfrm>
          <a:prstGeom prst="rect">
            <a:avLst/>
          </a:prstGeom>
        </p:spPr>
      </p:pic>
      <p:sp>
        <p:nvSpPr>
          <p:cNvPr id="3" name="Title 2"/>
          <p:cNvSpPr>
            <a:spLocks noGrp="1"/>
          </p:cNvSpPr>
          <p:nvPr>
            <p:ph type="title"/>
          </p:nvPr>
        </p:nvSpPr>
        <p:spPr/>
        <p:txBody>
          <a:bodyPr/>
          <a:lstStyle/>
          <a:p>
            <a:r>
              <a:rPr lang="en-US" dirty="0" smtClean="0"/>
              <a:t>Hurricane Harvey: Track</a:t>
            </a:r>
            <a:endParaRPr lang="en-US" dirty="0"/>
          </a:p>
        </p:txBody>
      </p:sp>
      <p:pic>
        <p:nvPicPr>
          <p:cNvPr id="2" name="qGmAMW4MqFI"/>
          <p:cNvPicPr>
            <a:picLocks noRot="1" noChangeAspect="1"/>
          </p:cNvPicPr>
          <p:nvPr>
            <a:videoFile r:link="rId1"/>
          </p:nvPr>
        </p:nvPicPr>
        <p:blipFill>
          <a:blip r:embed="rId5"/>
          <a:stretch>
            <a:fillRect/>
          </a:stretch>
        </p:blipFill>
        <p:spPr>
          <a:xfrm>
            <a:off x="352425" y="914400"/>
            <a:ext cx="5012267" cy="2819400"/>
          </a:xfrm>
          <a:prstGeom prst="rect">
            <a:avLst/>
          </a:prstGeom>
        </p:spPr>
      </p:pic>
      <p:sp>
        <p:nvSpPr>
          <p:cNvPr id="4" name="Rectangle 3"/>
          <p:cNvSpPr/>
          <p:nvPr/>
        </p:nvSpPr>
        <p:spPr>
          <a:xfrm>
            <a:off x="5402792" y="1834634"/>
            <a:ext cx="3544560" cy="369332"/>
          </a:xfrm>
          <a:prstGeom prst="rect">
            <a:avLst/>
          </a:prstGeom>
        </p:spPr>
        <p:txBody>
          <a:bodyPr wrap="none">
            <a:spAutoFit/>
          </a:bodyPr>
          <a:lstStyle/>
          <a:p>
            <a:r>
              <a:rPr lang="en-US" dirty="0"/>
              <a:t>https://youtu.be/qGmAMW4MqFI</a:t>
            </a:r>
          </a:p>
        </p:txBody>
      </p:sp>
    </p:spTree>
    <p:extLst>
      <p:ext uri="{BB962C8B-B14F-4D97-AF65-F5344CB8AC3E}">
        <p14:creationId xmlns:p14="http://schemas.microsoft.com/office/powerpoint/2010/main" val="28512140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First Forecast</a:t>
            </a:r>
            <a:endParaRPr lang="en-US" dirty="0"/>
          </a:p>
        </p:txBody>
      </p:sp>
      <p:sp>
        <p:nvSpPr>
          <p:cNvPr id="2" name="Rectangle 1"/>
          <p:cNvSpPr/>
          <p:nvPr/>
        </p:nvSpPr>
        <p:spPr>
          <a:xfrm>
            <a:off x="5043549" y="1797874"/>
            <a:ext cx="3917125" cy="3429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dirty="0" smtClean="0">
                <a:solidFill>
                  <a:schemeClr val="accent2">
                    <a:lumMod val="50000"/>
                  </a:schemeClr>
                </a:solidFill>
              </a:rPr>
              <a:t>Hurricane computer models at midnight on the start of Aug 17 were mostly tracking what would soon be Harvey toward Central America or the Yucatan within 4 to 5 days. And unlikely to reemerge over the Gulf. No hint of a track toward Texas.</a:t>
            </a:r>
            <a:endParaRPr lang="en-US" sz="1400" dirty="0">
              <a:solidFill>
                <a:schemeClr val="tx1"/>
              </a:solidFill>
            </a:endParaRPr>
          </a:p>
          <a:p>
            <a:pPr algn="ctr"/>
            <a:endParaRPr lang="en-US" dirty="0">
              <a:solidFill>
                <a:schemeClr val="tx1"/>
              </a:solidFill>
            </a:endParaRPr>
          </a:p>
          <a:p>
            <a:pPr algn="ct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0" y="990600"/>
            <a:ext cx="5043549" cy="5043549"/>
          </a:xfrm>
          <a:prstGeom prst="rect">
            <a:avLst/>
          </a:prstGeom>
        </p:spPr>
      </p:pic>
    </p:spTree>
    <p:extLst>
      <p:ext uri="{BB962C8B-B14F-4D97-AF65-F5344CB8AC3E}">
        <p14:creationId xmlns:p14="http://schemas.microsoft.com/office/powerpoint/2010/main" val="15591434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First Forecast</a:t>
            </a:r>
            <a:endParaRPr lang="en-US" dirty="0"/>
          </a:p>
        </p:txBody>
      </p:sp>
      <p:sp>
        <p:nvSpPr>
          <p:cNvPr id="2" name="Rectangle 1"/>
          <p:cNvSpPr/>
          <p:nvPr/>
        </p:nvSpPr>
        <p:spPr>
          <a:xfrm>
            <a:off x="4953000" y="1371600"/>
            <a:ext cx="4114800" cy="3429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dirty="0" smtClean="0">
                <a:solidFill>
                  <a:schemeClr val="accent2">
                    <a:lumMod val="50000"/>
                  </a:schemeClr>
                </a:solidFill>
              </a:rPr>
              <a:t>I distributed an email to operations on Friday August 18 at 10:49AM:</a:t>
            </a:r>
          </a:p>
          <a:p>
            <a:pPr marL="285750" indent="-285750">
              <a:buFont typeface="Wingdings" panose="05000000000000000000" pitchFamily="2" charset="2"/>
              <a:buChar char="q"/>
            </a:pPr>
            <a:endParaRPr lang="en-US" dirty="0" smtClean="0">
              <a:solidFill>
                <a:schemeClr val="accent2">
                  <a:lumMod val="50000"/>
                </a:schemeClr>
              </a:solidFill>
            </a:endParaRPr>
          </a:p>
          <a:p>
            <a:pPr lvl="0"/>
            <a:r>
              <a:rPr lang="en-US" sz="1400" b="1" dirty="0">
                <a:solidFill>
                  <a:srgbClr val="FF0000"/>
                </a:solidFill>
              </a:rPr>
              <a:t>The European model is taking what is now Tropical Storm Harvey in the Caribbean toward Texas in about ten days</a:t>
            </a:r>
            <a:r>
              <a:rPr lang="en-US" sz="1400" dirty="0">
                <a:solidFill>
                  <a:srgbClr val="FF0000"/>
                </a:solidFill>
              </a:rPr>
              <a:t>. </a:t>
            </a:r>
            <a:r>
              <a:rPr lang="en-US" sz="1400" dirty="0">
                <a:solidFill>
                  <a:schemeClr val="tx1"/>
                </a:solidFill>
              </a:rPr>
              <a:t>To note, none of the models designed specifically for hurricanes are projecting this track. However, the European model </a:t>
            </a:r>
            <a:r>
              <a:rPr lang="en-US" sz="1400" dirty="0" smtClean="0">
                <a:solidFill>
                  <a:schemeClr val="tx1"/>
                </a:solidFill>
              </a:rPr>
              <a:t>has a history of </a:t>
            </a:r>
            <a:r>
              <a:rPr lang="en-US" sz="1400" dirty="0">
                <a:solidFill>
                  <a:schemeClr val="tx1"/>
                </a:solidFill>
              </a:rPr>
              <a:t>forecasting tropical systems with some level of accuracy. Thus, this forecast track can’t – at this point – be completely ignored. Even if it’s far from likely.</a:t>
            </a:r>
          </a:p>
          <a:p>
            <a:pPr algn="ctr"/>
            <a:endParaRPr lang="en-US" dirty="0">
              <a:solidFill>
                <a:schemeClr val="tx1"/>
              </a:solidFill>
            </a:endParaRPr>
          </a:p>
          <a:p>
            <a:pPr algn="ctr"/>
            <a:endParaRPr lang="en-US" dirty="0">
              <a:solidFill>
                <a:schemeClr val="tx1"/>
              </a:solidFill>
            </a:endParaRPr>
          </a:p>
        </p:txBody>
      </p:sp>
      <p:pic>
        <p:nvPicPr>
          <p:cNvPr id="5" name="Picture 4"/>
          <p:cNvPicPr>
            <a:picLocks noChangeAspect="1"/>
          </p:cNvPicPr>
          <p:nvPr/>
        </p:nvPicPr>
        <p:blipFill>
          <a:blip r:embed="rId3"/>
          <a:stretch>
            <a:fillRect/>
          </a:stretch>
        </p:blipFill>
        <p:spPr>
          <a:xfrm>
            <a:off x="76200" y="1676401"/>
            <a:ext cx="4800600" cy="3692770"/>
          </a:xfrm>
          <a:prstGeom prst="rect">
            <a:avLst/>
          </a:prstGeom>
        </p:spPr>
      </p:pic>
      <p:sp>
        <p:nvSpPr>
          <p:cNvPr id="6" name="Rectangle 5"/>
          <p:cNvSpPr/>
          <p:nvPr/>
        </p:nvSpPr>
        <p:spPr>
          <a:xfrm>
            <a:off x="4953000" y="4953000"/>
            <a:ext cx="4114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rgbClr val="FF0000"/>
                </a:solidFill>
              </a:rPr>
              <a:t>At this point, the European model was the lone model giving any hint of Harvey approaching Texas</a:t>
            </a:r>
          </a:p>
          <a:p>
            <a:pPr algn="ctr"/>
            <a:endParaRPr lang="en-US" dirty="0">
              <a:solidFill>
                <a:schemeClr val="tx1"/>
              </a:solidFill>
            </a:endParaRPr>
          </a:p>
        </p:txBody>
      </p:sp>
    </p:spTree>
    <p:extLst>
      <p:ext uri="{BB962C8B-B14F-4D97-AF65-F5344CB8AC3E}">
        <p14:creationId xmlns:p14="http://schemas.microsoft.com/office/powerpoint/2010/main" val="2962889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First Forecast</a:t>
            </a:r>
            <a:endParaRPr lang="en-US" dirty="0"/>
          </a:p>
        </p:txBody>
      </p:sp>
      <p:sp>
        <p:nvSpPr>
          <p:cNvPr id="6" name="Rectangle 5"/>
          <p:cNvSpPr/>
          <p:nvPr/>
        </p:nvSpPr>
        <p:spPr>
          <a:xfrm>
            <a:off x="2362200" y="5257800"/>
            <a:ext cx="4114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This was the National Hurricane Center’s (NHC) first forecast, issued 11PM AST (9PM CDT) on August 17</a:t>
            </a:r>
          </a:p>
          <a:p>
            <a:pPr algn="ct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1447800" y="816180"/>
            <a:ext cx="5715000" cy="4289220"/>
          </a:xfrm>
          <a:prstGeom prst="rect">
            <a:avLst/>
          </a:prstGeom>
        </p:spPr>
      </p:pic>
    </p:spTree>
    <p:extLst>
      <p:ext uri="{BB962C8B-B14F-4D97-AF65-F5344CB8AC3E}">
        <p14:creationId xmlns:p14="http://schemas.microsoft.com/office/powerpoint/2010/main" val="2496075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2362199" y="5318919"/>
            <a:ext cx="4114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Friday, August 18. 24 hours later, the NHC shifted the track slightly northward</a:t>
            </a:r>
          </a:p>
          <a:p>
            <a:pPr algn="ctr"/>
            <a:endParaRPr lang="en-US" dirty="0">
              <a:solidFill>
                <a:schemeClr val="tx1"/>
              </a:solidFill>
            </a:endParaRPr>
          </a:p>
        </p:txBody>
      </p:sp>
      <p:pic>
        <p:nvPicPr>
          <p:cNvPr id="2" name="Picture 1"/>
          <p:cNvPicPr>
            <a:picLocks noChangeAspect="1"/>
          </p:cNvPicPr>
          <p:nvPr/>
        </p:nvPicPr>
        <p:blipFill>
          <a:blip r:embed="rId3"/>
          <a:stretch>
            <a:fillRect/>
          </a:stretch>
        </p:blipFill>
        <p:spPr>
          <a:xfrm>
            <a:off x="1418129" y="757238"/>
            <a:ext cx="6002941" cy="4505325"/>
          </a:xfrm>
          <a:prstGeom prst="rect">
            <a:avLst/>
          </a:prstGeom>
        </p:spPr>
      </p:pic>
    </p:spTree>
    <p:extLst>
      <p:ext uri="{BB962C8B-B14F-4D97-AF65-F5344CB8AC3E}">
        <p14:creationId xmlns:p14="http://schemas.microsoft.com/office/powerpoint/2010/main" val="2702719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8129" y="757237"/>
            <a:ext cx="5998803" cy="4505325"/>
          </a:xfrm>
          <a:prstGeom prst="rect">
            <a:avLst/>
          </a:prstGeom>
        </p:spPr>
      </p:pic>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2362199" y="5318919"/>
            <a:ext cx="4114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24 hours later, Harvey had dissipated. Saturday night, August 19.</a:t>
            </a:r>
          </a:p>
          <a:p>
            <a:pPr algn="ctr"/>
            <a:endParaRPr lang="en-US" dirty="0">
              <a:solidFill>
                <a:schemeClr val="tx1"/>
              </a:solidFill>
            </a:endParaRPr>
          </a:p>
        </p:txBody>
      </p:sp>
    </p:spTree>
    <p:extLst>
      <p:ext uri="{BB962C8B-B14F-4D97-AF65-F5344CB8AC3E}">
        <p14:creationId xmlns:p14="http://schemas.microsoft.com/office/powerpoint/2010/main" val="18118326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Forecast</a:t>
            </a:r>
            <a:endParaRPr lang="en-US" dirty="0"/>
          </a:p>
        </p:txBody>
      </p:sp>
      <p:sp>
        <p:nvSpPr>
          <p:cNvPr id="2" name="Rectangle 1"/>
          <p:cNvSpPr/>
          <p:nvPr/>
        </p:nvSpPr>
        <p:spPr>
          <a:xfrm>
            <a:off x="2057400" y="1600200"/>
            <a:ext cx="4572000" cy="3693319"/>
          </a:xfrm>
          <a:prstGeom prst="rect">
            <a:avLst/>
          </a:prstGeom>
          <a:solidFill>
            <a:schemeClr val="tx2">
              <a:lumMod val="20000"/>
              <a:lumOff val="80000"/>
            </a:schemeClr>
          </a:solidFill>
          <a:ln>
            <a:solidFill>
              <a:schemeClr val="tx1"/>
            </a:solidFill>
          </a:ln>
        </p:spPr>
        <p:txBody>
          <a:bodyPr>
            <a:spAutoFit/>
          </a:bodyPr>
          <a:lstStyle/>
          <a:p>
            <a:r>
              <a:rPr lang="en-US" b="1" dirty="0" smtClean="0"/>
              <a:t>Email to ERCOT operations, sent </a:t>
            </a:r>
            <a:r>
              <a:rPr lang="en-US" b="1" dirty="0" smtClean="0">
                <a:solidFill>
                  <a:srgbClr val="FF0000"/>
                </a:solidFill>
              </a:rPr>
              <a:t>8/21</a:t>
            </a:r>
            <a:r>
              <a:rPr lang="en-US" b="1" dirty="0" smtClean="0"/>
              <a:t>:</a:t>
            </a:r>
          </a:p>
          <a:p>
            <a:r>
              <a:rPr lang="en-US" dirty="0" smtClean="0"/>
              <a:t>I </a:t>
            </a:r>
            <a:r>
              <a:rPr lang="en-US" dirty="0"/>
              <a:t>mentioned Tropical Storm Harvey with an update late last week. At that time, the European model was the outlier, bringing it to Texas. Now, </a:t>
            </a:r>
            <a:r>
              <a:rPr lang="en-US" b="1" dirty="0">
                <a:solidFill>
                  <a:srgbClr val="FF0000"/>
                </a:solidFill>
              </a:rPr>
              <a:t>roughly one-half of computer models are tracking it into Texas</a:t>
            </a:r>
            <a:r>
              <a:rPr lang="en-US" dirty="0"/>
              <a:t>. Friday time frame. Currently, it's not a named storm. Having dissipated over the weekend. However, </a:t>
            </a:r>
            <a:r>
              <a:rPr lang="en-US" b="1" dirty="0">
                <a:solidFill>
                  <a:srgbClr val="FF0000"/>
                </a:solidFill>
              </a:rPr>
              <a:t>models are suggesting a regeneration</a:t>
            </a:r>
            <a:r>
              <a:rPr lang="en-US" dirty="0"/>
              <a:t>. Most keep it no stronger than a tropical storm. A couple suggest a relatively weak hurricane is possible. </a:t>
            </a:r>
          </a:p>
        </p:txBody>
      </p:sp>
    </p:spTree>
    <p:extLst>
      <p:ext uri="{BB962C8B-B14F-4D97-AF65-F5344CB8AC3E}">
        <p14:creationId xmlns:p14="http://schemas.microsoft.com/office/powerpoint/2010/main" val="23195771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Introduction</a:t>
            </a:r>
            <a:endParaRPr lang="en-US" dirty="0"/>
          </a:p>
        </p:txBody>
      </p:sp>
      <p:sp>
        <p:nvSpPr>
          <p:cNvPr id="2" name="TextBox 1"/>
          <p:cNvSpPr txBox="1"/>
          <p:nvPr/>
        </p:nvSpPr>
        <p:spPr>
          <a:xfrm>
            <a:off x="1143000" y="2057400"/>
            <a:ext cx="6858000" cy="2862322"/>
          </a:xfrm>
          <a:prstGeom prst="rect">
            <a:avLst/>
          </a:prstGeom>
          <a:solidFill>
            <a:schemeClr val="bg1">
              <a:lumMod val="85000"/>
            </a:schemeClr>
          </a:solidFill>
          <a:ln w="19050">
            <a:solidFill>
              <a:schemeClr val="tx1"/>
            </a:solidFill>
          </a:ln>
        </p:spPr>
        <p:txBody>
          <a:bodyPr wrap="square" rtlCol="0">
            <a:spAutoFit/>
          </a:bodyPr>
          <a:lstStyle/>
          <a:p>
            <a:r>
              <a:rPr lang="en-US" dirty="0" smtClean="0"/>
              <a:t>Today’s presentation will focus on hurricanes. Hurricane Harvey, in particular. </a:t>
            </a:r>
          </a:p>
          <a:p>
            <a:endParaRPr lang="en-US" dirty="0"/>
          </a:p>
          <a:p>
            <a:r>
              <a:rPr lang="en-US" dirty="0" smtClean="0"/>
              <a:t>Today’s Presentation: </a:t>
            </a:r>
          </a:p>
          <a:p>
            <a:pPr marL="342900" indent="-342900">
              <a:buFont typeface="Wingdings" panose="05000000000000000000" pitchFamily="2" charset="2"/>
              <a:buChar char="q"/>
            </a:pPr>
            <a:r>
              <a:rPr lang="en-US" dirty="0" smtClean="0"/>
              <a:t>Review of the 2017 Hurricane Season</a:t>
            </a:r>
          </a:p>
          <a:p>
            <a:pPr marL="342900" indent="-342900">
              <a:buFont typeface="Wingdings" panose="05000000000000000000" pitchFamily="2" charset="2"/>
              <a:buChar char="q"/>
            </a:pPr>
            <a:r>
              <a:rPr lang="en-US" dirty="0" smtClean="0"/>
              <a:t>Hurricane Harvey: Forecast review, actions taken, post-storm analysis</a:t>
            </a:r>
          </a:p>
          <a:p>
            <a:pPr marL="342900" indent="-342900">
              <a:buFont typeface="Wingdings" panose="05000000000000000000" pitchFamily="2" charset="2"/>
              <a:buChar char="q"/>
            </a:pPr>
            <a:r>
              <a:rPr lang="en-US" dirty="0" smtClean="0"/>
              <a:t>Early thoughts on the 2018 Hurricane Season</a:t>
            </a:r>
          </a:p>
          <a:p>
            <a:pPr marL="342900" indent="-342900">
              <a:buFont typeface="Wingdings" panose="05000000000000000000" pitchFamily="2" charset="2"/>
              <a:buChar char="q"/>
            </a:pPr>
            <a:r>
              <a:rPr lang="en-US" dirty="0" smtClean="0"/>
              <a:t>Texas Summer Weather Outlook</a:t>
            </a:r>
            <a:endParaRPr lang="en-US" dirty="0"/>
          </a:p>
          <a:p>
            <a:endParaRPr lang="en-US" dirty="0"/>
          </a:p>
        </p:txBody>
      </p:sp>
    </p:spTree>
    <p:extLst>
      <p:ext uri="{BB962C8B-B14F-4D97-AF65-F5344CB8AC3E}">
        <p14:creationId xmlns:p14="http://schemas.microsoft.com/office/powerpoint/2010/main" val="1024058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18129" y="747712"/>
            <a:ext cx="6007311" cy="4514850"/>
          </a:xfrm>
          <a:prstGeom prst="rect">
            <a:avLst/>
          </a:prstGeom>
        </p:spPr>
      </p:pic>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2209800" y="5318919"/>
            <a:ext cx="44196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700" dirty="0" smtClean="0">
                <a:solidFill>
                  <a:schemeClr val="accent2">
                    <a:lumMod val="50000"/>
                  </a:schemeClr>
                </a:solidFill>
              </a:rPr>
              <a:t>NHC did not issue new forecast tracks from August 19 until Harvey re-intensified into a tropical depression at 10AM August 23</a:t>
            </a:r>
            <a:endParaRPr lang="en-US" dirty="0">
              <a:solidFill>
                <a:schemeClr val="tx1"/>
              </a:solidFill>
            </a:endParaRPr>
          </a:p>
        </p:txBody>
      </p:sp>
    </p:spTree>
    <p:extLst>
      <p:ext uri="{BB962C8B-B14F-4D97-AF65-F5344CB8AC3E}">
        <p14:creationId xmlns:p14="http://schemas.microsoft.com/office/powerpoint/2010/main" val="1735436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Forecast</a:t>
            </a:r>
            <a:endParaRPr lang="en-US" dirty="0"/>
          </a:p>
        </p:txBody>
      </p:sp>
      <p:sp>
        <p:nvSpPr>
          <p:cNvPr id="4" name="Rectangle 3"/>
          <p:cNvSpPr/>
          <p:nvPr/>
        </p:nvSpPr>
        <p:spPr>
          <a:xfrm>
            <a:off x="38100" y="771525"/>
            <a:ext cx="4572000" cy="2523768"/>
          </a:xfrm>
          <a:prstGeom prst="rect">
            <a:avLst/>
          </a:prstGeom>
          <a:solidFill>
            <a:schemeClr val="tx2">
              <a:lumMod val="20000"/>
              <a:lumOff val="80000"/>
            </a:schemeClr>
          </a:solidFill>
          <a:ln>
            <a:solidFill>
              <a:schemeClr val="tx1"/>
            </a:solidFill>
          </a:ln>
        </p:spPr>
        <p:txBody>
          <a:bodyPr>
            <a:spAutoFit/>
          </a:bodyPr>
          <a:lstStyle/>
          <a:p>
            <a:r>
              <a:rPr lang="en-US" b="1" dirty="0" smtClean="0"/>
              <a:t>Emails sent to operations on 8/23:</a:t>
            </a:r>
          </a:p>
          <a:p>
            <a:r>
              <a:rPr lang="en-US" sz="1400" dirty="0" smtClean="0"/>
              <a:t>The latest GFS model is hot off the presses. While it’s only one model (and typically not highly-reliable), it takes </a:t>
            </a:r>
            <a:r>
              <a:rPr lang="en-US" sz="1400" dirty="0" smtClean="0">
                <a:solidFill>
                  <a:srgbClr val="FF0000"/>
                </a:solidFill>
              </a:rPr>
              <a:t>Harvey into South Texas on Friday and parks it there through Monday. This would mean the Valley up to Corpus (and likely further up the Coast) would be deluged with rain. </a:t>
            </a:r>
            <a:r>
              <a:rPr lang="en-US" sz="1400" dirty="0" smtClean="0"/>
              <a:t>It then tracks Harvey along the Coast Tuesday and Wednesday. Not departing Texas until Thursday morning.  This path would keep the heavy rain totals south and east of Austin. But again, this is one solution of a still-developing situation.</a:t>
            </a:r>
            <a:endParaRPr lang="en-US" sz="1400" dirty="0"/>
          </a:p>
        </p:txBody>
      </p:sp>
      <p:sp>
        <p:nvSpPr>
          <p:cNvPr id="5" name="Rectangle 4"/>
          <p:cNvSpPr/>
          <p:nvPr/>
        </p:nvSpPr>
        <p:spPr>
          <a:xfrm>
            <a:off x="4572000" y="752475"/>
            <a:ext cx="4572000" cy="4678204"/>
          </a:xfrm>
          <a:prstGeom prst="rect">
            <a:avLst/>
          </a:prstGeom>
          <a:solidFill>
            <a:schemeClr val="tx2">
              <a:lumMod val="20000"/>
              <a:lumOff val="80000"/>
            </a:schemeClr>
          </a:solidFill>
          <a:ln>
            <a:solidFill>
              <a:schemeClr val="tx1"/>
            </a:solidFill>
          </a:ln>
        </p:spPr>
        <p:txBody>
          <a:bodyPr>
            <a:spAutoFit/>
          </a:bodyPr>
          <a:lstStyle/>
          <a:p>
            <a:r>
              <a:rPr lang="en-US" sz="1400" dirty="0"/>
              <a:t>Below is the latest track of several hurricane models. </a:t>
            </a:r>
          </a:p>
          <a:p>
            <a:endParaRPr lang="en-US" sz="1400" dirty="0"/>
          </a:p>
          <a:p>
            <a:r>
              <a:rPr lang="en-US" sz="1400" dirty="0"/>
              <a:t>Note, many of these models track Harvey in a loop. Ashore and then back out to sea before making a second landfall. This is entirely possible. </a:t>
            </a:r>
          </a:p>
          <a:p>
            <a:endParaRPr lang="en-US" sz="1400" dirty="0"/>
          </a:p>
          <a:p>
            <a:r>
              <a:rPr lang="en-US" sz="1400" dirty="0"/>
              <a:t>The latest European model (not pictured below) brings Harvey into the RGV on Friday PM, parks it there through Sunday, and then moves it back offshore where it intensifies again. Possibly into a hurricane. And then tracks it just off the Texas Gulf Coast, northeast to a second landfall just east of the TX-LA border. </a:t>
            </a:r>
          </a:p>
          <a:p>
            <a:endParaRPr lang="en-US" sz="1400" dirty="0"/>
          </a:p>
          <a:p>
            <a:r>
              <a:rPr lang="en-US" sz="1400" dirty="0"/>
              <a:t>A meteorology friend </a:t>
            </a:r>
            <a:r>
              <a:rPr lang="en-US" sz="1400" dirty="0">
                <a:solidFill>
                  <a:srgbClr val="FF0000"/>
                </a:solidFill>
              </a:rPr>
              <a:t>spotted a model that is projecting 30 inches of rainfall </a:t>
            </a:r>
            <a:r>
              <a:rPr lang="en-US" sz="1400" dirty="0"/>
              <a:t>in some </a:t>
            </a:r>
            <a:r>
              <a:rPr lang="en-US" sz="1400" dirty="0" smtClean="0"/>
              <a:t>locations</a:t>
            </a:r>
            <a:r>
              <a:rPr lang="en-US" sz="1400" dirty="0"/>
              <a:t>.</a:t>
            </a:r>
          </a:p>
          <a:p>
            <a:endParaRPr lang="en-US" sz="1400" dirty="0"/>
          </a:p>
          <a:p>
            <a:r>
              <a:rPr lang="en-US" sz="1400" dirty="0"/>
              <a:t>It’s becoming </a:t>
            </a:r>
            <a:r>
              <a:rPr lang="en-US" sz="1400" dirty="0">
                <a:solidFill>
                  <a:srgbClr val="FF0000"/>
                </a:solidFill>
              </a:rPr>
              <a:t>increasingly clear that some locations in the South and/or Coast zones are going to have some major problems to contend with</a:t>
            </a:r>
            <a:r>
              <a:rPr lang="en-US" sz="1400" dirty="0"/>
              <a:t>. Can’t yet rule out South Central Texas as well. </a:t>
            </a:r>
          </a:p>
          <a:p>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 y="3304818"/>
            <a:ext cx="2857500" cy="2857500"/>
          </a:xfrm>
          <a:prstGeom prst="rect">
            <a:avLst/>
          </a:prstGeom>
        </p:spPr>
      </p:pic>
    </p:spTree>
    <p:extLst>
      <p:ext uri="{BB962C8B-B14F-4D97-AF65-F5344CB8AC3E}">
        <p14:creationId xmlns:p14="http://schemas.microsoft.com/office/powerpoint/2010/main" val="30821098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418128" y="747712"/>
            <a:ext cx="6007311" cy="4508605"/>
          </a:xfrm>
          <a:prstGeom prst="rect">
            <a:avLst/>
          </a:prstGeom>
        </p:spPr>
      </p:pic>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2362199" y="5318919"/>
            <a:ext cx="4114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12 hours later. 10PM on August 23.</a:t>
            </a:r>
          </a:p>
          <a:p>
            <a:r>
              <a:rPr lang="en-US" sz="1700" dirty="0" smtClean="0">
                <a:solidFill>
                  <a:schemeClr val="accent2">
                    <a:lumMod val="50000"/>
                  </a:schemeClr>
                </a:solidFill>
              </a:rPr>
              <a:t>Note: now forecasting a hurricane.</a:t>
            </a:r>
          </a:p>
          <a:p>
            <a:pPr algn="ctr"/>
            <a:endParaRPr lang="en-US" dirty="0">
              <a:solidFill>
                <a:schemeClr val="tx1"/>
              </a:solidFill>
            </a:endParaRPr>
          </a:p>
        </p:txBody>
      </p:sp>
    </p:spTree>
    <p:extLst>
      <p:ext uri="{BB962C8B-B14F-4D97-AF65-F5344CB8AC3E}">
        <p14:creationId xmlns:p14="http://schemas.microsoft.com/office/powerpoint/2010/main" val="28739897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Forecast</a:t>
            </a:r>
            <a:endParaRPr lang="en-US" dirty="0"/>
          </a:p>
        </p:txBody>
      </p:sp>
      <p:pic>
        <p:nvPicPr>
          <p:cNvPr id="7" name="Picture 6"/>
          <p:cNvPicPr>
            <a:picLocks noChangeAspect="1"/>
          </p:cNvPicPr>
          <p:nvPr/>
        </p:nvPicPr>
        <p:blipFill>
          <a:blip r:embed="rId3"/>
          <a:stretch>
            <a:fillRect/>
          </a:stretch>
        </p:blipFill>
        <p:spPr>
          <a:xfrm>
            <a:off x="0" y="762000"/>
            <a:ext cx="5715000" cy="5715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280319"/>
            <a:ext cx="4156585" cy="3114668"/>
          </a:xfrm>
          <a:prstGeom prst="rect">
            <a:avLst/>
          </a:prstGeom>
        </p:spPr>
      </p:pic>
      <p:pic>
        <p:nvPicPr>
          <p:cNvPr id="9" name="Picture 8"/>
          <p:cNvPicPr>
            <a:picLocks noChangeAspect="1"/>
          </p:cNvPicPr>
          <p:nvPr/>
        </p:nvPicPr>
        <p:blipFill>
          <a:blip r:embed="rId5"/>
          <a:stretch>
            <a:fillRect/>
          </a:stretch>
        </p:blipFill>
        <p:spPr>
          <a:xfrm>
            <a:off x="6006590" y="4290856"/>
            <a:ext cx="2908810" cy="2186144"/>
          </a:xfrm>
          <a:prstGeom prst="rect">
            <a:avLst/>
          </a:prstGeom>
        </p:spPr>
      </p:pic>
      <p:sp>
        <p:nvSpPr>
          <p:cNvPr id="6" name="Rectangle 5"/>
          <p:cNvSpPr/>
          <p:nvPr/>
        </p:nvSpPr>
        <p:spPr>
          <a:xfrm>
            <a:off x="4298047" y="5334000"/>
            <a:ext cx="1683653"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August 24, day prior to landfall</a:t>
            </a:r>
          </a:p>
          <a:p>
            <a:pPr algn="ctr"/>
            <a:endParaRPr lang="en-US" dirty="0">
              <a:solidFill>
                <a:schemeClr val="tx1"/>
              </a:solidFill>
            </a:endParaRPr>
          </a:p>
        </p:txBody>
      </p:sp>
    </p:spTree>
    <p:extLst>
      <p:ext uri="{BB962C8B-B14F-4D97-AF65-F5344CB8AC3E}">
        <p14:creationId xmlns:p14="http://schemas.microsoft.com/office/powerpoint/2010/main" val="34955924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Forecast</a:t>
            </a:r>
            <a:endParaRPr lang="en-US" dirty="0"/>
          </a:p>
        </p:txBody>
      </p:sp>
      <p:pic>
        <p:nvPicPr>
          <p:cNvPr id="5" name="Picture 4"/>
          <p:cNvPicPr>
            <a:picLocks noChangeAspect="1"/>
          </p:cNvPicPr>
          <p:nvPr/>
        </p:nvPicPr>
        <p:blipFill>
          <a:blip r:embed="rId3"/>
          <a:stretch>
            <a:fillRect/>
          </a:stretch>
        </p:blipFill>
        <p:spPr>
          <a:xfrm>
            <a:off x="152400" y="1042650"/>
            <a:ext cx="4624724" cy="4624724"/>
          </a:xfrm>
          <a:prstGeom prst="rect">
            <a:avLst/>
          </a:prstGeom>
        </p:spPr>
      </p:pic>
      <p:pic>
        <p:nvPicPr>
          <p:cNvPr id="2" name="Picture 1"/>
          <p:cNvPicPr>
            <a:picLocks noChangeAspect="1"/>
          </p:cNvPicPr>
          <p:nvPr/>
        </p:nvPicPr>
        <p:blipFill>
          <a:blip r:embed="rId4"/>
          <a:stretch>
            <a:fillRect/>
          </a:stretch>
        </p:blipFill>
        <p:spPr>
          <a:xfrm>
            <a:off x="4739357" y="1092825"/>
            <a:ext cx="3871243" cy="2900851"/>
          </a:xfrm>
          <a:prstGeom prst="rect">
            <a:avLst/>
          </a:prstGeom>
        </p:spPr>
      </p:pic>
      <p:sp>
        <p:nvSpPr>
          <p:cNvPr id="6" name="Rectangle 5"/>
          <p:cNvSpPr/>
          <p:nvPr/>
        </p:nvSpPr>
        <p:spPr>
          <a:xfrm>
            <a:off x="3238500" y="4419600"/>
            <a:ext cx="1371600" cy="1066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Morning of August 25</a:t>
            </a:r>
          </a:p>
          <a:p>
            <a:r>
              <a:rPr lang="en-US" sz="1700" dirty="0" smtClean="0">
                <a:solidFill>
                  <a:schemeClr val="accent2">
                    <a:lumMod val="50000"/>
                  </a:schemeClr>
                </a:solidFill>
              </a:rPr>
              <a:t>(day of landfall)</a:t>
            </a:r>
          </a:p>
          <a:p>
            <a:pPr algn="ctr"/>
            <a:endParaRPr lang="en-US" dirty="0">
              <a:solidFill>
                <a:schemeClr val="tx1"/>
              </a:solidFill>
            </a:endParaRPr>
          </a:p>
        </p:txBody>
      </p:sp>
      <p:pic>
        <p:nvPicPr>
          <p:cNvPr id="7" name="Picture 6"/>
          <p:cNvPicPr>
            <a:picLocks noChangeAspect="1"/>
          </p:cNvPicPr>
          <p:nvPr/>
        </p:nvPicPr>
        <p:blipFill>
          <a:blip r:embed="rId5"/>
          <a:stretch>
            <a:fillRect/>
          </a:stretch>
        </p:blipFill>
        <p:spPr>
          <a:xfrm>
            <a:off x="5079597" y="3955576"/>
            <a:ext cx="3228530" cy="2429788"/>
          </a:xfrm>
          <a:prstGeom prst="rect">
            <a:avLst/>
          </a:prstGeom>
        </p:spPr>
      </p:pic>
    </p:spTree>
    <p:extLst>
      <p:ext uri="{BB962C8B-B14F-4D97-AF65-F5344CB8AC3E}">
        <p14:creationId xmlns:p14="http://schemas.microsoft.com/office/powerpoint/2010/main" val="285236771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Forecast</a:t>
            </a:r>
            <a:endParaRPr lang="en-US" dirty="0"/>
          </a:p>
        </p:txBody>
      </p:sp>
      <p:sp>
        <p:nvSpPr>
          <p:cNvPr id="4" name="Rectangle 3"/>
          <p:cNvSpPr/>
          <p:nvPr/>
        </p:nvSpPr>
        <p:spPr>
          <a:xfrm>
            <a:off x="2057400" y="1295400"/>
            <a:ext cx="4724400" cy="4431983"/>
          </a:xfrm>
          <a:prstGeom prst="rect">
            <a:avLst/>
          </a:prstGeom>
          <a:solidFill>
            <a:schemeClr val="tx2">
              <a:lumMod val="20000"/>
              <a:lumOff val="80000"/>
            </a:schemeClr>
          </a:solidFill>
          <a:ln>
            <a:solidFill>
              <a:schemeClr val="tx1"/>
            </a:solidFill>
          </a:ln>
        </p:spPr>
        <p:txBody>
          <a:bodyPr wrap="square">
            <a:spAutoFit/>
          </a:bodyPr>
          <a:lstStyle/>
          <a:p>
            <a:r>
              <a:rPr lang="en-US" sz="1200" b="1" dirty="0" smtClean="0"/>
              <a:t>EMAIL sent Friday afternoon, 8/25:</a:t>
            </a:r>
          </a:p>
          <a:p>
            <a:r>
              <a:rPr lang="en-US" sz="1500" dirty="0" smtClean="0"/>
              <a:t>As </a:t>
            </a:r>
            <a:r>
              <a:rPr lang="en-US" sz="1500" dirty="0"/>
              <a:t>of 2PM CDT, Hurricane Harvey has intensified to Category 3 status. Officially a Major Hurricane. Sustained winds near the center have been measured at 120 MPH. Further intensification is possible prior to landfall tonight. </a:t>
            </a:r>
            <a:r>
              <a:rPr lang="en-US" sz="1500" dirty="0">
                <a:solidFill>
                  <a:srgbClr val="FF0000"/>
                </a:solidFill>
              </a:rPr>
              <a:t>Can’t completely rule out the Harvey becoming a Category 4 hurricane</a:t>
            </a:r>
            <a:r>
              <a:rPr lang="en-US" sz="1500" dirty="0"/>
              <a:t>.  </a:t>
            </a:r>
          </a:p>
          <a:p>
            <a:endParaRPr lang="en-US" sz="1500" dirty="0"/>
          </a:p>
          <a:p>
            <a:r>
              <a:rPr lang="en-US" sz="1500" dirty="0"/>
              <a:t>Harvey’s </a:t>
            </a:r>
            <a:r>
              <a:rPr lang="en-US" sz="1500" dirty="0">
                <a:solidFill>
                  <a:srgbClr val="FF0000"/>
                </a:solidFill>
              </a:rPr>
              <a:t>main impact will continue to be flooding rain</a:t>
            </a:r>
            <a:r>
              <a:rPr lang="en-US" sz="1500" dirty="0"/>
              <a:t>. And with each computer model, that situation only looks worse. Models are increasingly suggesting over 40 inches of rain in some regions near the Coast. And the trend with these models has been to slow down the system and keep it over Texas longer</a:t>
            </a:r>
            <a:r>
              <a:rPr lang="en-US" sz="1500" dirty="0" smtClean="0"/>
              <a:t>.</a:t>
            </a:r>
          </a:p>
          <a:p>
            <a:endParaRPr lang="en-US" sz="1500" dirty="0"/>
          </a:p>
          <a:p>
            <a:r>
              <a:rPr lang="en-US" sz="1500" dirty="0"/>
              <a:t>It appears Harvey will make landfall a bit faster than previously projected. It will likely come </a:t>
            </a:r>
            <a:r>
              <a:rPr lang="en-US" sz="1500" dirty="0">
                <a:solidFill>
                  <a:srgbClr val="FF0000"/>
                </a:solidFill>
              </a:rPr>
              <a:t>ashore prior to midnight tonight. Somewhere between 8 and 11PM. Still looking like near or just north of Port Aransas. </a:t>
            </a:r>
          </a:p>
        </p:txBody>
      </p:sp>
    </p:spTree>
    <p:extLst>
      <p:ext uri="{BB962C8B-B14F-4D97-AF65-F5344CB8AC3E}">
        <p14:creationId xmlns:p14="http://schemas.microsoft.com/office/powerpoint/2010/main" val="3545498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447800" y="761998"/>
            <a:ext cx="5971730" cy="4489650"/>
          </a:xfrm>
          <a:prstGeom prst="rect">
            <a:avLst/>
          </a:prstGeom>
        </p:spPr>
      </p:pic>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1828800" y="5318919"/>
            <a:ext cx="5257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12 hours later. Landfall. 10PM on Friday, August 25</a:t>
            </a:r>
          </a:p>
          <a:p>
            <a:pPr algn="ctr"/>
            <a:endParaRPr lang="en-US" dirty="0">
              <a:solidFill>
                <a:schemeClr val="tx1"/>
              </a:solidFill>
            </a:endParaRPr>
          </a:p>
        </p:txBody>
      </p:sp>
    </p:spTree>
    <p:extLst>
      <p:ext uri="{BB962C8B-B14F-4D97-AF65-F5344CB8AC3E}">
        <p14:creationId xmlns:p14="http://schemas.microsoft.com/office/powerpoint/2010/main" val="793731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761998"/>
            <a:ext cx="5971730" cy="4494316"/>
          </a:xfrm>
          <a:prstGeom prst="rect">
            <a:avLst/>
          </a:prstGeom>
        </p:spPr>
      </p:pic>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1905000" y="5317430"/>
            <a:ext cx="5181600" cy="100717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24 hours later. 10PM on August 26</a:t>
            </a:r>
          </a:p>
          <a:p>
            <a:r>
              <a:rPr lang="en-US" sz="1600" dirty="0" smtClean="0">
                <a:solidFill>
                  <a:schemeClr val="accent2">
                    <a:lumMod val="50000"/>
                  </a:schemeClr>
                </a:solidFill>
              </a:rPr>
              <a:t>At this point, NHC was keeping Harvey over Texas for at least six days (longer than what actually happened).</a:t>
            </a:r>
          </a:p>
          <a:p>
            <a:pPr algn="ctr"/>
            <a:endParaRPr lang="en-US" dirty="0">
              <a:solidFill>
                <a:schemeClr val="tx1"/>
              </a:solidFill>
            </a:endParaRPr>
          </a:p>
        </p:txBody>
      </p:sp>
    </p:spTree>
    <p:extLst>
      <p:ext uri="{BB962C8B-B14F-4D97-AF65-F5344CB8AC3E}">
        <p14:creationId xmlns:p14="http://schemas.microsoft.com/office/powerpoint/2010/main" val="34119580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7800" y="761998"/>
            <a:ext cx="5977937" cy="4494316"/>
          </a:xfrm>
          <a:prstGeom prst="rect">
            <a:avLst/>
          </a:prstGeom>
        </p:spPr>
      </p:pic>
      <p:sp>
        <p:nvSpPr>
          <p:cNvPr id="3" name="Title 2"/>
          <p:cNvSpPr>
            <a:spLocks noGrp="1"/>
          </p:cNvSpPr>
          <p:nvPr>
            <p:ph type="title"/>
          </p:nvPr>
        </p:nvSpPr>
        <p:spPr/>
        <p:txBody>
          <a:bodyPr/>
          <a:lstStyle/>
          <a:p>
            <a:r>
              <a:rPr lang="en-US" dirty="0" smtClean="0"/>
              <a:t>Hurricane Harvey: Forecast</a:t>
            </a:r>
            <a:endParaRPr lang="en-US" dirty="0"/>
          </a:p>
        </p:txBody>
      </p:sp>
      <p:sp>
        <p:nvSpPr>
          <p:cNvPr id="6" name="Rectangle 5"/>
          <p:cNvSpPr/>
          <p:nvPr/>
        </p:nvSpPr>
        <p:spPr>
          <a:xfrm>
            <a:off x="2362200" y="5318919"/>
            <a:ext cx="4114800" cy="9144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     48 hours later. 10PM on August 28</a:t>
            </a:r>
          </a:p>
          <a:p>
            <a:pPr algn="ctr"/>
            <a:endParaRPr lang="en-US" dirty="0">
              <a:solidFill>
                <a:schemeClr val="tx1"/>
              </a:solidFill>
            </a:endParaRPr>
          </a:p>
        </p:txBody>
      </p:sp>
    </p:spTree>
    <p:extLst>
      <p:ext uri="{BB962C8B-B14F-4D97-AF65-F5344CB8AC3E}">
        <p14:creationId xmlns:p14="http://schemas.microsoft.com/office/powerpoint/2010/main" val="9053390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Landfall</a:t>
            </a:r>
            <a:endParaRPr lang="en-US" dirty="0"/>
          </a:p>
        </p:txBody>
      </p:sp>
      <p:pic>
        <p:nvPicPr>
          <p:cNvPr id="2" name="Picture 1"/>
          <p:cNvPicPr>
            <a:picLocks noChangeAspect="1"/>
          </p:cNvPicPr>
          <p:nvPr/>
        </p:nvPicPr>
        <p:blipFill>
          <a:blip r:embed="rId3"/>
          <a:stretch>
            <a:fillRect/>
          </a:stretch>
        </p:blipFill>
        <p:spPr>
          <a:xfrm>
            <a:off x="3200400" y="838200"/>
            <a:ext cx="5862825" cy="3557461"/>
          </a:xfrm>
          <a:prstGeom prst="rect">
            <a:avLst/>
          </a:prstGeom>
        </p:spPr>
      </p:pic>
      <p:sp>
        <p:nvSpPr>
          <p:cNvPr id="5" name="TextBox 4"/>
          <p:cNvSpPr txBox="1"/>
          <p:nvPr/>
        </p:nvSpPr>
        <p:spPr>
          <a:xfrm>
            <a:off x="-9525" y="1271855"/>
            <a:ext cx="6219267" cy="5586145"/>
          </a:xfrm>
          <a:prstGeom prst="rect">
            <a:avLst/>
          </a:prstGeom>
          <a:noFill/>
        </p:spPr>
        <p:txBody>
          <a:bodyPr wrap="none" rtlCol="0">
            <a:spAutoFit/>
          </a:bodyPr>
          <a:lstStyle/>
          <a:p>
            <a:r>
              <a:rPr lang="en-US" sz="1700" dirty="0" smtClean="0"/>
              <a:t>Harvey made landfall on</a:t>
            </a:r>
          </a:p>
          <a:p>
            <a:r>
              <a:rPr lang="en-US" sz="1700" dirty="0" smtClean="0"/>
              <a:t>Friday, August 25 at 10PM</a:t>
            </a:r>
          </a:p>
          <a:p>
            <a:r>
              <a:rPr lang="en-US" sz="1700" dirty="0" smtClean="0"/>
              <a:t>CDT. </a:t>
            </a:r>
          </a:p>
          <a:p>
            <a:endParaRPr lang="en-US" sz="1700" dirty="0"/>
          </a:p>
          <a:p>
            <a:r>
              <a:rPr lang="en-US" sz="1700" dirty="0" smtClean="0"/>
              <a:t>Harvey initially struck San Jose</a:t>
            </a:r>
          </a:p>
          <a:p>
            <a:r>
              <a:rPr lang="en-US" sz="1700" dirty="0" smtClean="0"/>
              <a:t>Island just prior to landfall at</a:t>
            </a:r>
          </a:p>
          <a:p>
            <a:r>
              <a:rPr lang="en-US" sz="1700" dirty="0" smtClean="0"/>
              <a:t>Rockport</a:t>
            </a:r>
          </a:p>
          <a:p>
            <a:endParaRPr lang="en-US" sz="1700" dirty="0"/>
          </a:p>
          <a:p>
            <a:r>
              <a:rPr lang="en-US" sz="1700" dirty="0" smtClean="0"/>
              <a:t>Peak wind gust of 132 MPH</a:t>
            </a:r>
          </a:p>
          <a:p>
            <a:r>
              <a:rPr lang="en-US" sz="1700" dirty="0" smtClean="0"/>
              <a:t>Recorded 2mi ENE of Port </a:t>
            </a:r>
          </a:p>
          <a:p>
            <a:r>
              <a:rPr lang="en-US" sz="1700" dirty="0" smtClean="0"/>
              <a:t>Aransas</a:t>
            </a:r>
          </a:p>
          <a:p>
            <a:endParaRPr lang="en-US" sz="1700" dirty="0"/>
          </a:p>
          <a:p>
            <a:r>
              <a:rPr lang="en-US" sz="1700" dirty="0" smtClean="0"/>
              <a:t>First hurricane with Texas landfall</a:t>
            </a:r>
          </a:p>
          <a:p>
            <a:r>
              <a:rPr lang="en-US" sz="1700" dirty="0" smtClean="0"/>
              <a:t>Since Ike in 2008</a:t>
            </a:r>
            <a:r>
              <a:rPr lang="en-US" sz="1700" dirty="0"/>
              <a:t> </a:t>
            </a:r>
            <a:r>
              <a:rPr lang="en-US" sz="1700" dirty="0" smtClean="0"/>
              <a:t>(second-longest span minus a TX hurricane)</a:t>
            </a:r>
          </a:p>
          <a:p>
            <a:endParaRPr lang="en-US" sz="1700" dirty="0"/>
          </a:p>
          <a:p>
            <a:r>
              <a:rPr lang="en-US" sz="1700" dirty="0" smtClean="0"/>
              <a:t>Strongest hurricane with U.S. landfall</a:t>
            </a:r>
          </a:p>
          <a:p>
            <a:r>
              <a:rPr lang="en-US" sz="1700" dirty="0" smtClean="0"/>
              <a:t>Since Charley (FL) in 2004.</a:t>
            </a:r>
          </a:p>
          <a:p>
            <a:endParaRPr lang="en-US" sz="1700" dirty="0"/>
          </a:p>
          <a:p>
            <a:r>
              <a:rPr lang="en-US" sz="1700" dirty="0" smtClean="0"/>
              <a:t>Strongest hurricane to hit Texas since Carla in 1961</a:t>
            </a:r>
          </a:p>
          <a:p>
            <a:endParaRPr lang="en-US" sz="1700" dirty="0"/>
          </a:p>
          <a:p>
            <a:endParaRPr lang="en-US" sz="1700" dirty="0"/>
          </a:p>
        </p:txBody>
      </p:sp>
    </p:spTree>
    <p:extLst>
      <p:ext uri="{BB962C8B-B14F-4D97-AF65-F5344CB8AC3E}">
        <p14:creationId xmlns:p14="http://schemas.microsoft.com/office/powerpoint/2010/main" val="345642216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Objectives</a:t>
            </a:r>
            <a:endParaRPr lang="en-US" dirty="0"/>
          </a:p>
        </p:txBody>
      </p:sp>
      <p:sp>
        <p:nvSpPr>
          <p:cNvPr id="2" name="Rectangle 1"/>
          <p:cNvSpPr/>
          <p:nvPr/>
        </p:nvSpPr>
        <p:spPr>
          <a:xfrm>
            <a:off x="1905000" y="1219200"/>
            <a:ext cx="5410200" cy="41148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a:p>
            <a:pPr marL="742950" lvl="1" indent="-285750">
              <a:buFont typeface="Wingdings" panose="05000000000000000000" pitchFamily="2" charset="2"/>
              <a:buChar char="q"/>
            </a:pPr>
            <a:r>
              <a:rPr lang="en-US" dirty="0">
                <a:solidFill>
                  <a:schemeClr val="tx1"/>
                </a:solidFill>
              </a:rPr>
              <a:t>Identify weather forecast and preparation for Hurricane Harvey </a:t>
            </a:r>
            <a:endParaRPr lang="en-US" dirty="0" smtClean="0">
              <a:solidFill>
                <a:schemeClr val="tx1"/>
              </a:solidFill>
            </a:endParaRPr>
          </a:p>
          <a:p>
            <a:pPr marL="742950" lvl="1" indent="-285750">
              <a:buFont typeface="Wingdings" panose="05000000000000000000" pitchFamily="2" charset="2"/>
              <a:buChar char="q"/>
            </a:pPr>
            <a:r>
              <a:rPr lang="en-US" dirty="0" smtClean="0">
                <a:solidFill>
                  <a:schemeClr val="tx1"/>
                </a:solidFill>
              </a:rPr>
              <a:t>Identify </a:t>
            </a:r>
            <a:r>
              <a:rPr lang="en-US" dirty="0">
                <a:solidFill>
                  <a:schemeClr val="tx1"/>
                </a:solidFill>
              </a:rPr>
              <a:t>common </a:t>
            </a:r>
            <a:r>
              <a:rPr lang="en-US" dirty="0" smtClean="0">
                <a:solidFill>
                  <a:schemeClr val="tx1"/>
                </a:solidFill>
              </a:rPr>
              <a:t>hurricane-related events that impact ERCOT</a:t>
            </a:r>
            <a:endParaRPr lang="en-US" sz="1600" dirty="0">
              <a:solidFill>
                <a:schemeClr val="tx1"/>
              </a:solidFill>
            </a:endParaRPr>
          </a:p>
          <a:p>
            <a:pPr marL="742950" lvl="1" indent="-285750">
              <a:buFont typeface="Wingdings" panose="05000000000000000000" pitchFamily="2" charset="2"/>
              <a:buChar char="q"/>
            </a:pPr>
            <a:r>
              <a:rPr lang="en-US" dirty="0">
                <a:solidFill>
                  <a:schemeClr val="tx1"/>
                </a:solidFill>
              </a:rPr>
              <a:t>Identify what notifications were made for Hurricane </a:t>
            </a:r>
            <a:r>
              <a:rPr lang="en-US" dirty="0" smtClean="0">
                <a:solidFill>
                  <a:schemeClr val="tx1"/>
                </a:solidFill>
              </a:rPr>
              <a:t>Harvey</a:t>
            </a:r>
          </a:p>
          <a:p>
            <a:pPr marL="742950" lvl="1" indent="-285750">
              <a:buFont typeface="Wingdings" panose="05000000000000000000" pitchFamily="2" charset="2"/>
              <a:buChar char="q"/>
            </a:pPr>
            <a:r>
              <a:rPr lang="en-US" dirty="0" smtClean="0">
                <a:solidFill>
                  <a:schemeClr val="tx1"/>
                </a:solidFill>
              </a:rPr>
              <a:t>Understand what made Hurricane Harvey unique</a:t>
            </a:r>
            <a:endParaRPr lang="en-US" dirty="0">
              <a:solidFill>
                <a:schemeClr val="tx1"/>
              </a:solidFill>
            </a:endParaRPr>
          </a:p>
        </p:txBody>
      </p:sp>
    </p:spTree>
    <p:extLst>
      <p:ext uri="{BB962C8B-B14F-4D97-AF65-F5344CB8AC3E}">
        <p14:creationId xmlns:p14="http://schemas.microsoft.com/office/powerpoint/2010/main" val="62533713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Devastation at landfall</a:t>
            </a:r>
            <a:endParaRPr lang="en-US" dirty="0"/>
          </a:p>
        </p:txBody>
      </p:sp>
      <p:pic>
        <p:nvPicPr>
          <p:cNvPr id="4" name="i8ti0_cZ5Go"/>
          <p:cNvPicPr>
            <a:picLocks noRot="1" noChangeAspect="1"/>
          </p:cNvPicPr>
          <p:nvPr>
            <a:videoFile r:link="rId1"/>
          </p:nvPr>
        </p:nvPicPr>
        <p:blipFill>
          <a:blip r:embed="rId4"/>
          <a:stretch>
            <a:fillRect/>
          </a:stretch>
        </p:blipFill>
        <p:spPr>
          <a:xfrm>
            <a:off x="381000" y="842962"/>
            <a:ext cx="8198696" cy="4611767"/>
          </a:xfrm>
          <a:prstGeom prst="rect">
            <a:avLst/>
          </a:prstGeom>
        </p:spPr>
      </p:pic>
      <p:sp>
        <p:nvSpPr>
          <p:cNvPr id="2" name="TextBox 1"/>
          <p:cNvSpPr txBox="1"/>
          <p:nvPr/>
        </p:nvSpPr>
        <p:spPr>
          <a:xfrm>
            <a:off x="3667124" y="5454729"/>
            <a:ext cx="1527021" cy="369332"/>
          </a:xfrm>
          <a:prstGeom prst="rect">
            <a:avLst/>
          </a:prstGeom>
          <a:noFill/>
        </p:spPr>
        <p:txBody>
          <a:bodyPr wrap="none" rtlCol="0">
            <a:spAutoFit/>
          </a:bodyPr>
          <a:lstStyle/>
          <a:p>
            <a:r>
              <a:rPr lang="en-US" dirty="0" smtClean="0"/>
              <a:t>Rockport, TX</a:t>
            </a:r>
            <a:endParaRPr lang="en-US" dirty="0"/>
          </a:p>
        </p:txBody>
      </p:sp>
      <p:sp>
        <p:nvSpPr>
          <p:cNvPr id="5" name="Rectangle 4"/>
          <p:cNvSpPr/>
          <p:nvPr/>
        </p:nvSpPr>
        <p:spPr>
          <a:xfrm>
            <a:off x="2895600" y="5802868"/>
            <a:ext cx="3070071" cy="369332"/>
          </a:xfrm>
          <a:prstGeom prst="rect">
            <a:avLst/>
          </a:prstGeom>
        </p:spPr>
        <p:txBody>
          <a:bodyPr wrap="none">
            <a:spAutoFit/>
          </a:bodyPr>
          <a:lstStyle/>
          <a:p>
            <a:r>
              <a:rPr lang="en-US" dirty="0"/>
              <a:t>https://youtu.be/i8ti0_cZ5Go</a:t>
            </a:r>
          </a:p>
        </p:txBody>
      </p:sp>
    </p:spTree>
    <p:extLst>
      <p:ext uri="{BB962C8B-B14F-4D97-AF65-F5344CB8AC3E}">
        <p14:creationId xmlns:p14="http://schemas.microsoft.com/office/powerpoint/2010/main" val="5098974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Satellite and Radar</a:t>
            </a:r>
            <a:endParaRPr lang="en-US" dirty="0"/>
          </a:p>
        </p:txBody>
      </p:sp>
      <p:pic>
        <p:nvPicPr>
          <p:cNvPr id="8" name="0nLE0Xi4_VY"/>
          <p:cNvPicPr>
            <a:picLocks noRot="1" noChangeAspect="1"/>
          </p:cNvPicPr>
          <p:nvPr>
            <a:videoFile r:link="rId1"/>
          </p:nvPr>
        </p:nvPicPr>
        <p:blipFill>
          <a:blip r:embed="rId5"/>
          <a:stretch>
            <a:fillRect/>
          </a:stretch>
        </p:blipFill>
        <p:spPr>
          <a:xfrm>
            <a:off x="152400" y="1066800"/>
            <a:ext cx="4741333" cy="2667000"/>
          </a:xfrm>
          <a:prstGeom prst="rect">
            <a:avLst/>
          </a:prstGeom>
        </p:spPr>
      </p:pic>
      <p:sp>
        <p:nvSpPr>
          <p:cNvPr id="4" name="Rectangle 3"/>
          <p:cNvSpPr/>
          <p:nvPr/>
        </p:nvSpPr>
        <p:spPr>
          <a:xfrm>
            <a:off x="1119068" y="697468"/>
            <a:ext cx="3262432" cy="369332"/>
          </a:xfrm>
          <a:prstGeom prst="rect">
            <a:avLst/>
          </a:prstGeom>
        </p:spPr>
        <p:txBody>
          <a:bodyPr wrap="none">
            <a:spAutoFit/>
          </a:bodyPr>
          <a:lstStyle/>
          <a:p>
            <a:r>
              <a:rPr lang="en-US" dirty="0"/>
              <a:t>https://youtu.be/0nLE0Xi4_VY</a:t>
            </a:r>
          </a:p>
        </p:txBody>
      </p:sp>
      <p:pic>
        <p:nvPicPr>
          <p:cNvPr id="5" name="Dzn309lDKBs"/>
          <p:cNvPicPr>
            <a:picLocks noRot="1" noChangeAspect="1"/>
          </p:cNvPicPr>
          <p:nvPr>
            <a:videoFile r:link="rId2"/>
          </p:nvPr>
        </p:nvPicPr>
        <p:blipFill>
          <a:blip r:embed="rId5"/>
          <a:stretch>
            <a:fillRect/>
          </a:stretch>
        </p:blipFill>
        <p:spPr>
          <a:xfrm>
            <a:off x="4267200" y="3758424"/>
            <a:ext cx="4786034" cy="2692144"/>
          </a:xfrm>
          <a:prstGeom prst="rect">
            <a:avLst/>
          </a:prstGeom>
        </p:spPr>
      </p:pic>
      <p:sp>
        <p:nvSpPr>
          <p:cNvPr id="6" name="Rectangle 5"/>
          <p:cNvSpPr/>
          <p:nvPr/>
        </p:nvSpPr>
        <p:spPr>
          <a:xfrm>
            <a:off x="5257800" y="3417667"/>
            <a:ext cx="3262432" cy="369332"/>
          </a:xfrm>
          <a:prstGeom prst="rect">
            <a:avLst/>
          </a:prstGeom>
        </p:spPr>
        <p:txBody>
          <a:bodyPr wrap="none">
            <a:spAutoFit/>
          </a:bodyPr>
          <a:lstStyle/>
          <a:p>
            <a:r>
              <a:rPr lang="en-US" dirty="0"/>
              <a:t>https://youtu.be/Dzn309lDKBs</a:t>
            </a:r>
          </a:p>
        </p:txBody>
      </p:sp>
      <p:sp>
        <p:nvSpPr>
          <p:cNvPr id="7" name="TextBox 6"/>
          <p:cNvSpPr txBox="1"/>
          <p:nvPr/>
        </p:nvSpPr>
        <p:spPr>
          <a:xfrm>
            <a:off x="286558" y="5562600"/>
            <a:ext cx="3980642" cy="646331"/>
          </a:xfrm>
          <a:prstGeom prst="rect">
            <a:avLst/>
          </a:prstGeom>
          <a:noFill/>
        </p:spPr>
        <p:txBody>
          <a:bodyPr wrap="none" rtlCol="0">
            <a:spAutoFit/>
          </a:bodyPr>
          <a:lstStyle/>
          <a:p>
            <a:r>
              <a:rPr lang="en-US" dirty="0" smtClean="0"/>
              <a:t>Two major rounds of rain for Houston</a:t>
            </a:r>
          </a:p>
          <a:p>
            <a:r>
              <a:rPr lang="en-US" dirty="0" smtClean="0"/>
              <a:t>AM hours of the 26</a:t>
            </a:r>
            <a:r>
              <a:rPr lang="en-US" baseline="30000" dirty="0" smtClean="0"/>
              <a:t>th</a:t>
            </a:r>
            <a:r>
              <a:rPr lang="en-US" dirty="0" smtClean="0"/>
              <a:t> and 27</a:t>
            </a:r>
            <a:r>
              <a:rPr lang="en-US" baseline="30000" dirty="0" smtClean="0"/>
              <a:t>th</a:t>
            </a:r>
            <a:r>
              <a:rPr lang="en-US" dirty="0" smtClean="0"/>
              <a:t> </a:t>
            </a:r>
          </a:p>
        </p:txBody>
      </p:sp>
    </p:spTree>
    <p:extLst>
      <p:ext uri="{BB962C8B-B14F-4D97-AF65-F5344CB8AC3E}">
        <p14:creationId xmlns:p14="http://schemas.microsoft.com/office/powerpoint/2010/main" val="26533754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Before and After</a:t>
            </a:r>
            <a:endParaRPr lang="en-US" dirty="0"/>
          </a:p>
        </p:txBody>
      </p:sp>
      <p:pic>
        <p:nvPicPr>
          <p:cNvPr id="4" name="iZrLVDoDep4"/>
          <p:cNvPicPr>
            <a:picLocks noRot="1" noChangeAspect="1"/>
          </p:cNvPicPr>
          <p:nvPr>
            <a:videoFile r:link="rId1"/>
          </p:nvPr>
        </p:nvPicPr>
        <p:blipFill>
          <a:blip r:embed="rId4"/>
          <a:stretch>
            <a:fillRect/>
          </a:stretch>
        </p:blipFill>
        <p:spPr>
          <a:xfrm>
            <a:off x="406401" y="990600"/>
            <a:ext cx="8127999" cy="4572000"/>
          </a:xfrm>
          <a:prstGeom prst="rect">
            <a:avLst/>
          </a:prstGeom>
        </p:spPr>
      </p:pic>
      <p:sp>
        <p:nvSpPr>
          <p:cNvPr id="2" name="Rectangle 1"/>
          <p:cNvSpPr/>
          <p:nvPr/>
        </p:nvSpPr>
        <p:spPr>
          <a:xfrm>
            <a:off x="2697646" y="5591175"/>
            <a:ext cx="3206840" cy="369332"/>
          </a:xfrm>
          <a:prstGeom prst="rect">
            <a:avLst/>
          </a:prstGeom>
        </p:spPr>
        <p:txBody>
          <a:bodyPr wrap="none">
            <a:spAutoFit/>
          </a:bodyPr>
          <a:lstStyle/>
          <a:p>
            <a:r>
              <a:rPr lang="en-US" dirty="0"/>
              <a:t>https://youtu.be/iZrLVDoDep4</a:t>
            </a:r>
          </a:p>
        </p:txBody>
      </p:sp>
    </p:spTree>
    <p:extLst>
      <p:ext uri="{BB962C8B-B14F-4D97-AF65-F5344CB8AC3E}">
        <p14:creationId xmlns:p14="http://schemas.microsoft.com/office/powerpoint/2010/main" val="403118178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a:t>
            </a:r>
            <a:endParaRPr lang="en-US" dirty="0"/>
          </a:p>
        </p:txBody>
      </p:sp>
      <p:sp>
        <p:nvSpPr>
          <p:cNvPr id="5" name="Rectangle 4"/>
          <p:cNvSpPr/>
          <p:nvPr/>
        </p:nvSpPr>
        <p:spPr>
          <a:xfrm>
            <a:off x="76200" y="1473992"/>
            <a:ext cx="3733800" cy="317420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b="1" dirty="0" smtClean="0">
                <a:solidFill>
                  <a:schemeClr val="accent2">
                    <a:lumMod val="50000"/>
                  </a:schemeClr>
                </a:solidFill>
              </a:rPr>
              <a:t>INITIAL RECORD:</a:t>
            </a:r>
          </a:p>
          <a:p>
            <a:endParaRPr lang="en-US" sz="1000" dirty="0" smtClean="0">
              <a:solidFill>
                <a:schemeClr val="accent2">
                  <a:lumMod val="50000"/>
                </a:schemeClr>
              </a:solidFill>
            </a:endParaRPr>
          </a:p>
          <a:p>
            <a:r>
              <a:rPr lang="en-US" sz="1700" dirty="0" smtClean="0">
                <a:solidFill>
                  <a:schemeClr val="accent2">
                    <a:lumMod val="50000"/>
                  </a:schemeClr>
                </a:solidFill>
              </a:rPr>
              <a:t>Cedar Bayou rain gauge: </a:t>
            </a:r>
          </a:p>
          <a:p>
            <a:r>
              <a:rPr lang="en-US" sz="1700" b="1" dirty="0" smtClean="0">
                <a:solidFill>
                  <a:schemeClr val="accent2">
                    <a:lumMod val="50000"/>
                  </a:schemeClr>
                </a:solidFill>
              </a:rPr>
              <a:t>51.88</a:t>
            </a:r>
            <a:r>
              <a:rPr lang="en-US" sz="1700" dirty="0" smtClean="0">
                <a:solidFill>
                  <a:schemeClr val="accent2">
                    <a:lumMod val="50000"/>
                  </a:schemeClr>
                </a:solidFill>
              </a:rPr>
              <a:t> inches. </a:t>
            </a:r>
          </a:p>
          <a:p>
            <a:r>
              <a:rPr lang="en-US" sz="1700" dirty="0" smtClean="0">
                <a:solidFill>
                  <a:schemeClr val="accent2">
                    <a:lumMod val="50000"/>
                  </a:schemeClr>
                </a:solidFill>
              </a:rPr>
              <a:t>All-time record for rainfall from a tropical cyclone in the continental U.S. </a:t>
            </a:r>
          </a:p>
          <a:p>
            <a:r>
              <a:rPr lang="en-US" sz="1700" dirty="0" smtClean="0">
                <a:solidFill>
                  <a:schemeClr val="accent2">
                    <a:lumMod val="50000"/>
                  </a:schemeClr>
                </a:solidFill>
              </a:rPr>
              <a:t>The old record was 48 inches in Medina, Texas (Hill Country, west of San Antonio) due to Tropical Storm Amelia in 1978.</a:t>
            </a:r>
          </a:p>
          <a:p>
            <a:endParaRPr lang="en-US" sz="1700" dirty="0" smtClean="0">
              <a:solidFill>
                <a:schemeClr val="accent2">
                  <a:lumMod val="50000"/>
                </a:schemeClr>
              </a:solidFill>
            </a:endParaRPr>
          </a:p>
          <a:p>
            <a:endParaRPr lang="en-US" dirty="0">
              <a:solidFill>
                <a:schemeClr val="tx1"/>
              </a:solidFill>
            </a:endParaRPr>
          </a:p>
        </p:txBody>
      </p:sp>
      <p:sp>
        <p:nvSpPr>
          <p:cNvPr id="7" name="Rectangle 6"/>
          <p:cNvSpPr/>
          <p:nvPr/>
        </p:nvSpPr>
        <p:spPr>
          <a:xfrm>
            <a:off x="914400" y="5329237"/>
            <a:ext cx="1790700" cy="3810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endParaRPr lang="en-US" sz="1700" b="1" dirty="0" smtClean="0">
              <a:solidFill>
                <a:schemeClr val="accent2">
                  <a:lumMod val="50000"/>
                </a:schemeClr>
              </a:solidFill>
            </a:endParaRPr>
          </a:p>
          <a:p>
            <a:endParaRPr lang="en-US" sz="1700" b="1" dirty="0">
              <a:solidFill>
                <a:schemeClr val="accent2">
                  <a:lumMod val="50000"/>
                </a:schemeClr>
              </a:solidFill>
            </a:endParaRPr>
          </a:p>
          <a:p>
            <a:r>
              <a:rPr lang="en-US" sz="1700" b="1" dirty="0" smtClean="0">
                <a:solidFill>
                  <a:schemeClr val="accent2">
                    <a:lumMod val="50000"/>
                  </a:schemeClr>
                </a:solidFill>
              </a:rPr>
              <a:t>  BUT …….. </a:t>
            </a:r>
          </a:p>
          <a:p>
            <a:endParaRPr lang="en-US" sz="1000" dirty="0" smtClean="0">
              <a:solidFill>
                <a:schemeClr val="accent2">
                  <a:lumMod val="50000"/>
                </a:schemeClr>
              </a:solidFill>
            </a:endParaRPr>
          </a:p>
          <a:p>
            <a:endParaRPr lang="en-US" sz="1700" dirty="0" smtClean="0">
              <a:solidFill>
                <a:schemeClr val="accent2">
                  <a:lumMod val="50000"/>
                </a:schemeClr>
              </a:solidFill>
            </a:endParaRPr>
          </a:p>
          <a:p>
            <a:endParaRPr lang="en-US" dirty="0">
              <a:solidFill>
                <a:schemeClr val="tx1"/>
              </a:solidFill>
            </a:endParaRPr>
          </a:p>
        </p:txBody>
      </p:sp>
      <p:pic>
        <p:nvPicPr>
          <p:cNvPr id="8" name="Picture 7"/>
          <p:cNvPicPr>
            <a:picLocks noChangeAspect="1"/>
          </p:cNvPicPr>
          <p:nvPr/>
        </p:nvPicPr>
        <p:blipFill>
          <a:blip r:embed="rId3"/>
          <a:stretch>
            <a:fillRect/>
          </a:stretch>
        </p:blipFill>
        <p:spPr>
          <a:xfrm>
            <a:off x="3910013" y="1219200"/>
            <a:ext cx="5195887" cy="3610591"/>
          </a:xfrm>
          <a:prstGeom prst="rect">
            <a:avLst/>
          </a:prstGeom>
        </p:spPr>
      </p:pic>
    </p:spTree>
    <p:extLst>
      <p:ext uri="{BB962C8B-B14F-4D97-AF65-F5344CB8AC3E}">
        <p14:creationId xmlns:p14="http://schemas.microsoft.com/office/powerpoint/2010/main" val="35099704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Records</a:t>
            </a:r>
            <a:endParaRPr lang="en-US" dirty="0"/>
          </a:p>
        </p:txBody>
      </p:sp>
      <p:sp>
        <p:nvSpPr>
          <p:cNvPr id="5" name="Rectangle 4"/>
          <p:cNvSpPr/>
          <p:nvPr/>
        </p:nvSpPr>
        <p:spPr>
          <a:xfrm>
            <a:off x="76200" y="1524000"/>
            <a:ext cx="3733800" cy="35052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A new, </a:t>
            </a:r>
            <a:r>
              <a:rPr lang="en-US" sz="1700" b="1" dirty="0" smtClean="0">
                <a:solidFill>
                  <a:schemeClr val="accent2">
                    <a:lumMod val="50000"/>
                  </a:schemeClr>
                </a:solidFill>
              </a:rPr>
              <a:t>all-time</a:t>
            </a:r>
            <a:r>
              <a:rPr lang="en-US" sz="1700" dirty="0" smtClean="0">
                <a:solidFill>
                  <a:schemeClr val="accent2">
                    <a:lumMod val="50000"/>
                  </a:schemeClr>
                </a:solidFill>
              </a:rPr>
              <a:t> U.S. record (50 states) was confirmed in late-September … </a:t>
            </a:r>
          </a:p>
          <a:p>
            <a:endParaRPr lang="en-US" sz="1700" dirty="0">
              <a:solidFill>
                <a:schemeClr val="accent2">
                  <a:lumMod val="50000"/>
                </a:schemeClr>
              </a:solidFill>
            </a:endParaRPr>
          </a:p>
          <a:p>
            <a:r>
              <a:rPr lang="en-US" sz="1700" dirty="0" smtClean="0">
                <a:solidFill>
                  <a:schemeClr val="accent2">
                    <a:lumMod val="50000"/>
                  </a:schemeClr>
                </a:solidFill>
              </a:rPr>
              <a:t>Many rain gauges broke during Harvey. Later determined at least seven locations topped 51 inches</a:t>
            </a:r>
          </a:p>
          <a:p>
            <a:endParaRPr lang="en-US" sz="1700" dirty="0">
              <a:solidFill>
                <a:schemeClr val="accent2">
                  <a:lumMod val="50000"/>
                </a:schemeClr>
              </a:solidFill>
            </a:endParaRPr>
          </a:p>
          <a:p>
            <a:r>
              <a:rPr lang="en-US" sz="1700" b="1" dirty="0" smtClean="0">
                <a:solidFill>
                  <a:schemeClr val="accent2">
                    <a:lumMod val="50000"/>
                  </a:schemeClr>
                </a:solidFill>
              </a:rPr>
              <a:t>64.58 </a:t>
            </a:r>
            <a:r>
              <a:rPr lang="en-US" sz="1700" dirty="0" smtClean="0">
                <a:solidFill>
                  <a:schemeClr val="accent2">
                    <a:lumMod val="50000"/>
                  </a:schemeClr>
                </a:solidFill>
              </a:rPr>
              <a:t>inches in Nederland, TX.</a:t>
            </a:r>
          </a:p>
          <a:p>
            <a:r>
              <a:rPr lang="en-US" sz="1700" dirty="0" smtClean="0">
                <a:solidFill>
                  <a:schemeClr val="accent2">
                    <a:lumMod val="50000"/>
                  </a:schemeClr>
                </a:solidFill>
              </a:rPr>
              <a:t>This shattered Hawaii’s record of 52 inches in 1950.</a:t>
            </a:r>
          </a:p>
          <a:p>
            <a:endParaRPr lang="en-US" dirty="0">
              <a:solidFill>
                <a:schemeClr val="tx1"/>
              </a:solidFill>
            </a:endParaRPr>
          </a:p>
        </p:txBody>
      </p:sp>
      <p:pic>
        <p:nvPicPr>
          <p:cNvPr id="6" name="Picture 5"/>
          <p:cNvPicPr>
            <a:picLocks noChangeAspect="1"/>
          </p:cNvPicPr>
          <p:nvPr/>
        </p:nvPicPr>
        <p:blipFill>
          <a:blip r:embed="rId3"/>
          <a:stretch>
            <a:fillRect/>
          </a:stretch>
        </p:blipFill>
        <p:spPr>
          <a:xfrm>
            <a:off x="3962400" y="1524000"/>
            <a:ext cx="5111107" cy="3581400"/>
          </a:xfrm>
          <a:prstGeom prst="rect">
            <a:avLst/>
          </a:prstGeom>
        </p:spPr>
      </p:pic>
    </p:spTree>
    <p:extLst>
      <p:ext uri="{BB962C8B-B14F-4D97-AF65-F5344CB8AC3E}">
        <p14:creationId xmlns:p14="http://schemas.microsoft.com/office/powerpoint/2010/main" val="5632763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Records</a:t>
            </a:r>
            <a:endParaRPr lang="en-US" dirty="0"/>
          </a:p>
        </p:txBody>
      </p:sp>
      <p:sp>
        <p:nvSpPr>
          <p:cNvPr id="5" name="Rectangle 4"/>
          <p:cNvSpPr/>
          <p:nvPr/>
        </p:nvSpPr>
        <p:spPr>
          <a:xfrm>
            <a:off x="76200" y="1524000"/>
            <a:ext cx="3733800" cy="35052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50000"/>
                </a:schemeClr>
              </a:solidFill>
            </a:endParaRPr>
          </a:p>
          <a:p>
            <a:r>
              <a:rPr lang="en-US" sz="1700" dirty="0" smtClean="0">
                <a:solidFill>
                  <a:schemeClr val="accent2">
                    <a:lumMod val="50000"/>
                  </a:schemeClr>
                </a:solidFill>
              </a:rPr>
              <a:t>Other locations:</a:t>
            </a:r>
          </a:p>
          <a:p>
            <a:r>
              <a:rPr lang="en-US" sz="1700" dirty="0" smtClean="0">
                <a:solidFill>
                  <a:schemeClr val="accent2">
                    <a:lumMod val="50000"/>
                  </a:schemeClr>
                </a:solidFill>
              </a:rPr>
              <a:t>Austin: 10.28”</a:t>
            </a:r>
          </a:p>
          <a:p>
            <a:r>
              <a:rPr lang="en-US" sz="1700" dirty="0" smtClean="0">
                <a:solidFill>
                  <a:schemeClr val="accent2">
                    <a:lumMod val="50000"/>
                  </a:schemeClr>
                </a:solidFill>
              </a:rPr>
              <a:t>San Antonio: 1.94”</a:t>
            </a:r>
          </a:p>
          <a:p>
            <a:r>
              <a:rPr lang="en-US" sz="1700" dirty="0" smtClean="0">
                <a:solidFill>
                  <a:schemeClr val="accent2">
                    <a:lumMod val="50000"/>
                  </a:schemeClr>
                </a:solidFill>
              </a:rPr>
              <a:t>Victoria: 15.60”</a:t>
            </a:r>
          </a:p>
          <a:p>
            <a:r>
              <a:rPr lang="en-US" sz="1700" dirty="0" smtClean="0">
                <a:solidFill>
                  <a:schemeClr val="accent2">
                    <a:lumMod val="50000"/>
                  </a:schemeClr>
                </a:solidFill>
              </a:rPr>
              <a:t>College Station: 19.64”</a:t>
            </a:r>
          </a:p>
          <a:p>
            <a:r>
              <a:rPr lang="en-US" sz="1700" dirty="0" smtClean="0">
                <a:solidFill>
                  <a:schemeClr val="accent2">
                    <a:lumMod val="50000"/>
                  </a:schemeClr>
                </a:solidFill>
              </a:rPr>
              <a:t>Brenham: 25.41”</a:t>
            </a:r>
            <a:endParaRPr lang="en-US" sz="1700" dirty="0">
              <a:solidFill>
                <a:schemeClr val="accent2">
                  <a:lumMod val="50000"/>
                </a:schemeClr>
              </a:solidFill>
            </a:endParaRPr>
          </a:p>
          <a:p>
            <a:r>
              <a:rPr lang="en-US" sz="1700" dirty="0" smtClean="0">
                <a:solidFill>
                  <a:schemeClr val="accent2">
                    <a:lumMod val="50000"/>
                  </a:schemeClr>
                </a:solidFill>
              </a:rPr>
              <a:t>La Grange: 15.49” (Colorado River crested at 54.1ft – 3</a:t>
            </a:r>
            <a:r>
              <a:rPr lang="en-US" sz="1700" baseline="30000" dirty="0" smtClean="0">
                <a:solidFill>
                  <a:schemeClr val="accent2">
                    <a:lumMod val="50000"/>
                  </a:schemeClr>
                </a:solidFill>
              </a:rPr>
              <a:t>rd</a:t>
            </a:r>
            <a:r>
              <a:rPr lang="en-US" sz="1700" dirty="0" smtClean="0">
                <a:solidFill>
                  <a:schemeClr val="accent2">
                    <a:lumMod val="50000"/>
                  </a:schemeClr>
                </a:solidFill>
              </a:rPr>
              <a:t> highest ever. Flood stage is 37ft. 10% of town’s homes were destroyed)</a:t>
            </a:r>
          </a:p>
          <a:p>
            <a:endParaRPr lang="en-US" sz="1700" dirty="0" smtClean="0">
              <a:solidFill>
                <a:schemeClr val="accent2">
                  <a:lumMod val="50000"/>
                </a:schemeClr>
              </a:solidFill>
            </a:endParaRPr>
          </a:p>
          <a:p>
            <a:endParaRPr lang="en-US" sz="1700" dirty="0" smtClean="0">
              <a:solidFill>
                <a:schemeClr val="accent2">
                  <a:lumMod val="50000"/>
                </a:schemeClr>
              </a:solidFill>
            </a:endParaRPr>
          </a:p>
          <a:p>
            <a:endParaRPr lang="en-US" dirty="0">
              <a:solidFill>
                <a:schemeClr val="tx1"/>
              </a:solidFill>
            </a:endParaRPr>
          </a:p>
        </p:txBody>
      </p:sp>
      <p:pic>
        <p:nvPicPr>
          <p:cNvPr id="4" name="Picture 3"/>
          <p:cNvPicPr>
            <a:picLocks noChangeAspect="1"/>
          </p:cNvPicPr>
          <p:nvPr/>
        </p:nvPicPr>
        <p:blipFill>
          <a:blip r:embed="rId3"/>
          <a:stretch>
            <a:fillRect/>
          </a:stretch>
        </p:blipFill>
        <p:spPr>
          <a:xfrm>
            <a:off x="3921014" y="3657600"/>
            <a:ext cx="4899135" cy="2754513"/>
          </a:xfrm>
          <a:prstGeom prst="rect">
            <a:avLst/>
          </a:prstGeom>
        </p:spPr>
      </p:pic>
      <p:pic>
        <p:nvPicPr>
          <p:cNvPr id="7" name="Picture 6"/>
          <p:cNvPicPr>
            <a:picLocks noChangeAspect="1"/>
          </p:cNvPicPr>
          <p:nvPr/>
        </p:nvPicPr>
        <p:blipFill>
          <a:blip r:embed="rId4"/>
          <a:stretch>
            <a:fillRect/>
          </a:stretch>
        </p:blipFill>
        <p:spPr>
          <a:xfrm>
            <a:off x="4572000" y="685800"/>
            <a:ext cx="3886200" cy="2914651"/>
          </a:xfrm>
          <a:prstGeom prst="rect">
            <a:avLst/>
          </a:prstGeom>
        </p:spPr>
      </p:pic>
    </p:spTree>
    <p:extLst>
      <p:ext uri="{BB962C8B-B14F-4D97-AF65-F5344CB8AC3E}">
        <p14:creationId xmlns:p14="http://schemas.microsoft.com/office/powerpoint/2010/main" val="37078373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Records</a:t>
            </a:r>
            <a:endParaRPr lang="en-US" dirty="0"/>
          </a:p>
        </p:txBody>
      </p:sp>
      <p:pic>
        <p:nvPicPr>
          <p:cNvPr id="7" name="Picture 6"/>
          <p:cNvPicPr>
            <a:picLocks noChangeAspect="1"/>
          </p:cNvPicPr>
          <p:nvPr/>
        </p:nvPicPr>
        <p:blipFill>
          <a:blip r:embed="rId3"/>
          <a:stretch>
            <a:fillRect/>
          </a:stretch>
        </p:blipFill>
        <p:spPr>
          <a:xfrm>
            <a:off x="762000" y="762000"/>
            <a:ext cx="6856912" cy="3870838"/>
          </a:xfrm>
          <a:prstGeom prst="rect">
            <a:avLst/>
          </a:prstGeom>
        </p:spPr>
      </p:pic>
      <p:sp>
        <p:nvSpPr>
          <p:cNvPr id="8" name="Rectangle 7"/>
          <p:cNvSpPr/>
          <p:nvPr/>
        </p:nvSpPr>
        <p:spPr>
          <a:xfrm>
            <a:off x="1600200" y="4343400"/>
            <a:ext cx="5675812" cy="1815882"/>
          </a:xfrm>
          <a:prstGeom prst="rect">
            <a:avLst/>
          </a:prstGeom>
        </p:spPr>
        <p:txBody>
          <a:bodyPr wrap="square">
            <a:spAutoFit/>
          </a:bodyPr>
          <a:lstStyle/>
          <a:p>
            <a:r>
              <a:rPr lang="en-US" sz="1600" dirty="0"/>
              <a:t>At Houston’s Hobby airport, the three-day rainfall from August 26-28 was larger than the previous record for wettest 65-day period. Three of the airport’s 5 wettest days since 1930 happened during Harvey (August 26, 27, and 28). Not surprisingly, August was the wettest month on record for the city (39.11 inches), more than double the previous wettest month (19.21 inches).</a:t>
            </a:r>
          </a:p>
        </p:txBody>
      </p:sp>
    </p:spTree>
    <p:extLst>
      <p:ext uri="{BB962C8B-B14F-4D97-AF65-F5344CB8AC3E}">
        <p14:creationId xmlns:p14="http://schemas.microsoft.com/office/powerpoint/2010/main" val="14131382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Records</a:t>
            </a:r>
            <a:endParaRPr lang="en-US" dirty="0"/>
          </a:p>
        </p:txBody>
      </p:sp>
      <p:pic>
        <p:nvPicPr>
          <p:cNvPr id="6" name="Picture 5"/>
          <p:cNvPicPr>
            <a:picLocks noChangeAspect="1"/>
          </p:cNvPicPr>
          <p:nvPr/>
        </p:nvPicPr>
        <p:blipFill>
          <a:blip r:embed="rId3"/>
          <a:stretch>
            <a:fillRect/>
          </a:stretch>
        </p:blipFill>
        <p:spPr>
          <a:xfrm>
            <a:off x="1676400" y="939371"/>
            <a:ext cx="5715000" cy="4913742"/>
          </a:xfrm>
          <a:prstGeom prst="rect">
            <a:avLst/>
          </a:prstGeom>
        </p:spPr>
      </p:pic>
    </p:spTree>
    <p:extLst>
      <p:ext uri="{BB962C8B-B14F-4D97-AF65-F5344CB8AC3E}">
        <p14:creationId xmlns:p14="http://schemas.microsoft.com/office/powerpoint/2010/main" val="36404037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Records</a:t>
            </a:r>
            <a:endParaRPr lang="en-US" dirty="0"/>
          </a:p>
        </p:txBody>
      </p:sp>
      <p:pic>
        <p:nvPicPr>
          <p:cNvPr id="2" name="Picture 1"/>
          <p:cNvPicPr>
            <a:picLocks noChangeAspect="1"/>
          </p:cNvPicPr>
          <p:nvPr/>
        </p:nvPicPr>
        <p:blipFill>
          <a:blip r:embed="rId3"/>
          <a:stretch>
            <a:fillRect/>
          </a:stretch>
        </p:blipFill>
        <p:spPr>
          <a:xfrm>
            <a:off x="1371600" y="832872"/>
            <a:ext cx="5981153" cy="3777228"/>
          </a:xfrm>
          <a:prstGeom prst="rect">
            <a:avLst/>
          </a:prstGeom>
        </p:spPr>
      </p:pic>
      <p:sp>
        <p:nvSpPr>
          <p:cNvPr id="4" name="Rectangle 3"/>
          <p:cNvSpPr/>
          <p:nvPr/>
        </p:nvSpPr>
        <p:spPr>
          <a:xfrm>
            <a:off x="1752600" y="4572000"/>
            <a:ext cx="5410200" cy="1815882"/>
          </a:xfrm>
          <a:prstGeom prst="rect">
            <a:avLst/>
          </a:prstGeom>
        </p:spPr>
        <p:txBody>
          <a:bodyPr wrap="square">
            <a:spAutoFit/>
          </a:bodyPr>
          <a:lstStyle/>
          <a:p>
            <a:r>
              <a:rPr lang="en-US" sz="1600" dirty="0"/>
              <a:t>Based on assessments by the National Weather Service and analyses by various meteorologists, Harvey rained down more water on a metro area than any storm in U.S. history. The estimated 34 trillion gallons of rainfall across East Texas and western Louisiana is about the same as Tropical Storm Allison in 2001, 2015’s Memorial Day floods and last year’s Tax Day floods — combined.</a:t>
            </a:r>
          </a:p>
        </p:txBody>
      </p:sp>
    </p:spTree>
    <p:extLst>
      <p:ext uri="{BB962C8B-B14F-4D97-AF65-F5344CB8AC3E}">
        <p14:creationId xmlns:p14="http://schemas.microsoft.com/office/powerpoint/2010/main" val="186156812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Rainfall Records</a:t>
            </a:r>
            <a:endParaRPr lang="en-US" dirty="0"/>
          </a:p>
        </p:txBody>
      </p:sp>
      <p:sp>
        <p:nvSpPr>
          <p:cNvPr id="2" name="Rectangle 1"/>
          <p:cNvSpPr/>
          <p:nvPr/>
        </p:nvSpPr>
        <p:spPr>
          <a:xfrm>
            <a:off x="2057400" y="790575"/>
            <a:ext cx="4572000" cy="1477328"/>
          </a:xfrm>
          <a:prstGeom prst="rect">
            <a:avLst/>
          </a:prstGeom>
        </p:spPr>
        <p:txBody>
          <a:bodyPr>
            <a:spAutoFit/>
          </a:bodyPr>
          <a:lstStyle/>
          <a:p>
            <a:r>
              <a:rPr lang="en-US" dirty="0"/>
              <a:t>Analysis of the five-day rainfall amounts by the company </a:t>
            </a:r>
            <a:r>
              <a:rPr lang="en-US" dirty="0" err="1"/>
              <a:t>MetSat</a:t>
            </a:r>
            <a:r>
              <a:rPr lang="en-US" dirty="0"/>
              <a:t> found that five-day rainfall totals on par with Harvey’s had a 0.004% to 0.0002% chance of occurring in any given year.</a:t>
            </a:r>
          </a:p>
        </p:txBody>
      </p:sp>
      <p:pic>
        <p:nvPicPr>
          <p:cNvPr id="4" name="Picture 3"/>
          <p:cNvPicPr>
            <a:picLocks noChangeAspect="1"/>
          </p:cNvPicPr>
          <p:nvPr/>
        </p:nvPicPr>
        <p:blipFill>
          <a:blip r:embed="rId3"/>
          <a:stretch>
            <a:fillRect/>
          </a:stretch>
        </p:blipFill>
        <p:spPr>
          <a:xfrm>
            <a:off x="28575" y="2438400"/>
            <a:ext cx="4800600" cy="3247235"/>
          </a:xfrm>
          <a:prstGeom prst="rect">
            <a:avLst/>
          </a:prstGeom>
        </p:spPr>
      </p:pic>
      <p:pic>
        <p:nvPicPr>
          <p:cNvPr id="5" name="Picture 4"/>
          <p:cNvPicPr>
            <a:picLocks noChangeAspect="1"/>
          </p:cNvPicPr>
          <p:nvPr/>
        </p:nvPicPr>
        <p:blipFill>
          <a:blip r:embed="rId4"/>
          <a:stretch>
            <a:fillRect/>
          </a:stretch>
        </p:blipFill>
        <p:spPr>
          <a:xfrm>
            <a:off x="4229744" y="2438400"/>
            <a:ext cx="4843466" cy="3247235"/>
          </a:xfrm>
          <a:prstGeom prst="rect">
            <a:avLst/>
          </a:prstGeom>
        </p:spPr>
      </p:pic>
    </p:spTree>
    <p:extLst>
      <p:ext uri="{BB962C8B-B14F-4D97-AF65-F5344CB8AC3E}">
        <p14:creationId xmlns:p14="http://schemas.microsoft.com/office/powerpoint/2010/main" val="10454157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lstStyle/>
          <a:p>
            <a:pPr>
              <a:defRPr/>
            </a:pPr>
            <a:r>
              <a:rPr lang="en-US" dirty="0" smtClean="0"/>
              <a:t>2017 Hurricane season</a:t>
            </a:r>
            <a:endParaRPr lang="en-US" dirty="0"/>
          </a:p>
        </p:txBody>
      </p:sp>
      <p:sp>
        <p:nvSpPr>
          <p:cNvPr id="7171" name="Text Placeholder 2"/>
          <p:cNvSpPr>
            <a:spLocks noGrp="1"/>
          </p:cNvSpPr>
          <p:nvPr>
            <p:ph type="body" idx="1"/>
          </p:nvPr>
        </p:nvSpPr>
        <p:spPr>
          <a:xfrm>
            <a:off x="722313" y="3224213"/>
            <a:ext cx="7772400" cy="1500187"/>
          </a:xfrm>
        </p:spPr>
        <p:txBody>
          <a:bodyPr/>
          <a:lstStyle/>
          <a:p>
            <a:r>
              <a:rPr lang="en-US" altLang="en-US" dirty="0" smtClean="0"/>
              <a:t>Reviewing the</a:t>
            </a:r>
          </a:p>
        </p:txBody>
      </p:sp>
      <p:pic>
        <p:nvPicPr>
          <p:cNvPr id="4" name="Picture 3"/>
          <p:cNvPicPr>
            <a:picLocks noChangeAspect="1"/>
          </p:cNvPicPr>
          <p:nvPr/>
        </p:nvPicPr>
        <p:blipFill>
          <a:blip r:embed="rId2"/>
          <a:stretch>
            <a:fillRect/>
          </a:stretch>
        </p:blipFill>
        <p:spPr>
          <a:xfrm>
            <a:off x="2438400" y="1141246"/>
            <a:ext cx="6582008" cy="3592679"/>
          </a:xfrm>
          <a:prstGeom prst="rect">
            <a:avLst/>
          </a:prstGeom>
        </p:spPr>
      </p:pic>
    </p:spTree>
    <p:extLst>
      <p:ext uri="{BB962C8B-B14F-4D97-AF65-F5344CB8AC3E}">
        <p14:creationId xmlns:p14="http://schemas.microsoft.com/office/powerpoint/2010/main" val="40530420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Wind Analysis</a:t>
            </a:r>
            <a:endParaRPr lang="en-US" dirty="0"/>
          </a:p>
        </p:txBody>
      </p:sp>
      <p:pic>
        <p:nvPicPr>
          <p:cNvPr id="4" name="Picture 3"/>
          <p:cNvPicPr>
            <a:picLocks noChangeAspect="1"/>
          </p:cNvPicPr>
          <p:nvPr/>
        </p:nvPicPr>
        <p:blipFill>
          <a:blip r:embed="rId3"/>
          <a:stretch>
            <a:fillRect/>
          </a:stretch>
        </p:blipFill>
        <p:spPr>
          <a:xfrm>
            <a:off x="914400" y="790575"/>
            <a:ext cx="6834200" cy="5268305"/>
          </a:xfrm>
          <a:prstGeom prst="rect">
            <a:avLst/>
          </a:prstGeom>
        </p:spPr>
      </p:pic>
    </p:spTree>
    <p:extLst>
      <p:ext uri="{BB962C8B-B14F-4D97-AF65-F5344CB8AC3E}">
        <p14:creationId xmlns:p14="http://schemas.microsoft.com/office/powerpoint/2010/main" val="19657586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482120" y="2743200"/>
            <a:ext cx="4623780" cy="3732877"/>
          </a:xfrm>
          <a:prstGeom prst="rect">
            <a:avLst/>
          </a:prstGeom>
        </p:spPr>
      </p:pic>
      <p:sp>
        <p:nvSpPr>
          <p:cNvPr id="3" name="Title 2"/>
          <p:cNvSpPr>
            <a:spLocks noGrp="1"/>
          </p:cNvSpPr>
          <p:nvPr>
            <p:ph type="title"/>
          </p:nvPr>
        </p:nvSpPr>
        <p:spPr/>
        <p:txBody>
          <a:bodyPr/>
          <a:lstStyle/>
          <a:p>
            <a:r>
              <a:rPr lang="en-US" dirty="0" smtClean="0"/>
              <a:t>Hurricane Harvey: Storm Surge</a:t>
            </a:r>
            <a:endParaRPr lang="en-US" dirty="0"/>
          </a:p>
        </p:txBody>
      </p:sp>
      <p:pic>
        <p:nvPicPr>
          <p:cNvPr id="4" name="Picture 3"/>
          <p:cNvPicPr>
            <a:picLocks noChangeAspect="1"/>
          </p:cNvPicPr>
          <p:nvPr/>
        </p:nvPicPr>
        <p:blipFill>
          <a:blip r:embed="rId4"/>
          <a:stretch>
            <a:fillRect/>
          </a:stretch>
        </p:blipFill>
        <p:spPr>
          <a:xfrm>
            <a:off x="152399" y="762000"/>
            <a:ext cx="4726459" cy="3657600"/>
          </a:xfrm>
          <a:prstGeom prst="rect">
            <a:avLst/>
          </a:prstGeom>
        </p:spPr>
      </p:pic>
    </p:spTree>
    <p:extLst>
      <p:ext uri="{BB962C8B-B14F-4D97-AF65-F5344CB8AC3E}">
        <p14:creationId xmlns:p14="http://schemas.microsoft.com/office/powerpoint/2010/main" val="35376268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Tornadoes</a:t>
            </a:r>
            <a:endParaRPr lang="en-US" dirty="0"/>
          </a:p>
        </p:txBody>
      </p:sp>
      <p:sp>
        <p:nvSpPr>
          <p:cNvPr id="2" name="TextBox 1"/>
          <p:cNvSpPr txBox="1"/>
          <p:nvPr/>
        </p:nvSpPr>
        <p:spPr>
          <a:xfrm>
            <a:off x="419100" y="838200"/>
            <a:ext cx="7618496" cy="1200329"/>
          </a:xfrm>
          <a:prstGeom prst="rect">
            <a:avLst/>
          </a:prstGeom>
          <a:noFill/>
        </p:spPr>
        <p:txBody>
          <a:bodyPr wrap="none" rtlCol="0">
            <a:spAutoFit/>
          </a:bodyPr>
          <a:lstStyle/>
          <a:p>
            <a:r>
              <a:rPr lang="en-US" dirty="0" smtClean="0"/>
              <a:t>37 Tornadoes touched down in Texas (EF0: 31; EF1: 6)</a:t>
            </a:r>
          </a:p>
          <a:p>
            <a:endParaRPr lang="en-US" dirty="0" smtClean="0"/>
          </a:p>
          <a:p>
            <a:r>
              <a:rPr lang="en-US" dirty="0" smtClean="0"/>
              <a:t>NWS Houston issued 156 Tornado warnings – more than any </a:t>
            </a:r>
            <a:r>
              <a:rPr lang="en-US" b="1" i="1" dirty="0" smtClean="0"/>
              <a:t>year</a:t>
            </a:r>
            <a:r>
              <a:rPr lang="en-US" dirty="0" smtClean="0"/>
              <a:t> since </a:t>
            </a:r>
          </a:p>
          <a:p>
            <a:r>
              <a:rPr lang="en-US" dirty="0"/>
              <a:t>w</a:t>
            </a:r>
            <a:r>
              <a:rPr lang="en-US" dirty="0" smtClean="0"/>
              <a:t>arnings were tallied beginning in 1986</a:t>
            </a:r>
            <a:endParaRPr lang="en-US" dirty="0"/>
          </a:p>
        </p:txBody>
      </p:sp>
      <p:pic>
        <p:nvPicPr>
          <p:cNvPr id="4" name="Picture 3"/>
          <p:cNvPicPr>
            <a:picLocks noChangeAspect="1"/>
          </p:cNvPicPr>
          <p:nvPr/>
        </p:nvPicPr>
        <p:blipFill>
          <a:blip r:embed="rId3"/>
          <a:stretch>
            <a:fillRect/>
          </a:stretch>
        </p:blipFill>
        <p:spPr>
          <a:xfrm>
            <a:off x="875548" y="2038529"/>
            <a:ext cx="6705600" cy="3770189"/>
          </a:xfrm>
          <a:prstGeom prst="rect">
            <a:avLst/>
          </a:prstGeom>
        </p:spPr>
      </p:pic>
      <p:sp>
        <p:nvSpPr>
          <p:cNvPr id="5" name="TextBox 4"/>
          <p:cNvSpPr txBox="1"/>
          <p:nvPr/>
        </p:nvSpPr>
        <p:spPr>
          <a:xfrm>
            <a:off x="907526" y="5808718"/>
            <a:ext cx="6673622" cy="369332"/>
          </a:xfrm>
          <a:prstGeom prst="rect">
            <a:avLst/>
          </a:prstGeom>
          <a:noFill/>
        </p:spPr>
        <p:txBody>
          <a:bodyPr wrap="none" rtlCol="0">
            <a:spAutoFit/>
          </a:bodyPr>
          <a:lstStyle/>
          <a:p>
            <a:r>
              <a:rPr lang="en-US" dirty="0" smtClean="0"/>
              <a:t>(Right-front quadrant is most common for </a:t>
            </a:r>
            <a:r>
              <a:rPr lang="en-US" dirty="0" err="1" smtClean="0"/>
              <a:t>tornadic</a:t>
            </a:r>
            <a:r>
              <a:rPr lang="en-US" dirty="0" smtClean="0"/>
              <a:t> development)</a:t>
            </a:r>
            <a:endParaRPr lang="en-US" dirty="0"/>
          </a:p>
        </p:txBody>
      </p:sp>
    </p:spTree>
    <p:extLst>
      <p:ext uri="{BB962C8B-B14F-4D97-AF65-F5344CB8AC3E}">
        <p14:creationId xmlns:p14="http://schemas.microsoft.com/office/powerpoint/2010/main" val="39944297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Hurricane Harvey: Tornadoes</a:t>
            </a:r>
            <a:endParaRPr lang="en-US" dirty="0"/>
          </a:p>
        </p:txBody>
      </p:sp>
      <p:pic>
        <p:nvPicPr>
          <p:cNvPr id="1026" name="Picture 2" descr="http://www.ustornadoes.com/wp-content/uploads/2017/08/Harvey-Tornado-Loop-Sep10ver.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66800"/>
            <a:ext cx="4953000" cy="37147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ustornadoes.com/wp-content/uploads/2017/08/edwards-tropical-to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143000"/>
            <a:ext cx="2762250" cy="35242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5750" y="5048251"/>
            <a:ext cx="6391493" cy="646331"/>
          </a:xfrm>
          <a:prstGeom prst="rect">
            <a:avLst/>
          </a:prstGeom>
          <a:noFill/>
        </p:spPr>
        <p:txBody>
          <a:bodyPr wrap="none" rtlCol="0">
            <a:spAutoFit/>
          </a:bodyPr>
          <a:lstStyle/>
          <a:p>
            <a:r>
              <a:rPr lang="en-US" dirty="0" smtClean="0"/>
              <a:t>No EF5 tornadoes have ever been recorded associated with </a:t>
            </a:r>
          </a:p>
          <a:p>
            <a:r>
              <a:rPr lang="en-US" dirty="0" smtClean="0"/>
              <a:t>a tropical cyclone (and only two EF4)</a:t>
            </a:r>
            <a:endParaRPr lang="en-US" dirty="0"/>
          </a:p>
        </p:txBody>
      </p:sp>
      <p:sp>
        <p:nvSpPr>
          <p:cNvPr id="4" name="TextBox 3"/>
          <p:cNvSpPr txBox="1"/>
          <p:nvPr/>
        </p:nvSpPr>
        <p:spPr>
          <a:xfrm>
            <a:off x="1600200" y="1076325"/>
            <a:ext cx="595035" cy="369332"/>
          </a:xfrm>
          <a:prstGeom prst="rect">
            <a:avLst/>
          </a:prstGeom>
          <a:noFill/>
        </p:spPr>
        <p:txBody>
          <a:bodyPr wrap="none" rtlCol="0">
            <a:spAutoFit/>
          </a:bodyPr>
          <a:lstStyle/>
          <a:p>
            <a:r>
              <a:rPr lang="en-US" dirty="0" smtClean="0"/>
              <a:t>(37)</a:t>
            </a:r>
            <a:endParaRPr lang="en-US" dirty="0"/>
          </a:p>
        </p:txBody>
      </p:sp>
    </p:spTree>
    <p:extLst>
      <p:ext uri="{BB962C8B-B14F-4D97-AF65-F5344CB8AC3E}">
        <p14:creationId xmlns:p14="http://schemas.microsoft.com/office/powerpoint/2010/main" val="271391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lstStyle/>
          <a:p>
            <a:pPr>
              <a:defRPr/>
            </a:pPr>
            <a:r>
              <a:rPr lang="en-US" dirty="0" smtClean="0"/>
              <a:t>Hurricane </a:t>
            </a:r>
            <a:r>
              <a:rPr lang="en-US" dirty="0" err="1" smtClean="0"/>
              <a:t>harvey</a:t>
            </a:r>
            <a:endParaRPr lang="en-US" dirty="0"/>
          </a:p>
        </p:txBody>
      </p:sp>
      <p:sp>
        <p:nvSpPr>
          <p:cNvPr id="7171" name="Text Placeholder 2"/>
          <p:cNvSpPr>
            <a:spLocks noGrp="1"/>
          </p:cNvSpPr>
          <p:nvPr>
            <p:ph type="body" idx="1"/>
          </p:nvPr>
        </p:nvSpPr>
        <p:spPr>
          <a:xfrm>
            <a:off x="722313" y="3224213"/>
            <a:ext cx="7772400" cy="1500187"/>
          </a:xfrm>
        </p:spPr>
        <p:txBody>
          <a:bodyPr/>
          <a:lstStyle/>
          <a:p>
            <a:r>
              <a:rPr lang="en-US" altLang="en-US" dirty="0" smtClean="0"/>
              <a:t>Forecast analysis</a:t>
            </a:r>
          </a:p>
        </p:txBody>
      </p:sp>
      <p:pic>
        <p:nvPicPr>
          <p:cNvPr id="3" name="Picture 2"/>
          <p:cNvPicPr>
            <a:picLocks noChangeAspect="1"/>
          </p:cNvPicPr>
          <p:nvPr/>
        </p:nvPicPr>
        <p:blipFill>
          <a:blip r:embed="rId2"/>
          <a:stretch>
            <a:fillRect/>
          </a:stretch>
        </p:blipFill>
        <p:spPr>
          <a:xfrm>
            <a:off x="2971800" y="886302"/>
            <a:ext cx="5085714" cy="3819048"/>
          </a:xfrm>
          <a:prstGeom prst="rect">
            <a:avLst/>
          </a:prstGeom>
        </p:spPr>
      </p:pic>
    </p:spTree>
    <p:extLst>
      <p:ext uri="{BB962C8B-B14F-4D97-AF65-F5344CB8AC3E}">
        <p14:creationId xmlns:p14="http://schemas.microsoft.com/office/powerpoint/2010/main" val="28226442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went right</a:t>
            </a:r>
            <a:endParaRPr lang="en-US" dirty="0"/>
          </a:p>
        </p:txBody>
      </p:sp>
      <p:sp>
        <p:nvSpPr>
          <p:cNvPr id="2" name="TextBox 1"/>
          <p:cNvSpPr txBox="1"/>
          <p:nvPr/>
        </p:nvSpPr>
        <p:spPr>
          <a:xfrm>
            <a:off x="837240" y="1219200"/>
            <a:ext cx="7545720" cy="5078313"/>
          </a:xfrm>
          <a:prstGeom prst="rect">
            <a:avLst/>
          </a:prstGeom>
          <a:noFill/>
        </p:spPr>
        <p:txBody>
          <a:bodyPr wrap="none" rtlCol="0">
            <a:spAutoFit/>
          </a:bodyPr>
          <a:lstStyle/>
          <a:p>
            <a:r>
              <a:rPr lang="en-US" b="1" dirty="0" smtClean="0"/>
              <a:t>Track: </a:t>
            </a:r>
          </a:p>
          <a:p>
            <a:r>
              <a:rPr lang="en-US" dirty="0" smtClean="0"/>
              <a:t>On August 17, the forecast track was generally due west, through the </a:t>
            </a:r>
          </a:p>
          <a:p>
            <a:r>
              <a:rPr lang="en-US" dirty="0" smtClean="0"/>
              <a:t>Caribbean and to the Yucatan</a:t>
            </a:r>
          </a:p>
          <a:p>
            <a:r>
              <a:rPr lang="en-US" dirty="0" smtClean="0"/>
              <a:t>On August 18, the European model was hinting at possible landfall over </a:t>
            </a:r>
          </a:p>
          <a:p>
            <a:r>
              <a:rPr lang="en-US" dirty="0" smtClean="0"/>
              <a:t>Texas around August 27</a:t>
            </a:r>
          </a:p>
          <a:p>
            <a:r>
              <a:rPr lang="en-US" dirty="0" smtClean="0"/>
              <a:t>Upon re-intensification on Aug 23, NHC forecasting Texas landfall</a:t>
            </a:r>
          </a:p>
          <a:p>
            <a:endParaRPr lang="en-US" dirty="0"/>
          </a:p>
          <a:p>
            <a:r>
              <a:rPr lang="en-US" b="1" dirty="0" smtClean="0"/>
              <a:t>Track over Texas:</a:t>
            </a:r>
          </a:p>
          <a:p>
            <a:r>
              <a:rPr lang="en-US" dirty="0" smtClean="0"/>
              <a:t>Models/NHC on August 23 were forecasting Harvey to come ashore in </a:t>
            </a:r>
          </a:p>
          <a:p>
            <a:r>
              <a:rPr lang="en-US" dirty="0" smtClean="0"/>
              <a:t>Texas then linger for an extended period</a:t>
            </a:r>
          </a:p>
          <a:p>
            <a:endParaRPr lang="en-US" b="1" dirty="0" smtClean="0"/>
          </a:p>
          <a:p>
            <a:r>
              <a:rPr lang="en-US" b="1" dirty="0" smtClean="0"/>
              <a:t>Rainfall projections: </a:t>
            </a:r>
          </a:p>
          <a:p>
            <a:r>
              <a:rPr lang="en-US" dirty="0" smtClean="0"/>
              <a:t>Computer models were projecting over 20 inches of rainfall </a:t>
            </a:r>
          </a:p>
          <a:p>
            <a:r>
              <a:rPr lang="en-US" dirty="0" smtClean="0"/>
              <a:t>Coast/Southeast TX as early as August 22. Some 40-50 inch </a:t>
            </a:r>
          </a:p>
          <a:p>
            <a:r>
              <a:rPr lang="en-US" dirty="0" err="1" smtClean="0"/>
              <a:t>bullseyes</a:t>
            </a:r>
            <a:r>
              <a:rPr lang="en-US" dirty="0" smtClean="0"/>
              <a:t> were appearing on models by August 23 (even while</a:t>
            </a:r>
          </a:p>
          <a:p>
            <a:r>
              <a:rPr lang="en-US" dirty="0"/>
              <a:t>f</a:t>
            </a:r>
            <a:r>
              <a:rPr lang="en-US" dirty="0" smtClean="0"/>
              <a:t>orecasting a non-major hurricane).  </a:t>
            </a:r>
          </a:p>
          <a:p>
            <a:endParaRPr lang="en-US" dirty="0"/>
          </a:p>
          <a:p>
            <a:endParaRPr lang="en-US" dirty="0"/>
          </a:p>
        </p:txBody>
      </p:sp>
    </p:spTree>
    <p:extLst>
      <p:ext uri="{BB962C8B-B14F-4D97-AF65-F5344CB8AC3E}">
        <p14:creationId xmlns:p14="http://schemas.microsoft.com/office/powerpoint/2010/main" val="4731055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What went wrong</a:t>
            </a:r>
            <a:endParaRPr lang="en-US" dirty="0"/>
          </a:p>
        </p:txBody>
      </p:sp>
      <p:sp>
        <p:nvSpPr>
          <p:cNvPr id="4" name="TextBox 3"/>
          <p:cNvSpPr txBox="1"/>
          <p:nvPr/>
        </p:nvSpPr>
        <p:spPr>
          <a:xfrm>
            <a:off x="770784" y="747712"/>
            <a:ext cx="7366119" cy="3016210"/>
          </a:xfrm>
          <a:prstGeom prst="rect">
            <a:avLst/>
          </a:prstGeom>
          <a:noFill/>
        </p:spPr>
        <p:txBody>
          <a:bodyPr wrap="none" rtlCol="0">
            <a:spAutoFit/>
          </a:bodyPr>
          <a:lstStyle/>
          <a:p>
            <a:r>
              <a:rPr lang="en-US" b="1" dirty="0" smtClean="0"/>
              <a:t>Intensity:</a:t>
            </a:r>
          </a:p>
          <a:p>
            <a:r>
              <a:rPr lang="en-US" dirty="0" smtClean="0"/>
              <a:t>On August 19, Harvey dissipated over the Caribbean. NHC did not </a:t>
            </a:r>
          </a:p>
          <a:p>
            <a:r>
              <a:rPr lang="en-US" dirty="0" smtClean="0"/>
              <a:t>provide forecast updates again until August 23 – after Harvey </a:t>
            </a:r>
          </a:p>
          <a:p>
            <a:r>
              <a:rPr lang="en-US" dirty="0" smtClean="0"/>
              <a:t>re-emerged over the Gulf of Mexico and regained tropical storm</a:t>
            </a:r>
          </a:p>
          <a:p>
            <a:r>
              <a:rPr lang="en-US" dirty="0" smtClean="0"/>
              <a:t>intensity. (There were computer models forecasting re-intensification</a:t>
            </a:r>
          </a:p>
          <a:p>
            <a:r>
              <a:rPr lang="en-US" dirty="0"/>
              <a:t>t</a:t>
            </a:r>
            <a:r>
              <a:rPr lang="en-US" dirty="0" smtClean="0"/>
              <a:t>o hurricane strength.) </a:t>
            </a:r>
          </a:p>
          <a:p>
            <a:endParaRPr lang="en-US" sz="1000" dirty="0"/>
          </a:p>
          <a:p>
            <a:r>
              <a:rPr lang="en-US" dirty="0" smtClean="0"/>
              <a:t>As of 10AM on August 23 (60 hours prior to Texas landfall), NHC</a:t>
            </a:r>
          </a:p>
          <a:p>
            <a:r>
              <a:rPr lang="en-US" dirty="0" smtClean="0"/>
              <a:t>was forecasting Harvey to not intensify beyond tropical storm strength.</a:t>
            </a:r>
          </a:p>
          <a:p>
            <a:endParaRPr lang="en-US" dirty="0"/>
          </a:p>
          <a:p>
            <a:endParaRPr lang="en-US" dirty="0"/>
          </a:p>
        </p:txBody>
      </p:sp>
      <p:pic>
        <p:nvPicPr>
          <p:cNvPr id="5" name="Picture 4"/>
          <p:cNvPicPr>
            <a:picLocks noChangeAspect="1"/>
          </p:cNvPicPr>
          <p:nvPr/>
        </p:nvPicPr>
        <p:blipFill>
          <a:blip r:embed="rId3"/>
          <a:stretch>
            <a:fillRect/>
          </a:stretch>
        </p:blipFill>
        <p:spPr>
          <a:xfrm>
            <a:off x="2209800" y="3200400"/>
            <a:ext cx="4301238" cy="3232635"/>
          </a:xfrm>
          <a:prstGeom prst="rect">
            <a:avLst/>
          </a:prstGeom>
        </p:spPr>
      </p:pic>
    </p:spTree>
    <p:extLst>
      <p:ext uri="{BB962C8B-B14F-4D97-AF65-F5344CB8AC3E}">
        <p14:creationId xmlns:p14="http://schemas.microsoft.com/office/powerpoint/2010/main" val="42321929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Rapid Intensification</a:t>
            </a:r>
            <a:endParaRPr lang="en-US" dirty="0"/>
          </a:p>
        </p:txBody>
      </p:sp>
      <p:sp>
        <p:nvSpPr>
          <p:cNvPr id="4" name="TextBox 3"/>
          <p:cNvSpPr txBox="1"/>
          <p:nvPr/>
        </p:nvSpPr>
        <p:spPr>
          <a:xfrm>
            <a:off x="770784" y="747712"/>
            <a:ext cx="8000908" cy="2862322"/>
          </a:xfrm>
          <a:prstGeom prst="rect">
            <a:avLst/>
          </a:prstGeom>
          <a:noFill/>
        </p:spPr>
        <p:txBody>
          <a:bodyPr wrap="none" rtlCol="0">
            <a:spAutoFit/>
          </a:bodyPr>
          <a:lstStyle/>
          <a:p>
            <a:r>
              <a:rPr lang="en-US" dirty="0" smtClean="0"/>
              <a:t>Harvey intensified from a tropical depression into </a:t>
            </a:r>
          </a:p>
          <a:p>
            <a:r>
              <a:rPr lang="en-US" dirty="0" smtClean="0"/>
              <a:t>a Category 4 hurricane in 57 hours.</a:t>
            </a:r>
          </a:p>
          <a:p>
            <a:endParaRPr lang="en-US" dirty="0"/>
          </a:p>
          <a:p>
            <a:pPr marL="285750" indent="-285750">
              <a:buFont typeface="Arial" panose="020B0604020202020204" pitchFamily="34" charset="0"/>
              <a:buChar char="•"/>
            </a:pPr>
            <a:r>
              <a:rPr lang="en-US" dirty="0" smtClean="0"/>
              <a:t>Very low wind shear in Western Gulf (nothing to diminish intensification,</a:t>
            </a:r>
          </a:p>
          <a:p>
            <a:r>
              <a:rPr lang="en-US" dirty="0"/>
              <a:t> </a:t>
            </a:r>
            <a:r>
              <a:rPr lang="en-US" dirty="0" smtClean="0"/>
              <a:t>    outflow of Harvey is able to expand</a:t>
            </a:r>
          </a:p>
          <a:p>
            <a:pPr marL="285750" indent="-285750">
              <a:buFont typeface="Arial" panose="020B0604020202020204" pitchFamily="34" charset="0"/>
              <a:buChar char="•"/>
            </a:pPr>
            <a:r>
              <a:rPr lang="en-US" dirty="0" smtClean="0"/>
              <a:t>High pressure aloft, allowed warm air at lower levels to rise</a:t>
            </a:r>
          </a:p>
          <a:p>
            <a:pPr marL="285750" indent="-285750">
              <a:buFont typeface="Arial" panose="020B0604020202020204" pitchFamily="34" charset="0"/>
              <a:buChar char="•"/>
            </a:pPr>
            <a:r>
              <a:rPr lang="en-US" dirty="0" smtClean="0"/>
              <a:t>High Oceanic Heat Content (temperatures hundreds of feet below surface)</a:t>
            </a:r>
          </a:p>
          <a:p>
            <a:pPr marL="285750" indent="-285750">
              <a:buFont typeface="Arial" panose="020B0604020202020204" pitchFamily="34" charset="0"/>
              <a:buChar char="•"/>
            </a:pPr>
            <a:endParaRPr lang="en-US" dirty="0" smtClean="0"/>
          </a:p>
          <a:p>
            <a:endParaRPr lang="en-US" dirty="0"/>
          </a:p>
          <a:p>
            <a:endParaRPr lang="en-US" dirty="0"/>
          </a:p>
        </p:txBody>
      </p:sp>
      <p:pic>
        <p:nvPicPr>
          <p:cNvPr id="2" name="Picture 1"/>
          <p:cNvPicPr>
            <a:picLocks noChangeAspect="1"/>
          </p:cNvPicPr>
          <p:nvPr/>
        </p:nvPicPr>
        <p:blipFill>
          <a:blip r:embed="rId3"/>
          <a:stretch>
            <a:fillRect/>
          </a:stretch>
        </p:blipFill>
        <p:spPr>
          <a:xfrm>
            <a:off x="1981200" y="2819400"/>
            <a:ext cx="4766752" cy="3376217"/>
          </a:xfrm>
          <a:prstGeom prst="rect">
            <a:avLst/>
          </a:prstGeom>
        </p:spPr>
      </p:pic>
      <p:cxnSp>
        <p:nvCxnSpPr>
          <p:cNvPr id="7" name="Straight Arrow Connector 6"/>
          <p:cNvCxnSpPr/>
          <p:nvPr/>
        </p:nvCxnSpPr>
        <p:spPr>
          <a:xfrm flipV="1">
            <a:off x="1524000" y="4133114"/>
            <a:ext cx="2362200" cy="464911"/>
          </a:xfrm>
          <a:prstGeom prst="straightConnector1">
            <a:avLst/>
          </a:prstGeom>
          <a:ln w="41275">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6200" y="3886427"/>
            <a:ext cx="1795684" cy="2031325"/>
          </a:xfrm>
          <a:prstGeom prst="rect">
            <a:avLst/>
          </a:prstGeom>
          <a:noFill/>
        </p:spPr>
        <p:txBody>
          <a:bodyPr wrap="none" rtlCol="0">
            <a:spAutoFit/>
          </a:bodyPr>
          <a:lstStyle/>
          <a:p>
            <a:r>
              <a:rPr lang="en-US" sz="1400" dirty="0" smtClean="0"/>
              <a:t>Harvey moved</a:t>
            </a:r>
          </a:p>
          <a:p>
            <a:r>
              <a:rPr lang="en-US" sz="1400" dirty="0" smtClean="0"/>
              <a:t>across a warm</a:t>
            </a:r>
          </a:p>
          <a:p>
            <a:r>
              <a:rPr lang="en-US" sz="1400" dirty="0" smtClean="0"/>
              <a:t>eddy Friday AM</a:t>
            </a:r>
          </a:p>
          <a:p>
            <a:r>
              <a:rPr lang="en-US" sz="1400" dirty="0" smtClean="0"/>
              <a:t>and intensified</a:t>
            </a:r>
          </a:p>
          <a:p>
            <a:r>
              <a:rPr lang="en-US" sz="1400" dirty="0" smtClean="0"/>
              <a:t>from 967mb of</a:t>
            </a:r>
          </a:p>
          <a:p>
            <a:r>
              <a:rPr lang="en-US" sz="1400" dirty="0" smtClean="0"/>
              <a:t>pressure at 4AM </a:t>
            </a:r>
          </a:p>
          <a:p>
            <a:r>
              <a:rPr lang="en-US" sz="1400" dirty="0" smtClean="0"/>
              <a:t>to 952mb at 6AM</a:t>
            </a:r>
          </a:p>
          <a:p>
            <a:r>
              <a:rPr lang="en-US" sz="1400" dirty="0" smtClean="0"/>
              <a:t>(landfall Friday night</a:t>
            </a:r>
          </a:p>
          <a:p>
            <a:r>
              <a:rPr lang="en-US" sz="1400" dirty="0" smtClean="0"/>
              <a:t>at 938mb)</a:t>
            </a:r>
            <a:endParaRPr lang="en-US" sz="1400" dirty="0"/>
          </a:p>
        </p:txBody>
      </p:sp>
      <p:sp>
        <p:nvSpPr>
          <p:cNvPr id="11" name="TextBox 10"/>
          <p:cNvSpPr txBox="1"/>
          <p:nvPr/>
        </p:nvSpPr>
        <p:spPr>
          <a:xfrm>
            <a:off x="6990795" y="3610034"/>
            <a:ext cx="1935145" cy="2031325"/>
          </a:xfrm>
          <a:prstGeom prst="rect">
            <a:avLst/>
          </a:prstGeom>
          <a:noFill/>
        </p:spPr>
        <p:txBody>
          <a:bodyPr wrap="none" rtlCol="0">
            <a:spAutoFit/>
          </a:bodyPr>
          <a:lstStyle/>
          <a:p>
            <a:r>
              <a:rPr lang="en-US" sz="1400" dirty="0" smtClean="0"/>
              <a:t>1-2 tropical cyclones</a:t>
            </a:r>
          </a:p>
          <a:p>
            <a:r>
              <a:rPr lang="en-US" sz="1400" dirty="0" smtClean="0"/>
              <a:t>per year go through </a:t>
            </a:r>
          </a:p>
          <a:p>
            <a:r>
              <a:rPr lang="en-US" sz="1400" dirty="0" smtClean="0"/>
              <a:t>rapid intensification</a:t>
            </a:r>
          </a:p>
          <a:p>
            <a:r>
              <a:rPr lang="en-US" sz="1400" dirty="0" smtClean="0"/>
              <a:t>(increase of 35+ MPH</a:t>
            </a:r>
          </a:p>
          <a:p>
            <a:r>
              <a:rPr lang="en-US" sz="1400" dirty="0" smtClean="0"/>
              <a:t>in a 24-hour period).</a:t>
            </a:r>
          </a:p>
          <a:p>
            <a:r>
              <a:rPr lang="en-US" sz="1400" dirty="0" smtClean="0"/>
              <a:t>In 2017, four cyclones</a:t>
            </a:r>
          </a:p>
          <a:p>
            <a:r>
              <a:rPr lang="en-US" sz="1400" dirty="0" smtClean="0"/>
              <a:t>went through rapid </a:t>
            </a:r>
          </a:p>
          <a:p>
            <a:r>
              <a:rPr lang="en-US" sz="1400" dirty="0" smtClean="0"/>
              <a:t>Intensification. </a:t>
            </a:r>
          </a:p>
          <a:p>
            <a:endParaRPr lang="en-US" sz="1400" dirty="0"/>
          </a:p>
        </p:txBody>
      </p:sp>
    </p:spTree>
    <p:extLst>
      <p:ext uri="{BB962C8B-B14F-4D97-AF65-F5344CB8AC3E}">
        <p14:creationId xmlns:p14="http://schemas.microsoft.com/office/powerpoint/2010/main" val="409464794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lstStyle/>
          <a:p>
            <a:pPr>
              <a:defRPr/>
            </a:pPr>
            <a:r>
              <a:rPr lang="en-US" dirty="0" smtClean="0"/>
              <a:t>2018 Hurricane season</a:t>
            </a:r>
            <a:endParaRPr lang="en-US" dirty="0"/>
          </a:p>
        </p:txBody>
      </p:sp>
      <p:sp>
        <p:nvSpPr>
          <p:cNvPr id="7171" name="Text Placeholder 2"/>
          <p:cNvSpPr>
            <a:spLocks noGrp="1"/>
          </p:cNvSpPr>
          <p:nvPr>
            <p:ph type="body" idx="1"/>
          </p:nvPr>
        </p:nvSpPr>
        <p:spPr>
          <a:xfrm>
            <a:off x="722313" y="3224213"/>
            <a:ext cx="7772400" cy="1500187"/>
          </a:xfrm>
        </p:spPr>
        <p:txBody>
          <a:bodyPr/>
          <a:lstStyle/>
          <a:p>
            <a:r>
              <a:rPr lang="en-US" altLang="en-US" sz="1800" dirty="0" smtClean="0"/>
              <a:t>Forecasting the</a:t>
            </a:r>
          </a:p>
        </p:txBody>
      </p:sp>
      <p:pic>
        <p:nvPicPr>
          <p:cNvPr id="3" name="Picture 2"/>
          <p:cNvPicPr>
            <a:picLocks noChangeAspect="1"/>
          </p:cNvPicPr>
          <p:nvPr/>
        </p:nvPicPr>
        <p:blipFill>
          <a:blip r:embed="rId2"/>
          <a:stretch>
            <a:fillRect/>
          </a:stretch>
        </p:blipFill>
        <p:spPr>
          <a:xfrm>
            <a:off x="2484438" y="219075"/>
            <a:ext cx="6019800" cy="4514850"/>
          </a:xfrm>
          <a:prstGeom prst="rect">
            <a:avLst/>
          </a:prstGeom>
        </p:spPr>
      </p:pic>
    </p:spTree>
    <p:extLst>
      <p:ext uri="{BB962C8B-B14F-4D97-AF65-F5344CB8AC3E}">
        <p14:creationId xmlns:p14="http://schemas.microsoft.com/office/powerpoint/2010/main" val="121165865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2018 Hurricane Forecast</a:t>
            </a:r>
            <a:endParaRPr lang="en-US" dirty="0"/>
          </a:p>
        </p:txBody>
      </p:sp>
      <p:sp>
        <p:nvSpPr>
          <p:cNvPr id="2" name="TextBox 1"/>
          <p:cNvSpPr txBox="1"/>
          <p:nvPr/>
        </p:nvSpPr>
        <p:spPr>
          <a:xfrm>
            <a:off x="381000" y="914400"/>
            <a:ext cx="8007320" cy="3139321"/>
          </a:xfrm>
          <a:prstGeom prst="rect">
            <a:avLst/>
          </a:prstGeom>
          <a:noFill/>
        </p:spPr>
        <p:txBody>
          <a:bodyPr wrap="none" rtlCol="0">
            <a:spAutoFit/>
          </a:bodyPr>
          <a:lstStyle/>
          <a:p>
            <a:r>
              <a:rPr lang="en-US" dirty="0" smtClean="0"/>
              <a:t>Patterns in both the atmosphere and oceans surrounding North America</a:t>
            </a:r>
          </a:p>
          <a:p>
            <a:r>
              <a:rPr lang="en-US" dirty="0" smtClean="0"/>
              <a:t>have recently shown strong similarities with </a:t>
            </a:r>
            <a:r>
              <a:rPr lang="en-US" dirty="0" smtClean="0"/>
              <a:t>a historical period from the past </a:t>
            </a:r>
          </a:p>
          <a:p>
            <a:r>
              <a:rPr lang="en-US" dirty="0" smtClean="0"/>
              <a:t>20 years: 1996-2006</a:t>
            </a:r>
          </a:p>
          <a:p>
            <a:endParaRPr lang="en-US" dirty="0"/>
          </a:p>
          <a:p>
            <a:r>
              <a:rPr lang="en-US" dirty="0" smtClean="0"/>
              <a:t>1999 </a:t>
            </a:r>
            <a:r>
              <a:rPr lang="en-US" dirty="0" smtClean="0"/>
              <a:t>included Hurricane </a:t>
            </a:r>
            <a:r>
              <a:rPr lang="en-US" dirty="0" smtClean="0"/>
              <a:t>Bret (</a:t>
            </a:r>
            <a:r>
              <a:rPr lang="en-US" dirty="0" smtClean="0"/>
              <a:t>landfall at Padre</a:t>
            </a:r>
            <a:r>
              <a:rPr lang="en-US" dirty="0" smtClean="0"/>
              <a:t>)</a:t>
            </a:r>
          </a:p>
          <a:p>
            <a:r>
              <a:rPr lang="en-US" dirty="0" smtClean="0"/>
              <a:t>The </a:t>
            </a:r>
            <a:r>
              <a:rPr lang="en-US" dirty="0" smtClean="0"/>
              <a:t>2005 season included Katrina and </a:t>
            </a:r>
            <a:r>
              <a:rPr lang="en-US" dirty="0" smtClean="0"/>
              <a:t>Rita</a:t>
            </a:r>
            <a:endParaRPr lang="en-US" dirty="0" smtClean="0"/>
          </a:p>
          <a:p>
            <a:endParaRPr lang="en-US" dirty="0"/>
          </a:p>
          <a:p>
            <a:r>
              <a:rPr lang="en-US" b="1" dirty="0" smtClean="0">
                <a:solidFill>
                  <a:srgbClr val="0070C0"/>
                </a:solidFill>
              </a:rPr>
              <a:t>La </a:t>
            </a:r>
            <a:r>
              <a:rPr lang="en-US" b="1" dirty="0" smtClean="0">
                <a:solidFill>
                  <a:srgbClr val="0070C0"/>
                </a:solidFill>
              </a:rPr>
              <a:t>Niña </a:t>
            </a:r>
            <a:r>
              <a:rPr lang="en-US" dirty="0" smtClean="0"/>
              <a:t>(or lingering post-La Niña) is typically supportive of an active season</a:t>
            </a:r>
          </a:p>
          <a:p>
            <a:endParaRPr lang="en-US" dirty="0"/>
          </a:p>
          <a:p>
            <a:endParaRPr lang="en-US" dirty="0" smtClean="0"/>
          </a:p>
          <a:p>
            <a:endParaRPr lang="en-US" dirty="0"/>
          </a:p>
        </p:txBody>
      </p:sp>
      <p:pic>
        <p:nvPicPr>
          <p:cNvPr id="5" name="Picture 4"/>
          <p:cNvPicPr>
            <a:picLocks noChangeAspect="1"/>
          </p:cNvPicPr>
          <p:nvPr/>
        </p:nvPicPr>
        <p:blipFill>
          <a:blip r:embed="rId3"/>
          <a:stretch>
            <a:fillRect/>
          </a:stretch>
        </p:blipFill>
        <p:spPr>
          <a:xfrm>
            <a:off x="1905000" y="3200400"/>
            <a:ext cx="5133820" cy="3124200"/>
          </a:xfrm>
          <a:prstGeom prst="rect">
            <a:avLst/>
          </a:prstGeom>
        </p:spPr>
      </p:pic>
    </p:spTree>
    <p:extLst>
      <p:ext uri="{BB962C8B-B14F-4D97-AF65-F5344CB8AC3E}">
        <p14:creationId xmlns:p14="http://schemas.microsoft.com/office/powerpoint/2010/main" val="19381045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6700" y="1066800"/>
            <a:ext cx="4572000" cy="5355312"/>
          </a:xfrm>
          <a:prstGeom prst="rect">
            <a:avLst/>
          </a:prstGeom>
        </p:spPr>
        <p:txBody>
          <a:bodyPr>
            <a:spAutoFit/>
          </a:bodyPr>
          <a:lstStyle/>
          <a:p>
            <a:r>
              <a:rPr lang="en-US" dirty="0" smtClean="0"/>
              <a:t>ERCOT FORECAST TIMELINE:</a:t>
            </a:r>
          </a:p>
          <a:p>
            <a:r>
              <a:rPr lang="en-US" b="1" dirty="0" smtClean="0"/>
              <a:t>January 17, 2017</a:t>
            </a:r>
            <a:r>
              <a:rPr lang="en-US" dirty="0" smtClean="0"/>
              <a:t>: “The </a:t>
            </a:r>
            <a:r>
              <a:rPr lang="en-US" dirty="0"/>
              <a:t>average from those historical years: </a:t>
            </a:r>
            <a:r>
              <a:rPr lang="en-US" b="1" dirty="0"/>
              <a:t>13/6/4</a:t>
            </a:r>
            <a:r>
              <a:rPr lang="en-US" dirty="0"/>
              <a:t>. 13 named storms, 6 hurricanes, 4 major hurricanes. This would be more than an average hurricane season (12/6/2</a:t>
            </a:r>
            <a:r>
              <a:rPr lang="en-US" dirty="0" smtClean="0"/>
              <a:t>)”</a:t>
            </a:r>
          </a:p>
          <a:p>
            <a:r>
              <a:rPr lang="en-US" b="1" dirty="0" smtClean="0"/>
              <a:t>March 13, 2017</a:t>
            </a:r>
            <a:r>
              <a:rPr lang="en-US" dirty="0" smtClean="0"/>
              <a:t>: “The </a:t>
            </a:r>
            <a:r>
              <a:rPr lang="en-US" dirty="0"/>
              <a:t>average from those historical years is my forecast: </a:t>
            </a:r>
            <a:r>
              <a:rPr lang="en-US" b="1" dirty="0"/>
              <a:t>12/5/2</a:t>
            </a:r>
            <a:r>
              <a:rPr lang="en-US" dirty="0"/>
              <a:t>. 12 named storms, 5 hurricanes, 2 major hurricanes</a:t>
            </a:r>
            <a:r>
              <a:rPr lang="en-US" dirty="0" smtClean="0"/>
              <a:t>. </a:t>
            </a:r>
            <a:r>
              <a:rPr lang="en-US" dirty="0"/>
              <a:t>Forecast for Gulf is 3-4 named </a:t>
            </a:r>
            <a:r>
              <a:rPr lang="en-US" dirty="0" smtClean="0"/>
              <a:t>storms”</a:t>
            </a:r>
          </a:p>
          <a:p>
            <a:r>
              <a:rPr lang="en-US" b="1" dirty="0" smtClean="0"/>
              <a:t>May 25, 2017</a:t>
            </a:r>
            <a:r>
              <a:rPr lang="en-US" dirty="0" smtClean="0"/>
              <a:t>: “There </a:t>
            </a:r>
            <a:r>
              <a:rPr lang="en-US" dirty="0"/>
              <a:t>are increasing indications of a greater number of tropical storms and hurricanes than currently forecast. The updated, revised number is </a:t>
            </a:r>
            <a:r>
              <a:rPr lang="en-US" b="1" dirty="0"/>
              <a:t>14</a:t>
            </a:r>
            <a:r>
              <a:rPr lang="en-US" dirty="0"/>
              <a:t> total named storms, </a:t>
            </a:r>
            <a:r>
              <a:rPr lang="en-US" b="1" dirty="0"/>
              <a:t>7</a:t>
            </a:r>
            <a:r>
              <a:rPr lang="en-US" dirty="0"/>
              <a:t> of those hurricanes, and of the hurricanes, </a:t>
            </a:r>
            <a:r>
              <a:rPr lang="en-US" b="1" dirty="0"/>
              <a:t>4 </a:t>
            </a:r>
            <a:r>
              <a:rPr lang="en-US" dirty="0"/>
              <a:t>are forecast to be </a:t>
            </a:r>
            <a:r>
              <a:rPr lang="en-US" dirty="0" smtClean="0"/>
              <a:t>major hurricanes”</a:t>
            </a:r>
            <a:endParaRPr lang="en-US" dirty="0"/>
          </a:p>
          <a:p>
            <a:endParaRPr lang="en-US" dirty="0"/>
          </a:p>
        </p:txBody>
      </p:sp>
      <p:sp>
        <p:nvSpPr>
          <p:cNvPr id="3" name="Title 2"/>
          <p:cNvSpPr>
            <a:spLocks noGrp="1"/>
          </p:cNvSpPr>
          <p:nvPr>
            <p:ph type="title"/>
          </p:nvPr>
        </p:nvSpPr>
        <p:spPr/>
        <p:txBody>
          <a:bodyPr/>
          <a:lstStyle/>
          <a:p>
            <a:r>
              <a:rPr lang="en-US" dirty="0" smtClean="0"/>
              <a:t>2017 Hurricane Season Review: Forecasts</a:t>
            </a:r>
            <a:endParaRPr lang="en-US" dirty="0"/>
          </a:p>
        </p:txBody>
      </p:sp>
      <p:sp>
        <p:nvSpPr>
          <p:cNvPr id="10" name="Rectangle 9"/>
          <p:cNvSpPr/>
          <p:nvPr/>
        </p:nvSpPr>
        <p:spPr>
          <a:xfrm>
            <a:off x="4867275" y="2438400"/>
            <a:ext cx="4000500" cy="2031325"/>
          </a:xfrm>
          <a:prstGeom prst="rect">
            <a:avLst/>
          </a:prstGeom>
          <a:solidFill>
            <a:schemeClr val="accent2">
              <a:lumMod val="20000"/>
              <a:lumOff val="80000"/>
            </a:schemeClr>
          </a:solidFill>
        </p:spPr>
        <p:txBody>
          <a:bodyPr wrap="square">
            <a:spAutoFit/>
          </a:bodyPr>
          <a:lstStyle/>
          <a:p>
            <a:r>
              <a:rPr lang="en-US" dirty="0" smtClean="0"/>
              <a:t>OTHER FORECASTS, June 1, 2017:</a:t>
            </a:r>
          </a:p>
          <a:p>
            <a:r>
              <a:rPr lang="en-US" b="1" dirty="0" smtClean="0"/>
              <a:t>Colorado State</a:t>
            </a:r>
            <a:r>
              <a:rPr lang="en-US" dirty="0" smtClean="0"/>
              <a:t>: 14/6/2</a:t>
            </a:r>
          </a:p>
          <a:p>
            <a:r>
              <a:rPr lang="en-US" b="1" dirty="0" smtClean="0"/>
              <a:t>NOAA</a:t>
            </a:r>
            <a:r>
              <a:rPr lang="en-US" dirty="0" smtClean="0"/>
              <a:t>: 11-17/4-9/2-4 </a:t>
            </a:r>
            <a:r>
              <a:rPr lang="en-US" sz="1400" dirty="0" smtClean="0"/>
              <a:t>(</a:t>
            </a:r>
            <a:r>
              <a:rPr lang="en-US" sz="1400" dirty="0" err="1" smtClean="0"/>
              <a:t>Avg</a:t>
            </a:r>
            <a:r>
              <a:rPr lang="en-US" sz="1400" dirty="0" smtClean="0"/>
              <a:t>: 13.5/6.5/3)</a:t>
            </a:r>
          </a:p>
          <a:p>
            <a:r>
              <a:rPr lang="en-US" b="1" dirty="0" smtClean="0"/>
              <a:t>The Weather Channel</a:t>
            </a:r>
            <a:r>
              <a:rPr lang="en-US" dirty="0" smtClean="0"/>
              <a:t>: 14/7/3</a:t>
            </a:r>
          </a:p>
          <a:p>
            <a:r>
              <a:rPr lang="en-US" dirty="0" smtClean="0"/>
              <a:t>Tropical Storm Risk: 14/6/3</a:t>
            </a:r>
          </a:p>
          <a:p>
            <a:r>
              <a:rPr lang="en-US" dirty="0" smtClean="0"/>
              <a:t>UK Met Office: 13/8/n/a</a:t>
            </a:r>
          </a:p>
          <a:p>
            <a:endParaRPr lang="en-US" dirty="0"/>
          </a:p>
        </p:txBody>
      </p:sp>
    </p:spTree>
    <p:extLst>
      <p:ext uri="{BB962C8B-B14F-4D97-AF65-F5344CB8AC3E}">
        <p14:creationId xmlns:p14="http://schemas.microsoft.com/office/powerpoint/2010/main" val="41060811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2018 Hurricane Forecast</a:t>
            </a:r>
            <a:endParaRPr lang="en-US" dirty="0"/>
          </a:p>
        </p:txBody>
      </p:sp>
      <p:sp>
        <p:nvSpPr>
          <p:cNvPr id="2" name="TextBox 1"/>
          <p:cNvSpPr txBox="1"/>
          <p:nvPr/>
        </p:nvSpPr>
        <p:spPr>
          <a:xfrm>
            <a:off x="235749" y="781050"/>
            <a:ext cx="8584401" cy="5324535"/>
          </a:xfrm>
          <a:prstGeom prst="rect">
            <a:avLst/>
          </a:prstGeom>
          <a:noFill/>
        </p:spPr>
        <p:txBody>
          <a:bodyPr wrap="none" rtlCol="0">
            <a:spAutoFit/>
          </a:bodyPr>
          <a:lstStyle/>
          <a:p>
            <a:r>
              <a:rPr lang="en-US" dirty="0" smtClean="0"/>
              <a:t>The forecast for the 2018 Atlantic hurricane season is:</a:t>
            </a:r>
          </a:p>
          <a:p>
            <a:endParaRPr lang="en-US" dirty="0" smtClean="0"/>
          </a:p>
          <a:p>
            <a:r>
              <a:rPr lang="en-US" sz="2800" b="1" dirty="0" smtClean="0"/>
              <a:t>11-15/5-9/3-6</a:t>
            </a:r>
            <a:endParaRPr lang="en-US" sz="2800" b="1" dirty="0" smtClean="0"/>
          </a:p>
          <a:p>
            <a:endParaRPr lang="en-US" dirty="0"/>
          </a:p>
          <a:p>
            <a:r>
              <a:rPr lang="en-US" dirty="0" smtClean="0"/>
              <a:t>11 </a:t>
            </a:r>
            <a:r>
              <a:rPr lang="en-US" dirty="0" smtClean="0"/>
              <a:t>to </a:t>
            </a:r>
            <a:r>
              <a:rPr lang="en-US" dirty="0" smtClean="0"/>
              <a:t>15 </a:t>
            </a:r>
            <a:r>
              <a:rPr lang="en-US" dirty="0" smtClean="0"/>
              <a:t>total named storms; </a:t>
            </a:r>
            <a:r>
              <a:rPr lang="en-US" dirty="0" smtClean="0"/>
              <a:t>5 </a:t>
            </a:r>
            <a:r>
              <a:rPr lang="en-US" dirty="0" smtClean="0"/>
              <a:t>to 9 hurricanes; 3 to 6 of those, major hurricanes.</a:t>
            </a:r>
          </a:p>
          <a:p>
            <a:endParaRPr lang="en-US" dirty="0"/>
          </a:p>
          <a:p>
            <a:r>
              <a:rPr lang="en-US" dirty="0" smtClean="0"/>
              <a:t>Forecast is </a:t>
            </a:r>
            <a:r>
              <a:rPr lang="en-US" dirty="0" smtClean="0"/>
              <a:t>for </a:t>
            </a:r>
            <a:r>
              <a:rPr lang="en-US" sz="2400" b="1" dirty="0" smtClean="0"/>
              <a:t>2-5 </a:t>
            </a:r>
            <a:r>
              <a:rPr lang="en-US" dirty="0" smtClean="0"/>
              <a:t>named storms in the Gulf of Mexico</a:t>
            </a:r>
          </a:p>
          <a:p>
            <a:endParaRPr lang="en-US" dirty="0"/>
          </a:p>
          <a:p>
            <a:r>
              <a:rPr lang="en-US" dirty="0" smtClean="0"/>
              <a:t>(Last year, 17/10/6 – with 8 named storms in Gulf. Normal is 12/6/2</a:t>
            </a:r>
            <a:r>
              <a:rPr lang="en-US" dirty="0" smtClean="0"/>
              <a:t>)</a:t>
            </a:r>
          </a:p>
          <a:p>
            <a:endParaRPr lang="en-US" dirty="0"/>
          </a:p>
          <a:p>
            <a:r>
              <a:rPr lang="en-US" dirty="0" smtClean="0"/>
              <a:t>Overall numbers (all cyclones) may be less than last year but projecting more than</a:t>
            </a:r>
          </a:p>
          <a:p>
            <a:r>
              <a:rPr lang="en-US" dirty="0" smtClean="0"/>
              <a:t>typical to intensify into hurricanes</a:t>
            </a:r>
            <a:endParaRPr lang="en-US" dirty="0" smtClean="0"/>
          </a:p>
          <a:p>
            <a:endParaRPr lang="en-US" dirty="0"/>
          </a:p>
          <a:p>
            <a:r>
              <a:rPr lang="en-US" dirty="0" smtClean="0"/>
              <a:t>As with last year, this forecast is likely to be adjusted as the 2018 hurricane</a:t>
            </a:r>
          </a:p>
          <a:p>
            <a:r>
              <a:rPr lang="en-US" dirty="0"/>
              <a:t>s</a:t>
            </a:r>
            <a:r>
              <a:rPr lang="en-US" dirty="0" smtClean="0"/>
              <a:t>eason approaches (June 1)</a:t>
            </a:r>
          </a:p>
          <a:p>
            <a:r>
              <a:rPr lang="en-US" dirty="0" smtClean="0"/>
              <a:t>Potential for both greater numbers and lesser numbers</a:t>
            </a:r>
          </a:p>
          <a:p>
            <a:r>
              <a:rPr lang="en-US" dirty="0" smtClean="0"/>
              <a:t>Final forecast will be posted prior to June 1 on the ERCOT website weather page</a:t>
            </a:r>
          </a:p>
          <a:p>
            <a:endParaRPr lang="en-US" dirty="0"/>
          </a:p>
        </p:txBody>
      </p:sp>
    </p:spTree>
    <p:extLst>
      <p:ext uri="{BB962C8B-B14F-4D97-AF65-F5344CB8AC3E}">
        <p14:creationId xmlns:p14="http://schemas.microsoft.com/office/powerpoint/2010/main" val="358325990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lstStyle/>
          <a:p>
            <a:pPr>
              <a:defRPr/>
            </a:pPr>
            <a:r>
              <a:rPr lang="en-US" dirty="0" smtClean="0"/>
              <a:t>SUMMER 2018 TEMPERATURE &amp; Precipitation outlook</a:t>
            </a:r>
            <a:endParaRPr lang="en-US" dirty="0"/>
          </a:p>
        </p:txBody>
      </p:sp>
      <p:sp>
        <p:nvSpPr>
          <p:cNvPr id="7171" name="Text Placeholder 2"/>
          <p:cNvSpPr>
            <a:spLocks noGrp="1"/>
          </p:cNvSpPr>
          <p:nvPr>
            <p:ph type="body" idx="1"/>
          </p:nvPr>
        </p:nvSpPr>
        <p:spPr>
          <a:xfrm>
            <a:off x="760413" y="3233738"/>
            <a:ext cx="7772400" cy="1500187"/>
          </a:xfrm>
        </p:spPr>
        <p:txBody>
          <a:bodyPr/>
          <a:lstStyle/>
          <a:p>
            <a:r>
              <a:rPr lang="en-US" altLang="en-US" sz="1800" dirty="0" smtClean="0"/>
              <a:t>Preliminary</a:t>
            </a:r>
          </a:p>
        </p:txBody>
      </p:sp>
      <p:pic>
        <p:nvPicPr>
          <p:cNvPr id="4" name="Picture 3"/>
          <p:cNvPicPr>
            <a:picLocks noChangeAspect="1"/>
          </p:cNvPicPr>
          <p:nvPr/>
        </p:nvPicPr>
        <p:blipFill>
          <a:blip r:embed="rId2"/>
          <a:stretch>
            <a:fillRect/>
          </a:stretch>
        </p:blipFill>
        <p:spPr>
          <a:xfrm>
            <a:off x="3429000" y="152400"/>
            <a:ext cx="3309731" cy="4581525"/>
          </a:xfrm>
          <a:prstGeom prst="rect">
            <a:avLst/>
          </a:prstGeom>
        </p:spPr>
      </p:pic>
    </p:spTree>
    <p:extLst>
      <p:ext uri="{BB962C8B-B14F-4D97-AF65-F5344CB8AC3E}">
        <p14:creationId xmlns:p14="http://schemas.microsoft.com/office/powerpoint/2010/main" val="27830660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Summer 2018 Preliminary Temperature Forecast</a:t>
            </a:r>
            <a:endParaRPr lang="en-US" dirty="0"/>
          </a:p>
        </p:txBody>
      </p:sp>
      <p:pic>
        <p:nvPicPr>
          <p:cNvPr id="2" name="Picture 1"/>
          <p:cNvPicPr>
            <a:picLocks noChangeAspect="1"/>
          </p:cNvPicPr>
          <p:nvPr/>
        </p:nvPicPr>
        <p:blipFill>
          <a:blip r:embed="rId3"/>
          <a:stretch>
            <a:fillRect/>
          </a:stretch>
        </p:blipFill>
        <p:spPr>
          <a:xfrm>
            <a:off x="0" y="1447800"/>
            <a:ext cx="6952830" cy="471799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799" y="762000"/>
            <a:ext cx="3095625" cy="1921700"/>
          </a:xfrm>
          <a:prstGeom prst="rect">
            <a:avLst/>
          </a:prstGeom>
          <a:ln>
            <a:solidFill>
              <a:schemeClr val="tx1"/>
            </a:solidFill>
          </a:ln>
        </p:spPr>
      </p:pic>
    </p:spTree>
    <p:extLst>
      <p:ext uri="{BB962C8B-B14F-4D97-AF65-F5344CB8AC3E}">
        <p14:creationId xmlns:p14="http://schemas.microsoft.com/office/powerpoint/2010/main" val="12961740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Summer 2018 Preliminary </a:t>
            </a:r>
            <a:r>
              <a:rPr lang="en-US" dirty="0" smtClean="0"/>
              <a:t>Precipitation </a:t>
            </a:r>
            <a:r>
              <a:rPr lang="en-US" dirty="0"/>
              <a:t>Forecast</a:t>
            </a:r>
          </a:p>
        </p:txBody>
      </p:sp>
      <p:pic>
        <p:nvPicPr>
          <p:cNvPr id="2" name="Picture 1"/>
          <p:cNvPicPr>
            <a:picLocks noChangeAspect="1"/>
          </p:cNvPicPr>
          <p:nvPr/>
        </p:nvPicPr>
        <p:blipFill>
          <a:blip r:embed="rId3"/>
          <a:stretch>
            <a:fillRect/>
          </a:stretch>
        </p:blipFill>
        <p:spPr>
          <a:xfrm>
            <a:off x="0" y="1371600"/>
            <a:ext cx="6400801" cy="4902446"/>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5500" y="1066800"/>
            <a:ext cx="2952750" cy="1920875"/>
          </a:xfrm>
          <a:prstGeom prst="rect">
            <a:avLst/>
          </a:prstGeom>
        </p:spPr>
      </p:pic>
    </p:spTree>
    <p:extLst>
      <p:ext uri="{BB962C8B-B14F-4D97-AF65-F5344CB8AC3E}">
        <p14:creationId xmlns:p14="http://schemas.microsoft.com/office/powerpoint/2010/main" val="425815069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Summer 2018 Preliminary </a:t>
            </a:r>
            <a:r>
              <a:rPr lang="en-US" dirty="0" smtClean="0"/>
              <a:t>Precipitation </a:t>
            </a:r>
            <a:r>
              <a:rPr lang="en-US" dirty="0"/>
              <a:t>Forecast</a:t>
            </a:r>
          </a:p>
        </p:txBody>
      </p:sp>
      <p:pic>
        <p:nvPicPr>
          <p:cNvPr id="2" name="Picture 1"/>
          <p:cNvPicPr>
            <a:picLocks noChangeAspect="1"/>
          </p:cNvPicPr>
          <p:nvPr/>
        </p:nvPicPr>
        <p:blipFill>
          <a:blip r:embed="rId3"/>
          <a:stretch>
            <a:fillRect/>
          </a:stretch>
        </p:blipFill>
        <p:spPr>
          <a:xfrm>
            <a:off x="33388" y="1154591"/>
            <a:ext cx="6172201" cy="4727359"/>
          </a:xfrm>
          <a:prstGeom prst="rect">
            <a:avLst/>
          </a:prstGeom>
        </p:spPr>
      </p:pic>
      <p:pic>
        <p:nvPicPr>
          <p:cNvPr id="6" name="Picture 5"/>
          <p:cNvPicPr>
            <a:picLocks noChangeAspect="1"/>
          </p:cNvPicPr>
          <p:nvPr/>
        </p:nvPicPr>
        <p:blipFill>
          <a:blip r:embed="rId4"/>
          <a:stretch>
            <a:fillRect/>
          </a:stretch>
        </p:blipFill>
        <p:spPr>
          <a:xfrm>
            <a:off x="5638800" y="714051"/>
            <a:ext cx="3089685" cy="2962275"/>
          </a:xfrm>
          <a:prstGeom prst="rect">
            <a:avLst/>
          </a:prstGeom>
        </p:spPr>
      </p:pic>
      <p:sp>
        <p:nvSpPr>
          <p:cNvPr id="7" name="TextBox 6"/>
          <p:cNvSpPr txBox="1"/>
          <p:nvPr/>
        </p:nvSpPr>
        <p:spPr>
          <a:xfrm>
            <a:off x="5648325" y="3201879"/>
            <a:ext cx="1667188" cy="307777"/>
          </a:xfrm>
          <a:prstGeom prst="rect">
            <a:avLst/>
          </a:prstGeom>
          <a:noFill/>
        </p:spPr>
        <p:txBody>
          <a:bodyPr wrap="none" rtlCol="0">
            <a:spAutoFit/>
          </a:bodyPr>
          <a:lstStyle/>
          <a:p>
            <a:r>
              <a:rPr lang="en-US" sz="1400" dirty="0" smtClean="0"/>
              <a:t>Drought April 2018</a:t>
            </a:r>
            <a:endParaRPr lang="en-US" sz="1400" dirty="0"/>
          </a:p>
        </p:txBody>
      </p:sp>
      <p:pic>
        <p:nvPicPr>
          <p:cNvPr id="9" name="Picture 8"/>
          <p:cNvPicPr>
            <a:picLocks noChangeAspect="1"/>
          </p:cNvPicPr>
          <p:nvPr/>
        </p:nvPicPr>
        <p:blipFill>
          <a:blip r:embed="rId5"/>
          <a:stretch>
            <a:fillRect/>
          </a:stretch>
        </p:blipFill>
        <p:spPr>
          <a:xfrm>
            <a:off x="5783713" y="3657276"/>
            <a:ext cx="2973347" cy="2790825"/>
          </a:xfrm>
          <a:prstGeom prst="rect">
            <a:avLst/>
          </a:prstGeom>
        </p:spPr>
      </p:pic>
      <p:sp>
        <p:nvSpPr>
          <p:cNvPr id="10" name="TextBox 9"/>
          <p:cNvSpPr txBox="1"/>
          <p:nvPr/>
        </p:nvSpPr>
        <p:spPr>
          <a:xfrm>
            <a:off x="5527419" y="5966764"/>
            <a:ext cx="1653851" cy="307777"/>
          </a:xfrm>
          <a:prstGeom prst="rect">
            <a:avLst/>
          </a:prstGeom>
          <a:noFill/>
        </p:spPr>
        <p:txBody>
          <a:bodyPr wrap="none" rtlCol="0">
            <a:spAutoFit/>
          </a:bodyPr>
          <a:lstStyle/>
          <a:p>
            <a:r>
              <a:rPr lang="en-US" sz="1400" dirty="0" smtClean="0"/>
              <a:t>Drought April 2011</a:t>
            </a:r>
            <a:endParaRPr lang="en-US" sz="1400" dirty="0"/>
          </a:p>
        </p:txBody>
      </p:sp>
    </p:spTree>
    <p:extLst>
      <p:ext uri="{BB962C8B-B14F-4D97-AF65-F5344CB8AC3E}">
        <p14:creationId xmlns:p14="http://schemas.microsoft.com/office/powerpoint/2010/main" val="1609802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2017 Hurricane Season Review</a:t>
            </a:r>
            <a:endParaRPr lang="en-US" dirty="0"/>
          </a:p>
        </p:txBody>
      </p:sp>
      <p:sp>
        <p:nvSpPr>
          <p:cNvPr id="2" name="Rectangle 1"/>
          <p:cNvSpPr/>
          <p:nvPr/>
        </p:nvSpPr>
        <p:spPr>
          <a:xfrm>
            <a:off x="2514600" y="929253"/>
            <a:ext cx="3657600" cy="11894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accent2">
                  <a:lumMod val="50000"/>
                </a:schemeClr>
              </a:solidFill>
            </a:endParaRPr>
          </a:p>
          <a:p>
            <a:pPr algn="ctr"/>
            <a:endParaRPr lang="en-US" sz="1600" dirty="0">
              <a:solidFill>
                <a:schemeClr val="accent2">
                  <a:lumMod val="50000"/>
                </a:schemeClr>
              </a:solidFill>
            </a:endParaRPr>
          </a:p>
          <a:p>
            <a:pPr marL="285750" indent="-285750">
              <a:buFont typeface="Wingdings" panose="05000000000000000000" pitchFamily="2" charset="2"/>
              <a:buChar char="q"/>
            </a:pPr>
            <a:endParaRPr lang="en-US" dirty="0" smtClean="0">
              <a:solidFill>
                <a:schemeClr val="accent2">
                  <a:lumMod val="50000"/>
                </a:schemeClr>
              </a:solidFill>
            </a:endParaRPr>
          </a:p>
          <a:p>
            <a:endParaRPr lang="en-US" sz="1600" dirty="0" smtClean="0">
              <a:solidFill>
                <a:schemeClr val="accent2">
                  <a:lumMod val="50000"/>
                </a:schemeClr>
              </a:solidFill>
            </a:endParaRPr>
          </a:p>
          <a:p>
            <a:r>
              <a:rPr lang="en-US" sz="1600" b="1" dirty="0" smtClean="0">
                <a:solidFill>
                  <a:schemeClr val="accent2">
                    <a:lumMod val="50000"/>
                  </a:schemeClr>
                </a:solidFill>
              </a:rPr>
              <a:t>2017 Atlantic Basin Hurricanes</a:t>
            </a:r>
            <a:r>
              <a:rPr lang="en-US" sz="1600" dirty="0" smtClean="0">
                <a:solidFill>
                  <a:schemeClr val="accent2">
                    <a:lumMod val="50000"/>
                  </a:schemeClr>
                </a:solidFill>
              </a:rPr>
              <a:t>: </a:t>
            </a:r>
            <a:r>
              <a:rPr lang="en-US" sz="1600" b="1" dirty="0" smtClean="0">
                <a:solidFill>
                  <a:schemeClr val="accent2">
                    <a:lumMod val="50000"/>
                  </a:schemeClr>
                </a:solidFill>
              </a:rPr>
              <a:t>17/10/6</a:t>
            </a:r>
            <a:r>
              <a:rPr lang="en-US" sz="1600" dirty="0" smtClean="0">
                <a:solidFill>
                  <a:schemeClr val="accent2">
                    <a:lumMod val="50000"/>
                  </a:schemeClr>
                </a:solidFill>
              </a:rPr>
              <a:t>. 17 named storms, 10 hurricanes, 6 major hurricanes</a:t>
            </a:r>
          </a:p>
          <a:p>
            <a:r>
              <a:rPr lang="en-US" sz="1600" dirty="0" smtClean="0">
                <a:solidFill>
                  <a:schemeClr val="accent2">
                    <a:lumMod val="50000"/>
                  </a:schemeClr>
                </a:solidFill>
              </a:rPr>
              <a:t>8 named storms in the Gulf of Mexico </a:t>
            </a:r>
          </a:p>
          <a:p>
            <a:endParaRPr lang="en-US" sz="1600" dirty="0" smtClean="0">
              <a:solidFill>
                <a:schemeClr val="accent2">
                  <a:lumMod val="50000"/>
                </a:schemeClr>
              </a:solidFill>
            </a:endParaRPr>
          </a:p>
          <a:p>
            <a:pPr marL="285750" indent="-285750">
              <a:buFont typeface="Wingdings" panose="05000000000000000000" pitchFamily="2" charset="2"/>
              <a:buChar char="q"/>
            </a:pPr>
            <a:endParaRPr lang="en-US" dirty="0">
              <a:solidFill>
                <a:schemeClr val="accent2">
                  <a:lumMod val="50000"/>
                </a:schemeClr>
              </a:solidFill>
            </a:endParaRPr>
          </a:p>
          <a:p>
            <a:pPr algn="ctr"/>
            <a:endParaRPr lang="en-US" dirty="0">
              <a:solidFill>
                <a:schemeClr val="accent2">
                  <a:lumMod val="50000"/>
                </a:schemeClr>
              </a:solidFill>
            </a:endParaRPr>
          </a:p>
          <a:p>
            <a:pPr algn="ctr"/>
            <a:endParaRPr lang="en-US" dirty="0">
              <a:solidFill>
                <a:schemeClr val="accent2">
                  <a:lumMod val="50000"/>
                </a:schemeClr>
              </a:solidFill>
            </a:endParaRPr>
          </a:p>
        </p:txBody>
      </p:sp>
      <p:pic>
        <p:nvPicPr>
          <p:cNvPr id="5" name="Picture 4"/>
          <p:cNvPicPr>
            <a:picLocks noChangeAspect="1"/>
          </p:cNvPicPr>
          <p:nvPr/>
        </p:nvPicPr>
        <p:blipFill>
          <a:blip r:embed="rId3"/>
          <a:stretch>
            <a:fillRect/>
          </a:stretch>
        </p:blipFill>
        <p:spPr>
          <a:xfrm>
            <a:off x="1143000" y="2286000"/>
            <a:ext cx="6324600" cy="3908405"/>
          </a:xfrm>
          <a:prstGeom prst="rect">
            <a:avLst/>
          </a:prstGeom>
        </p:spPr>
      </p:pic>
    </p:spTree>
    <p:extLst>
      <p:ext uri="{BB962C8B-B14F-4D97-AF65-F5344CB8AC3E}">
        <p14:creationId xmlns:p14="http://schemas.microsoft.com/office/powerpoint/2010/main" val="1244207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2017 Hurricane Season Review: The Cyclones</a:t>
            </a:r>
            <a:endParaRPr lang="en-US" dirty="0"/>
          </a:p>
        </p:txBody>
      </p:sp>
      <p:sp>
        <p:nvSpPr>
          <p:cNvPr id="2" name="Rectangle 1"/>
          <p:cNvSpPr/>
          <p:nvPr/>
        </p:nvSpPr>
        <p:spPr>
          <a:xfrm>
            <a:off x="152400" y="1295400"/>
            <a:ext cx="3657600" cy="42672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accent2">
                  <a:lumMod val="50000"/>
                </a:schemeClr>
              </a:solidFill>
            </a:endParaRPr>
          </a:p>
          <a:p>
            <a:pPr algn="ctr"/>
            <a:endParaRPr lang="en-US" sz="1600" dirty="0">
              <a:solidFill>
                <a:schemeClr val="accent2">
                  <a:lumMod val="50000"/>
                </a:schemeClr>
              </a:solidFill>
            </a:endParaRPr>
          </a:p>
          <a:p>
            <a:pPr marL="285750" indent="-285750">
              <a:buFont typeface="Wingdings" panose="05000000000000000000" pitchFamily="2" charset="2"/>
              <a:buChar char="q"/>
            </a:pPr>
            <a:endParaRPr lang="en-US" dirty="0" smtClean="0">
              <a:solidFill>
                <a:schemeClr val="accent2">
                  <a:lumMod val="50000"/>
                </a:schemeClr>
              </a:solidFill>
            </a:endParaRPr>
          </a:p>
          <a:p>
            <a:endParaRPr lang="en-US" sz="1600" dirty="0" smtClean="0">
              <a:solidFill>
                <a:schemeClr val="accent2">
                  <a:lumMod val="50000"/>
                </a:schemeClr>
              </a:solidFill>
            </a:endParaRPr>
          </a:p>
          <a:p>
            <a:endParaRPr lang="en-US" sz="1600" dirty="0" smtClean="0">
              <a:solidFill>
                <a:schemeClr val="accent2">
                  <a:lumMod val="50000"/>
                </a:schemeClr>
              </a:solidFill>
            </a:endParaRPr>
          </a:p>
          <a:p>
            <a:r>
              <a:rPr lang="en-US" sz="1600" dirty="0" smtClean="0">
                <a:solidFill>
                  <a:schemeClr val="accent2">
                    <a:lumMod val="50000"/>
                  </a:schemeClr>
                </a:solidFill>
              </a:rPr>
              <a:t>Arlene (TS): </a:t>
            </a:r>
            <a:r>
              <a:rPr lang="en-US" sz="1400" dirty="0" smtClean="0">
                <a:solidFill>
                  <a:schemeClr val="accent2">
                    <a:lumMod val="50000"/>
                  </a:schemeClr>
                </a:solidFill>
              </a:rPr>
              <a:t>April 19-21</a:t>
            </a:r>
          </a:p>
          <a:p>
            <a:r>
              <a:rPr lang="en-US" sz="1600" dirty="0" smtClean="0">
                <a:solidFill>
                  <a:schemeClr val="accent2">
                    <a:lumMod val="50000"/>
                  </a:schemeClr>
                </a:solidFill>
              </a:rPr>
              <a:t>Bret (TS): </a:t>
            </a:r>
            <a:r>
              <a:rPr lang="en-US" sz="1400" dirty="0" smtClean="0">
                <a:solidFill>
                  <a:schemeClr val="accent2">
                    <a:lumMod val="50000"/>
                  </a:schemeClr>
                </a:solidFill>
              </a:rPr>
              <a:t>June 19-20</a:t>
            </a:r>
          </a:p>
          <a:p>
            <a:r>
              <a:rPr lang="en-US" sz="1600" dirty="0" smtClean="0">
                <a:solidFill>
                  <a:schemeClr val="accent2">
                    <a:lumMod val="50000"/>
                  </a:schemeClr>
                </a:solidFill>
              </a:rPr>
              <a:t>Cindy (TS): </a:t>
            </a:r>
            <a:r>
              <a:rPr lang="en-US" sz="1400" dirty="0" smtClean="0">
                <a:solidFill>
                  <a:schemeClr val="accent2">
                    <a:lumMod val="50000"/>
                  </a:schemeClr>
                </a:solidFill>
              </a:rPr>
              <a:t>June 20-23</a:t>
            </a:r>
          </a:p>
          <a:p>
            <a:r>
              <a:rPr lang="en-US" sz="1600" dirty="0" smtClean="0">
                <a:solidFill>
                  <a:schemeClr val="accent2">
                    <a:lumMod val="50000"/>
                  </a:schemeClr>
                </a:solidFill>
              </a:rPr>
              <a:t>Don (TS): </a:t>
            </a:r>
            <a:r>
              <a:rPr lang="en-US" sz="1400" dirty="0" smtClean="0">
                <a:solidFill>
                  <a:schemeClr val="accent2">
                    <a:lumMod val="50000"/>
                  </a:schemeClr>
                </a:solidFill>
              </a:rPr>
              <a:t>July 17-19</a:t>
            </a:r>
          </a:p>
          <a:p>
            <a:r>
              <a:rPr lang="en-US" sz="1600" dirty="0" smtClean="0">
                <a:solidFill>
                  <a:schemeClr val="accent2">
                    <a:lumMod val="50000"/>
                  </a:schemeClr>
                </a:solidFill>
              </a:rPr>
              <a:t>Emily (TS): </a:t>
            </a:r>
            <a:r>
              <a:rPr lang="en-US" sz="1400" dirty="0" smtClean="0">
                <a:solidFill>
                  <a:schemeClr val="accent2">
                    <a:lumMod val="50000"/>
                  </a:schemeClr>
                </a:solidFill>
              </a:rPr>
              <a:t>July 31-August 2</a:t>
            </a:r>
          </a:p>
          <a:p>
            <a:r>
              <a:rPr lang="en-US" sz="1600" b="1" dirty="0" smtClean="0">
                <a:solidFill>
                  <a:schemeClr val="accent2">
                    <a:lumMod val="50000"/>
                  </a:schemeClr>
                </a:solidFill>
              </a:rPr>
              <a:t>Franklin (C1)</a:t>
            </a:r>
            <a:r>
              <a:rPr lang="en-US" sz="1600" dirty="0" smtClean="0">
                <a:solidFill>
                  <a:schemeClr val="accent2">
                    <a:lumMod val="50000"/>
                  </a:schemeClr>
                </a:solidFill>
              </a:rPr>
              <a:t>: </a:t>
            </a:r>
            <a:r>
              <a:rPr lang="en-US" sz="1400" dirty="0" smtClean="0">
                <a:solidFill>
                  <a:schemeClr val="accent2">
                    <a:lumMod val="50000"/>
                  </a:schemeClr>
                </a:solidFill>
              </a:rPr>
              <a:t>August 7-10</a:t>
            </a:r>
            <a:endParaRPr lang="en-US" sz="1400" b="1" dirty="0" smtClean="0">
              <a:solidFill>
                <a:schemeClr val="accent2">
                  <a:lumMod val="50000"/>
                </a:schemeClr>
              </a:solidFill>
            </a:endParaRPr>
          </a:p>
          <a:p>
            <a:r>
              <a:rPr lang="en-US" sz="1600" b="1" dirty="0" err="1" smtClean="0">
                <a:solidFill>
                  <a:schemeClr val="accent2">
                    <a:lumMod val="50000"/>
                  </a:schemeClr>
                </a:solidFill>
              </a:rPr>
              <a:t>Gert</a:t>
            </a:r>
            <a:r>
              <a:rPr lang="en-US" sz="1600" b="1" dirty="0" smtClean="0">
                <a:solidFill>
                  <a:schemeClr val="accent2">
                    <a:lumMod val="50000"/>
                  </a:schemeClr>
                </a:solidFill>
              </a:rPr>
              <a:t> (C2)</a:t>
            </a:r>
            <a:r>
              <a:rPr lang="en-US" sz="1600" dirty="0" smtClean="0">
                <a:solidFill>
                  <a:schemeClr val="accent2">
                    <a:lumMod val="50000"/>
                  </a:schemeClr>
                </a:solidFill>
              </a:rPr>
              <a:t>: </a:t>
            </a:r>
            <a:r>
              <a:rPr lang="en-US" sz="1400" dirty="0" smtClean="0">
                <a:solidFill>
                  <a:schemeClr val="accent2">
                    <a:lumMod val="50000"/>
                  </a:schemeClr>
                </a:solidFill>
              </a:rPr>
              <a:t>August 13-17</a:t>
            </a:r>
            <a:endParaRPr lang="en-US" sz="1400" b="1" dirty="0" smtClean="0">
              <a:solidFill>
                <a:schemeClr val="accent2">
                  <a:lumMod val="50000"/>
                </a:schemeClr>
              </a:solidFill>
            </a:endParaRPr>
          </a:p>
          <a:p>
            <a:r>
              <a:rPr lang="en-US" sz="1600" b="1" dirty="0" smtClean="0">
                <a:solidFill>
                  <a:srgbClr val="FF0000"/>
                </a:solidFill>
              </a:rPr>
              <a:t>Harvey (C4)</a:t>
            </a:r>
            <a:r>
              <a:rPr lang="en-US" sz="1600" dirty="0" smtClean="0">
                <a:solidFill>
                  <a:schemeClr val="tx1"/>
                </a:solidFill>
              </a:rPr>
              <a:t>: </a:t>
            </a:r>
            <a:r>
              <a:rPr lang="en-US" sz="1400" dirty="0" smtClean="0">
                <a:solidFill>
                  <a:schemeClr val="tx1"/>
                </a:solidFill>
              </a:rPr>
              <a:t>August 17-September 1</a:t>
            </a:r>
            <a:endParaRPr lang="en-US" sz="1400" b="1" dirty="0" smtClean="0">
              <a:solidFill>
                <a:srgbClr val="FF0000"/>
              </a:solidFill>
            </a:endParaRPr>
          </a:p>
          <a:p>
            <a:r>
              <a:rPr lang="en-US" sz="1600" b="1" dirty="0" smtClean="0">
                <a:solidFill>
                  <a:srgbClr val="FF0000"/>
                </a:solidFill>
              </a:rPr>
              <a:t>Irma (C5)</a:t>
            </a:r>
            <a:r>
              <a:rPr lang="en-US" sz="1600" dirty="0" smtClean="0">
                <a:solidFill>
                  <a:schemeClr val="tx1"/>
                </a:solidFill>
              </a:rPr>
              <a:t>: </a:t>
            </a:r>
            <a:r>
              <a:rPr lang="en-US" sz="1400" dirty="0" smtClean="0">
                <a:solidFill>
                  <a:schemeClr val="tx1"/>
                </a:solidFill>
              </a:rPr>
              <a:t>August 30-September 12</a:t>
            </a:r>
            <a:endParaRPr lang="en-US" sz="1400" b="1" dirty="0" smtClean="0">
              <a:solidFill>
                <a:srgbClr val="FF0000"/>
              </a:solidFill>
            </a:endParaRPr>
          </a:p>
          <a:p>
            <a:r>
              <a:rPr lang="en-US" sz="1600" b="1" dirty="0" smtClean="0">
                <a:solidFill>
                  <a:srgbClr val="FF0000"/>
                </a:solidFill>
              </a:rPr>
              <a:t>Jose (C4)</a:t>
            </a:r>
            <a:r>
              <a:rPr lang="en-US" sz="1600" dirty="0" smtClean="0">
                <a:solidFill>
                  <a:schemeClr val="tx1"/>
                </a:solidFill>
              </a:rPr>
              <a:t>: </a:t>
            </a:r>
            <a:r>
              <a:rPr lang="en-US" sz="1400" dirty="0" smtClean="0">
                <a:solidFill>
                  <a:schemeClr val="tx1"/>
                </a:solidFill>
              </a:rPr>
              <a:t>September 5-22</a:t>
            </a:r>
            <a:endParaRPr lang="en-US" sz="1400" b="1" dirty="0" smtClean="0">
              <a:solidFill>
                <a:srgbClr val="FF0000"/>
              </a:solidFill>
            </a:endParaRPr>
          </a:p>
          <a:p>
            <a:r>
              <a:rPr lang="en-US" sz="1600" b="1" dirty="0" smtClean="0">
                <a:solidFill>
                  <a:schemeClr val="tx1"/>
                </a:solidFill>
              </a:rPr>
              <a:t>Katia (C2)</a:t>
            </a:r>
            <a:r>
              <a:rPr lang="en-US" sz="1600" dirty="0" smtClean="0">
                <a:solidFill>
                  <a:schemeClr val="tx1"/>
                </a:solidFill>
              </a:rPr>
              <a:t>: </a:t>
            </a:r>
            <a:r>
              <a:rPr lang="en-US" sz="1400" dirty="0" smtClean="0">
                <a:solidFill>
                  <a:schemeClr val="tx1"/>
                </a:solidFill>
              </a:rPr>
              <a:t>September 5-9</a:t>
            </a:r>
            <a:endParaRPr lang="en-US" sz="1400" b="1" dirty="0" smtClean="0">
              <a:solidFill>
                <a:schemeClr val="tx1"/>
              </a:solidFill>
            </a:endParaRPr>
          </a:p>
          <a:p>
            <a:r>
              <a:rPr lang="en-US" sz="1600" b="1" dirty="0" smtClean="0">
                <a:solidFill>
                  <a:srgbClr val="FF0000"/>
                </a:solidFill>
              </a:rPr>
              <a:t>Lee (C3)</a:t>
            </a:r>
            <a:r>
              <a:rPr lang="en-US" sz="1600" dirty="0" smtClean="0">
                <a:solidFill>
                  <a:schemeClr val="tx1"/>
                </a:solidFill>
              </a:rPr>
              <a:t>: </a:t>
            </a:r>
            <a:r>
              <a:rPr lang="en-US" sz="1400" dirty="0" smtClean="0">
                <a:solidFill>
                  <a:schemeClr val="tx1"/>
                </a:solidFill>
              </a:rPr>
              <a:t>September 15-30</a:t>
            </a:r>
            <a:endParaRPr lang="en-US" sz="1400" b="1" dirty="0" smtClean="0">
              <a:solidFill>
                <a:srgbClr val="FF0000"/>
              </a:solidFill>
            </a:endParaRPr>
          </a:p>
          <a:p>
            <a:r>
              <a:rPr lang="en-US" sz="1600" b="1" dirty="0" smtClean="0">
                <a:solidFill>
                  <a:srgbClr val="FF0000"/>
                </a:solidFill>
              </a:rPr>
              <a:t>Maria (C5)</a:t>
            </a:r>
            <a:r>
              <a:rPr lang="en-US" sz="1600" dirty="0" smtClean="0">
                <a:solidFill>
                  <a:schemeClr val="tx1"/>
                </a:solidFill>
              </a:rPr>
              <a:t>: </a:t>
            </a:r>
            <a:r>
              <a:rPr lang="en-US" sz="1400" dirty="0" smtClean="0">
                <a:solidFill>
                  <a:schemeClr val="tx1"/>
                </a:solidFill>
              </a:rPr>
              <a:t>September 16-30</a:t>
            </a:r>
            <a:endParaRPr lang="en-US" sz="1400" b="1" dirty="0" smtClean="0">
              <a:solidFill>
                <a:srgbClr val="FF0000"/>
              </a:solidFill>
            </a:endParaRPr>
          </a:p>
          <a:p>
            <a:r>
              <a:rPr lang="en-US" sz="1600" b="1" dirty="0" smtClean="0">
                <a:solidFill>
                  <a:schemeClr val="tx1"/>
                </a:solidFill>
              </a:rPr>
              <a:t>Nate (C1)</a:t>
            </a:r>
            <a:r>
              <a:rPr lang="en-US" sz="1600" dirty="0" smtClean="0">
                <a:solidFill>
                  <a:schemeClr val="tx1"/>
                </a:solidFill>
              </a:rPr>
              <a:t>: </a:t>
            </a:r>
            <a:r>
              <a:rPr lang="en-US" sz="1400" dirty="0" smtClean="0">
                <a:solidFill>
                  <a:schemeClr val="tx1"/>
                </a:solidFill>
              </a:rPr>
              <a:t>October 4-9</a:t>
            </a:r>
            <a:endParaRPr lang="en-US" sz="1400" b="1" dirty="0" smtClean="0">
              <a:solidFill>
                <a:schemeClr val="tx1"/>
              </a:solidFill>
            </a:endParaRPr>
          </a:p>
          <a:p>
            <a:r>
              <a:rPr lang="en-US" sz="1600" b="1" dirty="0" smtClean="0">
                <a:solidFill>
                  <a:srgbClr val="FF0000"/>
                </a:solidFill>
              </a:rPr>
              <a:t>Ophelia (C3)</a:t>
            </a:r>
            <a:r>
              <a:rPr lang="en-US" sz="1600" dirty="0" smtClean="0">
                <a:solidFill>
                  <a:schemeClr val="tx1"/>
                </a:solidFill>
              </a:rPr>
              <a:t>: </a:t>
            </a:r>
            <a:r>
              <a:rPr lang="en-US" sz="1400" dirty="0" smtClean="0">
                <a:solidFill>
                  <a:schemeClr val="tx1"/>
                </a:solidFill>
              </a:rPr>
              <a:t>October 9-16</a:t>
            </a:r>
            <a:endParaRPr lang="en-US" sz="1400" b="1" dirty="0" smtClean="0">
              <a:solidFill>
                <a:srgbClr val="FF0000"/>
              </a:solidFill>
            </a:endParaRPr>
          </a:p>
          <a:p>
            <a:r>
              <a:rPr lang="en-US" sz="1600" dirty="0" smtClean="0">
                <a:solidFill>
                  <a:schemeClr val="tx1"/>
                </a:solidFill>
              </a:rPr>
              <a:t>Philippe (TS): </a:t>
            </a:r>
            <a:r>
              <a:rPr lang="en-US" sz="1400" dirty="0" smtClean="0">
                <a:solidFill>
                  <a:schemeClr val="tx1"/>
                </a:solidFill>
              </a:rPr>
              <a:t>October 28-29</a:t>
            </a:r>
          </a:p>
          <a:p>
            <a:r>
              <a:rPr lang="en-US" sz="1600" dirty="0" err="1" smtClean="0">
                <a:solidFill>
                  <a:schemeClr val="tx1"/>
                </a:solidFill>
              </a:rPr>
              <a:t>Rina</a:t>
            </a:r>
            <a:r>
              <a:rPr lang="en-US" sz="1600" dirty="0" smtClean="0">
                <a:solidFill>
                  <a:schemeClr val="tx1"/>
                </a:solidFill>
              </a:rPr>
              <a:t> (TS): </a:t>
            </a:r>
            <a:r>
              <a:rPr lang="en-US" sz="1400" dirty="0" smtClean="0">
                <a:solidFill>
                  <a:schemeClr val="tx1"/>
                </a:solidFill>
              </a:rPr>
              <a:t>November 6-9</a:t>
            </a:r>
          </a:p>
          <a:p>
            <a:endParaRPr lang="en-US" sz="1600" dirty="0" smtClean="0">
              <a:solidFill>
                <a:schemeClr val="accent2">
                  <a:lumMod val="50000"/>
                </a:schemeClr>
              </a:solidFill>
            </a:endParaRPr>
          </a:p>
          <a:p>
            <a:endParaRPr lang="en-US" sz="1600" dirty="0" smtClean="0">
              <a:solidFill>
                <a:schemeClr val="accent2">
                  <a:lumMod val="50000"/>
                </a:schemeClr>
              </a:solidFill>
            </a:endParaRPr>
          </a:p>
          <a:p>
            <a:pPr marL="285750" indent="-285750">
              <a:buFont typeface="Wingdings" panose="05000000000000000000" pitchFamily="2" charset="2"/>
              <a:buChar char="q"/>
            </a:pPr>
            <a:endParaRPr lang="en-US" dirty="0">
              <a:solidFill>
                <a:schemeClr val="accent2">
                  <a:lumMod val="50000"/>
                </a:schemeClr>
              </a:solidFill>
            </a:endParaRPr>
          </a:p>
          <a:p>
            <a:pPr algn="ctr"/>
            <a:endParaRPr lang="en-US" dirty="0">
              <a:solidFill>
                <a:schemeClr val="accent2">
                  <a:lumMod val="50000"/>
                </a:schemeClr>
              </a:solidFill>
            </a:endParaRPr>
          </a:p>
          <a:p>
            <a:pPr algn="ctr"/>
            <a:endParaRPr lang="en-US" dirty="0">
              <a:solidFill>
                <a:schemeClr val="accent2">
                  <a:lumMod val="50000"/>
                </a:schemeClr>
              </a:solidFill>
            </a:endParaRPr>
          </a:p>
        </p:txBody>
      </p:sp>
      <p:pic>
        <p:nvPicPr>
          <p:cNvPr id="5" name="Picture 4"/>
          <p:cNvPicPr>
            <a:picLocks noChangeAspect="1"/>
          </p:cNvPicPr>
          <p:nvPr/>
        </p:nvPicPr>
        <p:blipFill>
          <a:blip r:embed="rId3"/>
          <a:stretch>
            <a:fillRect/>
          </a:stretch>
        </p:blipFill>
        <p:spPr>
          <a:xfrm>
            <a:off x="3962400" y="1740247"/>
            <a:ext cx="5029200" cy="3107888"/>
          </a:xfrm>
          <a:prstGeom prst="rect">
            <a:avLst/>
          </a:prstGeom>
        </p:spPr>
      </p:pic>
    </p:spTree>
    <p:extLst>
      <p:ext uri="{BB962C8B-B14F-4D97-AF65-F5344CB8AC3E}">
        <p14:creationId xmlns:p14="http://schemas.microsoft.com/office/powerpoint/2010/main" val="33463095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2017 Hurricane Season Review: Statistics</a:t>
            </a:r>
            <a:endParaRPr lang="en-US" dirty="0"/>
          </a:p>
        </p:txBody>
      </p:sp>
      <p:sp>
        <p:nvSpPr>
          <p:cNvPr id="2" name="Rectangle 1"/>
          <p:cNvSpPr/>
          <p:nvPr/>
        </p:nvSpPr>
        <p:spPr>
          <a:xfrm>
            <a:off x="152400" y="1295400"/>
            <a:ext cx="3657600" cy="426720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smtClean="0">
              <a:solidFill>
                <a:schemeClr val="accent2">
                  <a:lumMod val="50000"/>
                </a:schemeClr>
              </a:solidFill>
            </a:endParaRPr>
          </a:p>
          <a:p>
            <a:pPr algn="ctr"/>
            <a:endParaRPr lang="en-US" sz="1600" dirty="0">
              <a:solidFill>
                <a:schemeClr val="accent2">
                  <a:lumMod val="50000"/>
                </a:schemeClr>
              </a:solidFill>
            </a:endParaRPr>
          </a:p>
          <a:p>
            <a:pPr marL="285750" indent="-285750">
              <a:buFont typeface="Wingdings" panose="05000000000000000000" pitchFamily="2" charset="2"/>
              <a:buChar char="q"/>
            </a:pPr>
            <a:endParaRPr lang="en-US" dirty="0" smtClean="0">
              <a:solidFill>
                <a:schemeClr val="accent2">
                  <a:lumMod val="50000"/>
                </a:schemeClr>
              </a:solidFill>
            </a:endParaRPr>
          </a:p>
          <a:p>
            <a:endParaRPr lang="en-US" sz="1600" dirty="0" smtClean="0">
              <a:solidFill>
                <a:schemeClr val="accent2">
                  <a:lumMod val="50000"/>
                </a:schemeClr>
              </a:solidFill>
            </a:endParaRPr>
          </a:p>
          <a:p>
            <a:endParaRPr lang="en-US" sz="1600" dirty="0" smtClean="0">
              <a:solidFill>
                <a:schemeClr val="accent2">
                  <a:lumMod val="50000"/>
                </a:schemeClr>
              </a:solidFill>
            </a:endParaRPr>
          </a:p>
          <a:p>
            <a:pPr marL="285750" indent="-285750">
              <a:buFont typeface="Wingdings" panose="05000000000000000000" pitchFamily="2" charset="2"/>
              <a:buChar char="q"/>
            </a:pPr>
            <a:r>
              <a:rPr lang="en-US" sz="1600" dirty="0" smtClean="0">
                <a:solidFill>
                  <a:schemeClr val="accent2">
                    <a:lumMod val="50000"/>
                  </a:schemeClr>
                </a:solidFill>
              </a:rPr>
              <a:t>17 named storms is tied for 5</a:t>
            </a:r>
            <a:r>
              <a:rPr lang="en-US" sz="1600" baseline="30000" dirty="0" smtClean="0">
                <a:solidFill>
                  <a:schemeClr val="accent2">
                    <a:lumMod val="50000"/>
                  </a:schemeClr>
                </a:solidFill>
              </a:rPr>
              <a:t>th</a:t>
            </a:r>
            <a:r>
              <a:rPr lang="en-US" sz="1600" dirty="0" smtClean="0">
                <a:solidFill>
                  <a:schemeClr val="accent2">
                    <a:lumMod val="50000"/>
                  </a:schemeClr>
                </a:solidFill>
              </a:rPr>
              <a:t> most active (since 1850)</a:t>
            </a:r>
          </a:p>
          <a:p>
            <a:pPr marL="285750" indent="-285750">
              <a:buFont typeface="Wingdings" panose="05000000000000000000" pitchFamily="2" charset="2"/>
              <a:buChar char="q"/>
            </a:pPr>
            <a:r>
              <a:rPr lang="en-US" sz="1600" dirty="0" smtClean="0">
                <a:solidFill>
                  <a:schemeClr val="accent2">
                    <a:lumMod val="50000"/>
                  </a:schemeClr>
                </a:solidFill>
              </a:rPr>
              <a:t>Most named storms since 2005</a:t>
            </a:r>
          </a:p>
          <a:p>
            <a:pPr marL="285750" indent="-285750">
              <a:buFont typeface="Wingdings" panose="05000000000000000000" pitchFamily="2" charset="2"/>
              <a:buChar char="q"/>
            </a:pPr>
            <a:r>
              <a:rPr lang="en-US" sz="1600" dirty="0" smtClean="0">
                <a:solidFill>
                  <a:schemeClr val="accent2">
                    <a:lumMod val="50000"/>
                  </a:schemeClr>
                </a:solidFill>
              </a:rPr>
              <a:t>10 consecutive hurricanes – most in satellite era</a:t>
            </a:r>
          </a:p>
          <a:p>
            <a:pPr marL="285750" indent="-285750">
              <a:buFont typeface="Wingdings" panose="05000000000000000000" pitchFamily="2" charset="2"/>
              <a:buChar char="q"/>
            </a:pPr>
            <a:r>
              <a:rPr lang="en-US" sz="1600" dirty="0" smtClean="0">
                <a:solidFill>
                  <a:schemeClr val="accent2">
                    <a:lumMod val="50000"/>
                  </a:schemeClr>
                </a:solidFill>
              </a:rPr>
              <a:t>One of six seasons with multiple Category 5 hurricanes (1932, 1933, 1961, 2005, 2007)</a:t>
            </a:r>
          </a:p>
          <a:p>
            <a:pPr marL="285750" indent="-285750">
              <a:buFont typeface="Wingdings" panose="05000000000000000000" pitchFamily="2" charset="2"/>
              <a:buChar char="q"/>
            </a:pPr>
            <a:r>
              <a:rPr lang="en-US" sz="1600" dirty="0" smtClean="0">
                <a:solidFill>
                  <a:schemeClr val="accent2">
                    <a:lumMod val="50000"/>
                  </a:schemeClr>
                </a:solidFill>
              </a:rPr>
              <a:t>Highest ACE since 2005 and 7</a:t>
            </a:r>
            <a:r>
              <a:rPr lang="en-US" sz="1600" baseline="30000" dirty="0" smtClean="0">
                <a:solidFill>
                  <a:schemeClr val="accent2">
                    <a:lumMod val="50000"/>
                  </a:schemeClr>
                </a:solidFill>
              </a:rPr>
              <a:t>th</a:t>
            </a:r>
            <a:r>
              <a:rPr lang="en-US" sz="1600" dirty="0" smtClean="0">
                <a:solidFill>
                  <a:schemeClr val="accent2">
                    <a:lumMod val="50000"/>
                  </a:schemeClr>
                </a:solidFill>
              </a:rPr>
              <a:t> highest ever recorded (since 1850)</a:t>
            </a:r>
          </a:p>
          <a:p>
            <a:pPr marL="742950" lvl="1" indent="-285750">
              <a:buFont typeface="Wingdings" panose="05000000000000000000" pitchFamily="2" charset="2"/>
              <a:buChar char="q"/>
            </a:pPr>
            <a:r>
              <a:rPr lang="en-US" sz="1600" dirty="0" smtClean="0">
                <a:solidFill>
                  <a:schemeClr val="accent2">
                    <a:lumMod val="50000"/>
                  </a:schemeClr>
                </a:solidFill>
              </a:rPr>
              <a:t>ACE (Accumulated Cyclone Energy) is a calculation of wind energy used by a tropical cyclone over its lifetime</a:t>
            </a:r>
            <a:endParaRPr lang="en-US" sz="1400" dirty="0" smtClean="0">
              <a:solidFill>
                <a:schemeClr val="tx1"/>
              </a:solidFill>
            </a:endParaRPr>
          </a:p>
          <a:p>
            <a:endParaRPr lang="en-US" sz="1600" dirty="0" smtClean="0">
              <a:solidFill>
                <a:schemeClr val="accent2">
                  <a:lumMod val="50000"/>
                </a:schemeClr>
              </a:solidFill>
            </a:endParaRPr>
          </a:p>
          <a:p>
            <a:endParaRPr lang="en-US" sz="1600" dirty="0" smtClean="0">
              <a:solidFill>
                <a:schemeClr val="accent2">
                  <a:lumMod val="50000"/>
                </a:schemeClr>
              </a:solidFill>
            </a:endParaRPr>
          </a:p>
          <a:p>
            <a:pPr marL="285750" indent="-285750">
              <a:buFont typeface="Wingdings" panose="05000000000000000000" pitchFamily="2" charset="2"/>
              <a:buChar char="q"/>
            </a:pPr>
            <a:endParaRPr lang="en-US" dirty="0">
              <a:solidFill>
                <a:schemeClr val="accent2">
                  <a:lumMod val="50000"/>
                </a:schemeClr>
              </a:solidFill>
            </a:endParaRPr>
          </a:p>
          <a:p>
            <a:pPr algn="ctr"/>
            <a:endParaRPr lang="en-US" dirty="0">
              <a:solidFill>
                <a:schemeClr val="accent2">
                  <a:lumMod val="50000"/>
                </a:schemeClr>
              </a:solidFill>
            </a:endParaRPr>
          </a:p>
          <a:p>
            <a:pPr algn="ctr"/>
            <a:endParaRPr lang="en-US" dirty="0">
              <a:solidFill>
                <a:schemeClr val="accent2">
                  <a:lumMod val="50000"/>
                </a:schemeClr>
              </a:solidFill>
            </a:endParaRPr>
          </a:p>
        </p:txBody>
      </p:sp>
      <p:pic>
        <p:nvPicPr>
          <p:cNvPr id="5" name="Picture 4"/>
          <p:cNvPicPr>
            <a:picLocks noChangeAspect="1"/>
          </p:cNvPicPr>
          <p:nvPr/>
        </p:nvPicPr>
        <p:blipFill>
          <a:blip r:embed="rId3"/>
          <a:stretch>
            <a:fillRect/>
          </a:stretch>
        </p:blipFill>
        <p:spPr>
          <a:xfrm>
            <a:off x="3962400" y="1740247"/>
            <a:ext cx="5029200" cy="3107888"/>
          </a:xfrm>
          <a:prstGeom prst="rect">
            <a:avLst/>
          </a:prstGeom>
        </p:spPr>
      </p:pic>
    </p:spTree>
    <p:extLst>
      <p:ext uri="{BB962C8B-B14F-4D97-AF65-F5344CB8AC3E}">
        <p14:creationId xmlns:p14="http://schemas.microsoft.com/office/powerpoint/2010/main" val="29081313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4733925"/>
            <a:ext cx="7772400" cy="1362075"/>
          </a:xfrm>
        </p:spPr>
        <p:txBody>
          <a:bodyPr/>
          <a:lstStyle/>
          <a:p>
            <a:pPr>
              <a:defRPr/>
            </a:pPr>
            <a:r>
              <a:rPr lang="en-US" dirty="0" smtClean="0"/>
              <a:t>Hurricane </a:t>
            </a:r>
            <a:r>
              <a:rPr lang="en-US" dirty="0" err="1" smtClean="0"/>
              <a:t>harvey</a:t>
            </a:r>
            <a:endParaRPr lang="en-US" dirty="0"/>
          </a:p>
        </p:txBody>
      </p:sp>
      <p:pic>
        <p:nvPicPr>
          <p:cNvPr id="3" name="Picture 2"/>
          <p:cNvPicPr>
            <a:picLocks noChangeAspect="1"/>
          </p:cNvPicPr>
          <p:nvPr/>
        </p:nvPicPr>
        <p:blipFill>
          <a:blip r:embed="rId2"/>
          <a:stretch>
            <a:fillRect/>
          </a:stretch>
        </p:blipFill>
        <p:spPr>
          <a:xfrm>
            <a:off x="2971800" y="467154"/>
            <a:ext cx="5689739" cy="4266771"/>
          </a:xfrm>
          <a:prstGeom prst="rect">
            <a:avLst/>
          </a:prstGeom>
        </p:spPr>
      </p:pic>
    </p:spTree>
    <p:extLst>
      <p:ext uri="{BB962C8B-B14F-4D97-AF65-F5344CB8AC3E}">
        <p14:creationId xmlns:p14="http://schemas.microsoft.com/office/powerpoint/2010/main" val="279217890"/>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ERCOT Identity">
      <a:dk1>
        <a:sysClr val="windowText" lastClr="000000"/>
      </a:dk1>
      <a:lt1>
        <a:srgbClr val="FFFFFF"/>
      </a:lt1>
      <a:dk2>
        <a:srgbClr val="5B6770"/>
      </a:dk2>
      <a:lt2>
        <a:srgbClr val="FFFFFF"/>
      </a:lt2>
      <a:accent1>
        <a:srgbClr val="00ACC8"/>
      </a:accent1>
      <a:accent2>
        <a:srgbClr val="5B6770"/>
      </a:accent2>
      <a:accent3>
        <a:srgbClr val="00CE7D"/>
      </a:accent3>
      <a:accent4>
        <a:srgbClr val="003764"/>
      </a:accent4>
      <a:accent5>
        <a:srgbClr val="6650B1"/>
      </a:accent5>
      <a:accent6>
        <a:srgbClr val="910258"/>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nformation_x0020_Classification xmlns="c34af464-7aa1-4edd-9be4-83dffc1cb926">ERCOT Limited</Information_x0020_Classification>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E2BDB63875B034C8B32518C6496ADD1" ma:contentTypeVersion="0" ma:contentTypeDescription="Create a new document." ma:contentTypeScope="" ma:versionID="2e49056469cb591c67c33c10da96a071">
  <xsd:schema xmlns:xsd="http://www.w3.org/2001/XMLSchema" xmlns:xs="http://www.w3.org/2001/XMLSchema" xmlns:p="http://schemas.microsoft.com/office/2006/metadata/properties" xmlns:ns2="c34af464-7aa1-4edd-9be4-83dffc1cb926" targetNamespace="http://schemas.microsoft.com/office/2006/metadata/properties" ma:root="true" ma:fieldsID="3a653c66fd0ce9b40621f227f901e684" ns2:_="">
    <xsd:import namespace="c34af464-7aa1-4edd-9be4-83dffc1cb926"/>
    <xsd:element name="properties">
      <xsd:complexType>
        <xsd:sequence>
          <xsd:element name="documentManagement">
            <xsd:complexType>
              <xsd:all>
                <xsd:element ref="ns2:Information_x0020_Classification"/>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4af464-7aa1-4edd-9be4-83dffc1cb926" elementFormDefault="qualified">
    <xsd:import namespace="http://schemas.microsoft.com/office/2006/documentManagement/types"/>
    <xsd:import namespace="http://schemas.microsoft.com/office/infopath/2007/PartnerControls"/>
    <xsd:element name="Information_x0020_Classification" ma:index="8" ma:displayName="Information Classification" ma:default="ERCOT Limited" ma:description="ERCOT Information Classification" ma:format="Dropdown" ma:internalName="Information_x0020_Classification">
      <xsd:simpleType>
        <xsd:restriction base="dms:Choice">
          <xsd:enumeration value="Public"/>
          <xsd:enumeration value="ERCOT Limited"/>
          <xsd:enumeration value="ERCOT Confidential"/>
          <xsd:enumeration value="ERCOT Restricted"/>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A68982-DD5D-44FD-B77F-4C531465FE54}">
  <ds:schemaRefs>
    <ds:schemaRef ds:uri="http://schemas.microsoft.com/sharepoint/v3/contenttype/forms"/>
  </ds:schemaRefs>
</ds:datastoreItem>
</file>

<file path=customXml/itemProps2.xml><?xml version="1.0" encoding="utf-8"?>
<ds:datastoreItem xmlns:ds="http://schemas.openxmlformats.org/officeDocument/2006/customXml" ds:itemID="{C0E9AA12-8AF9-4AA6-90FE-24669859CDF3}">
  <ds:schemaRefs>
    <ds:schemaRef ds:uri="http://schemas.microsoft.com/office/infopath/2007/PartnerControls"/>
    <ds:schemaRef ds:uri="http://schemas.microsoft.com/office/2006/metadata/properties"/>
    <ds:schemaRef ds:uri="http://purl.org/dc/elements/1.1/"/>
    <ds:schemaRef ds:uri="http://schemas.openxmlformats.org/package/2006/metadata/core-properties"/>
    <ds:schemaRef ds:uri="c34af464-7aa1-4edd-9be4-83dffc1cb926"/>
    <ds:schemaRef ds:uri="http://schemas.microsoft.com/office/2006/documentManagement/types"/>
    <ds:schemaRef ds:uri="http://purl.org/dc/dcmitype/"/>
    <ds:schemaRef ds:uri="http://purl.org/dc/terms/"/>
    <ds:schemaRef ds:uri="http://www.w3.org/XML/1998/namespace"/>
  </ds:schemaRefs>
</ds:datastoreItem>
</file>

<file path=customXml/itemProps3.xml><?xml version="1.0" encoding="utf-8"?>
<ds:datastoreItem xmlns:ds="http://schemas.openxmlformats.org/officeDocument/2006/customXml" ds:itemID="{5DFABCE5-6410-4FC5-930F-1111C63E40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4af464-7aa1-4edd-9be4-83dffc1cb9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25411</TotalTime>
  <Words>2713</Words>
  <Application>Microsoft Office PowerPoint</Application>
  <PresentationFormat>On-screen Show (4:3)</PresentationFormat>
  <Paragraphs>387</Paragraphs>
  <Slides>54</Slides>
  <Notes>48</Notes>
  <HiddenSlides>0</HiddenSlides>
  <MMClips>5</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54</vt:i4>
      </vt:variant>
    </vt:vector>
  </HeadingPairs>
  <TitlesOfParts>
    <vt:vector size="59" baseType="lpstr">
      <vt:lpstr>Arial</vt:lpstr>
      <vt:lpstr>Calibri</vt:lpstr>
      <vt:lpstr>Wingdings</vt:lpstr>
      <vt:lpstr>1_Custom Design</vt:lpstr>
      <vt:lpstr>Office Theme</vt:lpstr>
      <vt:lpstr>PowerPoint Presentation</vt:lpstr>
      <vt:lpstr>Introduction</vt:lpstr>
      <vt:lpstr>Objectives</vt:lpstr>
      <vt:lpstr>2017 Hurricane season</vt:lpstr>
      <vt:lpstr>2017 Hurricane Season Review: Forecasts</vt:lpstr>
      <vt:lpstr>2017 Hurricane Season Review</vt:lpstr>
      <vt:lpstr>2017 Hurricane Season Review: The Cyclones</vt:lpstr>
      <vt:lpstr>2017 Hurricane Season Review: Statistics</vt:lpstr>
      <vt:lpstr>Hurricane harvey</vt:lpstr>
      <vt:lpstr>My Role as the ERCOT Meteorologist</vt:lpstr>
      <vt:lpstr>My Role as the ERCOT Meteorologist</vt:lpstr>
      <vt:lpstr>Hurricane Harvey</vt:lpstr>
      <vt:lpstr>Hurricane Harvey: Track</vt:lpstr>
      <vt:lpstr>Hurricane Harvey: First Forecast</vt:lpstr>
      <vt:lpstr>Hurricane Harvey: First Forecast</vt:lpstr>
      <vt:lpstr>Hurricane Harvey: First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Forecast</vt:lpstr>
      <vt:lpstr>Hurricane Harvey: Landfall</vt:lpstr>
      <vt:lpstr>Hurricane Harvey: Devastation at landfall</vt:lpstr>
      <vt:lpstr>Hurricane Harvey: Satellite and Radar</vt:lpstr>
      <vt:lpstr>Hurricane Harvey: Before and After</vt:lpstr>
      <vt:lpstr>Hurricane Harvey: Rainfall Record</vt:lpstr>
      <vt:lpstr>Hurricane Harvey: Rainfall Records</vt:lpstr>
      <vt:lpstr>Hurricane Harvey: Rainfall Records</vt:lpstr>
      <vt:lpstr>Hurricane Harvey: Rainfall Records</vt:lpstr>
      <vt:lpstr>Hurricane Harvey: Rainfall Records</vt:lpstr>
      <vt:lpstr>Hurricane Harvey: Rainfall Records</vt:lpstr>
      <vt:lpstr>Hurricane Harvey: Rainfall Records</vt:lpstr>
      <vt:lpstr>Hurricane Harvey: Wind Analysis</vt:lpstr>
      <vt:lpstr>Hurricane Harvey: Storm Surge</vt:lpstr>
      <vt:lpstr>Hurricane Harvey: Tornadoes</vt:lpstr>
      <vt:lpstr>Hurricane Harvey: Tornadoes</vt:lpstr>
      <vt:lpstr>Hurricane harvey</vt:lpstr>
      <vt:lpstr>What went right</vt:lpstr>
      <vt:lpstr>What went wrong</vt:lpstr>
      <vt:lpstr>Rapid Intensification</vt:lpstr>
      <vt:lpstr>2018 Hurricane season</vt:lpstr>
      <vt:lpstr>2018 Hurricane Forecast</vt:lpstr>
      <vt:lpstr>2018 Hurricane Forecast</vt:lpstr>
      <vt:lpstr>SUMMER 2018 TEMPERATURE &amp; Precipitation outlook</vt:lpstr>
      <vt:lpstr>Summer 2018 Preliminary Temperature Forecast</vt:lpstr>
      <vt:lpstr>Summer 2018 Preliminary Precipitation Forecast</vt:lpstr>
      <vt:lpstr>Summer 2018 Preliminary Precipitation Forecast</vt:lpstr>
    </vt:vector>
  </TitlesOfParts>
  <Company>The Electric Reliability Council of Texas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Pysh, Danya</dc:creator>
  <cp:lastModifiedBy>Coleman, Chris</cp:lastModifiedBy>
  <cp:revision>286</cp:revision>
  <cp:lastPrinted>2017-11-27T17:23:39Z</cp:lastPrinted>
  <dcterms:created xsi:type="dcterms:W3CDTF">2016-01-21T15:20:31Z</dcterms:created>
  <dcterms:modified xsi:type="dcterms:W3CDTF">2018-04-12T18:31:26Z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0x0101002E2BDB63875B034C8B32518C6496ADD1</vt:lpwstr>
  </property>
</Properties>
</file>