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40"/>
  </p:notesMasterIdLst>
  <p:handoutMasterIdLst>
    <p:handoutMasterId r:id="rId41"/>
  </p:handoutMasterIdLst>
  <p:sldIdLst>
    <p:sldId id="260" r:id="rId6"/>
    <p:sldId id="267" r:id="rId7"/>
    <p:sldId id="301" r:id="rId8"/>
    <p:sldId id="283" r:id="rId9"/>
    <p:sldId id="268" r:id="rId10"/>
    <p:sldId id="269" r:id="rId11"/>
    <p:sldId id="270" r:id="rId12"/>
    <p:sldId id="271" r:id="rId13"/>
    <p:sldId id="274" r:id="rId14"/>
    <p:sldId id="272" r:id="rId15"/>
    <p:sldId id="273" r:id="rId16"/>
    <p:sldId id="275" r:id="rId17"/>
    <p:sldId id="276" r:id="rId18"/>
    <p:sldId id="277" r:id="rId19"/>
    <p:sldId id="280" r:id="rId20"/>
    <p:sldId id="285" r:id="rId21"/>
    <p:sldId id="286" r:id="rId22"/>
    <p:sldId id="288" r:id="rId23"/>
    <p:sldId id="289" r:id="rId24"/>
    <p:sldId id="290" r:id="rId25"/>
    <p:sldId id="281" r:id="rId26"/>
    <p:sldId id="284" r:id="rId27"/>
    <p:sldId id="291" r:id="rId28"/>
    <p:sldId id="292" r:id="rId29"/>
    <p:sldId id="294" r:id="rId30"/>
    <p:sldId id="293" r:id="rId31"/>
    <p:sldId id="303" r:id="rId32"/>
    <p:sldId id="304" r:id="rId33"/>
    <p:sldId id="305" r:id="rId34"/>
    <p:sldId id="306" r:id="rId35"/>
    <p:sldId id="297" r:id="rId36"/>
    <p:sldId id="300" r:id="rId37"/>
    <p:sldId id="299" r:id="rId38"/>
    <p:sldId id="302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6" d="100"/>
          <a:sy n="136" d="100"/>
        </p:scale>
        <p:origin x="89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CCD7E4-3E33-4C89-BF84-ADC540256DA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D75A8A-D3C2-4340-A327-0575F2CAFEF5}">
      <dgm:prSet phldrT="[Text]"/>
      <dgm:spPr/>
      <dgm:t>
        <a:bodyPr/>
        <a:lstStyle/>
        <a:p>
          <a:r>
            <a:rPr lang="en-US" dirty="0" smtClean="0"/>
            <a:t>GINR Request</a:t>
          </a:r>
          <a:endParaRPr lang="en-US" dirty="0"/>
        </a:p>
      </dgm:t>
    </dgm:pt>
    <dgm:pt modelId="{6A62189E-AB7C-4E0B-9332-DA058D8C7F7E}" type="parTrans" cxnId="{66E23BCB-130D-465F-8290-6FFF31561147}">
      <dgm:prSet/>
      <dgm:spPr/>
      <dgm:t>
        <a:bodyPr/>
        <a:lstStyle/>
        <a:p>
          <a:endParaRPr lang="en-US"/>
        </a:p>
      </dgm:t>
    </dgm:pt>
    <dgm:pt modelId="{64A5BEEC-9C63-4E82-A27B-B382805AFB4E}" type="sibTrans" cxnId="{66E23BCB-130D-465F-8290-6FFF31561147}">
      <dgm:prSet/>
      <dgm:spPr/>
      <dgm:t>
        <a:bodyPr/>
        <a:lstStyle/>
        <a:p>
          <a:endParaRPr lang="en-US"/>
        </a:p>
      </dgm:t>
    </dgm:pt>
    <dgm:pt modelId="{75C0F3B7-5A9B-48CF-90B7-BE1E0DD01253}">
      <dgm:prSet phldrT="[Text]"/>
      <dgm:spPr/>
      <dgm:t>
        <a:bodyPr/>
        <a:lstStyle/>
        <a:p>
          <a:r>
            <a:rPr lang="en-US" dirty="0" smtClean="0"/>
            <a:t>Screening Study</a:t>
          </a:r>
          <a:endParaRPr lang="en-US" dirty="0"/>
        </a:p>
      </dgm:t>
    </dgm:pt>
    <dgm:pt modelId="{79FF06DB-C326-416E-8F09-99EAB8FA3951}" type="parTrans" cxnId="{0C1073B1-FEF8-4566-8598-F99CE47C8BFA}">
      <dgm:prSet/>
      <dgm:spPr/>
      <dgm:t>
        <a:bodyPr/>
        <a:lstStyle/>
        <a:p>
          <a:endParaRPr lang="en-US"/>
        </a:p>
      </dgm:t>
    </dgm:pt>
    <dgm:pt modelId="{5BAB18D6-B629-4A35-B20D-E06E88D5E485}" type="sibTrans" cxnId="{0C1073B1-FEF8-4566-8598-F99CE47C8BFA}">
      <dgm:prSet/>
      <dgm:spPr/>
      <dgm:t>
        <a:bodyPr/>
        <a:lstStyle/>
        <a:p>
          <a:endParaRPr lang="en-US"/>
        </a:p>
      </dgm:t>
    </dgm:pt>
    <dgm:pt modelId="{2E1DCE31-D23C-48B5-BA8F-713F98A2450C}">
      <dgm:prSet phldrT="[Text]"/>
      <dgm:spPr/>
      <dgm:t>
        <a:bodyPr/>
        <a:lstStyle/>
        <a:p>
          <a:r>
            <a:rPr lang="en-US" dirty="0" smtClean="0"/>
            <a:t>FIS / SSR*</a:t>
          </a:r>
          <a:endParaRPr lang="en-US" dirty="0"/>
        </a:p>
      </dgm:t>
    </dgm:pt>
    <dgm:pt modelId="{5B6B9AC9-14B8-40CA-94FC-F6DEF399AB9E}" type="parTrans" cxnId="{94F52054-D334-4D71-A918-2D1E92221BF3}">
      <dgm:prSet/>
      <dgm:spPr/>
      <dgm:t>
        <a:bodyPr/>
        <a:lstStyle/>
        <a:p>
          <a:endParaRPr lang="en-US"/>
        </a:p>
      </dgm:t>
    </dgm:pt>
    <dgm:pt modelId="{6E2C4675-2947-49E7-8530-CD3C5896EFB0}" type="sibTrans" cxnId="{94F52054-D334-4D71-A918-2D1E92221BF3}">
      <dgm:prSet/>
      <dgm:spPr/>
      <dgm:t>
        <a:bodyPr/>
        <a:lstStyle/>
        <a:p>
          <a:endParaRPr lang="en-US"/>
        </a:p>
      </dgm:t>
    </dgm:pt>
    <dgm:pt modelId="{BF0BD16F-5E8E-4E2C-931E-0413AE6D68EC}">
      <dgm:prSet/>
      <dgm:spPr/>
      <dgm:t>
        <a:bodyPr/>
        <a:lstStyle/>
        <a:p>
          <a:r>
            <a:rPr lang="en-US" dirty="0" smtClean="0"/>
            <a:t>Reactive Study</a:t>
          </a:r>
          <a:endParaRPr lang="en-US" dirty="0"/>
        </a:p>
      </dgm:t>
    </dgm:pt>
    <dgm:pt modelId="{D1445749-CF55-49E3-8EAA-20891438F745}" type="parTrans" cxnId="{CD26899B-8D15-4651-A4CC-B9AF87A76D2F}">
      <dgm:prSet/>
      <dgm:spPr/>
      <dgm:t>
        <a:bodyPr/>
        <a:lstStyle/>
        <a:p>
          <a:endParaRPr lang="en-US"/>
        </a:p>
      </dgm:t>
    </dgm:pt>
    <dgm:pt modelId="{0955D25D-8373-45EB-BE32-3F5701BCB669}" type="sibTrans" cxnId="{CD26899B-8D15-4651-A4CC-B9AF87A76D2F}">
      <dgm:prSet/>
      <dgm:spPr/>
      <dgm:t>
        <a:bodyPr/>
        <a:lstStyle/>
        <a:p>
          <a:endParaRPr lang="en-US"/>
        </a:p>
      </dgm:t>
    </dgm:pt>
    <dgm:pt modelId="{35FC5918-8447-4C3D-BF28-7A5CC9704BA6}">
      <dgm:prSet/>
      <dgm:spPr/>
      <dgm:t>
        <a:bodyPr/>
        <a:lstStyle/>
        <a:p>
          <a:r>
            <a:rPr lang="en-US" dirty="0" smtClean="0"/>
            <a:t>QSA</a:t>
          </a:r>
          <a:endParaRPr lang="en-US" dirty="0"/>
        </a:p>
      </dgm:t>
    </dgm:pt>
    <dgm:pt modelId="{2D3AB584-FDC4-494B-AD85-D027A74AEF23}" type="parTrans" cxnId="{85F78460-3309-47BC-9D40-3DA3E170B9F3}">
      <dgm:prSet/>
      <dgm:spPr/>
      <dgm:t>
        <a:bodyPr/>
        <a:lstStyle/>
        <a:p>
          <a:endParaRPr lang="en-US"/>
        </a:p>
      </dgm:t>
    </dgm:pt>
    <dgm:pt modelId="{3F187919-C846-42F9-B904-7CBEEAABF4B6}" type="sibTrans" cxnId="{85F78460-3309-47BC-9D40-3DA3E170B9F3}">
      <dgm:prSet/>
      <dgm:spPr/>
      <dgm:t>
        <a:bodyPr/>
        <a:lstStyle/>
        <a:p>
          <a:endParaRPr lang="en-US"/>
        </a:p>
      </dgm:t>
    </dgm:pt>
    <dgm:pt modelId="{73DD674A-F009-416C-83C9-C0CD8C3929F2}" type="pres">
      <dgm:prSet presAssocID="{C5CCD7E4-3E33-4C89-BF84-ADC540256DA1}" presName="CompostProcess" presStyleCnt="0">
        <dgm:presLayoutVars>
          <dgm:dir/>
          <dgm:resizeHandles val="exact"/>
        </dgm:presLayoutVars>
      </dgm:prSet>
      <dgm:spPr/>
    </dgm:pt>
    <dgm:pt modelId="{D9111767-47C3-4F61-8843-D0739D09A7C4}" type="pres">
      <dgm:prSet presAssocID="{C5CCD7E4-3E33-4C89-BF84-ADC540256DA1}" presName="arrow" presStyleLbl="bgShp" presStyleIdx="0" presStyleCnt="1"/>
      <dgm:spPr/>
      <dgm:t>
        <a:bodyPr/>
        <a:lstStyle/>
        <a:p>
          <a:endParaRPr lang="en-US"/>
        </a:p>
      </dgm:t>
    </dgm:pt>
    <dgm:pt modelId="{7EFA2793-5E97-419B-94BE-816629E60337}" type="pres">
      <dgm:prSet presAssocID="{C5CCD7E4-3E33-4C89-BF84-ADC540256DA1}" presName="linearProcess" presStyleCnt="0"/>
      <dgm:spPr/>
    </dgm:pt>
    <dgm:pt modelId="{F6C843C2-710A-429F-BD71-216DE57717F4}" type="pres">
      <dgm:prSet presAssocID="{3CD75A8A-D3C2-4340-A327-0575F2CAFEF5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4CB06-16A0-4B46-BC53-4871D27A82D7}" type="pres">
      <dgm:prSet presAssocID="{64A5BEEC-9C63-4E82-A27B-B382805AFB4E}" presName="sibTrans" presStyleCnt="0"/>
      <dgm:spPr/>
    </dgm:pt>
    <dgm:pt modelId="{2F32CD82-0501-4E39-86FE-2D323D8B7661}" type="pres">
      <dgm:prSet presAssocID="{75C0F3B7-5A9B-48CF-90B7-BE1E0DD0125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B0E19-28C5-4E18-BE99-81C16A90DCDA}" type="pres">
      <dgm:prSet presAssocID="{5BAB18D6-B629-4A35-B20D-E06E88D5E485}" presName="sibTrans" presStyleCnt="0"/>
      <dgm:spPr/>
    </dgm:pt>
    <dgm:pt modelId="{00D1A91F-49FE-4DCF-A893-CDF1C8156A95}" type="pres">
      <dgm:prSet presAssocID="{2E1DCE31-D23C-48B5-BA8F-713F98A2450C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01546-F27A-4B7E-81B3-026DD1E47840}" type="pres">
      <dgm:prSet presAssocID="{6E2C4675-2947-49E7-8530-CD3C5896EFB0}" presName="sibTrans" presStyleCnt="0"/>
      <dgm:spPr/>
    </dgm:pt>
    <dgm:pt modelId="{3BB01079-4D63-43EB-8057-4816AA4F5E39}" type="pres">
      <dgm:prSet presAssocID="{BF0BD16F-5E8E-4E2C-931E-0413AE6D68EC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76D31-07DE-480D-B8B4-47F1ED3DBDE4}" type="pres">
      <dgm:prSet presAssocID="{0955D25D-8373-45EB-BE32-3F5701BCB669}" presName="sibTrans" presStyleCnt="0"/>
      <dgm:spPr/>
    </dgm:pt>
    <dgm:pt modelId="{95E62CE8-09B1-4E95-90FD-6B154B5A3CAB}" type="pres">
      <dgm:prSet presAssocID="{35FC5918-8447-4C3D-BF28-7A5CC9704BA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E23BCB-130D-465F-8290-6FFF31561147}" srcId="{C5CCD7E4-3E33-4C89-BF84-ADC540256DA1}" destId="{3CD75A8A-D3C2-4340-A327-0575F2CAFEF5}" srcOrd="0" destOrd="0" parTransId="{6A62189E-AB7C-4E0B-9332-DA058D8C7F7E}" sibTransId="{64A5BEEC-9C63-4E82-A27B-B382805AFB4E}"/>
    <dgm:cxn modelId="{0C1073B1-FEF8-4566-8598-F99CE47C8BFA}" srcId="{C5CCD7E4-3E33-4C89-BF84-ADC540256DA1}" destId="{75C0F3B7-5A9B-48CF-90B7-BE1E0DD01253}" srcOrd="1" destOrd="0" parTransId="{79FF06DB-C326-416E-8F09-99EAB8FA3951}" sibTransId="{5BAB18D6-B629-4A35-B20D-E06E88D5E485}"/>
    <dgm:cxn modelId="{9D465471-BD30-4452-8A64-E7DC9D83A8C2}" type="presOf" srcId="{2E1DCE31-D23C-48B5-BA8F-713F98A2450C}" destId="{00D1A91F-49FE-4DCF-A893-CDF1C8156A95}" srcOrd="0" destOrd="0" presId="urn:microsoft.com/office/officeart/2005/8/layout/hProcess9"/>
    <dgm:cxn modelId="{E9085C2A-5A02-4BFC-9A90-B28C286DF72D}" type="presOf" srcId="{C5CCD7E4-3E33-4C89-BF84-ADC540256DA1}" destId="{73DD674A-F009-416C-83C9-C0CD8C3929F2}" srcOrd="0" destOrd="0" presId="urn:microsoft.com/office/officeart/2005/8/layout/hProcess9"/>
    <dgm:cxn modelId="{6BCEAE06-3093-4EBD-8AF7-100DF6DBABE5}" type="presOf" srcId="{35FC5918-8447-4C3D-BF28-7A5CC9704BA6}" destId="{95E62CE8-09B1-4E95-90FD-6B154B5A3CAB}" srcOrd="0" destOrd="0" presId="urn:microsoft.com/office/officeart/2005/8/layout/hProcess9"/>
    <dgm:cxn modelId="{85F78460-3309-47BC-9D40-3DA3E170B9F3}" srcId="{C5CCD7E4-3E33-4C89-BF84-ADC540256DA1}" destId="{35FC5918-8447-4C3D-BF28-7A5CC9704BA6}" srcOrd="4" destOrd="0" parTransId="{2D3AB584-FDC4-494B-AD85-D027A74AEF23}" sibTransId="{3F187919-C846-42F9-B904-7CBEEAABF4B6}"/>
    <dgm:cxn modelId="{CD26899B-8D15-4651-A4CC-B9AF87A76D2F}" srcId="{C5CCD7E4-3E33-4C89-BF84-ADC540256DA1}" destId="{BF0BD16F-5E8E-4E2C-931E-0413AE6D68EC}" srcOrd="3" destOrd="0" parTransId="{D1445749-CF55-49E3-8EAA-20891438F745}" sibTransId="{0955D25D-8373-45EB-BE32-3F5701BCB669}"/>
    <dgm:cxn modelId="{94F52054-D334-4D71-A918-2D1E92221BF3}" srcId="{C5CCD7E4-3E33-4C89-BF84-ADC540256DA1}" destId="{2E1DCE31-D23C-48B5-BA8F-713F98A2450C}" srcOrd="2" destOrd="0" parTransId="{5B6B9AC9-14B8-40CA-94FC-F6DEF399AB9E}" sibTransId="{6E2C4675-2947-49E7-8530-CD3C5896EFB0}"/>
    <dgm:cxn modelId="{15A69A95-9B2C-4F49-817F-2D745929B2A6}" type="presOf" srcId="{75C0F3B7-5A9B-48CF-90B7-BE1E0DD01253}" destId="{2F32CD82-0501-4E39-86FE-2D323D8B7661}" srcOrd="0" destOrd="0" presId="urn:microsoft.com/office/officeart/2005/8/layout/hProcess9"/>
    <dgm:cxn modelId="{3AC684E6-D095-41F1-A2A9-6BCF702BAC0E}" type="presOf" srcId="{3CD75A8A-D3C2-4340-A327-0575F2CAFEF5}" destId="{F6C843C2-710A-429F-BD71-216DE57717F4}" srcOrd="0" destOrd="0" presId="urn:microsoft.com/office/officeart/2005/8/layout/hProcess9"/>
    <dgm:cxn modelId="{C59CBACA-406E-41DE-B502-21368DA65D89}" type="presOf" srcId="{BF0BD16F-5E8E-4E2C-931E-0413AE6D68EC}" destId="{3BB01079-4D63-43EB-8057-4816AA4F5E39}" srcOrd="0" destOrd="0" presId="urn:microsoft.com/office/officeart/2005/8/layout/hProcess9"/>
    <dgm:cxn modelId="{2401038A-198C-49D8-A3ED-683566FD9969}" type="presParOf" srcId="{73DD674A-F009-416C-83C9-C0CD8C3929F2}" destId="{D9111767-47C3-4F61-8843-D0739D09A7C4}" srcOrd="0" destOrd="0" presId="urn:microsoft.com/office/officeart/2005/8/layout/hProcess9"/>
    <dgm:cxn modelId="{9F35B160-07A5-4776-8B80-12DB4D949CF3}" type="presParOf" srcId="{73DD674A-F009-416C-83C9-C0CD8C3929F2}" destId="{7EFA2793-5E97-419B-94BE-816629E60337}" srcOrd="1" destOrd="0" presId="urn:microsoft.com/office/officeart/2005/8/layout/hProcess9"/>
    <dgm:cxn modelId="{F24E1CF6-9570-4FBA-93A8-848BFD64CA37}" type="presParOf" srcId="{7EFA2793-5E97-419B-94BE-816629E60337}" destId="{F6C843C2-710A-429F-BD71-216DE57717F4}" srcOrd="0" destOrd="0" presId="urn:microsoft.com/office/officeart/2005/8/layout/hProcess9"/>
    <dgm:cxn modelId="{EB43EE52-7703-4B94-9D28-7A7DE319F0D7}" type="presParOf" srcId="{7EFA2793-5E97-419B-94BE-816629E60337}" destId="{6A74CB06-16A0-4B46-BC53-4871D27A82D7}" srcOrd="1" destOrd="0" presId="urn:microsoft.com/office/officeart/2005/8/layout/hProcess9"/>
    <dgm:cxn modelId="{7BABD1B6-903C-4880-8D4E-B3E2C4C83FAF}" type="presParOf" srcId="{7EFA2793-5E97-419B-94BE-816629E60337}" destId="{2F32CD82-0501-4E39-86FE-2D323D8B7661}" srcOrd="2" destOrd="0" presId="urn:microsoft.com/office/officeart/2005/8/layout/hProcess9"/>
    <dgm:cxn modelId="{25E666DC-C1AB-436B-B8F5-05D4AC2F311D}" type="presParOf" srcId="{7EFA2793-5E97-419B-94BE-816629E60337}" destId="{F82B0E19-28C5-4E18-BE99-81C16A90DCDA}" srcOrd="3" destOrd="0" presId="urn:microsoft.com/office/officeart/2005/8/layout/hProcess9"/>
    <dgm:cxn modelId="{2ED0BE1F-6ECF-4D15-8111-F3338704D97D}" type="presParOf" srcId="{7EFA2793-5E97-419B-94BE-816629E60337}" destId="{00D1A91F-49FE-4DCF-A893-CDF1C8156A95}" srcOrd="4" destOrd="0" presId="urn:microsoft.com/office/officeart/2005/8/layout/hProcess9"/>
    <dgm:cxn modelId="{B3CA0C75-A204-4C70-AD81-666B9079BC74}" type="presParOf" srcId="{7EFA2793-5E97-419B-94BE-816629E60337}" destId="{1FE01546-F27A-4B7E-81B3-026DD1E47840}" srcOrd="5" destOrd="0" presId="urn:microsoft.com/office/officeart/2005/8/layout/hProcess9"/>
    <dgm:cxn modelId="{9191C81F-D819-4369-950B-7E8A6DB16475}" type="presParOf" srcId="{7EFA2793-5E97-419B-94BE-816629E60337}" destId="{3BB01079-4D63-43EB-8057-4816AA4F5E39}" srcOrd="6" destOrd="0" presId="urn:microsoft.com/office/officeart/2005/8/layout/hProcess9"/>
    <dgm:cxn modelId="{1CA6437F-17C0-4AB8-B863-FDF42DFC4008}" type="presParOf" srcId="{7EFA2793-5E97-419B-94BE-816629E60337}" destId="{CCD76D31-07DE-480D-B8B4-47F1ED3DBDE4}" srcOrd="7" destOrd="0" presId="urn:microsoft.com/office/officeart/2005/8/layout/hProcess9"/>
    <dgm:cxn modelId="{33A4804B-58DA-47A9-91A4-2675CD0AE1E8}" type="presParOf" srcId="{7EFA2793-5E97-419B-94BE-816629E60337}" destId="{95E62CE8-09B1-4E95-90FD-6B154B5A3CA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CCD7E4-3E33-4C89-BF84-ADC540256DA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D75A8A-D3C2-4340-A327-0575F2CAFEF5}">
      <dgm:prSet phldrT="[Text]"/>
      <dgm:spPr/>
      <dgm:t>
        <a:bodyPr/>
        <a:lstStyle/>
        <a:p>
          <a:r>
            <a:rPr lang="en-US" dirty="0" smtClean="0"/>
            <a:t>Registration of RE</a:t>
          </a:r>
          <a:endParaRPr lang="en-US" dirty="0"/>
        </a:p>
      </dgm:t>
    </dgm:pt>
    <dgm:pt modelId="{6A62189E-AB7C-4E0B-9332-DA058D8C7F7E}" type="parTrans" cxnId="{66E23BCB-130D-465F-8290-6FFF31561147}">
      <dgm:prSet/>
      <dgm:spPr/>
      <dgm:t>
        <a:bodyPr/>
        <a:lstStyle/>
        <a:p>
          <a:endParaRPr lang="en-US"/>
        </a:p>
      </dgm:t>
    </dgm:pt>
    <dgm:pt modelId="{64A5BEEC-9C63-4E82-A27B-B382805AFB4E}" type="sibTrans" cxnId="{66E23BCB-130D-465F-8290-6FFF31561147}">
      <dgm:prSet/>
      <dgm:spPr/>
      <dgm:t>
        <a:bodyPr/>
        <a:lstStyle/>
        <a:p>
          <a:endParaRPr lang="en-US"/>
        </a:p>
      </dgm:t>
    </dgm:pt>
    <dgm:pt modelId="{75C0F3B7-5A9B-48CF-90B7-BE1E0DD01253}">
      <dgm:prSet phldrT="[Text]"/>
      <dgm:spPr/>
      <dgm:t>
        <a:bodyPr/>
        <a:lstStyle/>
        <a:p>
          <a:r>
            <a:rPr lang="en-US" dirty="0" smtClean="0"/>
            <a:t>Identify MRD</a:t>
          </a:r>
          <a:endParaRPr lang="en-US" dirty="0"/>
        </a:p>
      </dgm:t>
    </dgm:pt>
    <dgm:pt modelId="{79FF06DB-C326-416E-8F09-99EAB8FA3951}" type="parTrans" cxnId="{0C1073B1-FEF8-4566-8598-F99CE47C8BFA}">
      <dgm:prSet/>
      <dgm:spPr/>
      <dgm:t>
        <a:bodyPr/>
        <a:lstStyle/>
        <a:p>
          <a:endParaRPr lang="en-US"/>
        </a:p>
      </dgm:t>
    </dgm:pt>
    <dgm:pt modelId="{5BAB18D6-B629-4A35-B20D-E06E88D5E485}" type="sibTrans" cxnId="{0C1073B1-FEF8-4566-8598-F99CE47C8BFA}">
      <dgm:prSet/>
      <dgm:spPr/>
      <dgm:t>
        <a:bodyPr/>
        <a:lstStyle/>
        <a:p>
          <a:endParaRPr lang="en-US"/>
        </a:p>
      </dgm:t>
    </dgm:pt>
    <dgm:pt modelId="{2E1DCE31-D23C-48B5-BA8F-713F98A2450C}">
      <dgm:prSet phldrT="[Text]"/>
      <dgm:spPr/>
      <dgm:t>
        <a:bodyPr/>
        <a:lstStyle/>
        <a:p>
          <a:r>
            <a:rPr lang="en-US" dirty="0" smtClean="0"/>
            <a:t>Submit Full RARF</a:t>
          </a:r>
          <a:endParaRPr lang="en-US" dirty="0"/>
        </a:p>
      </dgm:t>
    </dgm:pt>
    <dgm:pt modelId="{5B6B9AC9-14B8-40CA-94FC-F6DEF399AB9E}" type="parTrans" cxnId="{94F52054-D334-4D71-A918-2D1E92221BF3}">
      <dgm:prSet/>
      <dgm:spPr/>
      <dgm:t>
        <a:bodyPr/>
        <a:lstStyle/>
        <a:p>
          <a:endParaRPr lang="en-US"/>
        </a:p>
      </dgm:t>
    </dgm:pt>
    <dgm:pt modelId="{6E2C4675-2947-49E7-8530-CD3C5896EFB0}" type="sibTrans" cxnId="{94F52054-D334-4D71-A918-2D1E92221BF3}">
      <dgm:prSet/>
      <dgm:spPr/>
      <dgm:t>
        <a:bodyPr/>
        <a:lstStyle/>
        <a:p>
          <a:endParaRPr lang="en-US"/>
        </a:p>
      </dgm:t>
    </dgm:pt>
    <dgm:pt modelId="{BF0BD16F-5E8E-4E2C-931E-0413AE6D68EC}">
      <dgm:prSet/>
      <dgm:spPr/>
      <dgm:t>
        <a:bodyPr/>
        <a:lstStyle/>
        <a:p>
          <a:r>
            <a:rPr lang="en-US" dirty="0" smtClean="0"/>
            <a:t>EPS Meter / Telemetry Set Up</a:t>
          </a:r>
          <a:endParaRPr lang="en-US" dirty="0"/>
        </a:p>
      </dgm:t>
    </dgm:pt>
    <dgm:pt modelId="{D1445749-CF55-49E3-8EAA-20891438F745}" type="parTrans" cxnId="{CD26899B-8D15-4651-A4CC-B9AF87A76D2F}">
      <dgm:prSet/>
      <dgm:spPr/>
      <dgm:t>
        <a:bodyPr/>
        <a:lstStyle/>
        <a:p>
          <a:endParaRPr lang="en-US"/>
        </a:p>
      </dgm:t>
    </dgm:pt>
    <dgm:pt modelId="{0955D25D-8373-45EB-BE32-3F5701BCB669}" type="sibTrans" cxnId="{CD26899B-8D15-4651-A4CC-B9AF87A76D2F}">
      <dgm:prSet/>
      <dgm:spPr/>
      <dgm:t>
        <a:bodyPr/>
        <a:lstStyle/>
        <a:p>
          <a:endParaRPr lang="en-US"/>
        </a:p>
      </dgm:t>
    </dgm:pt>
    <dgm:pt modelId="{73DD674A-F009-416C-83C9-C0CD8C3929F2}" type="pres">
      <dgm:prSet presAssocID="{C5CCD7E4-3E33-4C89-BF84-ADC540256DA1}" presName="CompostProcess" presStyleCnt="0">
        <dgm:presLayoutVars>
          <dgm:dir/>
          <dgm:resizeHandles val="exact"/>
        </dgm:presLayoutVars>
      </dgm:prSet>
      <dgm:spPr/>
    </dgm:pt>
    <dgm:pt modelId="{D9111767-47C3-4F61-8843-D0739D09A7C4}" type="pres">
      <dgm:prSet presAssocID="{C5CCD7E4-3E33-4C89-BF84-ADC540256DA1}" presName="arrow" presStyleLbl="bgShp" presStyleIdx="0" presStyleCnt="1"/>
      <dgm:spPr/>
      <dgm:t>
        <a:bodyPr/>
        <a:lstStyle/>
        <a:p>
          <a:endParaRPr lang="en-US"/>
        </a:p>
      </dgm:t>
    </dgm:pt>
    <dgm:pt modelId="{7EFA2793-5E97-419B-94BE-816629E60337}" type="pres">
      <dgm:prSet presAssocID="{C5CCD7E4-3E33-4C89-BF84-ADC540256DA1}" presName="linearProcess" presStyleCnt="0"/>
      <dgm:spPr/>
    </dgm:pt>
    <dgm:pt modelId="{F6C843C2-710A-429F-BD71-216DE57717F4}" type="pres">
      <dgm:prSet presAssocID="{3CD75A8A-D3C2-4340-A327-0575F2CAFEF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4CB06-16A0-4B46-BC53-4871D27A82D7}" type="pres">
      <dgm:prSet presAssocID="{64A5BEEC-9C63-4E82-A27B-B382805AFB4E}" presName="sibTrans" presStyleCnt="0"/>
      <dgm:spPr/>
    </dgm:pt>
    <dgm:pt modelId="{2F32CD82-0501-4E39-86FE-2D323D8B7661}" type="pres">
      <dgm:prSet presAssocID="{75C0F3B7-5A9B-48CF-90B7-BE1E0DD01253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B0E19-28C5-4E18-BE99-81C16A90DCDA}" type="pres">
      <dgm:prSet presAssocID="{5BAB18D6-B629-4A35-B20D-E06E88D5E485}" presName="sibTrans" presStyleCnt="0"/>
      <dgm:spPr/>
    </dgm:pt>
    <dgm:pt modelId="{00D1A91F-49FE-4DCF-A893-CDF1C8156A95}" type="pres">
      <dgm:prSet presAssocID="{2E1DCE31-D23C-48B5-BA8F-713F98A2450C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01546-F27A-4B7E-81B3-026DD1E47840}" type="pres">
      <dgm:prSet presAssocID="{6E2C4675-2947-49E7-8530-CD3C5896EFB0}" presName="sibTrans" presStyleCnt="0"/>
      <dgm:spPr/>
    </dgm:pt>
    <dgm:pt modelId="{3BB01079-4D63-43EB-8057-4816AA4F5E39}" type="pres">
      <dgm:prSet presAssocID="{BF0BD16F-5E8E-4E2C-931E-0413AE6D68EC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E23BCB-130D-465F-8290-6FFF31561147}" srcId="{C5CCD7E4-3E33-4C89-BF84-ADC540256DA1}" destId="{3CD75A8A-D3C2-4340-A327-0575F2CAFEF5}" srcOrd="0" destOrd="0" parTransId="{6A62189E-AB7C-4E0B-9332-DA058D8C7F7E}" sibTransId="{64A5BEEC-9C63-4E82-A27B-B382805AFB4E}"/>
    <dgm:cxn modelId="{0C1073B1-FEF8-4566-8598-F99CE47C8BFA}" srcId="{C5CCD7E4-3E33-4C89-BF84-ADC540256DA1}" destId="{75C0F3B7-5A9B-48CF-90B7-BE1E0DD01253}" srcOrd="1" destOrd="0" parTransId="{79FF06DB-C326-416E-8F09-99EAB8FA3951}" sibTransId="{5BAB18D6-B629-4A35-B20D-E06E88D5E485}"/>
    <dgm:cxn modelId="{E24FC80F-BC2C-4B67-9179-51DAF48239C7}" type="presOf" srcId="{75C0F3B7-5A9B-48CF-90B7-BE1E0DD01253}" destId="{2F32CD82-0501-4E39-86FE-2D323D8B7661}" srcOrd="0" destOrd="0" presId="urn:microsoft.com/office/officeart/2005/8/layout/hProcess9"/>
    <dgm:cxn modelId="{A102DA63-644A-4B42-86A2-D68119650300}" type="presOf" srcId="{3CD75A8A-D3C2-4340-A327-0575F2CAFEF5}" destId="{F6C843C2-710A-429F-BD71-216DE57717F4}" srcOrd="0" destOrd="0" presId="urn:microsoft.com/office/officeart/2005/8/layout/hProcess9"/>
    <dgm:cxn modelId="{FD95CC5D-42A9-4142-B959-13A1F5D0F12A}" type="presOf" srcId="{BF0BD16F-5E8E-4E2C-931E-0413AE6D68EC}" destId="{3BB01079-4D63-43EB-8057-4816AA4F5E39}" srcOrd="0" destOrd="0" presId="urn:microsoft.com/office/officeart/2005/8/layout/hProcess9"/>
    <dgm:cxn modelId="{222FB3FA-BAAD-469F-B9E4-1A99A1CF4CBC}" type="presOf" srcId="{C5CCD7E4-3E33-4C89-BF84-ADC540256DA1}" destId="{73DD674A-F009-416C-83C9-C0CD8C3929F2}" srcOrd="0" destOrd="0" presId="urn:microsoft.com/office/officeart/2005/8/layout/hProcess9"/>
    <dgm:cxn modelId="{CD26899B-8D15-4651-A4CC-B9AF87A76D2F}" srcId="{C5CCD7E4-3E33-4C89-BF84-ADC540256DA1}" destId="{BF0BD16F-5E8E-4E2C-931E-0413AE6D68EC}" srcOrd="3" destOrd="0" parTransId="{D1445749-CF55-49E3-8EAA-20891438F745}" sibTransId="{0955D25D-8373-45EB-BE32-3F5701BCB669}"/>
    <dgm:cxn modelId="{80F60D0A-8E1D-42A2-AF1F-8F5AC913A5DA}" type="presOf" srcId="{2E1DCE31-D23C-48B5-BA8F-713F98A2450C}" destId="{00D1A91F-49FE-4DCF-A893-CDF1C8156A95}" srcOrd="0" destOrd="0" presId="urn:microsoft.com/office/officeart/2005/8/layout/hProcess9"/>
    <dgm:cxn modelId="{94F52054-D334-4D71-A918-2D1E92221BF3}" srcId="{C5CCD7E4-3E33-4C89-BF84-ADC540256DA1}" destId="{2E1DCE31-D23C-48B5-BA8F-713F98A2450C}" srcOrd="2" destOrd="0" parTransId="{5B6B9AC9-14B8-40CA-94FC-F6DEF399AB9E}" sibTransId="{6E2C4675-2947-49E7-8530-CD3C5896EFB0}"/>
    <dgm:cxn modelId="{0D3154C1-2E65-4186-B6C1-B9CF04EC9472}" type="presParOf" srcId="{73DD674A-F009-416C-83C9-C0CD8C3929F2}" destId="{D9111767-47C3-4F61-8843-D0739D09A7C4}" srcOrd="0" destOrd="0" presId="urn:microsoft.com/office/officeart/2005/8/layout/hProcess9"/>
    <dgm:cxn modelId="{CCD774EF-620E-46C3-B8D6-6B362C86DAB1}" type="presParOf" srcId="{73DD674A-F009-416C-83C9-C0CD8C3929F2}" destId="{7EFA2793-5E97-419B-94BE-816629E60337}" srcOrd="1" destOrd="0" presId="urn:microsoft.com/office/officeart/2005/8/layout/hProcess9"/>
    <dgm:cxn modelId="{D411831F-F6D5-4B47-B88D-1967171E5569}" type="presParOf" srcId="{7EFA2793-5E97-419B-94BE-816629E60337}" destId="{F6C843C2-710A-429F-BD71-216DE57717F4}" srcOrd="0" destOrd="0" presId="urn:microsoft.com/office/officeart/2005/8/layout/hProcess9"/>
    <dgm:cxn modelId="{986CC59E-AED3-49CB-A7E5-B9CDDBA6884E}" type="presParOf" srcId="{7EFA2793-5E97-419B-94BE-816629E60337}" destId="{6A74CB06-16A0-4B46-BC53-4871D27A82D7}" srcOrd="1" destOrd="0" presId="urn:microsoft.com/office/officeart/2005/8/layout/hProcess9"/>
    <dgm:cxn modelId="{D2B04536-1709-40C1-8E3E-EC3036C3D169}" type="presParOf" srcId="{7EFA2793-5E97-419B-94BE-816629E60337}" destId="{2F32CD82-0501-4E39-86FE-2D323D8B7661}" srcOrd="2" destOrd="0" presId="urn:microsoft.com/office/officeart/2005/8/layout/hProcess9"/>
    <dgm:cxn modelId="{1AFA9C18-7717-4325-A42E-E523456ACB2B}" type="presParOf" srcId="{7EFA2793-5E97-419B-94BE-816629E60337}" destId="{F82B0E19-28C5-4E18-BE99-81C16A90DCDA}" srcOrd="3" destOrd="0" presId="urn:microsoft.com/office/officeart/2005/8/layout/hProcess9"/>
    <dgm:cxn modelId="{27D7AFA3-1689-4192-B58F-E9ABD0ACBACF}" type="presParOf" srcId="{7EFA2793-5E97-419B-94BE-816629E60337}" destId="{00D1A91F-49FE-4DCF-A893-CDF1C8156A95}" srcOrd="4" destOrd="0" presId="urn:microsoft.com/office/officeart/2005/8/layout/hProcess9"/>
    <dgm:cxn modelId="{B88B9ABC-2908-4B8E-813E-EDEA069E80A2}" type="presParOf" srcId="{7EFA2793-5E97-419B-94BE-816629E60337}" destId="{1FE01546-F27A-4B7E-81B3-026DD1E47840}" srcOrd="5" destOrd="0" presId="urn:microsoft.com/office/officeart/2005/8/layout/hProcess9"/>
    <dgm:cxn modelId="{687A9AE0-2AA6-44D0-A612-94F1C455E8AE}" type="presParOf" srcId="{7EFA2793-5E97-419B-94BE-816629E60337}" destId="{3BB01079-4D63-43EB-8057-4816AA4F5E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CCD7E4-3E33-4C89-BF84-ADC540256DA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D75A8A-D3C2-4340-A327-0575F2CAFEF5}">
      <dgm:prSet phldrT="[Text]"/>
      <dgm:spPr/>
      <dgm:t>
        <a:bodyPr/>
        <a:lstStyle/>
        <a:p>
          <a:r>
            <a:rPr lang="en-US" dirty="0" smtClean="0"/>
            <a:t>Part 1: Energization</a:t>
          </a:r>
          <a:endParaRPr lang="en-US" dirty="0"/>
        </a:p>
      </dgm:t>
    </dgm:pt>
    <dgm:pt modelId="{6A62189E-AB7C-4E0B-9332-DA058D8C7F7E}" type="parTrans" cxnId="{66E23BCB-130D-465F-8290-6FFF31561147}">
      <dgm:prSet/>
      <dgm:spPr/>
      <dgm:t>
        <a:bodyPr/>
        <a:lstStyle/>
        <a:p>
          <a:endParaRPr lang="en-US"/>
        </a:p>
      </dgm:t>
    </dgm:pt>
    <dgm:pt modelId="{64A5BEEC-9C63-4E82-A27B-B382805AFB4E}" type="sibTrans" cxnId="{66E23BCB-130D-465F-8290-6FFF31561147}">
      <dgm:prSet/>
      <dgm:spPr/>
      <dgm:t>
        <a:bodyPr/>
        <a:lstStyle/>
        <a:p>
          <a:endParaRPr lang="en-US"/>
        </a:p>
      </dgm:t>
    </dgm:pt>
    <dgm:pt modelId="{75C0F3B7-5A9B-48CF-90B7-BE1E0DD01253}">
      <dgm:prSet phldrT="[Text]"/>
      <dgm:spPr/>
      <dgm:t>
        <a:bodyPr/>
        <a:lstStyle/>
        <a:p>
          <a:r>
            <a:rPr lang="en-US" dirty="0" smtClean="0"/>
            <a:t>Part 2: Synchronization</a:t>
          </a:r>
          <a:endParaRPr lang="en-US" dirty="0"/>
        </a:p>
      </dgm:t>
    </dgm:pt>
    <dgm:pt modelId="{79FF06DB-C326-416E-8F09-99EAB8FA3951}" type="parTrans" cxnId="{0C1073B1-FEF8-4566-8598-F99CE47C8BFA}">
      <dgm:prSet/>
      <dgm:spPr/>
      <dgm:t>
        <a:bodyPr/>
        <a:lstStyle/>
        <a:p>
          <a:endParaRPr lang="en-US"/>
        </a:p>
      </dgm:t>
    </dgm:pt>
    <dgm:pt modelId="{5BAB18D6-B629-4A35-B20D-E06E88D5E485}" type="sibTrans" cxnId="{0C1073B1-FEF8-4566-8598-F99CE47C8BFA}">
      <dgm:prSet/>
      <dgm:spPr/>
      <dgm:t>
        <a:bodyPr/>
        <a:lstStyle/>
        <a:p>
          <a:endParaRPr lang="en-US"/>
        </a:p>
      </dgm:t>
    </dgm:pt>
    <dgm:pt modelId="{BF0BD16F-5E8E-4E2C-931E-0413AE6D68EC}">
      <dgm:prSet/>
      <dgm:spPr/>
      <dgm:t>
        <a:bodyPr/>
        <a:lstStyle/>
        <a:p>
          <a:r>
            <a:rPr lang="en-US" dirty="0" smtClean="0"/>
            <a:t>Part 3</a:t>
          </a:r>
          <a:r>
            <a:rPr lang="en-US" smtClean="0"/>
            <a:t>: Full Commissioning</a:t>
          </a:r>
          <a:endParaRPr lang="en-US" dirty="0"/>
        </a:p>
      </dgm:t>
    </dgm:pt>
    <dgm:pt modelId="{D1445749-CF55-49E3-8EAA-20891438F745}" type="parTrans" cxnId="{CD26899B-8D15-4651-A4CC-B9AF87A76D2F}">
      <dgm:prSet/>
      <dgm:spPr/>
      <dgm:t>
        <a:bodyPr/>
        <a:lstStyle/>
        <a:p>
          <a:endParaRPr lang="en-US"/>
        </a:p>
      </dgm:t>
    </dgm:pt>
    <dgm:pt modelId="{0955D25D-8373-45EB-BE32-3F5701BCB669}" type="sibTrans" cxnId="{CD26899B-8D15-4651-A4CC-B9AF87A76D2F}">
      <dgm:prSet/>
      <dgm:spPr/>
      <dgm:t>
        <a:bodyPr/>
        <a:lstStyle/>
        <a:p>
          <a:endParaRPr lang="en-US"/>
        </a:p>
      </dgm:t>
    </dgm:pt>
    <dgm:pt modelId="{F840D547-AF18-4BD5-A3D9-0E9607CAA31D}">
      <dgm:prSet/>
      <dgm:spPr/>
      <dgm:t>
        <a:bodyPr/>
        <a:lstStyle/>
        <a:p>
          <a:r>
            <a:rPr lang="en-US" dirty="0" smtClean="0"/>
            <a:t>Submit Commissioning Plan</a:t>
          </a:r>
          <a:endParaRPr lang="en-US" dirty="0"/>
        </a:p>
      </dgm:t>
    </dgm:pt>
    <dgm:pt modelId="{FF6DEE06-B3BA-4C0C-B902-3B2187CA123A}" type="parTrans" cxnId="{0E7BB33F-F5AC-4BFF-B51F-4675C2846E92}">
      <dgm:prSet/>
      <dgm:spPr/>
    </dgm:pt>
    <dgm:pt modelId="{9EC9FA04-6053-4898-83DD-2AB617896E62}" type="sibTrans" cxnId="{0E7BB33F-F5AC-4BFF-B51F-4675C2846E92}">
      <dgm:prSet/>
      <dgm:spPr/>
    </dgm:pt>
    <dgm:pt modelId="{73DD674A-F009-416C-83C9-C0CD8C3929F2}" type="pres">
      <dgm:prSet presAssocID="{C5CCD7E4-3E33-4C89-BF84-ADC540256DA1}" presName="CompostProcess" presStyleCnt="0">
        <dgm:presLayoutVars>
          <dgm:dir/>
          <dgm:resizeHandles val="exact"/>
        </dgm:presLayoutVars>
      </dgm:prSet>
      <dgm:spPr/>
    </dgm:pt>
    <dgm:pt modelId="{D9111767-47C3-4F61-8843-D0739D09A7C4}" type="pres">
      <dgm:prSet presAssocID="{C5CCD7E4-3E33-4C89-BF84-ADC540256DA1}" presName="arrow" presStyleLbl="bgShp" presStyleIdx="0" presStyleCnt="1"/>
      <dgm:spPr/>
      <dgm:t>
        <a:bodyPr/>
        <a:lstStyle/>
        <a:p>
          <a:endParaRPr lang="en-US"/>
        </a:p>
      </dgm:t>
    </dgm:pt>
    <dgm:pt modelId="{7EFA2793-5E97-419B-94BE-816629E60337}" type="pres">
      <dgm:prSet presAssocID="{C5CCD7E4-3E33-4C89-BF84-ADC540256DA1}" presName="linearProcess" presStyleCnt="0"/>
      <dgm:spPr/>
    </dgm:pt>
    <dgm:pt modelId="{893668B2-1AD7-46DD-866C-7D1B87BFF023}" type="pres">
      <dgm:prSet presAssocID="{F840D547-AF18-4BD5-A3D9-0E9607CAA31D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40232-835A-4E70-9650-90BDDBCA1A96}" type="pres">
      <dgm:prSet presAssocID="{9EC9FA04-6053-4898-83DD-2AB617896E62}" presName="sibTrans" presStyleCnt="0"/>
      <dgm:spPr/>
    </dgm:pt>
    <dgm:pt modelId="{F6C843C2-710A-429F-BD71-216DE57717F4}" type="pres">
      <dgm:prSet presAssocID="{3CD75A8A-D3C2-4340-A327-0575F2CAFEF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4CB06-16A0-4B46-BC53-4871D27A82D7}" type="pres">
      <dgm:prSet presAssocID="{64A5BEEC-9C63-4E82-A27B-B382805AFB4E}" presName="sibTrans" presStyleCnt="0"/>
      <dgm:spPr/>
    </dgm:pt>
    <dgm:pt modelId="{2F32CD82-0501-4E39-86FE-2D323D8B7661}" type="pres">
      <dgm:prSet presAssocID="{75C0F3B7-5A9B-48CF-90B7-BE1E0DD0125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B0E19-28C5-4E18-BE99-81C16A90DCDA}" type="pres">
      <dgm:prSet presAssocID="{5BAB18D6-B629-4A35-B20D-E06E88D5E485}" presName="sibTrans" presStyleCnt="0"/>
      <dgm:spPr/>
    </dgm:pt>
    <dgm:pt modelId="{3BB01079-4D63-43EB-8057-4816AA4F5E39}" type="pres">
      <dgm:prSet presAssocID="{BF0BD16F-5E8E-4E2C-931E-0413AE6D68EC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7BB33F-F5AC-4BFF-B51F-4675C2846E92}" srcId="{C5CCD7E4-3E33-4C89-BF84-ADC540256DA1}" destId="{F840D547-AF18-4BD5-A3D9-0E9607CAA31D}" srcOrd="0" destOrd="0" parTransId="{FF6DEE06-B3BA-4C0C-B902-3B2187CA123A}" sibTransId="{9EC9FA04-6053-4898-83DD-2AB617896E62}"/>
    <dgm:cxn modelId="{66E23BCB-130D-465F-8290-6FFF31561147}" srcId="{C5CCD7E4-3E33-4C89-BF84-ADC540256DA1}" destId="{3CD75A8A-D3C2-4340-A327-0575F2CAFEF5}" srcOrd="1" destOrd="0" parTransId="{6A62189E-AB7C-4E0B-9332-DA058D8C7F7E}" sibTransId="{64A5BEEC-9C63-4E82-A27B-B382805AFB4E}"/>
    <dgm:cxn modelId="{CA3B7AC8-8B11-47DA-8CD1-6DCE292FAE07}" type="presOf" srcId="{BF0BD16F-5E8E-4E2C-931E-0413AE6D68EC}" destId="{3BB01079-4D63-43EB-8057-4816AA4F5E39}" srcOrd="0" destOrd="0" presId="urn:microsoft.com/office/officeart/2005/8/layout/hProcess9"/>
    <dgm:cxn modelId="{41CF5220-9DA1-4E42-97B3-A1DC2C5F2962}" type="presOf" srcId="{3CD75A8A-D3C2-4340-A327-0575F2CAFEF5}" destId="{F6C843C2-710A-429F-BD71-216DE57717F4}" srcOrd="0" destOrd="0" presId="urn:microsoft.com/office/officeart/2005/8/layout/hProcess9"/>
    <dgm:cxn modelId="{2DEF359C-D43E-4C65-979C-5D09E7B35DFF}" type="presOf" srcId="{C5CCD7E4-3E33-4C89-BF84-ADC540256DA1}" destId="{73DD674A-F009-416C-83C9-C0CD8C3929F2}" srcOrd="0" destOrd="0" presId="urn:microsoft.com/office/officeart/2005/8/layout/hProcess9"/>
    <dgm:cxn modelId="{292CCA8F-2047-4017-8B2E-0B9D314C1686}" type="presOf" srcId="{F840D547-AF18-4BD5-A3D9-0E9607CAA31D}" destId="{893668B2-1AD7-46DD-866C-7D1B87BFF023}" srcOrd="0" destOrd="0" presId="urn:microsoft.com/office/officeart/2005/8/layout/hProcess9"/>
    <dgm:cxn modelId="{0C1073B1-FEF8-4566-8598-F99CE47C8BFA}" srcId="{C5CCD7E4-3E33-4C89-BF84-ADC540256DA1}" destId="{75C0F3B7-5A9B-48CF-90B7-BE1E0DD01253}" srcOrd="2" destOrd="0" parTransId="{79FF06DB-C326-416E-8F09-99EAB8FA3951}" sibTransId="{5BAB18D6-B629-4A35-B20D-E06E88D5E485}"/>
    <dgm:cxn modelId="{304C18B0-3B93-4429-B2F7-21471F4F2515}" type="presOf" srcId="{75C0F3B7-5A9B-48CF-90B7-BE1E0DD01253}" destId="{2F32CD82-0501-4E39-86FE-2D323D8B7661}" srcOrd="0" destOrd="0" presId="urn:microsoft.com/office/officeart/2005/8/layout/hProcess9"/>
    <dgm:cxn modelId="{CD26899B-8D15-4651-A4CC-B9AF87A76D2F}" srcId="{C5CCD7E4-3E33-4C89-BF84-ADC540256DA1}" destId="{BF0BD16F-5E8E-4E2C-931E-0413AE6D68EC}" srcOrd="3" destOrd="0" parTransId="{D1445749-CF55-49E3-8EAA-20891438F745}" sibTransId="{0955D25D-8373-45EB-BE32-3F5701BCB669}"/>
    <dgm:cxn modelId="{686548BD-FA97-4E9A-9DA5-F4AAC6236F9B}" type="presParOf" srcId="{73DD674A-F009-416C-83C9-C0CD8C3929F2}" destId="{D9111767-47C3-4F61-8843-D0739D09A7C4}" srcOrd="0" destOrd="0" presId="urn:microsoft.com/office/officeart/2005/8/layout/hProcess9"/>
    <dgm:cxn modelId="{767FD4CF-80C5-405C-A7EC-9FD01FCD3808}" type="presParOf" srcId="{73DD674A-F009-416C-83C9-C0CD8C3929F2}" destId="{7EFA2793-5E97-419B-94BE-816629E60337}" srcOrd="1" destOrd="0" presId="urn:microsoft.com/office/officeart/2005/8/layout/hProcess9"/>
    <dgm:cxn modelId="{BE59B3C4-6A66-462A-A010-316DAB3AD5A7}" type="presParOf" srcId="{7EFA2793-5E97-419B-94BE-816629E60337}" destId="{893668B2-1AD7-46DD-866C-7D1B87BFF023}" srcOrd="0" destOrd="0" presId="urn:microsoft.com/office/officeart/2005/8/layout/hProcess9"/>
    <dgm:cxn modelId="{5C1A85A1-4E6E-4AD5-9074-4CF40A921A30}" type="presParOf" srcId="{7EFA2793-5E97-419B-94BE-816629E60337}" destId="{51040232-835A-4E70-9650-90BDDBCA1A96}" srcOrd="1" destOrd="0" presId="urn:microsoft.com/office/officeart/2005/8/layout/hProcess9"/>
    <dgm:cxn modelId="{938CC640-82D4-4C8B-8B0B-9593353D60C1}" type="presParOf" srcId="{7EFA2793-5E97-419B-94BE-816629E60337}" destId="{F6C843C2-710A-429F-BD71-216DE57717F4}" srcOrd="2" destOrd="0" presId="urn:microsoft.com/office/officeart/2005/8/layout/hProcess9"/>
    <dgm:cxn modelId="{F29A8D98-E196-4E8E-9D05-11A88454F5CC}" type="presParOf" srcId="{7EFA2793-5E97-419B-94BE-816629E60337}" destId="{6A74CB06-16A0-4B46-BC53-4871D27A82D7}" srcOrd="3" destOrd="0" presId="urn:microsoft.com/office/officeart/2005/8/layout/hProcess9"/>
    <dgm:cxn modelId="{DFFFA7D8-48DA-4014-8CEF-22BA0324AF6C}" type="presParOf" srcId="{7EFA2793-5E97-419B-94BE-816629E60337}" destId="{2F32CD82-0501-4E39-86FE-2D323D8B7661}" srcOrd="4" destOrd="0" presId="urn:microsoft.com/office/officeart/2005/8/layout/hProcess9"/>
    <dgm:cxn modelId="{14544119-4570-491E-BEF3-F2E8A1E5EA29}" type="presParOf" srcId="{7EFA2793-5E97-419B-94BE-816629E60337}" destId="{F82B0E19-28C5-4E18-BE99-81C16A90DCDA}" srcOrd="5" destOrd="0" presId="urn:microsoft.com/office/officeart/2005/8/layout/hProcess9"/>
    <dgm:cxn modelId="{92322CAD-0763-48CA-A4E3-163976EC435F}" type="presParOf" srcId="{7EFA2793-5E97-419B-94BE-816629E60337}" destId="{3BB01079-4D63-43EB-8057-4816AA4F5E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35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Shunts may be considered movable if there is an automatic control scheme for adjusting switched shunts in response to voltage, and the scheme operates quickly (e.g. tens of seconds)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16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clear about axes and units. Describe differences</a:t>
            </a:r>
            <a:r>
              <a:rPr lang="en-US" baseline="0" dirty="0" smtClean="0"/>
              <a:t> for wind and solar in detail.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72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Be very clear about units and expectations.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75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Phase 1 – GINR tool built to handle</a:t>
            </a:r>
            <a:br>
              <a:rPr lang="en-US" dirty="0" smtClean="0"/>
            </a:br>
            <a:r>
              <a:rPr lang="en-US" dirty="0" smtClean="0"/>
              <a:t>on-line submissions of generation </a:t>
            </a:r>
            <a:br>
              <a:rPr lang="en-US" dirty="0" smtClean="0"/>
            </a:br>
            <a:r>
              <a:rPr lang="en-US" dirty="0" smtClean="0"/>
              <a:t>interconnection requests.</a:t>
            </a:r>
          </a:p>
          <a:p>
            <a:pPr lvl="1"/>
            <a:r>
              <a:rPr lang="en-US" dirty="0" smtClean="0"/>
              <a:t>Phase 2 – RARF replacement effort to </a:t>
            </a:r>
            <a:br>
              <a:rPr lang="en-US" dirty="0" smtClean="0"/>
            </a:br>
            <a:r>
              <a:rPr lang="en-US" dirty="0" smtClean="0"/>
              <a:t>remove dependence on spreadsheets.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66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4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4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2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5278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5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667000"/>
            <a:ext cx="564603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Resource Integration Impacts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John Bernecker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Supervisor, Resource Integration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Requirement Curve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612" y="1398563"/>
            <a:ext cx="6364776" cy="4237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674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Power Requirement vs. POI Voltage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38" y="1134699"/>
            <a:ext cx="7271323" cy="4764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004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conducts a Quarterly Stability Assessment (QSA) every three months to assess the impact of planned new All-Inclusive Generation Resources connecting to the ERCOT system as required by Planning Guide §</a:t>
            </a:r>
            <a:r>
              <a:rPr lang="en-US" dirty="0" smtClean="0"/>
              <a:t>5.9</a:t>
            </a:r>
          </a:p>
          <a:p>
            <a:r>
              <a:rPr lang="en-US" dirty="0" smtClean="0"/>
              <a:t>Used to identify operating limits necessary to maintain system stability</a:t>
            </a:r>
          </a:p>
          <a:p>
            <a:r>
              <a:rPr lang="en-US" dirty="0" smtClean="0"/>
              <a:t>Informs the development of Generic Transmission Constraints (GTCs)</a:t>
            </a:r>
          </a:p>
          <a:p>
            <a:r>
              <a:rPr lang="en-US" dirty="0" smtClean="0"/>
              <a:t>Reports posted to MIS Secure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2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QSA 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Guide §6.9 requirements met</a:t>
            </a:r>
          </a:p>
          <a:p>
            <a:pPr lvl="1"/>
            <a:r>
              <a:rPr lang="en-US" dirty="0" smtClean="0"/>
              <a:t>All Planning Model data provided in the Resource Asset Registration Forms (RARF)</a:t>
            </a:r>
          </a:p>
          <a:p>
            <a:pPr lvl="1"/>
            <a:r>
              <a:rPr lang="en-US" dirty="0" smtClean="0"/>
              <a:t>Air permits (if necessary)</a:t>
            </a:r>
          </a:p>
          <a:p>
            <a:pPr lvl="1"/>
            <a:r>
              <a:rPr lang="en-US" dirty="0" smtClean="0"/>
              <a:t>Water rights (if necessary)</a:t>
            </a:r>
          </a:p>
          <a:p>
            <a:pPr lvl="1"/>
            <a:r>
              <a:rPr lang="en-US" dirty="0" smtClean="0"/>
              <a:t>Signed Interconnection Agreement (IA)</a:t>
            </a:r>
          </a:p>
          <a:p>
            <a:pPr lvl="1"/>
            <a:r>
              <a:rPr lang="en-US" dirty="0" smtClean="0"/>
              <a:t>Notice to proceed and financial security</a:t>
            </a:r>
          </a:p>
          <a:p>
            <a:r>
              <a:rPr lang="en-US" dirty="0" smtClean="0"/>
              <a:t>FIS studies approved</a:t>
            </a:r>
          </a:p>
          <a:p>
            <a:r>
              <a:rPr lang="en-US" dirty="0" smtClean="0"/>
              <a:t>Reactive study approved</a:t>
            </a:r>
          </a:p>
          <a:p>
            <a:r>
              <a:rPr lang="en-US" dirty="0" smtClean="0"/>
              <a:t>System improvements or mitigation </a:t>
            </a:r>
            <a:r>
              <a:rPr lang="en-US" dirty="0"/>
              <a:t>plans identified (if required)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57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QSA Deadlines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145864"/>
              </p:ext>
            </p:extLst>
          </p:nvPr>
        </p:nvGraphicFramePr>
        <p:xfrm>
          <a:off x="381000" y="1371600"/>
          <a:ext cx="8458200" cy="192024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819400"/>
                <a:gridCol w="2819400"/>
                <a:gridCol w="2819400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Last Day for an IE to </a:t>
                      </a:r>
                      <a:r>
                        <a:rPr lang="en-US" sz="1200" dirty="0" smtClean="0">
                          <a:effectLst/>
                        </a:rPr>
                        <a:t>Meet Prerequisites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Completion of Quarterly Stability Assessment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Upcoming January, February, March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August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October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November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535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Registration Milestones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54086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342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as a Resource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Signed IA must be completed and Planning Guide §6.9 requirements must be met prior to registration</a:t>
            </a:r>
          </a:p>
          <a:p>
            <a:r>
              <a:rPr lang="en-US" dirty="0" smtClean="0"/>
              <a:t>PUCT registration is also required</a:t>
            </a:r>
          </a:p>
          <a:p>
            <a:r>
              <a:rPr lang="en-US" dirty="0" smtClean="0"/>
              <a:t>Registration is required to submit the full RARF used for including a resource in the Network Operations Model</a:t>
            </a:r>
          </a:p>
          <a:p>
            <a:r>
              <a:rPr lang="en-US" dirty="0" smtClean="0"/>
              <a:t>The Resource Entity (RE) must designate a Qualified Scheduling Entity (QSE)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3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Ready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Model Ready Date (MRD) should precede the desired initial proposed energization date by at least 15-30 days</a:t>
            </a:r>
          </a:p>
          <a:p>
            <a:r>
              <a:rPr lang="en-US" dirty="0" smtClean="0"/>
              <a:t>MRDs adhere to the Network Operations Model Change Schedule</a:t>
            </a:r>
          </a:p>
          <a:p>
            <a:r>
              <a:rPr lang="en-US" dirty="0" smtClean="0"/>
              <a:t>On the MRD, ERCOT systems will link together the following key components:</a:t>
            </a:r>
          </a:p>
          <a:p>
            <a:pPr lvl="1"/>
            <a:r>
              <a:rPr lang="en-US" dirty="0" smtClean="0"/>
              <a:t>Metering and Meter Data Acquisition (MDAS)</a:t>
            </a:r>
          </a:p>
          <a:p>
            <a:pPr lvl="1"/>
            <a:r>
              <a:rPr lang="en-US" dirty="0" smtClean="0"/>
              <a:t>ERCOT market settlement information and pricing location</a:t>
            </a:r>
          </a:p>
          <a:p>
            <a:pPr lvl="1"/>
            <a:r>
              <a:rPr lang="en-US" dirty="0" smtClean="0"/>
              <a:t>SCADA and ICCP communication points</a:t>
            </a:r>
          </a:p>
          <a:p>
            <a:pPr lvl="1"/>
            <a:r>
              <a:rPr lang="en-US" dirty="0" smtClean="0"/>
              <a:t>QSE and RE relationship status and contact information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18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Network Operations Model Change Request(s) (NOMCR) for equipment it owns</a:t>
            </a:r>
          </a:p>
          <a:p>
            <a:r>
              <a:rPr lang="en-US" dirty="0" smtClean="0"/>
              <a:t>Submit EPS Meter Design Proposal</a:t>
            </a:r>
          </a:p>
          <a:p>
            <a:r>
              <a:rPr lang="en-US" dirty="0" smtClean="0"/>
              <a:t>Verify meter communication with ERCOT meter polling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77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QSE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outage(s) through the Outage Scheduler starting at the MRD</a:t>
            </a:r>
          </a:p>
          <a:p>
            <a:pPr lvl="1"/>
            <a:r>
              <a:rPr lang="en-US" dirty="0" smtClean="0"/>
              <a:t>Ensures that the resource is not dispatched by ERCOT prior to energization</a:t>
            </a:r>
          </a:p>
          <a:p>
            <a:pPr lvl="1"/>
            <a:r>
              <a:rPr lang="en-US" dirty="0" smtClean="0"/>
              <a:t>Outage status is updated throughout final verification and testing</a:t>
            </a:r>
          </a:p>
          <a:p>
            <a:r>
              <a:rPr lang="en-US" dirty="0" smtClean="0"/>
              <a:t>Provide a list of proposed ICCP Points at least 30 days prior to the MRD</a:t>
            </a:r>
          </a:p>
          <a:p>
            <a:pPr lvl="1"/>
            <a:r>
              <a:rPr lang="en-US" dirty="0" smtClean="0"/>
              <a:t>Required telemetry points are listed in the Nodal ICCP Communication Handbook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5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Learning Objectives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876800"/>
          </a:xfrm>
        </p:spPr>
        <p:txBody>
          <a:bodyPr/>
          <a:lstStyle/>
          <a:p>
            <a:pPr lvl="0"/>
            <a:r>
              <a:rPr lang="en-US" sz="2000" dirty="0"/>
              <a:t>Identify the types of studies done prior to allowing a unit connect to include:</a:t>
            </a:r>
            <a:endParaRPr lang="en-US" sz="1800" dirty="0"/>
          </a:p>
          <a:p>
            <a:pPr lvl="1"/>
            <a:r>
              <a:rPr lang="en-US" sz="1800" dirty="0"/>
              <a:t>Sub Synchronous Oscillation</a:t>
            </a:r>
            <a:endParaRPr lang="en-US" sz="1600" dirty="0"/>
          </a:p>
          <a:p>
            <a:pPr lvl="1"/>
            <a:r>
              <a:rPr lang="en-US" sz="1800" dirty="0"/>
              <a:t>Angle and voltage stability</a:t>
            </a:r>
            <a:endParaRPr lang="en-US" sz="1600" dirty="0"/>
          </a:p>
          <a:p>
            <a:pPr lvl="1"/>
            <a:r>
              <a:rPr lang="en-US" sz="1800" dirty="0"/>
              <a:t>Short Circuit </a:t>
            </a:r>
            <a:endParaRPr lang="en-US" sz="1600" dirty="0"/>
          </a:p>
          <a:p>
            <a:pPr lvl="0"/>
            <a:r>
              <a:rPr lang="en-US" sz="2000" dirty="0" smtClean="0"/>
              <a:t>Identify </a:t>
            </a:r>
            <a:r>
              <a:rPr lang="en-US" sz="2000" dirty="0"/>
              <a:t>how often studies are performed</a:t>
            </a:r>
            <a:endParaRPr lang="en-US" sz="1800" dirty="0"/>
          </a:p>
          <a:p>
            <a:pPr lvl="0"/>
            <a:r>
              <a:rPr lang="en-US" sz="2000" dirty="0"/>
              <a:t>Recognize Generic Transmission Constraint and the impact of a resource’s ability to connect and generate to the </a:t>
            </a:r>
            <a:r>
              <a:rPr lang="en-US" sz="2000" dirty="0" smtClean="0"/>
              <a:t>system</a:t>
            </a:r>
            <a:endParaRPr lang="en-US" sz="1800" dirty="0"/>
          </a:p>
          <a:p>
            <a:pPr lvl="0"/>
            <a:r>
              <a:rPr lang="en-US" sz="2000" dirty="0"/>
              <a:t>Recall the process for a Resource to connect to the </a:t>
            </a:r>
            <a:r>
              <a:rPr lang="en-US" sz="2000" dirty="0" smtClean="0"/>
              <a:t>System</a:t>
            </a:r>
            <a:endParaRPr lang="en-US" sz="1800" dirty="0"/>
          </a:p>
          <a:p>
            <a:pPr lvl="0"/>
            <a:r>
              <a:rPr lang="en-US" sz="2000" dirty="0"/>
              <a:t>Identify the tool used to track a resource’s progress to connect to the system</a:t>
            </a:r>
            <a:endParaRPr lang="en-US" sz="1800" dirty="0"/>
          </a:p>
          <a:p>
            <a:pPr lvl="0"/>
            <a:r>
              <a:rPr lang="en-US" sz="2000" dirty="0"/>
              <a:t>Recognize future projects and the challenges associated with </a:t>
            </a:r>
            <a:r>
              <a:rPr lang="en-US" sz="2000" dirty="0" smtClean="0"/>
              <a:t>them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a RARF </a:t>
            </a:r>
            <a:r>
              <a:rPr lang="en-US" dirty="0"/>
              <a:t>including all required fields under the Full Registration column of the Resource Registration Glossary </a:t>
            </a:r>
            <a:r>
              <a:rPr lang="en-US" dirty="0" smtClean="0"/>
              <a:t>at </a:t>
            </a:r>
            <a:r>
              <a:rPr lang="en-US" dirty="0"/>
              <a:t>least 90 days prior to </a:t>
            </a:r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of the month of the MRD</a:t>
            </a:r>
          </a:p>
          <a:p>
            <a:r>
              <a:rPr lang="en-US" dirty="0" smtClean="0"/>
              <a:t>Verify the Generation Node and Meter Mapping package (GENMAP) </a:t>
            </a:r>
          </a:p>
          <a:p>
            <a:r>
              <a:rPr lang="en-US" dirty="0" smtClean="0"/>
              <a:t>Update RARF data if any parameters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40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Commissioning Milestones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803911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7507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details on how a facility will be operated during commissioning</a:t>
            </a:r>
          </a:p>
          <a:p>
            <a:r>
              <a:rPr lang="en-US" dirty="0" smtClean="0"/>
              <a:t>Includes a plan for meeting commissioning milestones and a detailed commissioning schedule</a:t>
            </a:r>
          </a:p>
          <a:p>
            <a:r>
              <a:rPr lang="en-US" dirty="0" smtClean="0"/>
              <a:t>Should be submitted 30 days prior to when the RE intends to submit Part 1 of the ERCOT New Generator Commissioning Checklist</a:t>
            </a:r>
          </a:p>
          <a:p>
            <a:r>
              <a:rPr lang="en-US" dirty="0" smtClean="0"/>
              <a:t>Commissioning Plans are reviewed and approved by ERCOT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11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1: Energization of POI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 of the New Generator Commissioning Checklist should be submitted at least 7 business days prior to the planned energization date</a:t>
            </a:r>
          </a:p>
          <a:p>
            <a:r>
              <a:rPr lang="en-US" dirty="0" smtClean="0"/>
              <a:t>Should not be submitted before the interconnecting transmission switchyard facilities are modeled, constructed, energized, and operational</a:t>
            </a:r>
          </a:p>
          <a:p>
            <a:r>
              <a:rPr lang="en-US" dirty="0" smtClean="0"/>
              <a:t>ERCOT will verify the network model and SCADA telemetry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36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2: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</a:t>
            </a:r>
            <a:r>
              <a:rPr lang="en-US" dirty="0" smtClean="0"/>
              <a:t>2 </a:t>
            </a:r>
            <a:r>
              <a:rPr lang="en-US" dirty="0"/>
              <a:t>of the New Generator Commissioning Checklist should be submitted at least 7 business days prior to the planned </a:t>
            </a:r>
            <a:r>
              <a:rPr lang="en-US" dirty="0" smtClean="0"/>
              <a:t>synchronization date</a:t>
            </a:r>
          </a:p>
          <a:p>
            <a:r>
              <a:rPr lang="en-US" dirty="0" smtClean="0"/>
              <a:t>Verifies dates that Automatic Voltage Regulators (AVR), Power System Stabilizers (PSS), Governors, and reactive controls will be in place</a:t>
            </a:r>
          </a:p>
          <a:p>
            <a:r>
              <a:rPr lang="en-US" dirty="0" smtClean="0"/>
              <a:t>ERCOT will verify the network model and telemetry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27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Prior to Initial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Required meteorological data for wind resources must be </a:t>
            </a:r>
            <a:r>
              <a:rPr lang="en-US" sz="2400" dirty="0" smtClean="0"/>
              <a:t>available</a:t>
            </a:r>
          </a:p>
          <a:p>
            <a:r>
              <a:rPr lang="en-US" sz="2400" dirty="0"/>
              <a:t>A phasor measurement unit (PMU) must be </a:t>
            </a:r>
            <a:r>
              <a:rPr lang="en-US" sz="2400" dirty="0" smtClean="0"/>
              <a:t>installed for </a:t>
            </a:r>
            <a:r>
              <a:rPr lang="en-US" sz="2400" dirty="0"/>
              <a:t>new generating facilities over 20 MVA aggregated at a single </a:t>
            </a:r>
            <a:r>
              <a:rPr lang="en-US" sz="2400" dirty="0" smtClean="0"/>
              <a:t>site</a:t>
            </a:r>
          </a:p>
          <a:p>
            <a:r>
              <a:rPr lang="en-US" sz="2400" dirty="0" smtClean="0"/>
              <a:t>Resource must have been included in a QSA</a:t>
            </a:r>
          </a:p>
          <a:p>
            <a:r>
              <a:rPr lang="en-US" sz="2400" dirty="0" smtClean="0"/>
              <a:t>Any issues identified during stability studies (FIS or QSA) must be mitigated or have a developed GTC</a:t>
            </a:r>
          </a:p>
          <a:p>
            <a:r>
              <a:rPr lang="en-US" sz="2400" dirty="0" smtClean="0"/>
              <a:t>SSR study must be approved by ERCOT at least 90 days before synchronization</a:t>
            </a:r>
          </a:p>
          <a:p>
            <a:r>
              <a:rPr lang="en-US" sz="2400" dirty="0" smtClean="0"/>
              <a:t>Any issues identified during SSR studies must be mitigated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67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3: Full Commissioning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</a:t>
            </a:r>
            <a:r>
              <a:rPr lang="en-US" dirty="0" smtClean="0"/>
              <a:t>3 </a:t>
            </a:r>
            <a:r>
              <a:rPr lang="en-US" dirty="0"/>
              <a:t>of the New Generator Commissioning </a:t>
            </a:r>
            <a:r>
              <a:rPr lang="en-US" dirty="0" smtClean="0"/>
              <a:t>Checklist verifies unit testing</a:t>
            </a:r>
          </a:p>
          <a:p>
            <a:r>
              <a:rPr lang="en-US" dirty="0" smtClean="0"/>
              <a:t>Reactive performance tests must be submitted and approved</a:t>
            </a:r>
          </a:p>
          <a:p>
            <a:r>
              <a:rPr lang="en-US" dirty="0" smtClean="0"/>
              <a:t>AVR, PSS, and primary frequency response (PFR) tests must be submitted and approved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47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requirements are laid out in Nodal Operating Guides §3.3.2</a:t>
            </a:r>
          </a:p>
          <a:p>
            <a:r>
              <a:rPr lang="en-US" dirty="0" smtClean="0"/>
              <a:t>Lagging tests are recommended to take place during high load conditions</a:t>
            </a:r>
          </a:p>
          <a:p>
            <a:r>
              <a:rPr lang="en-US" dirty="0" smtClean="0"/>
              <a:t>Leading tests are recommended to take place during low load conditions</a:t>
            </a:r>
          </a:p>
          <a:p>
            <a:r>
              <a:rPr lang="en-US" dirty="0" smtClean="0"/>
              <a:t>Performance criteria differ for conventional and Intermittent Renewable Resources (IRR)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62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Lagging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Lagging Test 1 (15 minute test)</a:t>
            </a:r>
          </a:p>
          <a:p>
            <a:pPr lvl="1"/>
            <a:r>
              <a:rPr lang="en-US" sz="1800" dirty="0" smtClean="0"/>
              <a:t>Non-IRR units test at or above 95% of the unit’s High Sustained Limit (HSL)</a:t>
            </a:r>
          </a:p>
          <a:p>
            <a:pPr lvl="1"/>
            <a:r>
              <a:rPr lang="en-US" sz="1800" dirty="0" smtClean="0"/>
              <a:t>IRR units test at or above 60% of their HSL</a:t>
            </a:r>
          </a:p>
          <a:p>
            <a:pPr lvl="1"/>
            <a:r>
              <a:rPr lang="en-US" sz="1800" dirty="0" smtClean="0"/>
              <a:t>Test is passed if the unit achieves at least 90% of its most recent Corrected Unit Reactive Limits (CURL)</a:t>
            </a:r>
          </a:p>
          <a:p>
            <a:r>
              <a:rPr lang="en-US" sz="2000" dirty="0" smtClean="0"/>
              <a:t>Lagging Test 2 (1 hour test)</a:t>
            </a:r>
          </a:p>
          <a:p>
            <a:pPr lvl="1"/>
            <a:r>
              <a:rPr lang="en-US" sz="1800" dirty="0" smtClean="0"/>
              <a:t>Non-IRR units test at the unit’s HSL</a:t>
            </a:r>
          </a:p>
          <a:p>
            <a:pPr lvl="1"/>
            <a:r>
              <a:rPr lang="en-US" sz="1800" dirty="0" smtClean="0"/>
              <a:t>IRR units test with at least 90% of photovoltaic inverters or wind turbines on-line</a:t>
            </a:r>
          </a:p>
          <a:p>
            <a:pPr lvl="1"/>
            <a:r>
              <a:rPr lang="en-US" sz="1800" dirty="0" smtClean="0"/>
              <a:t>Test is passed if the unit achieves at least 50% of its CURL</a:t>
            </a:r>
          </a:p>
          <a:p>
            <a:r>
              <a:rPr lang="en-US" sz="2000" dirty="0" smtClean="0"/>
              <a:t>Lagging Test 3 (1 minute test)</a:t>
            </a:r>
          </a:p>
          <a:p>
            <a:pPr lvl="1"/>
            <a:r>
              <a:rPr lang="en-US" sz="1800" dirty="0" smtClean="0"/>
              <a:t>Test at the unit’s normally expected minimum real power output during system light load conditions</a:t>
            </a:r>
          </a:p>
          <a:p>
            <a:pPr lvl="1"/>
            <a:r>
              <a:rPr lang="en-US" sz="1800" dirty="0" smtClean="0"/>
              <a:t>IRR and nuclear units are exempt</a:t>
            </a:r>
          </a:p>
          <a:p>
            <a:pPr lvl="1"/>
            <a:r>
              <a:rPr lang="en-US" sz="1800" dirty="0" smtClean="0"/>
              <a:t>Test is passed if the unit achieves at least 50% of its CURL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062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Leading Test 1 (15 minute test)</a:t>
            </a:r>
          </a:p>
          <a:p>
            <a:pPr lvl="1"/>
            <a:r>
              <a:rPr lang="en-US" sz="2000" dirty="0" smtClean="0"/>
              <a:t>Non-IRR units test at their normally expected maximum real power output during system light load conditions</a:t>
            </a:r>
          </a:p>
          <a:p>
            <a:pPr lvl="1"/>
            <a:r>
              <a:rPr lang="en-US" sz="2000" dirty="0" smtClean="0"/>
              <a:t>IRR units test at or below 60% of their HSL</a:t>
            </a:r>
          </a:p>
          <a:p>
            <a:pPr lvl="1"/>
            <a:r>
              <a:rPr lang="en-US" sz="2000" dirty="0" smtClean="0"/>
              <a:t>Test is passed if the unit achieves at least 90% of its CURL</a:t>
            </a:r>
          </a:p>
          <a:p>
            <a:r>
              <a:rPr lang="en-US" sz="2400" dirty="0" smtClean="0"/>
              <a:t>Leading Test 2 (1 minute test at HSL)</a:t>
            </a:r>
          </a:p>
          <a:p>
            <a:pPr lvl="1"/>
            <a:r>
              <a:rPr lang="en-US" sz="2000" dirty="0" smtClean="0"/>
              <a:t>IRR units are exempt</a:t>
            </a:r>
          </a:p>
          <a:p>
            <a:pPr lvl="1"/>
            <a:r>
              <a:rPr lang="en-US" sz="2000" dirty="0" smtClean="0"/>
              <a:t>Test is passed if the unit achieves at least 50% of its CURL</a:t>
            </a:r>
          </a:p>
          <a:p>
            <a:r>
              <a:rPr lang="en-US" sz="2400" dirty="0" smtClean="0"/>
              <a:t>Leading Test 3 (1 minute test at low output)</a:t>
            </a:r>
          </a:p>
          <a:p>
            <a:pPr lvl="1"/>
            <a:r>
              <a:rPr lang="en-US" sz="2000" dirty="0"/>
              <a:t>Test at the unit’s normally expected minimum real power output during system light load conditions</a:t>
            </a:r>
          </a:p>
          <a:p>
            <a:pPr lvl="1"/>
            <a:r>
              <a:rPr lang="en-US" sz="2000" dirty="0" smtClean="0"/>
              <a:t>IRR and nuclear units are exempt</a:t>
            </a:r>
          </a:p>
          <a:p>
            <a:pPr lvl="1"/>
            <a:r>
              <a:rPr lang="en-US" sz="2000" dirty="0" smtClean="0"/>
              <a:t>Test is passed if the unit achieves at least 50% of its CURL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3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Resource Integration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Guide Generation Resource Interconnection or Change Requests (GINR) from initial submission to commercial operation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Process applies to: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New resources ≥10MW interconnecting to the transmission system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Existing resources upgrading by 10MW or more in a single year or changing their Point of Interconnection (POI)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Repowers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Three main phases of process: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Planning Studies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Resource Registration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Resource Commissioning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reactive devices required to meet the requirements of Nodal Protocols §3.15 should be included in the AVR control system</a:t>
            </a:r>
          </a:p>
          <a:p>
            <a:r>
              <a:rPr lang="en-US" dirty="0" smtClean="0"/>
              <a:t>All reactive devices included in the AVR control system should be included in the AVR test</a:t>
            </a:r>
          </a:p>
          <a:p>
            <a:r>
              <a:rPr lang="en-US" dirty="0" smtClean="0"/>
              <a:t>All reactive devices in the AVR control system should be set to regulate the transmission-level voltage at the POI</a:t>
            </a:r>
          </a:p>
          <a:p>
            <a:r>
              <a:rPr lang="en-US" dirty="0" smtClean="0"/>
              <a:t>ERCOT expects to see </a:t>
            </a:r>
            <a:r>
              <a:rPr lang="en-US" smtClean="0"/>
              <a:t>full response within 1-minute or less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18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 Integration &amp; On-going Operations (RIOO) </a:t>
            </a:r>
            <a:r>
              <a:rPr lang="en-US" dirty="0" smtClean="0"/>
              <a:t>Application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38275" y="2057400"/>
            <a:ext cx="6343650" cy="3733800"/>
            <a:chOff x="4800600" y="2800350"/>
            <a:chExt cx="3771900" cy="2343150"/>
          </a:xfrm>
        </p:grpSpPr>
        <p:sp>
          <p:nvSpPr>
            <p:cNvPr id="6" name="Oval 5"/>
            <p:cNvSpPr/>
            <p:nvPr/>
          </p:nvSpPr>
          <p:spPr>
            <a:xfrm>
              <a:off x="7094323" y="3091560"/>
              <a:ext cx="1369664" cy="188595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TBD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057898" y="3076257"/>
              <a:ext cx="1353581" cy="188595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RARF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Replacement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896878" y="3107747"/>
              <a:ext cx="1381900" cy="188595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GINR Online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00600" y="2800350"/>
              <a:ext cx="3771900" cy="234315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1590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GINR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On-line submission of interconnection requests (INR)</a:t>
            </a:r>
          </a:p>
          <a:p>
            <a:r>
              <a:rPr lang="en-US" dirty="0"/>
              <a:t>On-line payment capability for ERCOT fees</a:t>
            </a:r>
          </a:p>
          <a:p>
            <a:r>
              <a:rPr lang="en-US" dirty="0"/>
              <a:t>On-going management of projects submitted</a:t>
            </a:r>
          </a:p>
          <a:p>
            <a:r>
              <a:rPr lang="en-US" dirty="0"/>
              <a:t>Document management</a:t>
            </a:r>
          </a:p>
          <a:p>
            <a:r>
              <a:rPr lang="en-US" dirty="0"/>
              <a:t>E-sign capability</a:t>
            </a:r>
          </a:p>
          <a:p>
            <a:r>
              <a:rPr lang="en-US" dirty="0"/>
              <a:t>Project lifecycle tracking</a:t>
            </a:r>
          </a:p>
          <a:p>
            <a:r>
              <a:rPr lang="en-US" dirty="0"/>
              <a:t>Contact updates</a:t>
            </a:r>
          </a:p>
          <a:p>
            <a:r>
              <a:rPr lang="en-US" dirty="0"/>
              <a:t>Submit project data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8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GINR Perks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Paperless generation interconnection request submissions</a:t>
            </a:r>
          </a:p>
          <a:p>
            <a:r>
              <a:rPr lang="en-US" dirty="0"/>
              <a:t>Quicker project request submissions</a:t>
            </a:r>
          </a:p>
          <a:p>
            <a:r>
              <a:rPr lang="en-US" dirty="0"/>
              <a:t>Reduced mail expenses</a:t>
            </a:r>
          </a:p>
          <a:p>
            <a:r>
              <a:rPr lang="en-US" dirty="0"/>
              <a:t>On-line payment option easily identified to projects</a:t>
            </a:r>
          </a:p>
          <a:p>
            <a:r>
              <a:rPr lang="en-US" dirty="0"/>
              <a:t>Continuous transparency of project status</a:t>
            </a:r>
          </a:p>
          <a:p>
            <a:r>
              <a:rPr lang="en-US" dirty="0"/>
              <a:t>One stop shop for INR project </a:t>
            </a:r>
            <a:r>
              <a:rPr lang="en-US" dirty="0" smtClean="0"/>
              <a:t>submissions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08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Learning Objectives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876800"/>
          </a:xfrm>
        </p:spPr>
        <p:txBody>
          <a:bodyPr/>
          <a:lstStyle/>
          <a:p>
            <a:pPr lvl="0"/>
            <a:r>
              <a:rPr lang="en-US" sz="2000" dirty="0"/>
              <a:t>Identify the types of studies done prior to allowing a unit connect to include:</a:t>
            </a:r>
            <a:endParaRPr lang="en-US" sz="1800" dirty="0"/>
          </a:p>
          <a:p>
            <a:pPr lvl="1"/>
            <a:r>
              <a:rPr lang="en-US" sz="1800" dirty="0"/>
              <a:t>Sub Synchronous Oscillation</a:t>
            </a:r>
            <a:endParaRPr lang="en-US" sz="1600" dirty="0"/>
          </a:p>
          <a:p>
            <a:pPr lvl="1"/>
            <a:r>
              <a:rPr lang="en-US" sz="1800" dirty="0"/>
              <a:t>Angle and voltage stability</a:t>
            </a:r>
            <a:endParaRPr lang="en-US" sz="1600" dirty="0"/>
          </a:p>
          <a:p>
            <a:pPr lvl="1"/>
            <a:r>
              <a:rPr lang="en-US" sz="1800" dirty="0"/>
              <a:t>Short Circuit </a:t>
            </a:r>
            <a:endParaRPr lang="en-US" sz="1600" dirty="0"/>
          </a:p>
          <a:p>
            <a:pPr lvl="0"/>
            <a:r>
              <a:rPr lang="en-US" sz="2000" dirty="0" smtClean="0"/>
              <a:t>Identify </a:t>
            </a:r>
            <a:r>
              <a:rPr lang="en-US" sz="2000" dirty="0"/>
              <a:t>how often studies are performed</a:t>
            </a:r>
            <a:endParaRPr lang="en-US" sz="1800" dirty="0"/>
          </a:p>
          <a:p>
            <a:pPr lvl="0"/>
            <a:r>
              <a:rPr lang="en-US" sz="2000" dirty="0"/>
              <a:t>Recognize Generic Transmission Constraint and the impact of a resource’s ability to connect and generate to the </a:t>
            </a:r>
            <a:r>
              <a:rPr lang="en-US" sz="2000" dirty="0" smtClean="0"/>
              <a:t>system</a:t>
            </a:r>
            <a:endParaRPr lang="en-US" sz="1800" dirty="0"/>
          </a:p>
          <a:p>
            <a:pPr lvl="0"/>
            <a:r>
              <a:rPr lang="en-US" sz="2000" dirty="0"/>
              <a:t>Recall the process for a Resource to connect to the </a:t>
            </a:r>
            <a:r>
              <a:rPr lang="en-US" sz="2000" dirty="0" smtClean="0"/>
              <a:t>System</a:t>
            </a:r>
            <a:endParaRPr lang="en-US" sz="1800" dirty="0"/>
          </a:p>
          <a:p>
            <a:pPr lvl="0"/>
            <a:r>
              <a:rPr lang="en-US" sz="2000" dirty="0"/>
              <a:t>Identify the tool used to track a resource’s progress to connect to the system</a:t>
            </a:r>
            <a:endParaRPr lang="en-US" sz="1800" dirty="0"/>
          </a:p>
          <a:p>
            <a:pPr lvl="0"/>
            <a:r>
              <a:rPr lang="en-US" sz="2000" dirty="0"/>
              <a:t>Recognize future projects and the challenges associated with </a:t>
            </a:r>
            <a:r>
              <a:rPr lang="en-US" sz="2000" dirty="0" smtClean="0"/>
              <a:t>them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Integration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663" y="880427"/>
            <a:ext cx="4084674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4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Studies Milestones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574670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15200" y="6043613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*If required</a:t>
            </a:r>
          </a:p>
        </p:txBody>
      </p:sp>
    </p:spTree>
    <p:extLst>
      <p:ext uri="{BB962C8B-B14F-4D97-AF65-F5344CB8AC3E}">
        <p14:creationId xmlns:p14="http://schemas.microsoft.com/office/powerpoint/2010/main" val="3728132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Interconnection Studies (FIS)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Governed by Planning Guide §5.4.2</a:t>
            </a:r>
          </a:p>
          <a:p>
            <a:r>
              <a:rPr lang="en-US" dirty="0" smtClean="0"/>
              <a:t>Four parts of every FIS</a:t>
            </a:r>
          </a:p>
          <a:p>
            <a:pPr lvl="1"/>
            <a:r>
              <a:rPr lang="en-US" dirty="0" smtClean="0"/>
              <a:t>Steady state study</a:t>
            </a:r>
          </a:p>
          <a:p>
            <a:pPr lvl="1"/>
            <a:r>
              <a:rPr lang="en-US" dirty="0" smtClean="0"/>
              <a:t>Short circuit study</a:t>
            </a:r>
          </a:p>
          <a:p>
            <a:pPr lvl="1"/>
            <a:r>
              <a:rPr lang="en-US" dirty="0" smtClean="0"/>
              <a:t>Dynamic (stability) study</a:t>
            </a:r>
          </a:p>
          <a:p>
            <a:pPr lvl="1"/>
            <a:r>
              <a:rPr lang="en-US" dirty="0" smtClean="0"/>
              <a:t>Facilities study</a:t>
            </a:r>
          </a:p>
          <a:p>
            <a:r>
              <a:rPr lang="en-US" dirty="0" smtClean="0"/>
              <a:t>Studies conducted by TSP and reviewed by ERCOT</a:t>
            </a:r>
          </a:p>
          <a:p>
            <a:r>
              <a:rPr lang="en-US" dirty="0" smtClean="0"/>
              <a:t>Must be approved prior to a planned new All-Inclusive Generation Resource’s inclusion in a Quarterly Stability Assessment (QSA)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3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Sub-synchronous Resonance (SSR)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Governed by Nodal Protocols §3.22</a:t>
            </a:r>
          </a:p>
          <a:p>
            <a:r>
              <a:rPr lang="en-US" dirty="0" smtClean="0"/>
              <a:t>ERCOT performs a topology-check for SSR vulnerability as part of the Screening Study</a:t>
            </a:r>
          </a:p>
          <a:p>
            <a:r>
              <a:rPr lang="en-US" dirty="0" smtClean="0"/>
              <a:t>If the resource is fewer than N-14 outages to being radial with a series capacitor, a detailed SSR study is required</a:t>
            </a:r>
          </a:p>
          <a:p>
            <a:pPr lvl="1"/>
            <a:r>
              <a:rPr lang="en-US" dirty="0" smtClean="0"/>
              <a:t>Study performed by TSP and reviewed by ERCOT</a:t>
            </a:r>
          </a:p>
          <a:p>
            <a:r>
              <a:rPr lang="en-US" dirty="0"/>
              <a:t>Any issues identified in studies must be mitigated prior to synchronization</a:t>
            </a:r>
          </a:p>
          <a:p>
            <a:pPr lvl="1"/>
            <a:r>
              <a:rPr lang="en-US" dirty="0" smtClean="0"/>
              <a:t>ERCOT recommends that SSR studies be performed one year in advance of synchronization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7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Demonstrates that resources are prepared to comply with Nodal Protocols </a:t>
            </a:r>
            <a:r>
              <a:rPr lang="en-US" dirty="0"/>
              <a:t>§</a:t>
            </a:r>
            <a:r>
              <a:rPr lang="en-US" dirty="0" smtClean="0"/>
              <a:t>3.15</a:t>
            </a:r>
          </a:p>
          <a:p>
            <a:r>
              <a:rPr lang="en-US" dirty="0" smtClean="0"/>
              <a:t>Does not take the place of reactive testing performed during commissioning</a:t>
            </a:r>
          </a:p>
          <a:p>
            <a:r>
              <a:rPr lang="en-US" dirty="0" smtClean="0"/>
              <a:t>Performed by the Interconnecting Entity (IE)</a:t>
            </a:r>
            <a:endParaRPr lang="en-US" dirty="0"/>
          </a:p>
          <a:p>
            <a:r>
              <a:rPr lang="en-US" dirty="0"/>
              <a:t>Must be approved prior to inclusion in a Quarterly Stability Assessment (QSA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87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vs. Dynamic Reactive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total gross amount of dynamic reactive capability must meet or exceed 32.8% of the plant’s net real power rating at the </a:t>
            </a:r>
            <a:r>
              <a:rPr lang="en-US" sz="2400" dirty="0" smtClean="0"/>
              <a:t>POI</a:t>
            </a:r>
          </a:p>
          <a:p>
            <a:pPr lvl="1"/>
            <a:r>
              <a:rPr lang="en-US" sz="2000" dirty="0" smtClean="0"/>
              <a:t>Corresponds to 0.95 pf at the POI</a:t>
            </a:r>
          </a:p>
          <a:p>
            <a:r>
              <a:rPr lang="en-US" sz="2400" dirty="0"/>
              <a:t>Main reactive power capability must come from dynamic sources (generators, STATCOMS, SVCs, etc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Switched shunts may not be counted towards dynamic reactive capability</a:t>
            </a:r>
          </a:p>
          <a:p>
            <a:pPr lvl="1"/>
            <a:r>
              <a:rPr lang="en-US" sz="2000" dirty="0" smtClean="0"/>
              <a:t>Switched shunts may be used to make up for losses, but must be on Automatic Voltage Regulation (AVR) if needed to meet Voltage Support Service (VSS)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13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B1E7B711A9D4BB64117F92D106A87" ma:contentTypeVersion="1" ma:contentTypeDescription="Create a new document." ma:contentTypeScope="" ma:versionID="886bbd2e2298cd1dcd54ea3dd738c16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1a9ee48c79d2ff885e27998c621344c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5D0C576-6CBC-4CDE-A681-B9D8F957F0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3444</TotalTime>
  <Words>1922</Words>
  <Application>Microsoft Office PowerPoint</Application>
  <PresentationFormat>On-screen Show (4:3)</PresentationFormat>
  <Paragraphs>273</Paragraphs>
  <Slides>34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Learning Objectives</vt:lpstr>
      <vt:lpstr>Resource Integration Process</vt:lpstr>
      <vt:lpstr>Resource Integration Team</vt:lpstr>
      <vt:lpstr>Planning Studies Milestones</vt:lpstr>
      <vt:lpstr>Full Interconnection Studies (FIS)</vt:lpstr>
      <vt:lpstr>Sub-synchronous Resonance (SSR)</vt:lpstr>
      <vt:lpstr>Reactive Study</vt:lpstr>
      <vt:lpstr>Static vs. Dynamic Reactive Capability</vt:lpstr>
      <vt:lpstr>Reactive Requirement Curve</vt:lpstr>
      <vt:lpstr>Reactive Power Requirement vs. POI Voltage</vt:lpstr>
      <vt:lpstr>QSA</vt:lpstr>
      <vt:lpstr>QSA Prerequisites</vt:lpstr>
      <vt:lpstr>QSA Deadlines</vt:lpstr>
      <vt:lpstr>Resource Registration Milestones</vt:lpstr>
      <vt:lpstr>Registration as a Resource Entity</vt:lpstr>
      <vt:lpstr>Model Ready Date</vt:lpstr>
      <vt:lpstr>TSP Responsibilities</vt:lpstr>
      <vt:lpstr>QSE Responsibilities</vt:lpstr>
      <vt:lpstr>RE Responsibilities</vt:lpstr>
      <vt:lpstr>Commissioning Milestones</vt:lpstr>
      <vt:lpstr>Commissioning Plan</vt:lpstr>
      <vt:lpstr>Part 1: Energization of POI</vt:lpstr>
      <vt:lpstr>Part 2: Synchronization</vt:lpstr>
      <vt:lpstr>Requirements Prior to Initial Synchronization</vt:lpstr>
      <vt:lpstr>Part 3: Full Commissioning</vt:lpstr>
      <vt:lpstr>Reactive Testing</vt:lpstr>
      <vt:lpstr>Lagging Tests</vt:lpstr>
      <vt:lpstr>Leading Tests</vt:lpstr>
      <vt:lpstr>AVR Test</vt:lpstr>
      <vt:lpstr>RIOO</vt:lpstr>
      <vt:lpstr>GINR Features</vt:lpstr>
      <vt:lpstr>GINR Perks</vt:lpstr>
      <vt:lpstr>Learning Objectives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Wozny, Stacy</cp:lastModifiedBy>
  <cp:revision>154</cp:revision>
  <cp:lastPrinted>2016-01-21T20:53:15Z</cp:lastPrinted>
  <dcterms:created xsi:type="dcterms:W3CDTF">2016-01-21T15:20:31Z</dcterms:created>
  <dcterms:modified xsi:type="dcterms:W3CDTF">2018-03-15T15:23:16Z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0x01010047DB1E7B711A9D4BB64117F92D106A87</vt:lpwstr>
  </property>
</Properties>
</file>