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5"/>
  </p:notesMasterIdLst>
  <p:handoutMasterIdLst>
    <p:handoutMasterId r:id="rId36"/>
  </p:handoutMasterIdLst>
  <p:sldIdLst>
    <p:sldId id="260" r:id="rId6"/>
    <p:sldId id="352" r:id="rId7"/>
    <p:sldId id="342" r:id="rId8"/>
    <p:sldId id="369" r:id="rId9"/>
    <p:sldId id="345" r:id="rId10"/>
    <p:sldId id="346" r:id="rId11"/>
    <p:sldId id="347" r:id="rId12"/>
    <p:sldId id="348" r:id="rId13"/>
    <p:sldId id="349" r:id="rId14"/>
    <p:sldId id="350" r:id="rId15"/>
    <p:sldId id="343" r:id="rId16"/>
    <p:sldId id="344" r:id="rId17"/>
    <p:sldId id="351" r:id="rId18"/>
    <p:sldId id="356" r:id="rId19"/>
    <p:sldId id="357" r:id="rId20"/>
    <p:sldId id="355" r:id="rId21"/>
    <p:sldId id="358" r:id="rId22"/>
    <p:sldId id="361" r:id="rId23"/>
    <p:sldId id="360" r:id="rId24"/>
    <p:sldId id="363" r:id="rId25"/>
    <p:sldId id="359" r:id="rId26"/>
    <p:sldId id="362" r:id="rId27"/>
    <p:sldId id="364" r:id="rId28"/>
    <p:sldId id="365" r:id="rId29"/>
    <p:sldId id="367" r:id="rId30"/>
    <p:sldId id="368" r:id="rId31"/>
    <p:sldId id="366" r:id="rId32"/>
    <p:sldId id="353" r:id="rId33"/>
    <p:sldId id="35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ddy, Jerry" initials="GJ" lastIdx="1" clrIdx="0">
    <p:extLst>
      <p:ext uri="{19B8F6BF-5375-455C-9EA6-DF929625EA0E}">
        <p15:presenceInfo xmlns:p15="http://schemas.microsoft.com/office/powerpoint/2012/main" userId="S-1-5-21-639947351-343809578-3807592339-4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95" autoAdjust="0"/>
  </p:normalViewPr>
  <p:slideViewPr>
    <p:cSldViewPr showGuides="1">
      <p:cViewPr varScale="1">
        <p:scale>
          <a:sx n="101" d="100"/>
          <a:sy n="101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19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content from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the Resilience of the Nation's Electricity System” THE NATIONAL ACADEMIES PRESS A Consensus Study Report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the Resilience of the Nation's Electricity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2017 by the National Academy of Sciences. All rights reserved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Back Better: Reimagining and Strengthening the Power Grid of Puerto Rico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Puerto Rico Energy Resiliency Working Group.  December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“System Average Interruption Frequency Index (Sustained Interruptions)—This is defined as the average number of times that a customer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interrupted during a specified time period. It is determined by dividing the total number of customers interrupted in a time period by the average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customers served. The resulting unit is ‘interruptions per customer’”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“System Average Interruption Duration Index—This is defined as the average interruption duration for customers served during a specified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period. It is determined by summing the customer minutes off for each interruption during a specified time period and dividing the sum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number of customers served during that period. The unit is minutes. This index enables the utility to report how many minutes customers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have been out of service if all customers were out at one time”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CAIDI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“Customer Average Interruption Duration Index—This is defined as the average length of an interruption, weighted by the number of customers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affected, for customers interrupted during a specific time period. It is calculated by summing the customer minutes off during each interruption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period and dividing this sum by the number of customers experiencing one or more sustained interruptions during the time period.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unit is minutes. The index enables utilities to report the average duration of a customer outage for those customers affected”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“Customer Average Interruption Frequency Index—The average frequency of sustained interruptions for those customers experiencing sustained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interruptions”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“Momentary Average Interruption Frequency Index—Total number of momentary customer interruptions (usually less than five minutes) divided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number of customers served” (APPA, 2014).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“System Average Interruption Frequency Index (Sustained Interruptions)—This is defined as the average number of times that a customer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interrupted during a specified time period. It is determined by dividing the total number of customers interrupted in a time period by the average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customers served. The resulting unit is ‘interruptions per customer’”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“System Average Interruption Duration Index—This is defined as the average interruption duration for customers served during a specified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period. It is determined by summing the customer minutes off for each interruption during a specified time period and dividing the sum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number of customers served during that period. The unit is minutes. This index enables the utility to report how many minutes customers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have been out of service if all customers were out at one time”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CAIDI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“Customer Average Interruption Duration Index—This is defined as the average length of an interruption, weighted by the number of customers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affected, for customers interrupted during a specific time period. It is calculated by summing the customer minutes off during each interruption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period and dividing this sum by the number of customers experiencing one or more sustained interruptions during the time period.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unit is minutes. The index enables utilities to report the average duration of a customer outage for those customers affected”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“Customer Average Interruption Frequency Index—The average frequency of sustained interruptions for those customers experiencing sustained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interruptions” (APPA, 2014).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MAIFI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“Momentary Average Interruption Frequency Index—Total number of momentary customer interruptions (usually less than five minutes) divided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number of customers served” (APPA, 2014).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#_ftnref1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1696" y="1981200"/>
            <a:ext cx="510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Improving Resiliency</a:t>
            </a:r>
            <a:r>
              <a:rPr lang="en-US" sz="3200" b="1" dirty="0"/>
              <a:t> </a:t>
            </a:r>
            <a:r>
              <a:rPr lang="en-US" sz="3200" b="1" dirty="0" smtClean="0"/>
              <a:t>– What can be done? </a:t>
            </a:r>
            <a:endParaRPr lang="en-US" sz="32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ERCOT Staff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2013 – Metcalf Substation Attack.  </a:t>
            </a:r>
          </a:p>
          <a:p>
            <a:pPr marL="400050" lvl="1" indent="0">
              <a:buNone/>
            </a:pPr>
            <a:r>
              <a:rPr lang="en-US" sz="1800" dirty="0"/>
              <a:t>Transmission Substation outside of San Jose, California, </a:t>
            </a:r>
            <a:r>
              <a:rPr lang="en-US" sz="1800" dirty="0" smtClean="0"/>
              <a:t>was attacked </a:t>
            </a:r>
            <a:r>
              <a:rPr lang="en-US" sz="1800" dirty="0"/>
              <a:t>by one or more gunmen. The attack was well </a:t>
            </a:r>
            <a:r>
              <a:rPr lang="en-US" sz="1800" dirty="0" smtClean="0"/>
              <a:t>planned and </a:t>
            </a:r>
            <a:r>
              <a:rPr lang="en-US" sz="1800" dirty="0"/>
              <a:t>executed, with the attacker(s) severing several </a:t>
            </a:r>
            <a:r>
              <a:rPr lang="en-US" sz="1800" dirty="0" smtClean="0"/>
              <a:t>fiber-optic cables </a:t>
            </a:r>
            <a:r>
              <a:rPr lang="en-US" sz="1800" dirty="0"/>
              <a:t>to disrupt local communications prior to </a:t>
            </a:r>
            <a:r>
              <a:rPr lang="en-US" sz="1800" dirty="0" smtClean="0"/>
              <a:t>beginning the </a:t>
            </a:r>
            <a:r>
              <a:rPr lang="en-US" sz="1800" dirty="0"/>
              <a:t>attack with military-style rifles. In the hour between </a:t>
            </a:r>
            <a:r>
              <a:rPr lang="en-US" sz="1800" dirty="0" smtClean="0"/>
              <a:t>when communications </a:t>
            </a:r>
            <a:r>
              <a:rPr lang="en-US" sz="1800" dirty="0"/>
              <a:t>lines were cut and the first law </a:t>
            </a:r>
            <a:r>
              <a:rPr lang="en-US" sz="1800" dirty="0" smtClean="0"/>
              <a:t>enforcement officers </a:t>
            </a:r>
            <a:r>
              <a:rPr lang="en-US" sz="1800" dirty="0"/>
              <a:t>arrived, 17 transformers had been seriously </a:t>
            </a:r>
            <a:r>
              <a:rPr lang="en-US" sz="1800" dirty="0" smtClean="0"/>
              <a:t>damaged as </a:t>
            </a:r>
            <a:r>
              <a:rPr lang="en-US" sz="1800" dirty="0"/>
              <a:t>oil leaked from bullet holes allowing electric components </a:t>
            </a:r>
            <a:r>
              <a:rPr lang="en-US" sz="1800" dirty="0" smtClean="0"/>
              <a:t>to overheat</a:t>
            </a:r>
            <a:r>
              <a:rPr lang="en-US" sz="1800" dirty="0"/>
              <a:t>.</a:t>
            </a:r>
            <a:endParaRPr lang="en-US" sz="1800" dirty="0" smtClean="0"/>
          </a:p>
          <a:p>
            <a:r>
              <a:rPr lang="en-US" b="1" dirty="0" smtClean="0"/>
              <a:t>2017 – Hurricanes Harvey, Irwin, Maria, devastate Texas, Florida &amp; Puerto Rico; Wildfires devastate California.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748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Anticipating and Preparing for Disruption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While the possibility of large-area, long-duration </a:t>
            </a:r>
            <a:r>
              <a:rPr lang="en-US" sz="2800" dirty="0" smtClean="0"/>
              <a:t>blackouts cannot </a:t>
            </a:r>
            <a:r>
              <a:rPr lang="en-US" sz="2800" dirty="0"/>
              <a:t>be totally eliminated, there is much that </a:t>
            </a:r>
            <a:r>
              <a:rPr lang="en-US" sz="2800" dirty="0" smtClean="0"/>
              <a:t>can be </a:t>
            </a:r>
            <a:r>
              <a:rPr lang="en-US" sz="2800" dirty="0"/>
              <a:t>done to decrease their likelihood and reduce their </a:t>
            </a:r>
            <a:r>
              <a:rPr lang="en-US" sz="2800" dirty="0" smtClean="0"/>
              <a:t>magnitude.</a:t>
            </a:r>
          </a:p>
          <a:p>
            <a:pPr lvl="1"/>
            <a:r>
              <a:rPr lang="en-US" sz="2400" dirty="0" smtClean="0"/>
              <a:t>Anticipation, Planning, and building in  resistance (i.e. capital projects)</a:t>
            </a:r>
          </a:p>
          <a:p>
            <a:pPr lvl="1"/>
            <a:r>
              <a:rPr lang="en-US" sz="2400" dirty="0" smtClean="0"/>
              <a:t>Operations mitigation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3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00101"/>
            <a:ext cx="3886200" cy="4800600"/>
          </a:xfrm>
        </p:spPr>
        <p:txBody>
          <a:bodyPr/>
          <a:lstStyle/>
          <a:p>
            <a:r>
              <a:rPr lang="en-US" dirty="0" smtClean="0"/>
              <a:t>Hurricane</a:t>
            </a:r>
          </a:p>
          <a:p>
            <a:r>
              <a:rPr lang="en-US" dirty="0" smtClean="0"/>
              <a:t>Tornado</a:t>
            </a:r>
          </a:p>
          <a:p>
            <a:r>
              <a:rPr lang="en-US" dirty="0" smtClean="0"/>
              <a:t>High Winds</a:t>
            </a:r>
          </a:p>
          <a:p>
            <a:r>
              <a:rPr lang="en-US" dirty="0" smtClean="0"/>
              <a:t>Flood &amp; Storm Surge</a:t>
            </a:r>
          </a:p>
          <a:p>
            <a:r>
              <a:rPr lang="en-US" dirty="0" smtClean="0"/>
              <a:t>Ice Storms/Severe cold weather</a:t>
            </a:r>
          </a:p>
          <a:p>
            <a:r>
              <a:rPr lang="en-US" dirty="0" smtClean="0"/>
              <a:t>Wildfires</a:t>
            </a:r>
          </a:p>
          <a:p>
            <a:r>
              <a:rPr lang="en-US" dirty="0" smtClean="0"/>
              <a:t>Natural Gas Disruption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685800"/>
            <a:ext cx="3886200" cy="4800600"/>
          </a:xfrm>
        </p:spPr>
        <p:txBody>
          <a:bodyPr/>
          <a:lstStyle/>
          <a:p>
            <a:r>
              <a:rPr lang="en-US" dirty="0"/>
              <a:t>Physical Attack</a:t>
            </a:r>
          </a:p>
          <a:p>
            <a:r>
              <a:rPr lang="en-US" dirty="0" smtClean="0"/>
              <a:t>Cyber </a:t>
            </a:r>
            <a:r>
              <a:rPr lang="en-US" dirty="0"/>
              <a:t>Attack</a:t>
            </a:r>
          </a:p>
          <a:p>
            <a:r>
              <a:rPr lang="en-US" dirty="0" smtClean="0"/>
              <a:t>Drought</a:t>
            </a:r>
          </a:p>
          <a:p>
            <a:r>
              <a:rPr lang="en-US" dirty="0" smtClean="0"/>
              <a:t>Earthquake</a:t>
            </a:r>
          </a:p>
          <a:p>
            <a:r>
              <a:rPr lang="en-US" dirty="0" smtClean="0"/>
              <a:t>Major Operations errors</a:t>
            </a:r>
          </a:p>
          <a:p>
            <a:r>
              <a:rPr lang="en-US" dirty="0" smtClean="0"/>
              <a:t>Electromagnetic</a:t>
            </a:r>
          </a:p>
          <a:p>
            <a:r>
              <a:rPr lang="en-US" dirty="0" smtClean="0"/>
              <a:t>Volcanic Events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Disruptions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greatest risk for your locality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3773291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4015893"/>
            <a:ext cx="3847333" cy="1969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6200" y="56550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 Risk</a:t>
            </a:r>
            <a:endParaRPr lang="en-US" dirty="0"/>
          </a:p>
        </p:txBody>
      </p:sp>
      <p:pic>
        <p:nvPicPr>
          <p:cNvPr id="1026" name="Picture 2" descr="Image result for hurricane risk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58" y="866279"/>
            <a:ext cx="3331050" cy="25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isk map for ice storm frequ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58" y="3457575"/>
            <a:ext cx="3749842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2" y="2401145"/>
            <a:ext cx="5184775" cy="25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0658" y="391767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Wildfire Potential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33916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Freezing Rain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31971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1833" y="698322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Frederick the Great – He who defends everything, defends 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4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major power outage divided into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626"/>
            <a:ext cx="9144000" cy="40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719262"/>
            <a:ext cx="70199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8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524375" cy="3582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82" y="3810000"/>
            <a:ext cx="5569461" cy="2552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9906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Region of Hurricane Risk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857" y="144600"/>
            <a:ext cx="3448050" cy="3457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0857" y="23415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Maria Damage – Puerto Rico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&amp; Flood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685800"/>
            <a:ext cx="8496300" cy="5715000"/>
          </a:xfrm>
        </p:spPr>
        <p:txBody>
          <a:bodyPr/>
          <a:lstStyle/>
          <a:p>
            <a:r>
              <a:rPr lang="en-US" sz="2400" dirty="0" smtClean="0"/>
              <a:t>Planning and Design</a:t>
            </a:r>
            <a:endParaRPr lang="en-US" sz="1000" dirty="0" smtClean="0"/>
          </a:p>
          <a:p>
            <a:r>
              <a:rPr lang="en-US" sz="1600" b="1" dirty="0" smtClean="0"/>
              <a:t>Finding of National Academy of Science : </a:t>
            </a:r>
            <a:r>
              <a:rPr lang="en-US" sz="1600" dirty="0"/>
              <a:t>Design choices based on economic </a:t>
            </a:r>
            <a:r>
              <a:rPr lang="en-US" sz="1600" dirty="0" smtClean="0"/>
              <a:t>efficiency using </a:t>
            </a:r>
            <a:r>
              <a:rPr lang="en-US" sz="1600" dirty="0"/>
              <a:t>only classical reliability metrics are typically </a:t>
            </a:r>
            <a:r>
              <a:rPr lang="en-US" sz="1600" dirty="0" smtClean="0"/>
              <a:t>insufficient for </a:t>
            </a:r>
            <a:r>
              <a:rPr lang="en-US" sz="1600" dirty="0"/>
              <a:t>guiding investment in hardening and </a:t>
            </a:r>
            <a:r>
              <a:rPr lang="en-US" sz="1600" dirty="0" smtClean="0"/>
              <a:t>mitigation strategies </a:t>
            </a:r>
            <a:r>
              <a:rPr lang="en-US" sz="1600" dirty="0"/>
              <a:t>targeted toward resilience. Such choices </a:t>
            </a:r>
            <a:r>
              <a:rPr lang="en-US" sz="1600" dirty="0" smtClean="0"/>
              <a:t>will typically </a:t>
            </a:r>
            <a:r>
              <a:rPr lang="en-US" sz="1600" dirty="0"/>
              <a:t>result in too little attention to system resilience. </a:t>
            </a:r>
            <a:r>
              <a:rPr lang="en-US" sz="1600" dirty="0" smtClean="0"/>
              <a:t>If adequate </a:t>
            </a:r>
            <a:r>
              <a:rPr lang="en-US" sz="1600" dirty="0"/>
              <a:t>metrics for resilience are developed, they could </a:t>
            </a:r>
            <a:r>
              <a:rPr lang="en-US" sz="1600" dirty="0" smtClean="0"/>
              <a:t>be employed to </a:t>
            </a:r>
            <a:r>
              <a:rPr lang="en-US" sz="1600" dirty="0"/>
              <a:t>achieve socially optimal </a:t>
            </a:r>
            <a:r>
              <a:rPr lang="en-US" sz="1600" dirty="0" smtClean="0"/>
              <a:t>designs </a:t>
            </a:r>
          </a:p>
          <a:p>
            <a:pPr lvl="1"/>
            <a:r>
              <a:rPr lang="en-US" sz="2000" dirty="0" smtClean="0"/>
              <a:t>Component Hardening </a:t>
            </a:r>
            <a:endParaRPr lang="en-US" sz="2000" dirty="0"/>
          </a:p>
          <a:p>
            <a:pPr lvl="2"/>
            <a:r>
              <a:rPr lang="en-US" sz="1800" dirty="0" smtClean="0"/>
              <a:t>Wind &amp; flood resistant towers &amp; poles i.e. High </a:t>
            </a:r>
            <a:r>
              <a:rPr lang="en-US" sz="1800" dirty="0"/>
              <a:t>strength insulators, structures and conductor spacing designed for high wind </a:t>
            </a:r>
            <a:r>
              <a:rPr lang="en-US" sz="1800" dirty="0" smtClean="0"/>
              <a:t>loading. Dead End Structures every 4 miles instead of 10…</a:t>
            </a:r>
          </a:p>
          <a:p>
            <a:pPr lvl="2"/>
            <a:r>
              <a:rPr lang="en-US" sz="1800" dirty="0" smtClean="0"/>
              <a:t>Water Protection</a:t>
            </a:r>
          </a:p>
          <a:p>
            <a:pPr lvl="3"/>
            <a:r>
              <a:rPr lang="en-US" sz="1600" dirty="0" smtClean="0"/>
              <a:t>Dikes, Levees, elevating components, Flood barriers, pumps w elevated backup generators, perimeter flood walls, fiber control cabling for flood resistance where possible.  Standardized; containerized substation design in a water-tight container for flood prone areas.</a:t>
            </a:r>
          </a:p>
          <a:p>
            <a:pPr lvl="2"/>
            <a:r>
              <a:rPr lang="en-US" sz="1800" dirty="0" smtClean="0"/>
              <a:t>Siting inland and out of flood prone areas</a:t>
            </a:r>
          </a:p>
          <a:p>
            <a:pPr lvl="1"/>
            <a:r>
              <a:rPr lang="en-US" sz="2200" dirty="0" smtClean="0"/>
              <a:t>Plan for recovery period</a:t>
            </a:r>
          </a:p>
          <a:p>
            <a:pPr lvl="2"/>
            <a:r>
              <a:rPr lang="en-US" sz="1800" dirty="0" smtClean="0"/>
              <a:t>Plan for rapid restoration of critical services. (Water, Waste treatment, Hospitals, Emergency shelters)  Possible micro grids. </a:t>
            </a:r>
          </a:p>
          <a:p>
            <a:pPr lvl="2"/>
            <a:r>
              <a:rPr lang="en-US" sz="1800" dirty="0" smtClean="0"/>
              <a:t>Pre-plan for extra personnel &amp; siting during recovery period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&amp; Flood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685800"/>
            <a:ext cx="8496300" cy="5715000"/>
          </a:xfrm>
        </p:spPr>
        <p:txBody>
          <a:bodyPr/>
          <a:lstStyle/>
          <a:p>
            <a:r>
              <a:rPr lang="en-US" sz="2400" dirty="0" smtClean="0"/>
              <a:t>Operations</a:t>
            </a:r>
          </a:p>
          <a:p>
            <a:pPr lvl="1"/>
            <a:r>
              <a:rPr lang="en-US" sz="2000" dirty="0" smtClean="0"/>
              <a:t>Vegetation Management</a:t>
            </a:r>
          </a:p>
          <a:p>
            <a:pPr lvl="1"/>
            <a:r>
              <a:rPr lang="en-US" sz="2000" dirty="0" smtClean="0"/>
              <a:t>Spare parts &amp; pre-positioning</a:t>
            </a:r>
          </a:p>
          <a:p>
            <a:pPr lvl="1"/>
            <a:r>
              <a:rPr lang="en-US" sz="2000" dirty="0" smtClean="0"/>
              <a:t>Mutual Assistance Agreements</a:t>
            </a:r>
          </a:p>
          <a:p>
            <a:pPr lvl="1"/>
            <a:r>
              <a:rPr lang="en-US" sz="2000" dirty="0" smtClean="0"/>
              <a:t>Pre-positioning of specialized recovery equipment</a:t>
            </a:r>
          </a:p>
          <a:p>
            <a:pPr lvl="1"/>
            <a:r>
              <a:rPr lang="en-US" sz="2000" dirty="0" smtClean="0"/>
              <a:t>Recovery plans</a:t>
            </a:r>
          </a:p>
          <a:p>
            <a:pPr lvl="1"/>
            <a:r>
              <a:rPr lang="en-US" sz="2000" dirty="0" smtClean="0"/>
              <a:t>Possible electrical Islanding plans</a:t>
            </a:r>
          </a:p>
          <a:p>
            <a:pPr lvl="1"/>
            <a:endParaRPr lang="en-US" sz="2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recommendations Puerto Rico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14700"/>
            <a:ext cx="4600575" cy="3524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780256"/>
            <a:ext cx="299085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00831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600200"/>
            <a:ext cx="2324100" cy="4257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1075" y="1230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Identify types of events and lessons learned from the following events:</a:t>
            </a:r>
          </a:p>
          <a:p>
            <a:pPr lvl="1"/>
            <a:r>
              <a:rPr lang="en-US" sz="2000" dirty="0"/>
              <a:t>Hurricanes</a:t>
            </a:r>
          </a:p>
          <a:p>
            <a:pPr lvl="1"/>
            <a:r>
              <a:rPr lang="en-US" sz="2000" dirty="0"/>
              <a:t>Tornados</a:t>
            </a:r>
          </a:p>
          <a:p>
            <a:pPr lvl="1"/>
            <a:r>
              <a:rPr lang="en-US" sz="2000" dirty="0"/>
              <a:t>High Winds</a:t>
            </a:r>
          </a:p>
          <a:p>
            <a:pPr lvl="1"/>
            <a:r>
              <a:rPr lang="en-US" sz="2000" dirty="0"/>
              <a:t>Freezing Conditions</a:t>
            </a:r>
          </a:p>
          <a:p>
            <a:pPr lvl="1"/>
            <a:r>
              <a:rPr lang="en-US" sz="2000" dirty="0"/>
              <a:t>Wildfires</a:t>
            </a:r>
          </a:p>
          <a:p>
            <a:pPr lvl="1"/>
            <a:r>
              <a:rPr lang="en-US" sz="2000" dirty="0"/>
              <a:t>Physical Attacks</a:t>
            </a:r>
          </a:p>
          <a:p>
            <a:pPr lvl="1"/>
            <a:r>
              <a:rPr lang="en-US" sz="2000" dirty="0"/>
              <a:t>EMP </a:t>
            </a:r>
          </a:p>
          <a:p>
            <a:pPr lvl="1"/>
            <a:r>
              <a:rPr lang="en-US" sz="2000" dirty="0"/>
              <a:t>Cyber Attacks</a:t>
            </a:r>
          </a:p>
          <a:p>
            <a:pPr lvl="0"/>
            <a:r>
              <a:rPr lang="en-US" sz="2000" dirty="0"/>
              <a:t>Recognize the types of Infrastructure improvements and operational practices that are currently used and future practices that may be implemented.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96300" cy="5715000"/>
          </a:xfrm>
        </p:spPr>
        <p:txBody>
          <a:bodyPr/>
          <a:lstStyle/>
          <a:p>
            <a:r>
              <a:rPr lang="en-US" sz="2400" dirty="0" smtClean="0"/>
              <a:t>Risks</a:t>
            </a:r>
          </a:p>
          <a:p>
            <a:pPr lvl="1"/>
            <a:r>
              <a:rPr lang="en-US" sz="2400" dirty="0" smtClean="0"/>
              <a:t>Penetration of control computers allowing malicious control actions resulting in damage to equipment</a:t>
            </a:r>
          </a:p>
          <a:p>
            <a:pPr lvl="1"/>
            <a:r>
              <a:rPr lang="en-US" sz="2400" dirty="0" smtClean="0"/>
              <a:t>Denial of service attacks, shutting down markets</a:t>
            </a:r>
          </a:p>
          <a:p>
            <a:pPr lvl="1"/>
            <a:r>
              <a:rPr lang="en-US" sz="2400" dirty="0" smtClean="0"/>
              <a:t>Penetration of communications security allowing malicious control of SCADA</a:t>
            </a:r>
          </a:p>
          <a:p>
            <a:pPr lvl="1"/>
            <a:r>
              <a:rPr lang="en-US" sz="2400" dirty="0" smtClean="0"/>
              <a:t>Theft of data, allowing losses to participants and ERCOT</a:t>
            </a:r>
          </a:p>
          <a:p>
            <a:pPr lvl="1"/>
            <a:r>
              <a:rPr lang="en-US" sz="2400" dirty="0" smtClean="0"/>
              <a:t>Infection of computer networks with malicious software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Attack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96300" cy="5715000"/>
          </a:xfrm>
        </p:spPr>
        <p:txBody>
          <a:bodyPr/>
          <a:lstStyle/>
          <a:p>
            <a:r>
              <a:rPr lang="en-US" sz="2400" dirty="0" smtClean="0"/>
              <a:t>Planning and Design</a:t>
            </a:r>
          </a:p>
          <a:p>
            <a:pPr lvl="1"/>
            <a:r>
              <a:rPr lang="en-US" sz="2000" dirty="0" smtClean="0"/>
              <a:t>Have a cyber security team protecting your infrastructure</a:t>
            </a:r>
          </a:p>
          <a:p>
            <a:pPr lvl="1"/>
            <a:r>
              <a:rPr lang="en-US" sz="2000" dirty="0" smtClean="0"/>
              <a:t>Design for cyber security</a:t>
            </a:r>
          </a:p>
          <a:p>
            <a:pPr lvl="1"/>
            <a:r>
              <a:rPr lang="en-US" sz="2000" dirty="0" smtClean="0"/>
              <a:t>Apply security patches in a timely fashion</a:t>
            </a:r>
          </a:p>
          <a:p>
            <a:pPr lvl="1"/>
            <a:r>
              <a:rPr lang="en-US" sz="2000" dirty="0" smtClean="0"/>
              <a:t>Implement &amp; try to exceed NERC CIP requirements</a:t>
            </a:r>
          </a:p>
          <a:p>
            <a:pPr lvl="1"/>
            <a:r>
              <a:rPr lang="en-US" sz="2000" dirty="0" smtClean="0"/>
              <a:t>Isolate Operational/control systems from internet and commercial systems as much as practical</a:t>
            </a:r>
          </a:p>
          <a:p>
            <a:r>
              <a:rPr lang="en-US" sz="2400" dirty="0" smtClean="0"/>
              <a:t>Operations</a:t>
            </a:r>
          </a:p>
          <a:p>
            <a:pPr lvl="1"/>
            <a:r>
              <a:rPr lang="en-US" sz="2000" dirty="0" smtClean="0"/>
              <a:t>Implement programs to protect against Phishing</a:t>
            </a:r>
          </a:p>
          <a:p>
            <a:pPr lvl="1"/>
            <a:r>
              <a:rPr lang="en-US" sz="2000" dirty="0" smtClean="0"/>
              <a:t>Disable USB connections as much as possible</a:t>
            </a:r>
          </a:p>
          <a:p>
            <a:pPr lvl="1"/>
            <a:r>
              <a:rPr lang="en-US" sz="2000" dirty="0" smtClean="0"/>
              <a:t>Conduct frequent cyber-security training exercises for all employees and try to create a friendly “game-like” atmosphere among all employees regarding getting caught by exercises.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Attack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Damage to Transformers</a:t>
            </a:r>
          </a:p>
          <a:p>
            <a:r>
              <a:rPr lang="en-US" sz="2800" dirty="0" smtClean="0"/>
              <a:t>Damage to Towers/Poles</a:t>
            </a:r>
          </a:p>
          <a:p>
            <a:r>
              <a:rPr lang="en-US" sz="2800" dirty="0" smtClean="0"/>
              <a:t>Attack on Substations</a:t>
            </a:r>
          </a:p>
          <a:p>
            <a:r>
              <a:rPr lang="en-US" sz="2800" dirty="0" smtClean="0"/>
              <a:t>Attack on Control Centers</a:t>
            </a:r>
          </a:p>
          <a:p>
            <a:r>
              <a:rPr lang="en-US" sz="2800" dirty="0" smtClean="0"/>
              <a:t>Attack on communications</a:t>
            </a:r>
          </a:p>
          <a:p>
            <a:r>
              <a:rPr lang="en-US" sz="2800" dirty="0" smtClean="0"/>
              <a:t>Deliberate damage to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Attack 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762000"/>
            <a:ext cx="8534400" cy="5052221"/>
          </a:xfrm>
        </p:spPr>
        <p:txBody>
          <a:bodyPr/>
          <a:lstStyle/>
          <a:p>
            <a:r>
              <a:rPr lang="en-US" sz="2000" dirty="0" smtClean="0"/>
              <a:t>Screen substations from external visibility (i.e. reduce target availability) Deploy barriers &amp; protect information about critical components.</a:t>
            </a:r>
          </a:p>
          <a:p>
            <a:r>
              <a:rPr lang="en-US" sz="2000" dirty="0" smtClean="0"/>
              <a:t>Minimize Towers/Poles adjacent roadways</a:t>
            </a:r>
          </a:p>
          <a:p>
            <a:r>
              <a:rPr lang="en-US" sz="2000" dirty="0" smtClean="0"/>
              <a:t>Secure substations, monitor &amp; respond to intrusions, outside fence monitoring &amp; vegetation clearing.</a:t>
            </a:r>
          </a:p>
          <a:p>
            <a:r>
              <a:rPr lang="en-US" sz="2000" dirty="0" smtClean="0"/>
              <a:t>Avoid publication of critical locations.  Provide security &amp; security response plans for critical equipment.</a:t>
            </a:r>
          </a:p>
          <a:p>
            <a:r>
              <a:rPr lang="en-US" sz="2000" dirty="0" smtClean="0"/>
              <a:t>Provide redundant communications.  Maintain security on paths &amp; formats</a:t>
            </a:r>
          </a:p>
          <a:p>
            <a:r>
              <a:rPr lang="en-US" sz="2000" dirty="0" smtClean="0"/>
              <a:t>Maintain employee controls.  Monitor and investigate damage.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Storms and severe cold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Generator forced outages due to freezing equipment</a:t>
            </a:r>
          </a:p>
          <a:p>
            <a:r>
              <a:rPr lang="en-US" sz="2400" dirty="0"/>
              <a:t>Vegetation collapse into distribution</a:t>
            </a:r>
          </a:p>
          <a:p>
            <a:r>
              <a:rPr lang="en-US" sz="2400" dirty="0" smtClean="0"/>
              <a:t>Broken conductor due to ice weight</a:t>
            </a:r>
          </a:p>
          <a:p>
            <a:r>
              <a:rPr lang="en-US" sz="2400" dirty="0" smtClean="0"/>
              <a:t>Galloping conductors</a:t>
            </a:r>
          </a:p>
          <a:p>
            <a:r>
              <a:rPr lang="en-US" sz="2400" dirty="0" smtClean="0"/>
              <a:t>Collapsed towers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Ice Storms and severe cold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ERCOT performs annual generator winter preparedness inspections for Generators to reduce forced </a:t>
            </a:r>
            <a:r>
              <a:rPr lang="en-US" sz="2400" dirty="0"/>
              <a:t>outages due to freezing </a:t>
            </a:r>
            <a:endParaRPr lang="en-US" sz="2400" dirty="0" smtClean="0"/>
          </a:p>
          <a:p>
            <a:r>
              <a:rPr lang="en-US" sz="2400" dirty="0" smtClean="0"/>
              <a:t>Vegetation management can prevent many potential outages</a:t>
            </a:r>
            <a:endParaRPr lang="en-US" sz="2400" dirty="0"/>
          </a:p>
          <a:p>
            <a:r>
              <a:rPr lang="en-US" sz="2400" dirty="0" smtClean="0"/>
              <a:t>Hydrophilic coatings can help conductors shed ice, also helping avoid galloping conductors and tower collapse.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of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resources are always limited</a:t>
            </a:r>
          </a:p>
          <a:p>
            <a:pPr lvl="1"/>
            <a:r>
              <a:rPr lang="en-US" dirty="0" smtClean="0"/>
              <a:t>First meet and exceed requirements</a:t>
            </a:r>
          </a:p>
          <a:p>
            <a:pPr lvl="1"/>
            <a:r>
              <a:rPr lang="en-US" dirty="0" smtClean="0"/>
              <a:t>Determine highest risks</a:t>
            </a:r>
          </a:p>
          <a:p>
            <a:pPr lvl="1"/>
            <a:r>
              <a:rPr lang="en-US" dirty="0" smtClean="0"/>
              <a:t>Consider Alternatives</a:t>
            </a:r>
          </a:p>
          <a:p>
            <a:pPr lvl="2"/>
            <a:r>
              <a:rPr lang="en-US" dirty="0" smtClean="0"/>
              <a:t>Capital improvements</a:t>
            </a:r>
          </a:p>
          <a:p>
            <a:pPr lvl="2"/>
            <a:r>
              <a:rPr lang="en-US" dirty="0" smtClean="0"/>
              <a:t>Operational recovery plan</a:t>
            </a:r>
          </a:p>
          <a:p>
            <a:pPr lvl="3"/>
            <a:r>
              <a:rPr lang="en-US" dirty="0" smtClean="0"/>
              <a:t>Preparation and practice</a:t>
            </a:r>
          </a:p>
          <a:p>
            <a:pPr lvl="3"/>
            <a:r>
              <a:rPr lang="en-US" dirty="0" smtClean="0"/>
              <a:t>Develop Metrics to measure readiness</a:t>
            </a:r>
          </a:p>
          <a:p>
            <a:pPr lvl="1"/>
            <a:r>
              <a:rPr lang="en-US" dirty="0" smtClean="0"/>
              <a:t>Analyze risk/benefit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based cost-performance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He </a:t>
            </a:r>
            <a:r>
              <a:rPr lang="en-US" sz="2800" b="1" i="1" dirty="0"/>
              <a:t>who defends everything, defends </a:t>
            </a:r>
            <a:r>
              <a:rPr lang="en-US" sz="2800" b="1" i="1" dirty="0" smtClean="0"/>
              <a:t>nothing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/>
              <a:t>From the Report of </a:t>
            </a:r>
            <a:r>
              <a:rPr lang="en-US" sz="2000" b="1" i="1" dirty="0"/>
              <a:t>Committee on Enhancing the Resilience of the</a:t>
            </a:r>
          </a:p>
          <a:p>
            <a:pPr marL="0" indent="0">
              <a:buNone/>
            </a:pPr>
            <a:r>
              <a:rPr lang="en-US" sz="2000" b="1" i="1" dirty="0"/>
              <a:t>Nation’s Electric Power Transmission and Distribution </a:t>
            </a:r>
            <a:r>
              <a:rPr lang="en-US" sz="2000" b="1" i="1" dirty="0" smtClean="0"/>
              <a:t>System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sz="2000" i="1" dirty="0"/>
              <a:t>In most cases, an electricity system that is designed, constructed, and</a:t>
            </a:r>
          </a:p>
          <a:p>
            <a:pPr marL="0" indent="0">
              <a:buNone/>
            </a:pPr>
            <a:r>
              <a:rPr lang="en-US" sz="2000" i="1" dirty="0"/>
              <a:t>operated solely on the basis of economic efficiency to meet standard reliability criteria will not be sufficiently </a:t>
            </a:r>
            <a:r>
              <a:rPr lang="en-US" sz="2000" i="1" dirty="0" smtClean="0"/>
              <a:t>resilient</a:t>
            </a:r>
          </a:p>
          <a:p>
            <a:pPr marL="0" indent="0">
              <a:buNone/>
            </a:pPr>
            <a:endParaRPr lang="en-US" sz="2000" b="1" i="1" dirty="0"/>
          </a:p>
          <a:p>
            <a:pPr marL="400050" lvl="1" indent="0">
              <a:buNone/>
            </a:pPr>
            <a:r>
              <a:rPr lang="en-US" sz="2000" dirty="0"/>
              <a:t>If some comprehensive quantitative metric of </a:t>
            </a:r>
            <a:r>
              <a:rPr lang="en-US" sz="2000" dirty="0" smtClean="0"/>
              <a:t>resilience becomes </a:t>
            </a:r>
            <a:r>
              <a:rPr lang="en-US" sz="2000" dirty="0"/>
              <a:t>available, it should be combined with </a:t>
            </a:r>
            <a:r>
              <a:rPr lang="en-US" sz="2000" dirty="0" smtClean="0"/>
              <a:t>reliability metrics </a:t>
            </a:r>
            <a:r>
              <a:rPr lang="en-US" sz="2000" dirty="0"/>
              <a:t>to select a socially optimal level of investment. </a:t>
            </a:r>
            <a:r>
              <a:rPr lang="en-US" sz="2000" dirty="0" smtClean="0"/>
              <a:t>In the </a:t>
            </a:r>
            <a:r>
              <a:rPr lang="en-US" sz="2000" dirty="0"/>
              <a:t>meantime, decision makers must employ heuristic </a:t>
            </a:r>
            <a:r>
              <a:rPr lang="en-US" sz="2000" dirty="0" smtClean="0"/>
              <a:t>procedures to </a:t>
            </a:r>
            <a:r>
              <a:rPr lang="en-US" sz="2000" dirty="0"/>
              <a:t>choose a level of additional investment they </a:t>
            </a:r>
            <a:r>
              <a:rPr lang="en-US" sz="2000" dirty="0" smtClean="0"/>
              <a:t>believe will </a:t>
            </a:r>
            <a:r>
              <a:rPr lang="en-US" sz="2000" dirty="0"/>
              <a:t>achieve a socially adequate level of system </a:t>
            </a:r>
            <a:r>
              <a:rPr lang="en-US" sz="2000" dirty="0" smtClean="0"/>
              <a:t>redundancy, flexibility</a:t>
            </a:r>
            <a:r>
              <a:rPr lang="en-US" sz="2000" dirty="0"/>
              <a:t>, and adaptability.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Identify types of events and lessons learned from the following events:</a:t>
            </a:r>
          </a:p>
          <a:p>
            <a:pPr lvl="1"/>
            <a:r>
              <a:rPr lang="en-US" sz="2000" dirty="0"/>
              <a:t>Hurricanes</a:t>
            </a:r>
          </a:p>
          <a:p>
            <a:pPr lvl="1"/>
            <a:r>
              <a:rPr lang="en-US" sz="2000" dirty="0"/>
              <a:t>Tornados</a:t>
            </a:r>
          </a:p>
          <a:p>
            <a:pPr lvl="1"/>
            <a:r>
              <a:rPr lang="en-US" sz="2000" dirty="0"/>
              <a:t>High Winds</a:t>
            </a:r>
          </a:p>
          <a:p>
            <a:pPr lvl="1"/>
            <a:r>
              <a:rPr lang="en-US" sz="2000" dirty="0"/>
              <a:t>Freezing Conditions</a:t>
            </a:r>
          </a:p>
          <a:p>
            <a:pPr lvl="1"/>
            <a:r>
              <a:rPr lang="en-US" sz="2000" dirty="0"/>
              <a:t>Wildfires</a:t>
            </a:r>
          </a:p>
          <a:p>
            <a:pPr lvl="1"/>
            <a:r>
              <a:rPr lang="en-US" sz="2000" dirty="0"/>
              <a:t>Physical Attacks</a:t>
            </a:r>
          </a:p>
          <a:p>
            <a:pPr lvl="1"/>
            <a:r>
              <a:rPr lang="en-US" sz="2000" dirty="0"/>
              <a:t>EMP </a:t>
            </a:r>
          </a:p>
          <a:p>
            <a:pPr lvl="1"/>
            <a:r>
              <a:rPr lang="en-US" sz="2000" dirty="0"/>
              <a:t>Cyber Attacks</a:t>
            </a:r>
          </a:p>
          <a:p>
            <a:pPr lvl="0"/>
            <a:r>
              <a:rPr lang="en-US" sz="2000" dirty="0"/>
              <a:t>Recognize the types of Infrastructure improvements and operational practices that are currently used and future practices that may be implemented.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IS BROADER THAN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Resilience is not just </a:t>
            </a:r>
            <a:r>
              <a:rPr lang="en-US" sz="2800" dirty="0" smtClean="0"/>
              <a:t>about lessening </a:t>
            </a:r>
            <a:r>
              <a:rPr lang="en-US" sz="2800" dirty="0"/>
              <a:t>the likelihood that these outages will occur. It is </a:t>
            </a:r>
            <a:r>
              <a:rPr lang="en-US" sz="2800" dirty="0" smtClean="0"/>
              <a:t>also about </a:t>
            </a:r>
            <a:r>
              <a:rPr lang="en-US" sz="2800" dirty="0"/>
              <a:t>limiting the scope and impact of outages when they </a:t>
            </a:r>
            <a:r>
              <a:rPr lang="en-US" sz="2800" dirty="0" smtClean="0"/>
              <a:t>do occur</a:t>
            </a:r>
            <a:r>
              <a:rPr lang="en-US" sz="2800" dirty="0"/>
              <a:t>, restoring power rapidly afterwards, and learning </a:t>
            </a:r>
            <a:r>
              <a:rPr lang="en-US" sz="2800" dirty="0" smtClean="0"/>
              <a:t>from these experiences</a:t>
            </a:r>
          </a:p>
          <a:p>
            <a:pPr lvl="1"/>
            <a:r>
              <a:rPr lang="en-US" sz="2400" dirty="0" smtClean="0"/>
              <a:t>Reliability Metrics: </a:t>
            </a:r>
          </a:p>
          <a:p>
            <a:pPr lvl="1"/>
            <a:r>
              <a:rPr lang="en-US" sz="1800" dirty="0" smtClean="0"/>
              <a:t>SAIFI - </a:t>
            </a:r>
            <a:r>
              <a:rPr lang="en-US" sz="1800" dirty="0"/>
              <a:t>“System Average Interruption Frequency Index </a:t>
            </a:r>
            <a:r>
              <a:rPr lang="en-US" sz="1800" dirty="0" smtClean="0"/>
              <a:t>(Interruptions/customer)</a:t>
            </a:r>
          </a:p>
          <a:p>
            <a:pPr lvl="1"/>
            <a:r>
              <a:rPr lang="en-US" sz="1800" dirty="0" smtClean="0"/>
              <a:t>SAIDI - </a:t>
            </a:r>
            <a:r>
              <a:rPr lang="en-US" sz="1800" dirty="0"/>
              <a:t>System Average Interruption Duration </a:t>
            </a:r>
            <a:r>
              <a:rPr lang="en-US" sz="1800" dirty="0" smtClean="0"/>
              <a:t>Index (minutes)</a:t>
            </a:r>
          </a:p>
          <a:p>
            <a:pPr lvl="1"/>
            <a:r>
              <a:rPr lang="en-US" sz="1800" dirty="0" smtClean="0"/>
              <a:t>CAIDI - </a:t>
            </a:r>
            <a:r>
              <a:rPr lang="en-US" sz="1800" dirty="0"/>
              <a:t>Customer Average Interruption Duration </a:t>
            </a:r>
            <a:r>
              <a:rPr lang="en-US" sz="1800" dirty="0" smtClean="0"/>
              <a:t>Index (minutes)</a:t>
            </a:r>
          </a:p>
          <a:p>
            <a:pPr lvl="1"/>
            <a:r>
              <a:rPr lang="en-US" sz="1800" dirty="0" smtClean="0"/>
              <a:t>CAIFI – Customer Average Interruption Frequency Index</a:t>
            </a:r>
          </a:p>
          <a:p>
            <a:pPr lvl="1"/>
            <a:r>
              <a:rPr lang="en-US" sz="1800" dirty="0" smtClean="0"/>
              <a:t>MAIFI – Momentary Average Interruption Frequency Index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455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IS BROADER THAN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FERC definition of resilience: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ability to withstand and reduce the magnitude and/or duration of disruptive events, which includes the capability to anticipate, absorb, adapt to, and/or rapidly recover from such an event.</a:t>
            </a:r>
            <a:r>
              <a:rPr lang="en-US" sz="2800" b="1" baseline="30000" dirty="0">
                <a:hlinkClick r:id="rId3" action="ppaction://hlinkfile"/>
              </a:rPr>
              <a:t>[1]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1400" b="1" baseline="30000" dirty="0">
                <a:hlinkClick r:id="rId4" action="ppaction://hlinkfile"/>
              </a:rPr>
              <a:t>[1]</a:t>
            </a:r>
            <a:r>
              <a:rPr lang="en-US" sz="1400" dirty="0"/>
              <a:t> Generally based on the National Infrastructure Advisory Council’s </a:t>
            </a:r>
            <a:r>
              <a:rPr lang="en-US" sz="1400" i="1" dirty="0"/>
              <a:t>Critical Infrastructure Resilience Final Report and Recommendations</a:t>
            </a:r>
            <a:r>
              <a:rPr lang="en-US" sz="1400" dirty="0"/>
              <a:t> at 8 (Sept. 8, 2009).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22146"/>
            <a:ext cx="8915400" cy="23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685800"/>
            <a:ext cx="8534400" cy="5052221"/>
          </a:xfrm>
        </p:spPr>
        <p:txBody>
          <a:bodyPr/>
          <a:lstStyle/>
          <a:p>
            <a:r>
              <a:rPr lang="en-US" b="1" dirty="0"/>
              <a:t>New </a:t>
            </a:r>
            <a:r>
              <a:rPr lang="en-US" b="1" dirty="0" smtClean="0"/>
              <a:t>England/Canada </a:t>
            </a:r>
            <a:r>
              <a:rPr lang="en-US" b="1" dirty="0"/>
              <a:t>Ice Storm (1998)</a:t>
            </a:r>
          </a:p>
          <a:p>
            <a:pPr marL="0" indent="0">
              <a:buNone/>
            </a:pPr>
            <a:r>
              <a:rPr lang="en-US" sz="1800" dirty="0"/>
              <a:t>Between January 4 and January 10, </a:t>
            </a:r>
            <a:r>
              <a:rPr lang="en-US" sz="1800" dirty="0" smtClean="0"/>
              <a:t>1998, a storm remarkable for </a:t>
            </a:r>
            <a:r>
              <a:rPr lang="en-US" sz="1800" dirty="0"/>
              <a:t>its long duration </a:t>
            </a:r>
            <a:r>
              <a:rPr lang="en-US" sz="1800" dirty="0" smtClean="0"/>
              <a:t>(&gt; </a:t>
            </a:r>
            <a:r>
              <a:rPr lang="en-US" sz="1800" dirty="0"/>
              <a:t>80 </a:t>
            </a:r>
            <a:r>
              <a:rPr lang="en-US" sz="1800" dirty="0" smtClean="0"/>
              <a:t>hours), </a:t>
            </a:r>
            <a:r>
              <a:rPr lang="en-US" sz="1800" dirty="0"/>
              <a:t>large </a:t>
            </a:r>
            <a:r>
              <a:rPr lang="en-US" sz="1800" dirty="0" smtClean="0"/>
              <a:t>extent</a:t>
            </a:r>
            <a:r>
              <a:rPr lang="en-US" sz="1800" dirty="0"/>
              <a:t>, and extraordinary freezing rain </a:t>
            </a:r>
            <a:r>
              <a:rPr lang="en-US" sz="1800" dirty="0" smtClean="0"/>
              <a:t>totals</a:t>
            </a:r>
            <a:r>
              <a:rPr lang="en-US" sz="1800" dirty="0" smtClean="0"/>
              <a:t>, with </a:t>
            </a:r>
            <a:r>
              <a:rPr lang="en-US" sz="1800" dirty="0"/>
              <a:t>an accumulation of freezing rain greater than 3.1 in </a:t>
            </a:r>
            <a:r>
              <a:rPr lang="en-US" sz="1800" dirty="0" smtClean="0"/>
              <a:t>thick, </a:t>
            </a:r>
            <a:r>
              <a:rPr lang="en-US" sz="1800" dirty="0"/>
              <a:t>stretched from </a:t>
            </a:r>
            <a:r>
              <a:rPr lang="en-US" sz="1800" dirty="0" smtClean="0"/>
              <a:t>Ontario and New </a:t>
            </a:r>
            <a:r>
              <a:rPr lang="en-US" sz="1800" dirty="0"/>
              <a:t>York </a:t>
            </a:r>
            <a:r>
              <a:rPr lang="en-US" sz="1800" dirty="0" smtClean="0"/>
              <a:t>into Québec. The </a:t>
            </a:r>
            <a:r>
              <a:rPr lang="en-US" sz="1800" dirty="0"/>
              <a:t>tremendous weight of </a:t>
            </a:r>
            <a:r>
              <a:rPr lang="en-US" sz="1800" dirty="0" smtClean="0"/>
              <a:t>ice </a:t>
            </a:r>
            <a:r>
              <a:rPr lang="en-US" sz="1800" dirty="0"/>
              <a:t>resulted in </a:t>
            </a:r>
            <a:r>
              <a:rPr lang="en-US" sz="1800" dirty="0" smtClean="0"/>
              <a:t>collapse </a:t>
            </a:r>
            <a:r>
              <a:rPr lang="en-US" sz="1800" dirty="0"/>
              <a:t>of 770 electric transmission towers, </a:t>
            </a:r>
            <a:r>
              <a:rPr lang="en-US" sz="1800" dirty="0" smtClean="0"/>
              <a:t>the replacement </a:t>
            </a:r>
            <a:r>
              <a:rPr lang="en-US" sz="1800" dirty="0"/>
              <a:t>of more than 26,000 distribution poles and 4,000 pole-top transformers, and the re-stringing of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1,800 </a:t>
            </a:r>
            <a:r>
              <a:rPr lang="en-US" sz="1800" dirty="0"/>
              <a:t>miles of transmission </a:t>
            </a:r>
            <a:r>
              <a:rPr lang="en-US" sz="1800" dirty="0" smtClean="0"/>
              <a:t>and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distribution </a:t>
            </a:r>
            <a:r>
              <a:rPr lang="en-US" sz="1800" dirty="0"/>
              <a:t>circuits. At its peak, more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than </a:t>
            </a:r>
            <a:r>
              <a:rPr lang="en-US" sz="1800" dirty="0"/>
              <a:t>5.2 million customers in the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Eastern </a:t>
            </a:r>
            <a:r>
              <a:rPr lang="en-US" sz="1800" dirty="0"/>
              <a:t>Canada, New York, and New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England </a:t>
            </a:r>
            <a:r>
              <a:rPr lang="en-US" sz="1800" dirty="0" smtClean="0"/>
              <a:t>were without </a:t>
            </a:r>
            <a:r>
              <a:rPr lang="en-US" sz="1800" dirty="0"/>
              <a:t>power. Three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weeks </a:t>
            </a:r>
            <a:r>
              <a:rPr lang="en-US" sz="1800" dirty="0"/>
              <a:t>after the storm, hundreds of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thousands </a:t>
            </a:r>
            <a:r>
              <a:rPr lang="en-US" sz="1800" dirty="0"/>
              <a:t>of customers still had no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power</a:t>
            </a:r>
            <a:r>
              <a:rPr lang="en-US" sz="1800" dirty="0"/>
              <a:t>, with some customers not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restored </a:t>
            </a:r>
            <a:r>
              <a:rPr lang="en-US" sz="1800" dirty="0" smtClean="0"/>
              <a:t>until </a:t>
            </a:r>
            <a:r>
              <a:rPr lang="en-US" sz="1800" dirty="0"/>
              <a:t>more than 1 month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later .Storm </a:t>
            </a:r>
            <a:r>
              <a:rPr lang="en-US" sz="1800" dirty="0"/>
              <a:t>damage was estimated to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be </a:t>
            </a:r>
            <a:r>
              <a:rPr lang="en-US" sz="1800" dirty="0"/>
              <a:t>approximately $4 billion </a:t>
            </a:r>
            <a:endParaRPr lang="en-US" sz="1800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39" y="3036022"/>
            <a:ext cx="46577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9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685800"/>
            <a:ext cx="8534400" cy="5052221"/>
          </a:xfrm>
        </p:spPr>
        <p:txBody>
          <a:bodyPr/>
          <a:lstStyle/>
          <a:p>
            <a:r>
              <a:rPr lang="en-US" b="1" dirty="0" smtClean="0"/>
              <a:t>Northeast </a:t>
            </a:r>
            <a:r>
              <a:rPr lang="en-US" b="1" dirty="0"/>
              <a:t>Blackout (2003)</a:t>
            </a:r>
          </a:p>
          <a:p>
            <a:pPr marL="0" indent="0">
              <a:buNone/>
            </a:pPr>
            <a:r>
              <a:rPr lang="en-US" sz="1800" dirty="0"/>
              <a:t>The August 2003 blackout is the single largest loss of power in U.S. </a:t>
            </a:r>
            <a:r>
              <a:rPr lang="en-US" sz="1800" dirty="0" smtClean="0"/>
              <a:t>history. A </a:t>
            </a:r>
            <a:r>
              <a:rPr lang="en-US" sz="1800" dirty="0"/>
              <a:t>combination of </a:t>
            </a:r>
            <a:r>
              <a:rPr lang="en-US" sz="1800" dirty="0" smtClean="0"/>
              <a:t>software and </a:t>
            </a:r>
            <a:r>
              <a:rPr lang="en-US" sz="1800" dirty="0"/>
              <a:t>operator errors occurring </a:t>
            </a:r>
            <a:r>
              <a:rPr lang="en-US" sz="1800" dirty="0" smtClean="0"/>
              <a:t>at FirstEnergy </a:t>
            </a:r>
            <a:r>
              <a:rPr lang="en-US" sz="1800" dirty="0"/>
              <a:t>and </a:t>
            </a:r>
            <a:r>
              <a:rPr lang="en-US" sz="1800" dirty="0" smtClean="0"/>
              <a:t>MISO </a:t>
            </a:r>
            <a:r>
              <a:rPr lang="en-US" sz="1800" dirty="0"/>
              <a:t>greatly reduced the ability of the grid to withstand a reliability event. </a:t>
            </a:r>
            <a:r>
              <a:rPr lang="en-US" sz="1800" dirty="0" smtClean="0"/>
              <a:t>The RTO experienced </a:t>
            </a:r>
            <a:r>
              <a:rPr lang="en-US" sz="1800" dirty="0" smtClean="0"/>
              <a:t>diminished situational </a:t>
            </a:r>
            <a:r>
              <a:rPr lang="en-US" sz="1800" dirty="0"/>
              <a:t>awareness, limiting its ability </a:t>
            </a:r>
            <a:r>
              <a:rPr lang="en-US" sz="1800" dirty="0" smtClean="0"/>
              <a:t>to </a:t>
            </a:r>
            <a:r>
              <a:rPr lang="en-US" sz="1800" dirty="0" smtClean="0"/>
              <a:t>assure reliability</a:t>
            </a:r>
            <a:r>
              <a:rPr lang="en-US" sz="1800" dirty="0"/>
              <a:t>. </a:t>
            </a:r>
            <a:r>
              <a:rPr lang="en-US" sz="1800" dirty="0" smtClean="0"/>
              <a:t>Loss </a:t>
            </a:r>
            <a:r>
              <a:rPr lang="en-US" sz="1800" dirty="0"/>
              <a:t>of generation capacity </a:t>
            </a:r>
            <a:r>
              <a:rPr lang="en-US" sz="1800" dirty="0" smtClean="0"/>
              <a:t>resulted </a:t>
            </a:r>
            <a:r>
              <a:rPr lang="en-US" sz="1800" dirty="0" smtClean="0"/>
              <a:t>in key </a:t>
            </a:r>
            <a:r>
              <a:rPr lang="en-US" sz="1800" dirty="0"/>
              <a:t>transmission lines </a:t>
            </a:r>
            <a:r>
              <a:rPr lang="en-US" sz="1800" dirty="0" smtClean="0"/>
              <a:t>operating at higher loading </a:t>
            </a:r>
            <a:r>
              <a:rPr lang="en-US" sz="1800" dirty="0"/>
              <a:t>than usual, but not enough to cause </a:t>
            </a:r>
            <a:r>
              <a:rPr lang="en-US" sz="1800" dirty="0" smtClean="0"/>
              <a:t>failure itself</a:t>
            </a:r>
            <a:r>
              <a:rPr lang="en-US" sz="1800" dirty="0"/>
              <a:t>. But other factors then triggered outages: contact with overgrown trees in transmission easements </a:t>
            </a:r>
            <a:r>
              <a:rPr lang="en-US" sz="1800" dirty="0" smtClean="0"/>
              <a:t>tripped several </a:t>
            </a:r>
            <a:r>
              <a:rPr lang="en-US" sz="1800" dirty="0"/>
              <a:t>345 kV lines out of service, and FirstEnergy and </a:t>
            </a:r>
            <a:r>
              <a:rPr lang="en-US" sz="1800" dirty="0" smtClean="0"/>
              <a:t>MISO were </a:t>
            </a:r>
            <a:r>
              <a:rPr lang="en-US" sz="1800" dirty="0"/>
              <a:t>unable to </a:t>
            </a:r>
            <a:r>
              <a:rPr lang="en-US" sz="1800" dirty="0" smtClean="0"/>
              <a:t>effectively monitor </a:t>
            </a:r>
            <a:r>
              <a:rPr lang="en-US" sz="1800" dirty="0"/>
              <a:t>and respond to these losses of electric </a:t>
            </a:r>
            <a:r>
              <a:rPr lang="en-US" sz="1800" dirty="0" smtClean="0"/>
              <a:t>supply. The </a:t>
            </a:r>
            <a:r>
              <a:rPr lang="en-US" sz="1800" dirty="0"/>
              <a:t>resulting power flows then redistributed from </a:t>
            </a:r>
            <a:r>
              <a:rPr lang="en-US" sz="1800" dirty="0" smtClean="0"/>
              <a:t>EHV to </a:t>
            </a:r>
            <a:r>
              <a:rPr lang="en-US" sz="1800" dirty="0" smtClean="0"/>
              <a:t>lower-voltage </a:t>
            </a:r>
            <a:r>
              <a:rPr lang="en-US" sz="1800" dirty="0"/>
              <a:t>lines, leading 16 lines to trip </a:t>
            </a:r>
            <a:r>
              <a:rPr lang="en-US" sz="1800" dirty="0" smtClean="0"/>
              <a:t>in </a:t>
            </a:r>
            <a:r>
              <a:rPr lang="en-US" sz="1800" dirty="0"/>
              <a:t>a 30-minute period, which </a:t>
            </a:r>
            <a:r>
              <a:rPr lang="en-US" sz="1800" dirty="0" smtClean="0"/>
              <a:t>caused </a:t>
            </a:r>
            <a:r>
              <a:rPr lang="en-US" sz="1800" dirty="0"/>
              <a:t>a cascading collapse of the bulk </a:t>
            </a:r>
            <a:r>
              <a:rPr lang="en-US" sz="1800" dirty="0" smtClean="0"/>
              <a:t>power system </a:t>
            </a:r>
            <a:r>
              <a:rPr lang="en-US" sz="1800" dirty="0"/>
              <a:t>across eight states and two Canadian provinces. The cascading failure left more than 50 million people without power. </a:t>
            </a:r>
            <a:r>
              <a:rPr lang="en-US" sz="1800" dirty="0" smtClean="0"/>
              <a:t>parts </a:t>
            </a:r>
            <a:r>
              <a:rPr lang="en-US" sz="1800" dirty="0" smtClean="0"/>
              <a:t>of the </a:t>
            </a:r>
            <a:r>
              <a:rPr lang="en-US" sz="1800" dirty="0"/>
              <a:t>outage area, power was not restored for 4 days.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blackout is estimated to have cost </a:t>
            </a:r>
            <a:r>
              <a:rPr lang="en-US" sz="1800" dirty="0" smtClean="0"/>
              <a:t>between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$4 billion and $10 billion and contributed </a:t>
            </a:r>
            <a:r>
              <a:rPr lang="en-US" sz="1800" dirty="0" smtClean="0"/>
              <a:t>to 11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44" y="4876800"/>
            <a:ext cx="1612669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8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85800"/>
            <a:ext cx="8534400" cy="5052221"/>
          </a:xfrm>
        </p:spPr>
        <p:txBody>
          <a:bodyPr/>
          <a:lstStyle/>
          <a:p>
            <a:r>
              <a:rPr lang="en-US" b="1" dirty="0" smtClean="0"/>
              <a:t>Hurricane </a:t>
            </a:r>
            <a:r>
              <a:rPr lang="en-US" b="1" dirty="0"/>
              <a:t>Katrina (</a:t>
            </a:r>
            <a:r>
              <a:rPr lang="en-US" b="1" dirty="0" smtClean="0"/>
              <a:t>2005)</a:t>
            </a:r>
          </a:p>
          <a:p>
            <a:pPr marL="0" indent="0">
              <a:buNone/>
            </a:pPr>
            <a:r>
              <a:rPr lang="en-US" sz="1800" dirty="0" smtClean="0"/>
              <a:t>Hurricane Katrina—the most </a:t>
            </a:r>
            <a:r>
              <a:rPr lang="en-US" sz="1800" dirty="0"/>
              <a:t>costly weather-related event in the United States—first hit land in Florida as a Category 1 storm, </a:t>
            </a:r>
            <a:r>
              <a:rPr lang="en-US" sz="1800" dirty="0" smtClean="0"/>
              <a:t>grew </a:t>
            </a:r>
            <a:r>
              <a:rPr lang="en-US" sz="1800" dirty="0" smtClean="0"/>
              <a:t>to </a:t>
            </a:r>
            <a:r>
              <a:rPr lang="en-US" sz="1800" dirty="0"/>
              <a:t>a Category 5 </a:t>
            </a:r>
            <a:r>
              <a:rPr lang="en-US" sz="1800" dirty="0" smtClean="0"/>
              <a:t>before </a:t>
            </a:r>
            <a:r>
              <a:rPr lang="en-US" sz="1800" dirty="0"/>
              <a:t>weakening to a strong Category 3 storm at second landfall, with severe storm surges along </a:t>
            </a:r>
            <a:r>
              <a:rPr lang="en-US" sz="1800" dirty="0" smtClean="0"/>
              <a:t>Alabama</a:t>
            </a:r>
            <a:r>
              <a:rPr lang="en-US" sz="1800" dirty="0"/>
              <a:t>, Mississippi, and Louisiana </a:t>
            </a:r>
            <a:r>
              <a:rPr lang="en-US" sz="1800" dirty="0" smtClean="0"/>
              <a:t>coasts. </a:t>
            </a:r>
            <a:r>
              <a:rPr lang="en-US" sz="1800" dirty="0" smtClean="0"/>
              <a:t>New </a:t>
            </a:r>
            <a:r>
              <a:rPr lang="en-US" sz="1800" dirty="0"/>
              <a:t>Orleans experienced devastating flooding and widespread electricity </a:t>
            </a:r>
            <a:r>
              <a:rPr lang="en-US" sz="1800" dirty="0" smtClean="0"/>
              <a:t>outages. Damaging </a:t>
            </a:r>
            <a:r>
              <a:rPr lang="en-US" sz="1800" dirty="0"/>
              <a:t>storm impacts were felt in eight </a:t>
            </a:r>
            <a:r>
              <a:rPr lang="en-US" sz="1800" dirty="0" smtClean="0"/>
              <a:t>states. </a:t>
            </a:r>
            <a:r>
              <a:rPr lang="en-US" sz="1800" dirty="0" smtClean="0"/>
              <a:t>Katrina’s </a:t>
            </a:r>
            <a:r>
              <a:rPr lang="en-US" sz="1800" dirty="0"/>
              <a:t>impacts included loss of </a:t>
            </a:r>
            <a:r>
              <a:rPr lang="en-US" sz="1800" dirty="0" smtClean="0"/>
              <a:t>electric service </a:t>
            </a:r>
            <a:r>
              <a:rPr lang="en-US" sz="1800" dirty="0"/>
              <a:t>to 2.7 </a:t>
            </a:r>
            <a:r>
              <a:rPr lang="en-US" sz="1800" dirty="0" smtClean="0"/>
              <a:t>million. </a:t>
            </a:r>
            <a:r>
              <a:rPr lang="en-US" sz="1800" dirty="0" smtClean="0"/>
              <a:t>4 </a:t>
            </a:r>
            <a:r>
              <a:rPr lang="en-US" sz="1800" dirty="0"/>
              <a:t>weeks after the storm, </a:t>
            </a:r>
            <a:r>
              <a:rPr lang="en-US" sz="1800" dirty="0" smtClean="0"/>
              <a:t> ~250,000 </a:t>
            </a:r>
            <a:r>
              <a:rPr lang="en-US" sz="1800" dirty="0"/>
              <a:t>electric customers remained without </a:t>
            </a:r>
            <a:r>
              <a:rPr lang="en-US" sz="1800" dirty="0" smtClean="0"/>
              <a:t>service. The storm </a:t>
            </a:r>
            <a:r>
              <a:rPr lang="en-US" sz="1800" dirty="0"/>
              <a:t>destroyed 72,447 utility poles, 8,281 transformers, and 1,515 transmission structures; it took 300 substations </a:t>
            </a:r>
            <a:r>
              <a:rPr lang="en-US" sz="1800" dirty="0" smtClean="0"/>
              <a:t>offline, and </a:t>
            </a:r>
            <a:r>
              <a:rPr lang="en-US" sz="1800" dirty="0"/>
              <a:t>multiple power </a:t>
            </a:r>
            <a:r>
              <a:rPr lang="en-US" sz="1800" dirty="0" smtClean="0"/>
              <a:t>plants.  The </a:t>
            </a:r>
            <a:r>
              <a:rPr lang="en-US" sz="1800" dirty="0"/>
              <a:t>flooding in New </a:t>
            </a:r>
            <a:r>
              <a:rPr lang="en-US" sz="1800" dirty="0" smtClean="0"/>
              <a:t>Orleans prevented </a:t>
            </a:r>
            <a:r>
              <a:rPr lang="en-US" sz="1800" dirty="0"/>
              <a:t>full restoration of power for several months. At </a:t>
            </a:r>
            <a:r>
              <a:rPr lang="en-US" sz="1800" dirty="0" smtClean="0"/>
              <a:t>Mississippi </a:t>
            </a:r>
            <a:r>
              <a:rPr lang="en-US" sz="1800" dirty="0"/>
              <a:t>Power, every customer lost power, “nearly </a:t>
            </a:r>
            <a:r>
              <a:rPr lang="en-US" sz="1800" dirty="0" smtClean="0"/>
              <a:t>two-thirds of </a:t>
            </a:r>
            <a:r>
              <a:rPr lang="en-US" sz="1800" dirty="0"/>
              <a:t>the transmission and distribution system was damaged </a:t>
            </a:r>
            <a:r>
              <a:rPr lang="en-US" sz="1800" dirty="0" smtClean="0"/>
              <a:t>or</a:t>
            </a:r>
          </a:p>
          <a:p>
            <a:pPr marL="0" indent="0">
              <a:buNone/>
            </a:pPr>
            <a:r>
              <a:rPr lang="en-US" sz="1800" dirty="0" smtClean="0"/>
              <a:t>destroyed</a:t>
            </a:r>
            <a:r>
              <a:rPr lang="en-US" sz="1800" dirty="0"/>
              <a:t>, and all but three of the company’s </a:t>
            </a:r>
            <a:r>
              <a:rPr lang="en-US" sz="1800" dirty="0" smtClean="0"/>
              <a:t>122</a:t>
            </a:r>
          </a:p>
          <a:p>
            <a:pPr marL="0" indent="0">
              <a:buNone/>
            </a:pPr>
            <a:r>
              <a:rPr lang="en-US" sz="1800" dirty="0" smtClean="0"/>
              <a:t>transmission </a:t>
            </a:r>
            <a:r>
              <a:rPr lang="en-US" sz="1800" dirty="0"/>
              <a:t>lines were out </a:t>
            </a:r>
            <a:r>
              <a:rPr lang="en-US" sz="1800" dirty="0" smtClean="0"/>
              <a:t>of </a:t>
            </a:r>
            <a:r>
              <a:rPr lang="en-US" sz="1800" dirty="0" smtClean="0"/>
              <a:t>service. </a:t>
            </a:r>
            <a:r>
              <a:rPr lang="en-US" sz="1800" dirty="0" smtClean="0"/>
              <a:t>Katrina’s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estimated </a:t>
            </a:r>
            <a:r>
              <a:rPr lang="en-US" sz="1800" dirty="0"/>
              <a:t>damage ranges from </a:t>
            </a:r>
            <a:r>
              <a:rPr lang="en-US" sz="1800" dirty="0" smtClean="0"/>
              <a:t>$</a:t>
            </a:r>
            <a:r>
              <a:rPr lang="en-US" sz="1800" dirty="0"/>
              <a:t>84.8 billion to $157.5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billion. </a:t>
            </a:r>
            <a:r>
              <a:rPr lang="en-US" sz="1800" dirty="0"/>
              <a:t>(http://densitykatrina.wordpress.com)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9" y="4633121"/>
            <a:ext cx="29464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86" y="0"/>
            <a:ext cx="2152650" cy="13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7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85800"/>
            <a:ext cx="8534400" cy="5052221"/>
          </a:xfrm>
        </p:spPr>
        <p:txBody>
          <a:bodyPr/>
          <a:lstStyle/>
          <a:p>
            <a:r>
              <a:rPr lang="en-US" b="1" dirty="0" err="1" smtClean="0"/>
              <a:t>Superstorm</a:t>
            </a:r>
            <a:r>
              <a:rPr lang="en-US" b="1" dirty="0" smtClean="0"/>
              <a:t> </a:t>
            </a:r>
            <a:r>
              <a:rPr lang="en-US" b="1" dirty="0"/>
              <a:t>Sandy (2012)</a:t>
            </a:r>
          </a:p>
          <a:p>
            <a:pPr marL="0" indent="0">
              <a:buNone/>
            </a:pPr>
            <a:r>
              <a:rPr lang="en-US" sz="1800" dirty="0"/>
              <a:t>In October 2012, </a:t>
            </a:r>
            <a:r>
              <a:rPr lang="en-US" sz="1800" dirty="0" err="1"/>
              <a:t>Superstorm</a:t>
            </a:r>
            <a:r>
              <a:rPr lang="en-US" sz="1800" dirty="0"/>
              <a:t> Sandy struck the eastern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United </a:t>
            </a:r>
            <a:r>
              <a:rPr lang="en-US" sz="1800" dirty="0"/>
              <a:t>States, impacting 24 states in its path. During the </a:t>
            </a:r>
            <a:r>
              <a:rPr lang="en-US" sz="1800" dirty="0" smtClean="0"/>
              <a:t>7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days from Sandy’s </a:t>
            </a:r>
            <a:r>
              <a:rPr lang="en-US" sz="1800" dirty="0" smtClean="0"/>
              <a:t>formation to </a:t>
            </a:r>
            <a:r>
              <a:rPr lang="en-US" sz="1800" dirty="0"/>
              <a:t>its dissipation, the storm caused swells in excess of 3 meters, flooding in densely populated centers, and extensive damage to </a:t>
            </a:r>
            <a:r>
              <a:rPr lang="en-US" sz="1800" dirty="0" smtClean="0"/>
              <a:t>infrastructure, with </a:t>
            </a:r>
            <a:r>
              <a:rPr lang="en-US" sz="1800" dirty="0"/>
              <a:t>a majority of the damage occurring in New York and New </a:t>
            </a:r>
            <a:r>
              <a:rPr lang="en-US" sz="1800" dirty="0" smtClean="0"/>
              <a:t>Jersey. Considerable </a:t>
            </a:r>
            <a:r>
              <a:rPr lang="en-US" sz="1800" dirty="0"/>
              <a:t>advance notice of the storm allowed </a:t>
            </a:r>
            <a:r>
              <a:rPr lang="en-US" sz="1800" dirty="0" smtClean="0"/>
              <a:t>electric utilities </a:t>
            </a:r>
            <a:r>
              <a:rPr lang="en-US" sz="1800" dirty="0"/>
              <a:t>to </a:t>
            </a:r>
            <a:r>
              <a:rPr lang="en-US" sz="1800" dirty="0" smtClean="0"/>
              <a:t>take steps </a:t>
            </a:r>
            <a:r>
              <a:rPr lang="en-US" sz="1800" dirty="0"/>
              <a:t>to mitigate damages, including requests for more assistance from teams from other utility systems, </a:t>
            </a:r>
            <a:r>
              <a:rPr lang="en-US" sz="1800" dirty="0" smtClean="0"/>
              <a:t>for tree </a:t>
            </a:r>
            <a:r>
              <a:rPr lang="en-US" sz="1800" dirty="0"/>
              <a:t>trimming along transmission lines, and for increased readiness of utility outage repair </a:t>
            </a:r>
            <a:r>
              <a:rPr lang="en-US" sz="1800" dirty="0" smtClean="0"/>
              <a:t>teams. It </a:t>
            </a:r>
            <a:r>
              <a:rPr lang="en-US" sz="1800" dirty="0"/>
              <a:t>has been estimated that 8 </a:t>
            </a:r>
            <a:r>
              <a:rPr lang="en-US" sz="1800" dirty="0" smtClean="0"/>
              <a:t>million customers </a:t>
            </a:r>
            <a:r>
              <a:rPr lang="en-US" sz="1800" dirty="0"/>
              <a:t>lost </a:t>
            </a:r>
            <a:r>
              <a:rPr lang="en-US" sz="1800" dirty="0" smtClean="0"/>
              <a:t>power. Restoration </a:t>
            </a:r>
            <a:r>
              <a:rPr lang="en-US" sz="1800" dirty="0"/>
              <a:t>services reported that 10 to 11 percent of customers in New York and New Jersey </a:t>
            </a:r>
            <a:r>
              <a:rPr lang="en-US" sz="1800" dirty="0" smtClean="0"/>
              <a:t>remained without </a:t>
            </a:r>
            <a:r>
              <a:rPr lang="en-US" sz="1800" dirty="0"/>
              <a:t>power 10 days following the storm. During the outages, 50 deaths </a:t>
            </a:r>
            <a:r>
              <a:rPr lang="en-US" sz="1800" dirty="0" smtClean="0"/>
              <a:t>were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attributed to the lack of electricity, with causes </a:t>
            </a:r>
            <a:r>
              <a:rPr lang="en-US" sz="1800" dirty="0" smtClean="0"/>
              <a:t>including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hypothermia and </a:t>
            </a:r>
            <a:r>
              <a:rPr lang="en-US" sz="1800" dirty="0"/>
              <a:t>improperly operated generators. </a:t>
            </a:r>
            <a:r>
              <a:rPr lang="en-US" sz="1800" dirty="0" smtClean="0"/>
              <a:t>The</a:t>
            </a:r>
          </a:p>
          <a:p>
            <a:pPr marL="0" indent="0">
              <a:buNone/>
            </a:pPr>
            <a:r>
              <a:rPr lang="en-US" sz="1800" dirty="0" smtClean="0"/>
              <a:t>cost </a:t>
            </a:r>
            <a:r>
              <a:rPr lang="en-US" sz="1800" dirty="0"/>
              <a:t>from the post-Sandy power outages has been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estimated </a:t>
            </a:r>
            <a:r>
              <a:rPr lang="en-US" sz="1800" dirty="0"/>
              <a:t>between $14 billion and $26 </a:t>
            </a:r>
            <a:r>
              <a:rPr lang="en-US" sz="1800" dirty="0" smtClean="0"/>
              <a:t>billion.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0" y="4495800"/>
            <a:ext cx="3017870" cy="2071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61" y="0"/>
            <a:ext cx="2769739" cy="18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052221"/>
          </a:xfrm>
        </p:spPr>
        <p:txBody>
          <a:bodyPr/>
          <a:lstStyle/>
          <a:p>
            <a:r>
              <a:rPr lang="en-US" b="1" dirty="0" smtClean="0"/>
              <a:t>Cyber </a:t>
            </a:r>
            <a:r>
              <a:rPr lang="en-US" b="1" dirty="0"/>
              <a:t>Attack on Ukrainian </a:t>
            </a:r>
            <a:r>
              <a:rPr lang="en-US" b="1" dirty="0" smtClean="0"/>
              <a:t>Grid (2015)</a:t>
            </a:r>
          </a:p>
          <a:p>
            <a:pPr marL="0" indent="0">
              <a:buNone/>
            </a:pPr>
            <a:r>
              <a:rPr lang="en-US" sz="1400" dirty="0" smtClean="0"/>
              <a:t>In </a:t>
            </a:r>
            <a:r>
              <a:rPr lang="en-US" sz="1400" dirty="0"/>
              <a:t>December 2015, a synchronized multi-target cyber attack was executed on three electric grid control centers in eastern </a:t>
            </a:r>
            <a:r>
              <a:rPr lang="en-US" sz="1400" dirty="0" smtClean="0"/>
              <a:t>Ukraine.  Months </a:t>
            </a:r>
            <a:r>
              <a:rPr lang="en-US" sz="1400" dirty="0"/>
              <a:t>previously, the attackers had used “spear-phishing” tactics on employees via a Microsoft Office document to access the </a:t>
            </a:r>
            <a:r>
              <a:rPr lang="en-US" sz="1400" dirty="0" smtClean="0"/>
              <a:t>corporate networks. </a:t>
            </a:r>
            <a:r>
              <a:rPr lang="en-US" sz="1400" dirty="0"/>
              <a:t>The attackers spent the following months </a:t>
            </a:r>
            <a:r>
              <a:rPr lang="en-US" sz="1400" dirty="0" smtClean="0"/>
              <a:t>to </a:t>
            </a:r>
            <a:r>
              <a:rPr lang="en-US" sz="1400" dirty="0" smtClean="0"/>
              <a:t>gain credentials </a:t>
            </a:r>
            <a:r>
              <a:rPr lang="en-US" sz="1400" dirty="0"/>
              <a:t>to remotely access </a:t>
            </a:r>
            <a:r>
              <a:rPr lang="en-US" sz="1400" dirty="0" smtClean="0"/>
              <a:t>SCADA </a:t>
            </a:r>
            <a:r>
              <a:rPr lang="en-US" sz="1400" dirty="0" smtClean="0"/>
              <a:t>networks. </a:t>
            </a:r>
            <a:r>
              <a:rPr lang="en-US" sz="1400" dirty="0" smtClean="0"/>
              <a:t>In </a:t>
            </a:r>
            <a:r>
              <a:rPr lang="en-US" sz="1400" dirty="0"/>
              <a:t>December 2015, the attackers began the intrusion by shutting down power to the control </a:t>
            </a:r>
            <a:r>
              <a:rPr lang="en-US" sz="1400" dirty="0" smtClean="0"/>
              <a:t>center. With </a:t>
            </a:r>
            <a:r>
              <a:rPr lang="en-US" sz="1400" dirty="0"/>
              <a:t>that response capability compromised, the cyber attackers took </a:t>
            </a:r>
            <a:r>
              <a:rPr lang="en-US" sz="1400" dirty="0" smtClean="0"/>
              <a:t>control of </a:t>
            </a:r>
            <a:r>
              <a:rPr lang="en-US" sz="1400" dirty="0"/>
              <a:t>the electric-system substations </a:t>
            </a:r>
            <a:r>
              <a:rPr lang="en-US" sz="1400" dirty="0" smtClean="0"/>
              <a:t>and </a:t>
            </a:r>
            <a:r>
              <a:rPr lang="en-US" sz="1400" dirty="0"/>
              <a:t>opened substation breakers to shut down </a:t>
            </a:r>
            <a:r>
              <a:rPr lang="en-US" sz="1400" dirty="0" smtClean="0"/>
              <a:t>power. </a:t>
            </a:r>
            <a:r>
              <a:rPr lang="en-US" sz="1400" dirty="0"/>
              <a:t>Simultaneously, </a:t>
            </a:r>
            <a:r>
              <a:rPr lang="en-US" sz="1400" dirty="0" smtClean="0"/>
              <a:t>they executed </a:t>
            </a:r>
            <a:r>
              <a:rPr lang="en-US" sz="1400" dirty="0"/>
              <a:t>a “denial of service attack” on </a:t>
            </a:r>
            <a:r>
              <a:rPr lang="en-US" sz="1400" dirty="0" smtClean="0"/>
              <a:t>customer </a:t>
            </a:r>
            <a:r>
              <a:rPr lang="en-US" sz="1400" dirty="0"/>
              <a:t>support facilities, which made </a:t>
            </a:r>
            <a:r>
              <a:rPr lang="en-US" sz="1400" dirty="0" smtClean="0"/>
              <a:t>support unavailable to customers </a:t>
            </a:r>
            <a:r>
              <a:rPr lang="en-US" sz="1400" dirty="0" smtClean="0"/>
              <a:t>and </a:t>
            </a:r>
            <a:r>
              <a:rPr lang="en-US" sz="1400" dirty="0" smtClean="0"/>
              <a:t>released </a:t>
            </a:r>
            <a:r>
              <a:rPr lang="en-US" sz="1400" dirty="0"/>
              <a:t>malicious software targeted at the master boot record. The attack left </a:t>
            </a:r>
            <a:r>
              <a:rPr lang="en-US" sz="1400" dirty="0" smtClean="0"/>
              <a:t>approximately 225,000 </a:t>
            </a:r>
            <a:r>
              <a:rPr lang="en-US" sz="1400" dirty="0"/>
              <a:t>people without electricity for up to 6 hours. The release of malicious software wiped out personnel computers, servers, and remote </a:t>
            </a:r>
            <a:r>
              <a:rPr lang="en-US" sz="1400" dirty="0" smtClean="0"/>
              <a:t>terminal units </a:t>
            </a:r>
            <a:r>
              <a:rPr lang="en-US" sz="1400" dirty="0"/>
              <a:t>(RTUs), which </a:t>
            </a:r>
            <a:r>
              <a:rPr lang="en-US" sz="1400" dirty="0" smtClean="0"/>
              <a:t>delayed </a:t>
            </a:r>
            <a:r>
              <a:rPr lang="en-US" sz="1400" dirty="0"/>
              <a:t>restoration of service and increased the </a:t>
            </a:r>
            <a:r>
              <a:rPr lang="en-US" sz="1400" dirty="0" smtClean="0"/>
              <a:t>time </a:t>
            </a:r>
            <a:r>
              <a:rPr lang="en-US" sz="1400" dirty="0"/>
              <a:t>required to bring control systems back online. </a:t>
            </a:r>
            <a:r>
              <a:rPr lang="en-US" sz="1400" dirty="0" smtClean="0"/>
              <a:t>Several substations </a:t>
            </a:r>
            <a:r>
              <a:rPr lang="en-US" sz="1400" dirty="0"/>
              <a:t>suffered damage due to the attacks</a:t>
            </a:r>
            <a:r>
              <a:rPr lang="en-US" sz="1400" dirty="0" smtClean="0"/>
              <a:t>.. </a:t>
            </a:r>
          </a:p>
          <a:p>
            <a:pPr marL="0" indent="0">
              <a:buNone/>
            </a:pPr>
            <a:r>
              <a:rPr lang="en-US" sz="1400" dirty="0"/>
              <a:t>The attackers executed a well thought out strategy, including the following:</a:t>
            </a:r>
          </a:p>
          <a:p>
            <a:pPr marL="0" indent="0">
              <a:buNone/>
            </a:pPr>
            <a:r>
              <a:rPr lang="en-US" sz="1400" dirty="0"/>
              <a:t>• Creating virtual workstations inside SCADA systems that were trusted to issue system commands;</a:t>
            </a:r>
          </a:p>
          <a:p>
            <a:pPr marL="0" indent="0">
              <a:buNone/>
            </a:pPr>
            <a:r>
              <a:rPr lang="en-US" sz="1400" dirty="0"/>
              <a:t>• Co-opting remote terminal units within SCADA systems to issue </a:t>
            </a:r>
            <a:r>
              <a:rPr lang="en-US" sz="1400" dirty="0" smtClean="0"/>
              <a:t>commands </a:t>
            </a:r>
            <a:r>
              <a:rPr lang="en-US" sz="1400" dirty="0"/>
              <a:t>to </a:t>
            </a:r>
            <a:r>
              <a:rPr lang="en-US" sz="1400" dirty="0" smtClean="0"/>
              <a:t>breakers </a:t>
            </a:r>
            <a:r>
              <a:rPr lang="en-US" sz="1400" dirty="0"/>
              <a:t>at substations;</a:t>
            </a:r>
          </a:p>
          <a:p>
            <a:pPr marL="0" indent="0">
              <a:buNone/>
            </a:pPr>
            <a:r>
              <a:rPr lang="en-US" sz="1400" dirty="0"/>
              <a:t>• Severing communications by targeting firmware in serial-to-Ethernet devices, making </a:t>
            </a:r>
            <a:r>
              <a:rPr lang="en-US" sz="1400" dirty="0" smtClean="0"/>
              <a:t>most unrecoverable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• Installing and running a modified </a:t>
            </a:r>
            <a:r>
              <a:rPr lang="en-US" sz="1400" dirty="0" err="1"/>
              <a:t>KillDisk</a:t>
            </a:r>
            <a:r>
              <a:rPr lang="en-US" sz="1400" dirty="0"/>
              <a:t> program that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deleted </a:t>
            </a:r>
            <a:r>
              <a:rPr lang="en-US" sz="1400" dirty="0"/>
              <a:t>information on what was occurring while making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recovery </a:t>
            </a:r>
            <a:r>
              <a:rPr lang="en-US" sz="1400" dirty="0"/>
              <a:t>reboots </a:t>
            </a:r>
            <a:r>
              <a:rPr lang="en-US" sz="1400" dirty="0" smtClean="0"/>
              <a:t>nearly impossible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• Shutting down uninterruptible power supplies at control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centers</a:t>
            </a:r>
            <a:r>
              <a:rPr lang="en-US" sz="1400" dirty="0"/>
              <a:t>; </a:t>
            </a:r>
            <a:r>
              <a:rPr lang="en-US" sz="1400" dirty="0" smtClean="0"/>
              <a:t>and </a:t>
            </a:r>
            <a:r>
              <a:rPr lang="en-US" sz="1400" dirty="0"/>
              <a:t>Executing a large denial-of-service 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2" y="4821936"/>
            <a:ext cx="4133088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18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351288-BB48-4DBF-A967-09A01D180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c34af464-7aa1-4edd-9be4-83dffc1cb926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10658</TotalTime>
  <Words>3000</Words>
  <Application>Microsoft Office PowerPoint</Application>
  <PresentationFormat>On-screen Show (4:3)</PresentationFormat>
  <Paragraphs>296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PowerPoint Presentation</vt:lpstr>
      <vt:lpstr>Objectives</vt:lpstr>
      <vt:lpstr>RESILIENCE IS BROADER THAN RELIABILITY</vt:lpstr>
      <vt:lpstr>RESILIENCE IS BROADER THAN RELIABILITY</vt:lpstr>
      <vt:lpstr>Examples of disruptions</vt:lpstr>
      <vt:lpstr>Examples of disruptions</vt:lpstr>
      <vt:lpstr>Examples of disruptions</vt:lpstr>
      <vt:lpstr>Examples of disruptions</vt:lpstr>
      <vt:lpstr>Examples of disruptions</vt:lpstr>
      <vt:lpstr>Examples of disruptions</vt:lpstr>
      <vt:lpstr>Anticipating and Preparing for Disruption</vt:lpstr>
      <vt:lpstr>Types of Disruptions</vt:lpstr>
      <vt:lpstr>Focus on greatest risk for your locality</vt:lpstr>
      <vt:lpstr>A major power outage divided into stages</vt:lpstr>
      <vt:lpstr>Mitigation process</vt:lpstr>
      <vt:lpstr>Hurricanes</vt:lpstr>
      <vt:lpstr>Hurricane &amp; Flood Mitigation</vt:lpstr>
      <vt:lpstr>Hurricane &amp; Flood Mitigation</vt:lpstr>
      <vt:lpstr>Report recommendations Puerto Rico</vt:lpstr>
      <vt:lpstr>Cyber Attack</vt:lpstr>
      <vt:lpstr>Cyber Attack mitigation</vt:lpstr>
      <vt:lpstr>Physical Attack Risks</vt:lpstr>
      <vt:lpstr>Physical Attack Risk mitigation</vt:lpstr>
      <vt:lpstr>Ice Storms and severe cold weather</vt:lpstr>
      <vt:lpstr>Mitigation Ice Storms and severe cold weather</vt:lpstr>
      <vt:lpstr>Consideration of Alternatives</vt:lpstr>
      <vt:lpstr>Risk based cost-performance optimization</vt:lpstr>
      <vt:lpstr>Objectives</vt:lpstr>
      <vt:lpstr>Wrap-up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Adams, John</cp:lastModifiedBy>
  <cp:revision>149</cp:revision>
  <cp:lastPrinted>2017-12-04T21:21:27Z</cp:lastPrinted>
  <dcterms:created xsi:type="dcterms:W3CDTF">2016-01-21T15:20:31Z</dcterms:created>
  <dcterms:modified xsi:type="dcterms:W3CDTF">2018-03-05T21:45:50Z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