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58"/>
  </p:notesMasterIdLst>
  <p:handoutMasterIdLst>
    <p:handoutMasterId r:id="rId59"/>
  </p:handoutMasterIdLst>
  <p:sldIdLst>
    <p:sldId id="260" r:id="rId6"/>
    <p:sldId id="326" r:id="rId7"/>
    <p:sldId id="279" r:id="rId8"/>
    <p:sldId id="322" r:id="rId9"/>
    <p:sldId id="272" r:id="rId10"/>
    <p:sldId id="273" r:id="rId11"/>
    <p:sldId id="274" r:id="rId12"/>
    <p:sldId id="269" r:id="rId13"/>
    <p:sldId id="275" r:id="rId14"/>
    <p:sldId id="270" r:id="rId15"/>
    <p:sldId id="271" r:id="rId16"/>
    <p:sldId id="276" r:id="rId17"/>
    <p:sldId id="323" r:id="rId18"/>
    <p:sldId id="280" r:id="rId19"/>
    <p:sldId id="281" r:id="rId20"/>
    <p:sldId id="282" r:id="rId21"/>
    <p:sldId id="283" r:id="rId22"/>
    <p:sldId id="290" r:id="rId23"/>
    <p:sldId id="284" r:id="rId24"/>
    <p:sldId id="285" r:id="rId25"/>
    <p:sldId id="286" r:id="rId26"/>
    <p:sldId id="287" r:id="rId27"/>
    <p:sldId id="288" r:id="rId28"/>
    <p:sldId id="324" r:id="rId29"/>
    <p:sldId id="292" r:id="rId30"/>
    <p:sldId id="293" r:id="rId31"/>
    <p:sldId id="319" r:id="rId32"/>
    <p:sldId id="294" r:id="rId33"/>
    <p:sldId id="295" r:id="rId34"/>
    <p:sldId id="321" r:id="rId35"/>
    <p:sldId id="296" r:id="rId36"/>
    <p:sldId id="297" r:id="rId37"/>
    <p:sldId id="298" r:id="rId38"/>
    <p:sldId id="299" r:id="rId39"/>
    <p:sldId id="300" r:id="rId40"/>
    <p:sldId id="325" r:id="rId41"/>
    <p:sldId id="302" r:id="rId42"/>
    <p:sldId id="303" r:id="rId43"/>
    <p:sldId id="330" r:id="rId44"/>
    <p:sldId id="305" r:id="rId45"/>
    <p:sldId id="307" r:id="rId46"/>
    <p:sldId id="308" r:id="rId47"/>
    <p:sldId id="310" r:id="rId48"/>
    <p:sldId id="311" r:id="rId49"/>
    <p:sldId id="313" r:id="rId50"/>
    <p:sldId id="312" r:id="rId51"/>
    <p:sldId id="316" r:id="rId52"/>
    <p:sldId id="329" r:id="rId53"/>
    <p:sldId id="315" r:id="rId54"/>
    <p:sldId id="318" r:id="rId55"/>
    <p:sldId id="327" r:id="rId56"/>
    <p:sldId id="328" r:id="rId5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003865"/>
    <a:srgbClr val="00AEC7"/>
    <a:srgbClr val="26D07C"/>
    <a:srgbClr val="99DFE9"/>
    <a:srgbClr val="BDC2C6"/>
    <a:srgbClr val="CCEFF4"/>
    <a:srgbClr val="D7DCDF"/>
    <a:srgbClr val="890C58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don’t commit units in WRUC – </a:t>
            </a:r>
            <a:r>
              <a:rPr lang="en-US" smtClean="0"/>
              <a:t>will</a:t>
            </a:r>
            <a:r>
              <a:rPr lang="en-US" baseline="0" smtClean="0"/>
              <a:t> not be talking about it in this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00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Reliability Unit Commitment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Agee Springer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Supervisor, Engineer Development Program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2018 Operator Training Seminar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are RUC Studies Executed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3048000"/>
          </a:xfrm>
        </p:spPr>
        <p:txBody>
          <a:bodyPr/>
          <a:lstStyle/>
          <a:p>
            <a:r>
              <a:rPr lang="en-US" b="1" dirty="0"/>
              <a:t>Day-Ahead RUC (DRUC</a:t>
            </a:r>
            <a:r>
              <a:rPr lang="en-US" b="1" dirty="0" smtClean="0"/>
              <a:t>) </a:t>
            </a:r>
          </a:p>
          <a:p>
            <a:pPr lvl="1"/>
            <a:r>
              <a:rPr lang="en-US" dirty="0" smtClean="0"/>
              <a:t>Executed after </a:t>
            </a:r>
            <a:r>
              <a:rPr lang="en-US" dirty="0"/>
              <a:t>the completion of the Day-Ahead Market (DAM</a:t>
            </a:r>
            <a:r>
              <a:rPr lang="en-US" dirty="0" smtClean="0"/>
              <a:t>) plus a period for COP updates, </a:t>
            </a:r>
            <a:r>
              <a:rPr lang="en-US" dirty="0"/>
              <a:t>typically at </a:t>
            </a:r>
            <a:r>
              <a:rPr lang="en-US" dirty="0" smtClean="0"/>
              <a:t>14:30 </a:t>
            </a:r>
          </a:p>
          <a:p>
            <a:pPr lvl="1"/>
            <a:r>
              <a:rPr lang="en-US" dirty="0" smtClean="0"/>
              <a:t>Evaluates each hour of </a:t>
            </a:r>
            <a:r>
              <a:rPr lang="en-US" dirty="0"/>
              <a:t>the next Operating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AutoShape 43"/>
          <p:cNvSpPr>
            <a:spLocks noChangeAspect="1" noChangeArrowheads="1"/>
          </p:cNvSpPr>
          <p:nvPr/>
        </p:nvSpPr>
        <p:spPr bwMode="auto">
          <a:xfrm>
            <a:off x="4748213" y="3903086"/>
            <a:ext cx="4052887" cy="538163"/>
          </a:xfrm>
          <a:prstGeom prst="rightArrow">
            <a:avLst>
              <a:gd name="adj1" fmla="val 50000"/>
              <a:gd name="adj2" fmla="val 57005"/>
            </a:avLst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DRUC Study Period</a:t>
            </a:r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693738" y="5276274"/>
            <a:ext cx="4054475" cy="368300"/>
            <a:chOff x="887508" y="4604648"/>
            <a:chExt cx="3831975" cy="369332"/>
          </a:xfrm>
          <a:solidFill>
            <a:srgbClr val="003865">
              <a:lumMod val="90000"/>
              <a:lumOff val="10000"/>
            </a:srgbClr>
          </a:solidFill>
        </p:grpSpPr>
        <p:sp>
          <p:nvSpPr>
            <p:cNvPr id="30" name="AutoShape 36"/>
            <p:cNvSpPr>
              <a:spLocks noChangeAspect="1" noChangeArrowheads="1"/>
            </p:cNvSpPr>
            <p:nvPr/>
          </p:nvSpPr>
          <p:spPr bwMode="auto">
            <a:xfrm>
              <a:off x="887508" y="4604648"/>
              <a:ext cx="3831975" cy="369332"/>
            </a:xfrm>
            <a:prstGeom prst="rect">
              <a:avLst/>
            </a:prstGeom>
            <a:solidFill>
              <a:schemeClr val="tx2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1" name="Text Box 50"/>
            <p:cNvSpPr txBox="1">
              <a:spLocks noChangeAspect="1" noChangeArrowheads="1"/>
            </p:cNvSpPr>
            <p:nvPr/>
          </p:nvSpPr>
          <p:spPr bwMode="auto">
            <a:xfrm>
              <a:off x="2071857" y="4604648"/>
              <a:ext cx="1496435" cy="36933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charset="0"/>
                </a:rPr>
                <a:t>Day 1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748213" y="5276274"/>
            <a:ext cx="4052887" cy="368300"/>
            <a:chOff x="887508" y="4604648"/>
            <a:chExt cx="3831975" cy="369332"/>
          </a:xfrm>
          <a:solidFill>
            <a:srgbClr val="003865">
              <a:lumMod val="90000"/>
              <a:lumOff val="10000"/>
            </a:srgbClr>
          </a:solidFill>
        </p:grpSpPr>
        <p:sp>
          <p:nvSpPr>
            <p:cNvPr id="28" name="AutoShape 36"/>
            <p:cNvSpPr>
              <a:spLocks noChangeAspect="1" noChangeArrowheads="1"/>
            </p:cNvSpPr>
            <p:nvPr/>
          </p:nvSpPr>
          <p:spPr bwMode="auto">
            <a:xfrm>
              <a:off x="887508" y="4604648"/>
              <a:ext cx="3831975" cy="369332"/>
            </a:xfrm>
            <a:prstGeom prst="rect">
              <a:avLst/>
            </a:prstGeom>
            <a:solidFill>
              <a:schemeClr val="tx2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9" name="Text Box 50"/>
            <p:cNvSpPr txBox="1">
              <a:spLocks noChangeAspect="1" noChangeArrowheads="1"/>
            </p:cNvSpPr>
            <p:nvPr/>
          </p:nvSpPr>
          <p:spPr bwMode="auto">
            <a:xfrm>
              <a:off x="2071857" y="4604648"/>
              <a:ext cx="1496435" cy="36933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charset="0"/>
                </a:rPr>
                <a:t>Day 2</a:t>
              </a:r>
            </a:p>
          </p:txBody>
        </p:sp>
      </p:grpSp>
      <p:sp>
        <p:nvSpPr>
          <p:cNvPr id="10" name="Text Box 32"/>
          <p:cNvSpPr txBox="1">
            <a:spLocks noChangeAspect="1" noChangeArrowheads="1"/>
          </p:cNvSpPr>
          <p:nvPr/>
        </p:nvSpPr>
        <p:spPr bwMode="auto">
          <a:xfrm>
            <a:off x="2797175" y="5837748"/>
            <a:ext cx="1409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5B6770"/>
                </a:solidFill>
                <a:cs typeface="Arial" charset="0"/>
              </a:rPr>
              <a:t>1430 </a:t>
            </a:r>
          </a:p>
          <a:p>
            <a:pPr algn="ctr"/>
            <a:r>
              <a:rPr lang="en-US" b="1" dirty="0">
                <a:solidFill>
                  <a:srgbClr val="5B6770"/>
                </a:solidFill>
                <a:cs typeface="Arial" charset="0"/>
              </a:rPr>
              <a:t>DRUC runs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4564063" y="5460424"/>
            <a:ext cx="368300" cy="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22" name="Oval 21"/>
          <p:cNvSpPr/>
          <p:nvPr/>
        </p:nvSpPr>
        <p:spPr>
          <a:xfrm>
            <a:off x="3356769" y="5309611"/>
            <a:ext cx="290512" cy="288925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3364706" y="5716805"/>
            <a:ext cx="274638" cy="0"/>
          </a:xfrm>
          <a:prstGeom prst="line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miter lim="800000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 rot="5400000">
            <a:off x="486569" y="5469155"/>
            <a:ext cx="369888" cy="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15201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are RUC Studies Executed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3048000"/>
          </a:xfrm>
        </p:spPr>
        <p:txBody>
          <a:bodyPr/>
          <a:lstStyle/>
          <a:p>
            <a:r>
              <a:rPr lang="en-US" b="1" dirty="0"/>
              <a:t>Hourly RUC (HRUC) </a:t>
            </a:r>
            <a:endParaRPr lang="en-US" b="1" dirty="0" smtClean="0"/>
          </a:p>
          <a:p>
            <a:pPr lvl="1"/>
            <a:r>
              <a:rPr lang="en-US" dirty="0" smtClean="0"/>
              <a:t>Executed hourly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valuates all remaining hours in the current Operating Day </a:t>
            </a:r>
            <a:r>
              <a:rPr lang="en-US" b="1" dirty="0" smtClean="0"/>
              <a:t>plus</a:t>
            </a:r>
            <a:r>
              <a:rPr lang="en-US" dirty="0" smtClean="0"/>
              <a:t> all hours of the next OD after the completion of DRUC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AutoShape 43"/>
          <p:cNvSpPr>
            <a:spLocks noChangeAspect="1" noChangeArrowheads="1"/>
          </p:cNvSpPr>
          <p:nvPr/>
        </p:nvSpPr>
        <p:spPr bwMode="auto">
          <a:xfrm>
            <a:off x="4748213" y="3903086"/>
            <a:ext cx="4052887" cy="538163"/>
          </a:xfrm>
          <a:prstGeom prst="rightArrow">
            <a:avLst>
              <a:gd name="adj1" fmla="val 50000"/>
              <a:gd name="adj2" fmla="val 57005"/>
            </a:avLst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DRUC Study Period</a:t>
            </a:r>
          </a:p>
        </p:txBody>
      </p:sp>
      <p:sp>
        <p:nvSpPr>
          <p:cNvPr id="7" name="AutoShape 43"/>
          <p:cNvSpPr>
            <a:spLocks noChangeAspect="1" noChangeArrowheads="1"/>
          </p:cNvSpPr>
          <p:nvPr/>
        </p:nvSpPr>
        <p:spPr bwMode="auto">
          <a:xfrm>
            <a:off x="693738" y="4950836"/>
            <a:ext cx="4054475" cy="166688"/>
          </a:xfrm>
          <a:prstGeom prst="rightArrow">
            <a:avLst>
              <a:gd name="adj1" fmla="val 50000"/>
              <a:gd name="adj2" fmla="val 56755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693738" y="5276274"/>
            <a:ext cx="4054475" cy="368300"/>
            <a:chOff x="887508" y="4604648"/>
            <a:chExt cx="3831975" cy="369332"/>
          </a:xfrm>
          <a:solidFill>
            <a:srgbClr val="003865">
              <a:lumMod val="90000"/>
              <a:lumOff val="10000"/>
            </a:srgbClr>
          </a:solidFill>
        </p:grpSpPr>
        <p:sp>
          <p:nvSpPr>
            <p:cNvPr id="30" name="AutoShape 36"/>
            <p:cNvSpPr>
              <a:spLocks noChangeAspect="1" noChangeArrowheads="1"/>
            </p:cNvSpPr>
            <p:nvPr/>
          </p:nvSpPr>
          <p:spPr bwMode="auto">
            <a:xfrm>
              <a:off x="887508" y="4604648"/>
              <a:ext cx="3831975" cy="369332"/>
            </a:xfrm>
            <a:prstGeom prst="rect">
              <a:avLst/>
            </a:prstGeom>
            <a:solidFill>
              <a:schemeClr val="tx2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1" name="Text Box 50"/>
            <p:cNvSpPr txBox="1">
              <a:spLocks noChangeAspect="1" noChangeArrowheads="1"/>
            </p:cNvSpPr>
            <p:nvPr/>
          </p:nvSpPr>
          <p:spPr bwMode="auto">
            <a:xfrm>
              <a:off x="2071857" y="4604648"/>
              <a:ext cx="1496435" cy="36933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charset="0"/>
                </a:rPr>
                <a:t>Day 1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748213" y="5276274"/>
            <a:ext cx="4052887" cy="368300"/>
            <a:chOff x="887508" y="4604648"/>
            <a:chExt cx="3831975" cy="369332"/>
          </a:xfrm>
          <a:solidFill>
            <a:srgbClr val="003865">
              <a:lumMod val="90000"/>
              <a:lumOff val="10000"/>
            </a:srgbClr>
          </a:solidFill>
        </p:grpSpPr>
        <p:sp>
          <p:nvSpPr>
            <p:cNvPr id="28" name="AutoShape 36"/>
            <p:cNvSpPr>
              <a:spLocks noChangeAspect="1" noChangeArrowheads="1"/>
            </p:cNvSpPr>
            <p:nvPr/>
          </p:nvSpPr>
          <p:spPr bwMode="auto">
            <a:xfrm>
              <a:off x="887508" y="4604648"/>
              <a:ext cx="3831975" cy="369332"/>
            </a:xfrm>
            <a:prstGeom prst="rect">
              <a:avLst/>
            </a:prstGeom>
            <a:solidFill>
              <a:schemeClr val="tx2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9" name="Text Box 50"/>
            <p:cNvSpPr txBox="1">
              <a:spLocks noChangeAspect="1" noChangeArrowheads="1"/>
            </p:cNvSpPr>
            <p:nvPr/>
          </p:nvSpPr>
          <p:spPr bwMode="auto">
            <a:xfrm>
              <a:off x="2071857" y="4604648"/>
              <a:ext cx="1496435" cy="36933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charset="0"/>
                </a:rPr>
                <a:t>Day 2</a:t>
              </a:r>
            </a:p>
          </p:txBody>
        </p:sp>
      </p:grpSp>
      <p:sp>
        <p:nvSpPr>
          <p:cNvPr id="10" name="Text Box 32"/>
          <p:cNvSpPr txBox="1">
            <a:spLocks noChangeAspect="1" noChangeArrowheads="1"/>
          </p:cNvSpPr>
          <p:nvPr/>
        </p:nvSpPr>
        <p:spPr bwMode="auto">
          <a:xfrm>
            <a:off x="2797175" y="5837748"/>
            <a:ext cx="1409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5B6770"/>
                </a:solidFill>
                <a:cs typeface="Arial" charset="0"/>
              </a:rPr>
              <a:t>1430 </a:t>
            </a:r>
          </a:p>
          <a:p>
            <a:pPr algn="ctr"/>
            <a:r>
              <a:rPr lang="en-US" b="1" dirty="0">
                <a:solidFill>
                  <a:srgbClr val="5B6770"/>
                </a:solidFill>
                <a:cs typeface="Arial" charset="0"/>
              </a:rPr>
              <a:t>DRUC runs</a:t>
            </a:r>
          </a:p>
        </p:txBody>
      </p:sp>
      <p:sp>
        <p:nvSpPr>
          <p:cNvPr id="11" name="AutoShape 43"/>
          <p:cNvSpPr>
            <a:spLocks noChangeAspect="1" noChangeArrowheads="1"/>
          </p:cNvSpPr>
          <p:nvPr/>
        </p:nvSpPr>
        <p:spPr bwMode="auto">
          <a:xfrm>
            <a:off x="846138" y="4696836"/>
            <a:ext cx="3902075" cy="165100"/>
          </a:xfrm>
          <a:prstGeom prst="rightArrow">
            <a:avLst>
              <a:gd name="adj1" fmla="val 50000"/>
              <a:gd name="adj2" fmla="val 57226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2" name="AutoShape 43"/>
          <p:cNvSpPr>
            <a:spLocks noChangeAspect="1" noChangeArrowheads="1"/>
          </p:cNvSpPr>
          <p:nvPr/>
        </p:nvSpPr>
        <p:spPr bwMode="auto">
          <a:xfrm>
            <a:off x="985838" y="4441249"/>
            <a:ext cx="3762375" cy="166687"/>
          </a:xfrm>
          <a:prstGeom prst="rightArrow">
            <a:avLst>
              <a:gd name="adj1" fmla="val 50000"/>
              <a:gd name="adj2" fmla="val 56742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3" name="AutoShape 43"/>
          <p:cNvSpPr>
            <a:spLocks noChangeAspect="1" noChangeArrowheads="1"/>
          </p:cNvSpPr>
          <p:nvPr/>
        </p:nvSpPr>
        <p:spPr bwMode="auto">
          <a:xfrm>
            <a:off x="3808413" y="3671311"/>
            <a:ext cx="4983162" cy="169863"/>
          </a:xfrm>
          <a:prstGeom prst="rightArrow">
            <a:avLst>
              <a:gd name="adj1" fmla="val 50000"/>
              <a:gd name="adj2" fmla="val 56635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4" name="AutoShape 43"/>
          <p:cNvSpPr>
            <a:spLocks noChangeAspect="1" noChangeArrowheads="1"/>
          </p:cNvSpPr>
          <p:nvPr/>
        </p:nvSpPr>
        <p:spPr bwMode="auto">
          <a:xfrm>
            <a:off x="3978275" y="3417311"/>
            <a:ext cx="4818063" cy="168275"/>
          </a:xfrm>
          <a:prstGeom prst="rightArrow">
            <a:avLst>
              <a:gd name="adj1" fmla="val 50000"/>
              <a:gd name="adj2" fmla="val 56734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5" name="AutoShape 43"/>
          <p:cNvSpPr>
            <a:spLocks noChangeAspect="1" noChangeArrowheads="1"/>
          </p:cNvSpPr>
          <p:nvPr/>
        </p:nvSpPr>
        <p:spPr bwMode="auto">
          <a:xfrm>
            <a:off x="4130675" y="3163311"/>
            <a:ext cx="4664075" cy="168275"/>
          </a:xfrm>
          <a:prstGeom prst="rightArrow">
            <a:avLst>
              <a:gd name="adj1" fmla="val 50000"/>
              <a:gd name="adj2" fmla="val 56845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3562350" y="4149149"/>
            <a:ext cx="492125" cy="0"/>
          </a:xfrm>
          <a:prstGeom prst="line">
            <a:avLst/>
          </a:prstGeom>
          <a:noFill/>
          <a:ln w="76200" cap="rnd" cmpd="sng" algn="ctr">
            <a:solidFill>
              <a:schemeClr val="accent6"/>
            </a:solidFill>
            <a:prstDash val="sysDot"/>
            <a:miter lim="800000"/>
          </a:ln>
          <a:effectLst/>
        </p:spPr>
      </p:cxnSp>
      <p:sp>
        <p:nvSpPr>
          <p:cNvPr id="17" name="Text Box 32"/>
          <p:cNvSpPr txBox="1">
            <a:spLocks noChangeAspect="1" noChangeArrowheads="1"/>
          </p:cNvSpPr>
          <p:nvPr/>
        </p:nvSpPr>
        <p:spPr bwMode="auto">
          <a:xfrm>
            <a:off x="1112838" y="4071361"/>
            <a:ext cx="25669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Arial" charset="0"/>
              </a:rPr>
              <a:t>HRUC runs each hour</a:t>
            </a:r>
          </a:p>
        </p:txBody>
      </p:sp>
      <p:sp>
        <p:nvSpPr>
          <p:cNvPr id="18" name="Text Box 32"/>
          <p:cNvSpPr txBox="1">
            <a:spLocks noChangeAspect="1" noChangeArrowheads="1"/>
          </p:cNvSpPr>
          <p:nvPr/>
        </p:nvSpPr>
        <p:spPr bwMode="auto">
          <a:xfrm>
            <a:off x="34925" y="4841299"/>
            <a:ext cx="815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Arial" charset="0"/>
              </a:rPr>
              <a:t>0000</a:t>
            </a:r>
          </a:p>
        </p:txBody>
      </p:sp>
      <p:sp>
        <p:nvSpPr>
          <p:cNvPr id="19" name="Text Box 32"/>
          <p:cNvSpPr txBox="1">
            <a:spLocks noChangeAspect="1" noChangeArrowheads="1"/>
          </p:cNvSpPr>
          <p:nvPr/>
        </p:nvSpPr>
        <p:spPr bwMode="auto">
          <a:xfrm>
            <a:off x="176213" y="4588886"/>
            <a:ext cx="827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5B6770"/>
                </a:solidFill>
                <a:cs typeface="Arial" charset="0"/>
              </a:rPr>
              <a:t>0100</a:t>
            </a:r>
          </a:p>
        </p:txBody>
      </p:sp>
      <p:sp>
        <p:nvSpPr>
          <p:cNvPr id="20" name="Text Box 32"/>
          <p:cNvSpPr txBox="1">
            <a:spLocks noChangeAspect="1" noChangeArrowheads="1"/>
          </p:cNvSpPr>
          <p:nvPr/>
        </p:nvSpPr>
        <p:spPr bwMode="auto">
          <a:xfrm>
            <a:off x="322263" y="4333299"/>
            <a:ext cx="823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5B6770"/>
                </a:solidFill>
                <a:cs typeface="Arial" charset="0"/>
              </a:rPr>
              <a:t>0200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4564063" y="5460424"/>
            <a:ext cx="368300" cy="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22" name="Oval 21"/>
          <p:cNvSpPr/>
          <p:nvPr/>
        </p:nvSpPr>
        <p:spPr>
          <a:xfrm>
            <a:off x="3356769" y="5309611"/>
            <a:ext cx="290512" cy="288925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3364706" y="5716805"/>
            <a:ext cx="274638" cy="0"/>
          </a:xfrm>
          <a:prstGeom prst="line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miter lim="800000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 rot="5400000">
            <a:off x="486569" y="5469155"/>
            <a:ext cx="369888" cy="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25" name="Text Box 32"/>
          <p:cNvSpPr txBox="1">
            <a:spLocks noChangeAspect="1" noChangeArrowheads="1"/>
          </p:cNvSpPr>
          <p:nvPr/>
        </p:nvSpPr>
        <p:spPr bwMode="auto">
          <a:xfrm>
            <a:off x="3130550" y="3579236"/>
            <a:ext cx="8207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Arial" charset="0"/>
              </a:rPr>
              <a:t>1600</a:t>
            </a:r>
          </a:p>
        </p:txBody>
      </p:sp>
      <p:sp>
        <p:nvSpPr>
          <p:cNvPr id="26" name="Text Box 32"/>
          <p:cNvSpPr txBox="1">
            <a:spLocks noChangeAspect="1" noChangeArrowheads="1"/>
          </p:cNvSpPr>
          <p:nvPr/>
        </p:nvSpPr>
        <p:spPr bwMode="auto">
          <a:xfrm>
            <a:off x="3311525" y="3326824"/>
            <a:ext cx="72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5B6770"/>
                </a:solidFill>
                <a:cs typeface="Arial" charset="0"/>
              </a:rPr>
              <a:t>1700</a:t>
            </a:r>
          </a:p>
        </p:txBody>
      </p:sp>
      <p:sp>
        <p:nvSpPr>
          <p:cNvPr id="27" name="Text Box 32"/>
          <p:cNvSpPr txBox="1">
            <a:spLocks noChangeAspect="1" noChangeArrowheads="1"/>
          </p:cNvSpPr>
          <p:nvPr/>
        </p:nvSpPr>
        <p:spPr bwMode="auto">
          <a:xfrm>
            <a:off x="3467100" y="3058536"/>
            <a:ext cx="903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5B6770"/>
                </a:solidFill>
                <a:cs typeface="Arial" charset="0"/>
              </a:rPr>
              <a:t>1800</a:t>
            </a:r>
          </a:p>
        </p:txBody>
      </p:sp>
    </p:spTree>
    <p:extLst>
      <p:ext uri="{BB962C8B-B14F-4D97-AF65-F5344CB8AC3E}">
        <p14:creationId xmlns:p14="http://schemas.microsoft.com/office/powerpoint/2010/main" val="32809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  <p:bldP spid="18" grpId="0"/>
      <p:bldP spid="19" grpId="0"/>
      <p:bldP spid="20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commitments/</a:t>
            </a:r>
            <a:r>
              <a:rPr lang="en-US" dirty="0" err="1" smtClean="0"/>
              <a:t>decommitments</a:t>
            </a:r>
            <a:r>
              <a:rPr lang="en-US" dirty="0" smtClean="0"/>
              <a:t> made in each RUC run (DRUC or HRUC) are presented as </a:t>
            </a:r>
            <a:r>
              <a:rPr lang="en-US" b="1" dirty="0" smtClean="0"/>
              <a:t>recommendations</a:t>
            </a:r>
            <a:r>
              <a:rPr lang="en-US" dirty="0" smtClean="0"/>
              <a:t> to the operator</a:t>
            </a:r>
          </a:p>
          <a:p>
            <a:endParaRPr lang="en-US" dirty="0"/>
          </a:p>
          <a:p>
            <a:r>
              <a:rPr lang="en-US" dirty="0" smtClean="0"/>
              <a:t>The operator may accept all, some, or none of these recommendations and may also manually commit additional units before approving the RUC results</a:t>
            </a:r>
          </a:p>
          <a:p>
            <a:endParaRPr lang="en-US" dirty="0"/>
          </a:p>
          <a:p>
            <a:r>
              <a:rPr lang="en-US" dirty="0" smtClean="0"/>
              <a:t>Once approved, the RUC results are sent to the affected QSEs via XML message</a:t>
            </a:r>
          </a:p>
          <a:p>
            <a:endParaRPr lang="en-US" dirty="0"/>
          </a:p>
          <a:p>
            <a:r>
              <a:rPr lang="en-US" dirty="0" smtClean="0"/>
              <a:t>RUC commitments may also be communicated via Verbal Dispatch Instruction (VDI)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99DFE9"/>
                </a:solidFill>
              </a:rPr>
              <a:t>RUC Fundamentals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AEC7"/>
                </a:solidFill>
              </a:rPr>
              <a:t>The RUC </a:t>
            </a:r>
            <a:r>
              <a:rPr lang="en-US" b="1" dirty="0" smtClean="0">
                <a:solidFill>
                  <a:srgbClr val="00AEC7"/>
                </a:solidFill>
              </a:rPr>
              <a:t>Engine</a:t>
            </a:r>
            <a:endParaRPr lang="en-US" b="1" dirty="0">
              <a:solidFill>
                <a:srgbClr val="00AEC7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BDC2C6"/>
                </a:solidFill>
              </a:rPr>
              <a:t>Control Room </a:t>
            </a:r>
            <a:r>
              <a:rPr lang="en-US" dirty="0" smtClean="0">
                <a:solidFill>
                  <a:srgbClr val="BDC2C6"/>
                </a:solidFill>
              </a:rPr>
              <a:t>Analysis and Actions</a:t>
            </a:r>
            <a:endParaRPr lang="en-US" dirty="0">
              <a:solidFill>
                <a:srgbClr val="BDC2C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DC2C6"/>
                </a:solidFill>
              </a:rPr>
              <a:t>Post-RUC Actions and Impact</a:t>
            </a:r>
            <a:endParaRPr lang="en-US" dirty="0">
              <a:solidFill>
                <a:srgbClr val="BDC2C6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own Arrow 43"/>
          <p:cNvSpPr>
            <a:spLocks noChangeArrowheads="1"/>
          </p:cNvSpPr>
          <p:nvPr/>
        </p:nvSpPr>
        <p:spPr bwMode="auto">
          <a:xfrm rot="13633373">
            <a:off x="1809856" y="4975092"/>
            <a:ext cx="403225" cy="907448"/>
          </a:xfrm>
          <a:prstGeom prst="downArrow">
            <a:avLst>
              <a:gd name="adj1" fmla="val 40361"/>
              <a:gd name="adj2" fmla="val 61034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48" name="Down Arrow 44"/>
          <p:cNvSpPr>
            <a:spLocks noChangeArrowheads="1"/>
          </p:cNvSpPr>
          <p:nvPr/>
        </p:nvSpPr>
        <p:spPr bwMode="auto">
          <a:xfrm rot="3739676" flipV="1">
            <a:off x="6397032" y="2259296"/>
            <a:ext cx="403225" cy="844550"/>
          </a:xfrm>
          <a:prstGeom prst="downArrow">
            <a:avLst>
              <a:gd name="adj1" fmla="val 40361"/>
              <a:gd name="adj2" fmla="val 61089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 –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16974" y="615834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" name="Down Arrow 44"/>
          <p:cNvSpPr>
            <a:spLocks noChangeArrowheads="1"/>
          </p:cNvSpPr>
          <p:nvPr/>
        </p:nvSpPr>
        <p:spPr bwMode="auto">
          <a:xfrm rot="5400000" flipV="1">
            <a:off x="6351702" y="3221681"/>
            <a:ext cx="403225" cy="844550"/>
          </a:xfrm>
          <a:prstGeom prst="downArrow">
            <a:avLst>
              <a:gd name="adj1" fmla="val 40361"/>
              <a:gd name="adj2" fmla="val 61089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7" name="Down Arrow 45"/>
          <p:cNvSpPr>
            <a:spLocks noChangeArrowheads="1"/>
          </p:cNvSpPr>
          <p:nvPr/>
        </p:nvSpPr>
        <p:spPr bwMode="auto">
          <a:xfrm rot="17430219">
            <a:off x="6363705" y="4111213"/>
            <a:ext cx="403225" cy="844550"/>
          </a:xfrm>
          <a:prstGeom prst="downArrow">
            <a:avLst>
              <a:gd name="adj1" fmla="val 40361"/>
              <a:gd name="adj2" fmla="val 61089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8" name="Down Arrow 43"/>
          <p:cNvSpPr>
            <a:spLocks noChangeArrowheads="1"/>
          </p:cNvSpPr>
          <p:nvPr/>
        </p:nvSpPr>
        <p:spPr bwMode="auto">
          <a:xfrm rot="15793790">
            <a:off x="1740257" y="3593479"/>
            <a:ext cx="403225" cy="826622"/>
          </a:xfrm>
          <a:prstGeom prst="downArrow">
            <a:avLst>
              <a:gd name="adj1" fmla="val 40361"/>
              <a:gd name="adj2" fmla="val 61034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29" name="Down Arrow 43"/>
          <p:cNvSpPr>
            <a:spLocks noChangeArrowheads="1"/>
          </p:cNvSpPr>
          <p:nvPr/>
        </p:nvSpPr>
        <p:spPr bwMode="auto">
          <a:xfrm rot="6973534" flipV="1">
            <a:off x="1772301" y="2059043"/>
            <a:ext cx="403225" cy="836943"/>
          </a:xfrm>
          <a:prstGeom prst="downArrow">
            <a:avLst>
              <a:gd name="adj1" fmla="val 40361"/>
              <a:gd name="adj2" fmla="val 61034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30" name="Down Arrow 29"/>
          <p:cNvSpPr>
            <a:spLocks noChangeArrowheads="1"/>
          </p:cNvSpPr>
          <p:nvPr/>
        </p:nvSpPr>
        <p:spPr bwMode="auto">
          <a:xfrm rot="6157498" flipV="1">
            <a:off x="1765217" y="2851430"/>
            <a:ext cx="403225" cy="766088"/>
          </a:xfrm>
          <a:prstGeom prst="downArrow">
            <a:avLst>
              <a:gd name="adj1" fmla="val 40361"/>
              <a:gd name="adj2" fmla="val 61068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31" name="Down Arrow 43"/>
          <p:cNvSpPr>
            <a:spLocks noChangeArrowheads="1"/>
          </p:cNvSpPr>
          <p:nvPr/>
        </p:nvSpPr>
        <p:spPr bwMode="auto">
          <a:xfrm rot="15034872">
            <a:off x="1740258" y="4268164"/>
            <a:ext cx="403225" cy="907448"/>
          </a:xfrm>
          <a:prstGeom prst="downArrow">
            <a:avLst>
              <a:gd name="adj1" fmla="val 40361"/>
              <a:gd name="adj2" fmla="val 61034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5B6770"/>
              </a:solidFill>
              <a:effectLst/>
              <a:uLnTx/>
              <a:uFillTx/>
            </a:endParaRPr>
          </a:p>
        </p:txBody>
      </p:sp>
      <p:sp>
        <p:nvSpPr>
          <p:cNvPr id="32" name="Rounded Rectangle 29"/>
          <p:cNvSpPr>
            <a:spLocks noChangeArrowheads="1"/>
          </p:cNvSpPr>
          <p:nvPr/>
        </p:nvSpPr>
        <p:spPr bwMode="auto">
          <a:xfrm>
            <a:off x="2438400" y="1752600"/>
            <a:ext cx="4005262" cy="42672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Reliability Unit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Commitment</a:t>
            </a:r>
            <a:r>
              <a:rPr lang="en-US" b="1" kern="0" dirty="0" smtClean="0">
                <a:solidFill>
                  <a:prstClr val="white"/>
                </a:solidFill>
              </a:rPr>
              <a:t> 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2549525" y="2608263"/>
            <a:ext cx="1619250" cy="1588475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 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4705350" y="2608263"/>
            <a:ext cx="1622425" cy="1588475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41324" y="1604540"/>
            <a:ext cx="1631950" cy="1062074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5B6770">
                  <a:lumMod val="75000"/>
                </a:srgbClr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Current Operating Plans (COPs)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41325" y="2765961"/>
            <a:ext cx="1631950" cy="842703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Network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Operations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Model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41325" y="3743303"/>
            <a:ext cx="1631950" cy="638002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Contingencies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424" y="1422100"/>
            <a:ext cx="538583" cy="71347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03" y="1243644"/>
            <a:ext cx="610699" cy="636736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>
          <a:xfrm>
            <a:off x="141325" y="4515945"/>
            <a:ext cx="1631950" cy="638002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Load Forecast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3499284" y="1210229"/>
            <a:ext cx="1497082" cy="467242"/>
          </a:xfrm>
          <a:prstGeom prst="roundRect">
            <a:avLst>
              <a:gd name="adj" fmla="val 17076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Offers</a:t>
            </a:r>
          </a:p>
        </p:txBody>
      </p:sp>
      <p:sp>
        <p:nvSpPr>
          <p:cNvPr id="43" name="Bent Arrow 42"/>
          <p:cNvSpPr/>
          <p:nvPr/>
        </p:nvSpPr>
        <p:spPr>
          <a:xfrm rot="5400000">
            <a:off x="4884760" y="1495606"/>
            <a:ext cx="969054" cy="745842"/>
          </a:xfrm>
          <a:prstGeom prst="bentArrow">
            <a:avLst>
              <a:gd name="adj1" fmla="val 22999"/>
              <a:gd name="adj2" fmla="val 27066"/>
              <a:gd name="adj3" fmla="val 25000"/>
              <a:gd name="adj4" fmla="val 43750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4" name="Rounded Rectangle 34"/>
          <p:cNvSpPr>
            <a:spLocks noChangeArrowheads="1"/>
          </p:cNvSpPr>
          <p:nvPr/>
        </p:nvSpPr>
        <p:spPr bwMode="auto">
          <a:xfrm>
            <a:off x="7019972" y="2066556"/>
            <a:ext cx="1855692" cy="812036"/>
          </a:xfrm>
          <a:prstGeom prst="roundRect">
            <a:avLst>
              <a:gd name="adj" fmla="val 10282"/>
            </a:avLst>
          </a:pr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Resource Commitments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5" name="Rounded Rectangle 34"/>
          <p:cNvSpPr>
            <a:spLocks noChangeArrowheads="1"/>
          </p:cNvSpPr>
          <p:nvPr/>
        </p:nvSpPr>
        <p:spPr bwMode="auto">
          <a:xfrm>
            <a:off x="7019972" y="3245051"/>
            <a:ext cx="1855692" cy="771751"/>
          </a:xfrm>
          <a:prstGeom prst="roundRect">
            <a:avLst>
              <a:gd name="adj" fmla="val 10282"/>
            </a:avLst>
          </a:pr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Resource De-commitments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992" y="968802"/>
            <a:ext cx="538583" cy="713477"/>
          </a:xfrm>
          <a:prstGeom prst="rect">
            <a:avLst/>
          </a:prstGeom>
        </p:spPr>
      </p:pic>
      <p:sp>
        <p:nvSpPr>
          <p:cNvPr id="47" name="Rounded Rectangle 34"/>
          <p:cNvSpPr>
            <a:spLocks noChangeArrowheads="1"/>
          </p:cNvSpPr>
          <p:nvPr/>
        </p:nvSpPr>
        <p:spPr bwMode="auto">
          <a:xfrm>
            <a:off x="7027993" y="4281986"/>
            <a:ext cx="1855692" cy="771751"/>
          </a:xfrm>
          <a:prstGeom prst="roundRect">
            <a:avLst>
              <a:gd name="adj" fmla="val 10282"/>
            </a:avLst>
          </a:pr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 smtClean="0">
                <a:solidFill>
                  <a:schemeClr val="bg1"/>
                </a:solidFill>
              </a:rPr>
              <a:t>Constraint Information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41325" y="5276351"/>
            <a:ext cx="1631950" cy="789299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Additional Resource Information </a:t>
            </a:r>
          </a:p>
        </p:txBody>
      </p:sp>
      <p:sp>
        <p:nvSpPr>
          <p:cNvPr id="3" name="Circular Arrow 2"/>
          <p:cNvSpPr/>
          <p:nvPr/>
        </p:nvSpPr>
        <p:spPr>
          <a:xfrm>
            <a:off x="3491690" y="1640038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Circular Arrow 51"/>
          <p:cNvSpPr/>
          <p:nvPr/>
        </p:nvSpPr>
        <p:spPr>
          <a:xfrm rot="10800000">
            <a:off x="3491689" y="3343654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252518" y="229966"/>
            <a:ext cx="228600" cy="182959"/>
          </a:xfrm>
          <a:prstGeom prst="roundRect">
            <a:avLst/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7252518" y="493734"/>
            <a:ext cx="228600" cy="182959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7252518" y="757502"/>
            <a:ext cx="228600" cy="182959"/>
          </a:xfrm>
          <a:prstGeom prst="round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81118" y="199035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RUC Input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7481118" y="457572"/>
            <a:ext cx="1569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RUC Engine Process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7481118" y="71044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RUC Output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934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 –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68580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Tells RUC which units are committed (ON), offline but available (OFF), or unavailable (OUT).</a:t>
            </a:r>
          </a:p>
          <a:p>
            <a:endParaRPr lang="en-US" dirty="0"/>
          </a:p>
          <a:p>
            <a:r>
              <a:rPr lang="en-US" dirty="0" smtClean="0"/>
              <a:t>Includes equipment ratings, transmission outages, etc.</a:t>
            </a:r>
          </a:p>
          <a:p>
            <a:endParaRPr lang="en-US" dirty="0"/>
          </a:p>
          <a:p>
            <a:r>
              <a:rPr lang="en-US" dirty="0" smtClean="0"/>
              <a:t>Includes all current valid contingencies.</a:t>
            </a:r>
          </a:p>
          <a:p>
            <a:endParaRPr lang="en-US" dirty="0"/>
          </a:p>
          <a:p>
            <a:r>
              <a:rPr lang="en-US" dirty="0" smtClean="0"/>
              <a:t>Load forecast by hour and includes current Load Distribution Factors (LDFs).</a:t>
            </a:r>
          </a:p>
          <a:p>
            <a:endParaRPr lang="en-US" dirty="0"/>
          </a:p>
          <a:p>
            <a:r>
              <a:rPr lang="en-US" dirty="0" smtClean="0"/>
              <a:t>High and Low Sustained Limits (HSL), Ancillary Service (AS) responsibilities, start time, start type (hot, warm, cold), min online time, etc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41324" y="995930"/>
            <a:ext cx="1631950" cy="837814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Current Operating Plans (COPs)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1325" y="2061952"/>
            <a:ext cx="1631950" cy="842703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Network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Operations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1325" y="3076129"/>
            <a:ext cx="1631950" cy="638002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Contingencies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1325" y="3828873"/>
            <a:ext cx="1631950" cy="638002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Load Forecast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1324" y="4876800"/>
            <a:ext cx="1631950" cy="789299"/>
          </a:xfrm>
          <a:prstGeom prst="roundRect">
            <a:avLst>
              <a:gd name="adj" fmla="val 3695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Additional Resource Information </a:t>
            </a:r>
          </a:p>
        </p:txBody>
      </p:sp>
    </p:spTree>
    <p:extLst>
      <p:ext uri="{BB962C8B-B14F-4D97-AF65-F5344CB8AC3E}">
        <p14:creationId xmlns:p14="http://schemas.microsoft.com/office/powerpoint/2010/main" val="280840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990600"/>
            <a:ext cx="5499257" cy="5052221"/>
          </a:xfrm>
        </p:spPr>
        <p:txBody>
          <a:bodyPr>
            <a:normAutofit/>
          </a:bodyPr>
          <a:lstStyle/>
          <a:p>
            <a:r>
              <a:rPr lang="en-US" dirty="0" smtClean="0"/>
              <a:t>The RUC Engine is made up of two blocks</a:t>
            </a:r>
          </a:p>
          <a:p>
            <a:endParaRPr lang="en-US" dirty="0"/>
          </a:p>
          <a:p>
            <a:r>
              <a:rPr lang="en-US" dirty="0" smtClean="0"/>
              <a:t>The first is a </a:t>
            </a:r>
            <a:r>
              <a:rPr lang="en-US" b="1" dirty="0" smtClean="0"/>
              <a:t>Transmission Security Analysis (TSA)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second is the </a:t>
            </a:r>
            <a:r>
              <a:rPr lang="en-US" b="1" dirty="0" smtClean="0"/>
              <a:t>Reliability Unit Commitment (RUC)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These two steps are </a:t>
            </a:r>
            <a:r>
              <a:rPr lang="en-US" b="1" dirty="0" smtClean="0"/>
              <a:t>looped</a:t>
            </a:r>
            <a:r>
              <a:rPr lang="en-US" dirty="0" smtClean="0"/>
              <a:t> until a satisfactory result is reached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13" name="Circular Arrow 12"/>
          <p:cNvSpPr/>
          <p:nvPr/>
        </p:nvSpPr>
        <p:spPr>
          <a:xfrm>
            <a:off x="6548180" y="1259038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ircular Arrow 13"/>
          <p:cNvSpPr/>
          <p:nvPr/>
        </p:nvSpPr>
        <p:spPr>
          <a:xfrm rot="10800000">
            <a:off x="6549132" y="2672953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990600"/>
            <a:ext cx="5499258" cy="50522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AEC7"/>
                </a:solidFill>
              </a:rPr>
              <a:t>Determine initial unit commitment</a:t>
            </a:r>
            <a:endParaRPr lang="en-US" dirty="0" smtClean="0">
              <a:solidFill>
                <a:srgbClr val="00AEC7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Occurs in the RUC block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Resources that have previously committed (through DAM, earlier RUCs, and self-commitments) are optimally dispatched to meet load forecast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Additional resources may be committed if existing generation is not sufficient.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Transmission constraints are not considered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solidFill>
            <a:srgbClr val="26D07C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</p:spTree>
    <p:extLst>
      <p:ext uri="{BB962C8B-B14F-4D97-AF65-F5344CB8AC3E}">
        <p14:creationId xmlns:p14="http://schemas.microsoft.com/office/powerpoint/2010/main" val="11971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 – Three Part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990601"/>
            <a:ext cx="5499257" cy="3429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When evaluating resources for commitment, the RUC block looks at</a:t>
            </a:r>
          </a:p>
          <a:p>
            <a:pPr lvl="1"/>
            <a:r>
              <a:rPr lang="en-US" dirty="0" smtClean="0"/>
              <a:t>Startup Offer (if applicable)</a:t>
            </a:r>
          </a:p>
          <a:p>
            <a:pPr lvl="1"/>
            <a:r>
              <a:rPr lang="en-US" dirty="0" smtClean="0"/>
              <a:t>Minimum Energy Offer</a:t>
            </a:r>
          </a:p>
          <a:p>
            <a:endParaRPr lang="en-US" dirty="0"/>
          </a:p>
          <a:p>
            <a:r>
              <a:rPr lang="en-US" dirty="0" smtClean="0"/>
              <a:t>The Energy Offer Curve is </a:t>
            </a:r>
            <a:r>
              <a:rPr lang="en-US" b="1" dirty="0" smtClean="0"/>
              <a:t>not</a:t>
            </a:r>
            <a:r>
              <a:rPr lang="en-US" dirty="0"/>
              <a:t> </a:t>
            </a:r>
            <a:r>
              <a:rPr lang="en-US" dirty="0" smtClean="0"/>
              <a:t>used when making a commitment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477000" y="834824"/>
            <a:ext cx="1497082" cy="467242"/>
          </a:xfrm>
          <a:prstGeom prst="roundRect">
            <a:avLst>
              <a:gd name="adj" fmla="val 20422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Offers</a:t>
            </a:r>
          </a:p>
        </p:txBody>
      </p:sp>
      <p:sp>
        <p:nvSpPr>
          <p:cNvPr id="19" name="Bent Arrow 18"/>
          <p:cNvSpPr/>
          <p:nvPr/>
        </p:nvSpPr>
        <p:spPr>
          <a:xfrm rot="5400000">
            <a:off x="7755698" y="1208984"/>
            <a:ext cx="1182610" cy="745842"/>
          </a:xfrm>
          <a:prstGeom prst="bentArrow">
            <a:avLst>
              <a:gd name="adj1" fmla="val 22999"/>
              <a:gd name="adj2" fmla="val 27066"/>
              <a:gd name="adj3" fmla="val 25000"/>
              <a:gd name="adj4" fmla="val 43750"/>
            </a:avLst>
          </a:prstGeom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708" y="593397"/>
            <a:ext cx="538583" cy="71347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4160875" y="4566908"/>
            <a:ext cx="1643181" cy="1571876"/>
            <a:chOff x="6039781" y="3320672"/>
            <a:chExt cx="1861516" cy="1780736"/>
          </a:xfrm>
        </p:grpSpPr>
        <p:cxnSp>
          <p:nvCxnSpPr>
            <p:cNvPr id="35" name="Straight Connector 34"/>
            <p:cNvCxnSpPr/>
            <p:nvPr/>
          </p:nvCxnSpPr>
          <p:spPr bwMode="auto">
            <a:xfrm flipV="1">
              <a:off x="6287185" y="4730869"/>
              <a:ext cx="354066" cy="129679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6641741" y="4548353"/>
              <a:ext cx="252910" cy="18251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894651" y="4510611"/>
              <a:ext cx="361687" cy="3265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7603397" y="3982176"/>
              <a:ext cx="162762" cy="4584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7256338" y="4440630"/>
              <a:ext cx="347058" cy="6998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5"/>
            <p:cNvSpPr txBox="1">
              <a:spLocks noChangeArrowheads="1"/>
            </p:cNvSpPr>
            <p:nvPr/>
          </p:nvSpPr>
          <p:spPr bwMode="auto">
            <a:xfrm>
              <a:off x="6039781" y="3320672"/>
              <a:ext cx="1852726" cy="307777"/>
            </a:xfrm>
            <a:prstGeom prst="rect">
              <a:avLst/>
            </a:prstGeom>
            <a:solidFill>
              <a:srgbClr val="5B6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 smtClean="0">
                  <a:solidFill>
                    <a:prstClr val="white"/>
                  </a:solidFill>
                </a:rPr>
                <a:t>Energy </a:t>
              </a:r>
              <a:r>
                <a:rPr lang="en-US" sz="1400" dirty="0">
                  <a:solidFill>
                    <a:prstClr val="white"/>
                  </a:solidFill>
                </a:rPr>
                <a:t>Offer Curve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6059662" y="3582688"/>
              <a:ext cx="1841635" cy="1518720"/>
            </a:xfrm>
            <a:custGeom>
              <a:avLst/>
              <a:gdLst>
                <a:gd name="connsiteX0" fmla="*/ 0 w 3346315"/>
                <a:gd name="connsiteY0" fmla="*/ 0 h 2096311"/>
                <a:gd name="connsiteX1" fmla="*/ 0 w 3346315"/>
                <a:gd name="connsiteY1" fmla="*/ 2096311 h 2096311"/>
                <a:gd name="connsiteX2" fmla="*/ 3346315 w 3346315"/>
                <a:gd name="connsiteY2" fmla="*/ 2096311 h 2096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46315" h="2096311">
                  <a:moveTo>
                    <a:pt x="0" y="0"/>
                  </a:moveTo>
                  <a:lnTo>
                    <a:pt x="0" y="2096311"/>
                  </a:lnTo>
                  <a:lnTo>
                    <a:pt x="3346315" y="2096311"/>
                  </a:lnTo>
                </a:path>
              </a:pathLst>
            </a:custGeom>
            <a:noFill/>
            <a:ln w="38100">
              <a:solidFill>
                <a:srgbClr val="5B67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00222" y="4572292"/>
            <a:ext cx="1646407" cy="1566031"/>
            <a:chOff x="1552863" y="3326771"/>
            <a:chExt cx="1865170" cy="1774114"/>
          </a:xfrm>
        </p:grpSpPr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1552863" y="3326771"/>
              <a:ext cx="1848423" cy="307777"/>
            </a:xfrm>
            <a:prstGeom prst="rect">
              <a:avLst/>
            </a:prstGeom>
            <a:solidFill>
              <a:srgbClr val="5B6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 smtClean="0">
                  <a:solidFill>
                    <a:prstClr val="white"/>
                  </a:solidFill>
                </a:rPr>
                <a:t>Startup Offer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20579" y="4252176"/>
              <a:ext cx="543969" cy="844147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573939" y="3585762"/>
              <a:ext cx="1841163" cy="1515123"/>
            </a:xfrm>
            <a:custGeom>
              <a:avLst/>
              <a:gdLst>
                <a:gd name="connsiteX0" fmla="*/ 0 w 3346315"/>
                <a:gd name="connsiteY0" fmla="*/ 0 h 2096311"/>
                <a:gd name="connsiteX1" fmla="*/ 0 w 3346315"/>
                <a:gd name="connsiteY1" fmla="*/ 2096311 h 2096311"/>
                <a:gd name="connsiteX2" fmla="*/ 3346315 w 3346315"/>
                <a:gd name="connsiteY2" fmla="*/ 2096311 h 2096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46315" h="2096311">
                  <a:moveTo>
                    <a:pt x="0" y="0"/>
                  </a:moveTo>
                  <a:lnTo>
                    <a:pt x="0" y="2096311"/>
                  </a:lnTo>
                  <a:lnTo>
                    <a:pt x="3346315" y="2096311"/>
                  </a:lnTo>
                </a:path>
              </a:pathLst>
            </a:custGeom>
            <a:noFill/>
            <a:ln w="38100">
              <a:solidFill>
                <a:srgbClr val="5B67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1573939" y="3651734"/>
              <a:ext cx="1844094" cy="313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dirty="0" smtClean="0">
                  <a:solidFill>
                    <a:srgbClr val="5B6770"/>
                  </a:solidFill>
                </a:rPr>
                <a:t>Cost up to LSL </a:t>
              </a:r>
              <a:endParaRPr lang="en-US" sz="1200" dirty="0">
                <a:solidFill>
                  <a:srgbClr val="5B677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074600" y="3982175"/>
              <a:ext cx="907201" cy="3138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/>
                <a:t>($/Start)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122844" y="4573000"/>
            <a:ext cx="1773884" cy="1565784"/>
            <a:chOff x="3630217" y="3327573"/>
            <a:chExt cx="2009586" cy="1773835"/>
          </a:xfrm>
        </p:grpSpPr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3630217" y="3327573"/>
              <a:ext cx="2002509" cy="307777"/>
            </a:xfrm>
            <a:prstGeom prst="rect">
              <a:avLst/>
            </a:prstGeom>
            <a:solidFill>
              <a:srgbClr val="5B6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 smtClean="0">
                  <a:solidFill>
                    <a:prstClr val="white"/>
                  </a:solidFill>
                </a:rPr>
                <a:t>Minimum Energy Offer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01861" y="4548353"/>
              <a:ext cx="543969" cy="547971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3651307" y="3586285"/>
              <a:ext cx="1975811" cy="1515123"/>
            </a:xfrm>
            <a:custGeom>
              <a:avLst/>
              <a:gdLst>
                <a:gd name="connsiteX0" fmla="*/ 0 w 3346315"/>
                <a:gd name="connsiteY0" fmla="*/ 0 h 2096311"/>
                <a:gd name="connsiteX1" fmla="*/ 0 w 3346315"/>
                <a:gd name="connsiteY1" fmla="*/ 2096311 h 2096311"/>
                <a:gd name="connsiteX2" fmla="*/ 3346315 w 3346315"/>
                <a:gd name="connsiteY2" fmla="*/ 2096311 h 2096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46315" h="2096311">
                  <a:moveTo>
                    <a:pt x="0" y="0"/>
                  </a:moveTo>
                  <a:lnTo>
                    <a:pt x="0" y="2096311"/>
                  </a:lnTo>
                  <a:lnTo>
                    <a:pt x="3346315" y="2096311"/>
                  </a:lnTo>
                </a:path>
              </a:pathLst>
            </a:custGeom>
            <a:noFill/>
            <a:ln w="38100">
              <a:solidFill>
                <a:srgbClr val="5B67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3647885" y="3643958"/>
              <a:ext cx="1991918" cy="313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dirty="0" smtClean="0">
                  <a:solidFill>
                    <a:srgbClr val="5B6770"/>
                  </a:solidFill>
                </a:rPr>
                <a:t>Cost per hour at LSL</a:t>
              </a:r>
              <a:endParaRPr lang="en-US" sz="1200" dirty="0">
                <a:solidFill>
                  <a:srgbClr val="5B677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155733" y="4270741"/>
              <a:ext cx="7745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/>
                <a:t>($/MWh)</a:t>
              </a:r>
            </a:p>
          </p:txBody>
        </p:sp>
      </p:grp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4053958" y="4412426"/>
            <a:ext cx="1845983" cy="1881477"/>
          </a:xfrm>
          <a:prstGeom prst="rect">
            <a:avLst/>
          </a:prstGeom>
          <a:solidFill>
            <a:schemeClr val="tx1">
              <a:lumMod val="40000"/>
              <a:lumOff val="60000"/>
              <a:alpha val="54901"/>
            </a:schemeClr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lIns="54864" tIns="27432" rIns="54864" bIns="27432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solidFill>
            <a:srgbClr val="26D07C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</p:spTree>
    <p:extLst>
      <p:ext uri="{BB962C8B-B14F-4D97-AF65-F5344CB8AC3E}">
        <p14:creationId xmlns:p14="http://schemas.microsoft.com/office/powerpoint/2010/main" val="320991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990600"/>
            <a:ext cx="5499258" cy="50522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>
                <a:solidFill>
                  <a:srgbClr val="00AEC7"/>
                </a:solidFill>
              </a:rPr>
              <a:t>Security analysis of initial dispatch solution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Dispatch solution from RUC block is provided to the TSA block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A security analysis is performed that considers both the base case and contingency conditions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A list of binding and violated constraints is generated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solidFill>
            <a:srgbClr val="26D07C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24" name="Circular Arrow 23"/>
          <p:cNvSpPr/>
          <p:nvPr/>
        </p:nvSpPr>
        <p:spPr>
          <a:xfrm rot="10800000">
            <a:off x="6549132" y="2672953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Review</a:t>
            </a:r>
            <a:r>
              <a:rPr lang="en-US" dirty="0" smtClean="0"/>
              <a:t> the purpose and timeline of the Reliability Commitment process</a:t>
            </a:r>
          </a:p>
          <a:p>
            <a:endParaRPr lang="en-US" b="1" dirty="0"/>
          </a:p>
          <a:p>
            <a:r>
              <a:rPr lang="en-US" b="1" dirty="0" smtClean="0"/>
              <a:t>Identify </a:t>
            </a:r>
            <a:r>
              <a:rPr lang="en-US" dirty="0" smtClean="0"/>
              <a:t>the steps the RUC engine takes to make commitment recommendations</a:t>
            </a:r>
          </a:p>
          <a:p>
            <a:endParaRPr lang="en-US" b="1" dirty="0"/>
          </a:p>
          <a:p>
            <a:r>
              <a:rPr lang="en-US" b="1" dirty="0" smtClean="0"/>
              <a:t>Identify </a:t>
            </a:r>
            <a:r>
              <a:rPr lang="en-US" dirty="0" smtClean="0"/>
              <a:t>the impacts of decisions made by ERCOT and QSEs in the RUC process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990600"/>
            <a:ext cx="5499258" cy="50522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00AEC7"/>
                </a:solidFill>
              </a:rPr>
              <a:t>Determine revised unit commitments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List of binding/violated constraints from the TSA block is provided to the RUC block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These constraints are then enforced in the RUC block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Online units are optimally re-dispatched and additional generation is committed as needed to resolve the constraints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solidFill>
            <a:srgbClr val="00AEC7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solidFill>
            <a:srgbClr val="26D07C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24" name="Circular Arrow 23"/>
          <p:cNvSpPr/>
          <p:nvPr/>
        </p:nvSpPr>
        <p:spPr>
          <a:xfrm rot="10800000">
            <a:off x="6549132" y="2672953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ircular Arrow 8"/>
          <p:cNvSpPr/>
          <p:nvPr/>
        </p:nvSpPr>
        <p:spPr>
          <a:xfrm>
            <a:off x="6548180" y="1259038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4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990600"/>
            <a:ext cx="5499258" cy="50522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>
                <a:solidFill>
                  <a:srgbClr val="00AEC7"/>
                </a:solidFill>
              </a:rPr>
              <a:t>Security analysis of revised dispatch solution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Dispatch solution from the latest RUC block run is provided to the TSA block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A security analysis is performed that considers both the base case and contingency conditions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A list of binding and violated constraints is generated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solidFill>
            <a:srgbClr val="26D07C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24" name="Circular Arrow 23"/>
          <p:cNvSpPr/>
          <p:nvPr/>
        </p:nvSpPr>
        <p:spPr>
          <a:xfrm rot="10800000">
            <a:off x="6549132" y="2672953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ircular Arrow 8"/>
          <p:cNvSpPr/>
          <p:nvPr/>
        </p:nvSpPr>
        <p:spPr>
          <a:xfrm>
            <a:off x="6548180" y="1259038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990600"/>
            <a:ext cx="5499257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Steps 3 and 4 are looped </a:t>
            </a:r>
            <a:r>
              <a:rPr lang="en-US" b="1" u="sng" dirty="0" smtClean="0">
                <a:solidFill>
                  <a:srgbClr val="00AEC7"/>
                </a:solidFill>
              </a:rPr>
              <a:t>until</a:t>
            </a:r>
            <a:endParaRPr lang="en-US" b="1" dirty="0" smtClean="0">
              <a:solidFill>
                <a:srgbClr val="00AEC7"/>
              </a:solidFill>
            </a:endParaRPr>
          </a:p>
          <a:p>
            <a:r>
              <a:rPr lang="en-US" dirty="0" smtClean="0"/>
              <a:t>The TSA shows all constraints have been resolved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OR</a:t>
            </a:r>
            <a:endParaRPr lang="en-US" dirty="0" smtClean="0"/>
          </a:p>
          <a:p>
            <a:r>
              <a:rPr lang="en-US" dirty="0" smtClean="0"/>
              <a:t>There are no units that can be committed to resolve any remaining constraints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Rounded Rectangle 29"/>
          <p:cNvSpPr>
            <a:spLocks noChangeArrowheads="1"/>
          </p:cNvSpPr>
          <p:nvPr/>
        </p:nvSpPr>
        <p:spPr bwMode="auto">
          <a:xfrm>
            <a:off x="5943601" y="1371600"/>
            <a:ext cx="3048000" cy="3810000"/>
          </a:xfrm>
          <a:prstGeom prst="roundRect">
            <a:avLst>
              <a:gd name="adj" fmla="val 4463"/>
            </a:avLst>
          </a:prstGeom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bIns="27432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RUC </a:t>
            </a:r>
            <a:r>
              <a:rPr lang="en-US" b="1" kern="0" dirty="0" smtClean="0">
                <a:solidFill>
                  <a:prstClr val="white"/>
                </a:solidFill>
              </a:rPr>
              <a:t>Engine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042075" y="2246034"/>
            <a:ext cx="1302696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Transmission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Security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Analysis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(TSA)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7582790" y="2246034"/>
            <a:ext cx="1305250" cy="1277937"/>
          </a:xfrm>
          <a:prstGeom prst="roundRect">
            <a:avLst>
              <a:gd name="adj" fmla="val 6884"/>
            </a:avLst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Reliability Unit</a:t>
            </a:r>
            <a:b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Commitment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rPr>
              <a:t>(RUC)</a:t>
            </a:r>
          </a:p>
        </p:txBody>
      </p:sp>
      <p:sp>
        <p:nvSpPr>
          <p:cNvPr id="13" name="Circular Arrow 12"/>
          <p:cNvSpPr/>
          <p:nvPr/>
        </p:nvSpPr>
        <p:spPr>
          <a:xfrm>
            <a:off x="6548180" y="1259038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ircular Arrow 13"/>
          <p:cNvSpPr/>
          <p:nvPr/>
        </p:nvSpPr>
        <p:spPr>
          <a:xfrm rot="10800000">
            <a:off x="6549132" y="2672953"/>
            <a:ext cx="1833755" cy="1833755"/>
          </a:xfrm>
          <a:prstGeom prst="circularArrow">
            <a:avLst>
              <a:gd name="adj1" fmla="val 5024"/>
              <a:gd name="adj2" fmla="val 1142319"/>
              <a:gd name="adj3" fmla="val 20372647"/>
              <a:gd name="adj4" fmla="val 10800000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Engine –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990600"/>
            <a:ext cx="6553200" cy="5052221"/>
          </a:xfrm>
        </p:spPr>
        <p:txBody>
          <a:bodyPr/>
          <a:lstStyle/>
          <a:p>
            <a:r>
              <a:rPr lang="en-US" dirty="0" smtClean="0"/>
              <a:t>Presented as </a:t>
            </a:r>
            <a:r>
              <a:rPr lang="en-US" b="1" dirty="0" smtClean="0"/>
              <a:t>recommendations </a:t>
            </a:r>
            <a:r>
              <a:rPr lang="en-US" dirty="0" smtClean="0"/>
              <a:t>to the ERCOT Operator</a:t>
            </a:r>
          </a:p>
          <a:p>
            <a:r>
              <a:rPr lang="en-US" dirty="0" smtClean="0"/>
              <a:t>Operator must review and may make changes manually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Detailed information on contingency, overloaded element, ratings and flows, unit shift factors, etc.</a:t>
            </a:r>
          </a:p>
          <a:p>
            <a:r>
              <a:rPr lang="en-US" dirty="0" smtClean="0"/>
              <a:t>Presented as informational to the Operator to assist in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Rounded Rectangle 34"/>
          <p:cNvSpPr>
            <a:spLocks noChangeArrowheads="1"/>
          </p:cNvSpPr>
          <p:nvPr/>
        </p:nvSpPr>
        <p:spPr bwMode="auto">
          <a:xfrm>
            <a:off x="228600" y="1110711"/>
            <a:ext cx="1855692" cy="812036"/>
          </a:xfrm>
          <a:prstGeom prst="roundRect">
            <a:avLst>
              <a:gd name="adj" fmla="val 10282"/>
            </a:avLst>
          </a:pr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Resource Commitments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9" name="Rounded Rectangle 34"/>
          <p:cNvSpPr>
            <a:spLocks noChangeArrowheads="1"/>
          </p:cNvSpPr>
          <p:nvPr/>
        </p:nvSpPr>
        <p:spPr bwMode="auto">
          <a:xfrm>
            <a:off x="228600" y="2060782"/>
            <a:ext cx="1855692" cy="771751"/>
          </a:xfrm>
          <a:prstGeom prst="roundRect">
            <a:avLst>
              <a:gd name="adj" fmla="val 10282"/>
            </a:avLst>
          </a:pr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Resource De-commitments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0" name="Rounded Rectangle 34"/>
          <p:cNvSpPr>
            <a:spLocks noChangeArrowheads="1"/>
          </p:cNvSpPr>
          <p:nvPr/>
        </p:nvSpPr>
        <p:spPr bwMode="auto">
          <a:xfrm>
            <a:off x="228600" y="3733800"/>
            <a:ext cx="1855692" cy="771751"/>
          </a:xfrm>
          <a:prstGeom prst="roundRect">
            <a:avLst>
              <a:gd name="adj" fmla="val 10282"/>
            </a:avLst>
          </a:pr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 smtClean="0">
                <a:solidFill>
                  <a:schemeClr val="bg1"/>
                </a:solidFill>
              </a:rPr>
              <a:t>Constraint Information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2867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99DFE9"/>
                </a:solidFill>
              </a:rPr>
              <a:t>RUC Fundamentals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99DFE9"/>
                </a:solidFill>
              </a:rPr>
              <a:t>The RUC </a:t>
            </a:r>
            <a:r>
              <a:rPr lang="en-US" dirty="0" smtClean="0">
                <a:solidFill>
                  <a:srgbClr val="99DFE9"/>
                </a:solidFill>
              </a:rPr>
              <a:t>Engine</a:t>
            </a:r>
            <a:endParaRPr lang="en-US" dirty="0">
              <a:solidFill>
                <a:srgbClr val="99DFE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AEC7"/>
                </a:solidFill>
              </a:rPr>
              <a:t>Control Room </a:t>
            </a:r>
            <a:r>
              <a:rPr lang="en-US" b="1" dirty="0" smtClean="0">
                <a:solidFill>
                  <a:srgbClr val="00AEC7"/>
                </a:solidFill>
              </a:rPr>
              <a:t>Analysis and Actions</a:t>
            </a:r>
            <a:endParaRPr lang="en-US" b="1" dirty="0">
              <a:solidFill>
                <a:srgbClr val="00AEC7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DC2C6"/>
                </a:solidFill>
              </a:rPr>
              <a:t>Post-RUC Actions and Impact</a:t>
            </a:r>
            <a:endParaRPr lang="en-US" dirty="0">
              <a:solidFill>
                <a:srgbClr val="BDC2C6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2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Room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RUC sequence has completed, the Operator reviews multiple screens</a:t>
            </a:r>
          </a:p>
          <a:p>
            <a:endParaRPr lang="en-US" dirty="0"/>
          </a:p>
          <a:p>
            <a:r>
              <a:rPr lang="en-US" dirty="0" smtClean="0"/>
              <a:t>These screens contain the results of the study as well as details on how RUC arrived at its recommendations</a:t>
            </a:r>
          </a:p>
          <a:p>
            <a:endParaRPr lang="en-US" dirty="0"/>
          </a:p>
          <a:p>
            <a:r>
              <a:rPr lang="en-US" dirty="0" smtClean="0"/>
              <a:t>The Operator uses this information to make final commitment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6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MMS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1"/>
            <a:ext cx="9144000" cy="271362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953000" y="1623526"/>
            <a:ext cx="4191000" cy="1981200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47800" y="1623526"/>
            <a:ext cx="3505200" cy="1981200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798277"/>
            <a:ext cx="8534400" cy="2971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Commitment/</a:t>
            </a:r>
            <a:r>
              <a:rPr lang="en-US" b="1" dirty="0" err="1" smtClean="0"/>
              <a:t>Decommitment</a:t>
            </a:r>
            <a:r>
              <a:rPr lang="en-US" b="1" dirty="0" smtClean="0"/>
              <a:t> Analysis</a:t>
            </a:r>
            <a:r>
              <a:rPr lang="en-US" dirty="0" smtClean="0"/>
              <a:t> display gives the operator an overview of RUC recommendations</a:t>
            </a:r>
          </a:p>
          <a:p>
            <a:pPr lvl="1"/>
            <a:r>
              <a:rPr lang="en-US" dirty="0" smtClean="0"/>
              <a:t>Hours where commitment is recommended are highlighted</a:t>
            </a:r>
          </a:p>
          <a:p>
            <a:pPr lvl="1"/>
            <a:r>
              <a:rPr lang="en-US" dirty="0" smtClean="0"/>
              <a:t>Reason for commitment indicated by color</a:t>
            </a:r>
          </a:p>
          <a:p>
            <a:pPr lvl="1"/>
            <a:r>
              <a:rPr lang="en-US" dirty="0" smtClean="0"/>
              <a:t>Other unit information (startup type, min online time, HSL/LSL, etc.) is also shown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5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MMS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1"/>
            <a:ext cx="9144000" cy="2713620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 rot="18000000">
            <a:off x="6904330" y="2663237"/>
            <a:ext cx="304800" cy="81090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628022"/>
            <a:ext cx="8534400" cy="76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Operator may click on a highlighted hour, bringing up the </a:t>
            </a:r>
            <a:r>
              <a:rPr lang="en-US" b="1" dirty="0" smtClean="0"/>
              <a:t>Resource to Constraint Details </a:t>
            </a:r>
            <a:r>
              <a:rPr lang="en-US" dirty="0" smtClean="0"/>
              <a:t>display</a:t>
            </a:r>
          </a:p>
        </p:txBody>
      </p:sp>
    </p:spTree>
    <p:extLst>
      <p:ext uri="{BB962C8B-B14F-4D97-AF65-F5344CB8AC3E}">
        <p14:creationId xmlns:p14="http://schemas.microsoft.com/office/powerpoint/2010/main" val="49597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25097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MMS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191000" y="1495895"/>
            <a:ext cx="2133600" cy="1852095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43800" y="1490032"/>
            <a:ext cx="838200" cy="1852095"/>
          </a:xfrm>
          <a:prstGeom prst="roundRect">
            <a:avLst>
              <a:gd name="adj" fmla="val 16874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24600" y="1490033"/>
            <a:ext cx="1219200" cy="1852095"/>
          </a:xfrm>
          <a:prstGeom prst="roundRect">
            <a:avLst>
              <a:gd name="adj" fmla="val 1331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8382000" y="1493938"/>
            <a:ext cx="753208" cy="1852095"/>
          </a:xfrm>
          <a:prstGeom prst="roundRect">
            <a:avLst>
              <a:gd name="adj" fmla="val 16874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628022"/>
            <a:ext cx="8534400" cy="2590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Operator may click on a highlighted hour, bringing up the </a:t>
            </a:r>
            <a:r>
              <a:rPr lang="en-US" b="1" dirty="0" smtClean="0"/>
              <a:t>Resource to Constraint Details </a:t>
            </a:r>
            <a:r>
              <a:rPr lang="en-US" dirty="0" smtClean="0"/>
              <a:t>display</a:t>
            </a:r>
          </a:p>
          <a:p>
            <a:pPr lvl="1"/>
            <a:r>
              <a:rPr lang="en-US" dirty="0" smtClean="0"/>
              <a:t>Shows all constraints that were binding for that hour</a:t>
            </a:r>
          </a:p>
          <a:p>
            <a:pPr lvl="1"/>
            <a:r>
              <a:rPr lang="en-US" dirty="0" smtClean="0"/>
              <a:t>Shows shift factor for the selected resource on each constraint</a:t>
            </a:r>
          </a:p>
          <a:p>
            <a:pPr lvl="1"/>
            <a:r>
              <a:rPr lang="en-US" dirty="0" smtClean="0"/>
              <a:t>Shows the flow and shadow price at the end of the RUC solution for each constraint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MMS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04" y="838201"/>
            <a:ext cx="8334791" cy="2638351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12419" y="1345628"/>
            <a:ext cx="7969581" cy="473161"/>
          </a:xfrm>
          <a:prstGeom prst="roundRect">
            <a:avLst>
              <a:gd name="adj" fmla="val 19112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52753"/>
            <a:ext cx="8534400" cy="2666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the Operator needs additional information, a </a:t>
            </a:r>
            <a:r>
              <a:rPr lang="en-US" b="1" dirty="0" smtClean="0"/>
              <a:t>Suggestion Plan </a:t>
            </a:r>
            <a:r>
              <a:rPr lang="en-US" dirty="0" smtClean="0"/>
              <a:t>can be generated</a:t>
            </a:r>
          </a:p>
          <a:p>
            <a:pPr lvl="1"/>
            <a:r>
              <a:rPr lang="en-US" dirty="0" smtClean="0"/>
              <a:t>Gives detailed information for a single constraint in a single hour (e.g. constraint A in HE 17)</a:t>
            </a:r>
          </a:p>
          <a:p>
            <a:pPr lvl="1"/>
            <a:r>
              <a:rPr lang="en-US" dirty="0" smtClean="0"/>
              <a:t>Allows the Operator to see if a suggested commitment is reasonable or to identify other impactful units if additional commitments are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RUC Fundamentals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RUC </a:t>
            </a:r>
            <a:r>
              <a:rPr lang="en-US" dirty="0" smtClean="0"/>
              <a:t>Engine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Control Room </a:t>
            </a:r>
            <a:r>
              <a:rPr lang="en-US" dirty="0" smtClean="0"/>
              <a:t>Analysis and Actions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Post-RUC Actions and Impact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MMS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04" y="838201"/>
            <a:ext cx="8334791" cy="2638351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400800" y="1853057"/>
            <a:ext cx="750277" cy="1623495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51077" y="1853057"/>
            <a:ext cx="926123" cy="1623495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071338" y="1853057"/>
            <a:ext cx="668057" cy="1623495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52753"/>
            <a:ext cx="8534400" cy="2666999"/>
          </a:xfrm>
        </p:spPr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each unit, the </a:t>
            </a:r>
            <a:r>
              <a:rPr lang="en-US" dirty="0" smtClean="0"/>
              <a:t>Suggestion Plan </a:t>
            </a:r>
            <a:r>
              <a:rPr lang="en-US" dirty="0"/>
              <a:t>shows</a:t>
            </a:r>
          </a:p>
          <a:p>
            <a:pPr lvl="1"/>
            <a:r>
              <a:rPr lang="en-US" dirty="0"/>
              <a:t>Final MW dispatch for each unit</a:t>
            </a:r>
          </a:p>
          <a:p>
            <a:pPr lvl="1"/>
            <a:r>
              <a:rPr lang="en-US" dirty="0"/>
              <a:t>The MW impact the unit had on a constraint as a result</a:t>
            </a:r>
          </a:p>
          <a:p>
            <a:pPr lvl="1"/>
            <a:r>
              <a:rPr lang="en-US" dirty="0"/>
              <a:t>Whether the unit was selected by RUC for commitment</a:t>
            </a:r>
          </a:p>
        </p:txBody>
      </p:sp>
    </p:spTree>
    <p:extLst>
      <p:ext uri="{BB962C8B-B14F-4D97-AF65-F5344CB8AC3E}">
        <p14:creationId xmlns:p14="http://schemas.microsoft.com/office/powerpoint/2010/main" val="381238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MMS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1"/>
            <a:ext cx="9144000" cy="266141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700463" y="2130808"/>
            <a:ext cx="795337" cy="813577"/>
          </a:xfrm>
          <a:prstGeom prst="roundRect">
            <a:avLst>
              <a:gd name="adj" fmla="val 1313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00463" y="1388635"/>
            <a:ext cx="795337" cy="742173"/>
          </a:xfrm>
          <a:prstGeom prst="roundRect">
            <a:avLst>
              <a:gd name="adj" fmla="val 1439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700463" y="2944386"/>
            <a:ext cx="795337" cy="555230"/>
          </a:xfrm>
          <a:prstGeom prst="roundRect">
            <a:avLst>
              <a:gd name="adj" fmla="val 15556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213350" y="1160035"/>
            <a:ext cx="958850" cy="2339580"/>
          </a:xfrm>
          <a:prstGeom prst="roundRect">
            <a:avLst>
              <a:gd name="adj" fmla="val 755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5816"/>
            <a:ext cx="8534400" cy="2726166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Commitment/</a:t>
            </a:r>
            <a:r>
              <a:rPr lang="en-US" b="1" dirty="0" err="1" smtClean="0"/>
              <a:t>Decommitment</a:t>
            </a:r>
            <a:r>
              <a:rPr lang="en-US" b="1" dirty="0" smtClean="0"/>
              <a:t> Summary </a:t>
            </a:r>
            <a:r>
              <a:rPr lang="en-US" dirty="0" smtClean="0"/>
              <a:t>page is then use to finalize the commitment decisions</a:t>
            </a:r>
          </a:p>
          <a:p>
            <a:pPr lvl="1"/>
            <a:r>
              <a:rPr lang="en-US" dirty="0" smtClean="0"/>
              <a:t>Suggested units are automatically entered</a:t>
            </a:r>
          </a:p>
          <a:p>
            <a:pPr lvl="1"/>
            <a:r>
              <a:rPr lang="en-US" dirty="0" smtClean="0"/>
              <a:t>The Operator may manually add or remove units</a:t>
            </a:r>
          </a:p>
          <a:p>
            <a:pPr lvl="1"/>
            <a:r>
              <a:rPr lang="en-US" dirty="0" smtClean="0"/>
              <a:t>A reason must be entered for all commitments and manual actions</a:t>
            </a:r>
          </a:p>
        </p:txBody>
      </p:sp>
    </p:spTree>
    <p:extLst>
      <p:ext uri="{BB962C8B-B14F-4D97-AF65-F5344CB8AC3E}">
        <p14:creationId xmlns:p14="http://schemas.microsoft.com/office/powerpoint/2010/main" val="390900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Commitment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 RUC tool makes suggestions, it is the Operator that is ultimately responsible for making commitment decisions</a:t>
            </a:r>
          </a:p>
          <a:p>
            <a:endParaRPr lang="en-US" dirty="0"/>
          </a:p>
          <a:p>
            <a:r>
              <a:rPr lang="en-US" dirty="0" smtClean="0"/>
              <a:t>Several factors go into deciding these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1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Commitment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Possible reasons for deciding </a:t>
            </a:r>
            <a:r>
              <a:rPr lang="en-US" u="sng" dirty="0" smtClean="0"/>
              <a:t>not</a:t>
            </a:r>
            <a:r>
              <a:rPr lang="en-US" dirty="0" smtClean="0"/>
              <a:t> to commit a unit recommended by RUC:</a:t>
            </a:r>
            <a:endParaRPr lang="en-US" dirty="0"/>
          </a:p>
          <a:p>
            <a:r>
              <a:rPr lang="en-US" b="1" dirty="0" smtClean="0"/>
              <a:t>Evaluate Later:</a:t>
            </a:r>
            <a:r>
              <a:rPr lang="en-US" dirty="0" smtClean="0"/>
              <a:t> RUC suggestion is valid but the unit’s start time allows for the decision to be deferred until a later HRUC run.</a:t>
            </a:r>
          </a:p>
          <a:p>
            <a:r>
              <a:rPr lang="en-US" b="1" dirty="0" smtClean="0"/>
              <a:t>Short Start:</a:t>
            </a:r>
            <a:r>
              <a:rPr lang="en-US" dirty="0" smtClean="0"/>
              <a:t> RUC suggestion is valid but the unit has a start time of &lt;1 hour.</a:t>
            </a:r>
          </a:p>
          <a:p>
            <a:r>
              <a:rPr lang="en-US" dirty="0" smtClean="0"/>
              <a:t>A review of load forecast, weather forecast, COP data, and additional real-time studies has shown the unit is not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4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Commitment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Possible reasons for deciding to </a:t>
            </a:r>
            <a:r>
              <a:rPr lang="en-US" u="sng" dirty="0" smtClean="0"/>
              <a:t>accept a RUC recommendation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b="1" dirty="0" smtClean="0"/>
              <a:t>Capacity:</a:t>
            </a:r>
            <a:r>
              <a:rPr lang="en-US" dirty="0" smtClean="0"/>
              <a:t> Unit is needed to ensure adequate system-wide capacity</a:t>
            </a:r>
          </a:p>
          <a:p>
            <a:r>
              <a:rPr lang="en-US" b="1" dirty="0" smtClean="0"/>
              <a:t>Contingency:</a:t>
            </a:r>
            <a:r>
              <a:rPr lang="en-US" dirty="0" smtClean="0"/>
              <a:t> Unit is needed to manage congestion. The specific contingency will be entered as the Reason for commitment.</a:t>
            </a:r>
          </a:p>
          <a:p>
            <a:r>
              <a:rPr lang="en-US" b="1" dirty="0" smtClean="0"/>
              <a:t>Valley Import: </a:t>
            </a:r>
            <a:r>
              <a:rPr lang="en-US" dirty="0" smtClean="0"/>
              <a:t>Specific reason given for the Valley Import GTC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3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Commitment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Possible reasons for </a:t>
            </a:r>
            <a:r>
              <a:rPr lang="en-US" u="sng" dirty="0" smtClean="0"/>
              <a:t>manually committing</a:t>
            </a:r>
            <a:r>
              <a:rPr lang="en-US" dirty="0" smtClean="0"/>
              <a:t> a unit that was </a:t>
            </a:r>
            <a:r>
              <a:rPr lang="en-US" u="sng" dirty="0" smtClean="0"/>
              <a:t>not</a:t>
            </a:r>
            <a:r>
              <a:rPr lang="en-US" dirty="0" smtClean="0"/>
              <a:t> recommended by RUC:</a:t>
            </a:r>
            <a:endParaRPr lang="en-US" dirty="0"/>
          </a:p>
          <a:p>
            <a:r>
              <a:rPr lang="en-US" b="1" dirty="0" smtClean="0"/>
              <a:t>Voltage Support:</a:t>
            </a:r>
            <a:r>
              <a:rPr lang="en-US" dirty="0" smtClean="0"/>
              <a:t> The RUC tool cannot see voltage contingencies. Must be identified in additional study and committed manually.</a:t>
            </a:r>
          </a:p>
          <a:p>
            <a:r>
              <a:rPr lang="en-US" dirty="0" smtClean="0"/>
              <a:t>Forced outage occurred after RUC run was initiated.</a:t>
            </a:r>
          </a:p>
          <a:p>
            <a:r>
              <a:rPr lang="en-US" dirty="0"/>
              <a:t>A review of load forecast, weather </a:t>
            </a:r>
            <a:r>
              <a:rPr lang="en-US" dirty="0" smtClean="0"/>
              <a:t>forecast, COP </a:t>
            </a:r>
            <a:r>
              <a:rPr lang="en-US" dirty="0"/>
              <a:t>data, and additional real-time studies has shown the unit is </a:t>
            </a:r>
            <a:r>
              <a:rPr lang="en-US" dirty="0" smtClean="0"/>
              <a:t>needed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1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99DFE9"/>
                </a:solidFill>
              </a:rPr>
              <a:t>RUC Fundamentals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99DFE9"/>
                </a:solidFill>
              </a:rPr>
              <a:t>The RUC </a:t>
            </a:r>
            <a:r>
              <a:rPr lang="en-US" dirty="0" smtClean="0">
                <a:solidFill>
                  <a:srgbClr val="99DFE9"/>
                </a:solidFill>
              </a:rPr>
              <a:t>Engine</a:t>
            </a:r>
            <a:endParaRPr lang="en-US" dirty="0">
              <a:solidFill>
                <a:srgbClr val="99DFE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99DFE9"/>
                </a:solidFill>
              </a:rPr>
              <a:t>Control Room </a:t>
            </a:r>
            <a:r>
              <a:rPr lang="en-US" dirty="0" smtClean="0">
                <a:solidFill>
                  <a:srgbClr val="99DFE9"/>
                </a:solidFill>
              </a:rPr>
              <a:t>Analysis and Actions</a:t>
            </a:r>
            <a:endParaRPr lang="en-US" dirty="0">
              <a:solidFill>
                <a:srgbClr val="99DFE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AEC7"/>
                </a:solidFill>
              </a:rPr>
              <a:t>Post-RUC Actions and Impact</a:t>
            </a:r>
            <a:endParaRPr lang="en-US" b="1" dirty="0">
              <a:solidFill>
                <a:srgbClr val="00AEC7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 after a RUC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Once a decision to commit a unit has been reached, both ERCOT and the QSE have defined responsibilities: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communication may be </a:t>
            </a:r>
            <a:r>
              <a:rPr lang="en-US" b="1" dirty="0" smtClean="0"/>
              <a:t>electronic</a:t>
            </a:r>
            <a:r>
              <a:rPr lang="en-US" dirty="0" smtClean="0"/>
              <a:t> or </a:t>
            </a:r>
            <a:r>
              <a:rPr lang="en-US" b="1" dirty="0" smtClean="0"/>
              <a:t>verbal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5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052181"/>
              </p:ext>
            </p:extLst>
          </p:nvPr>
        </p:nvGraphicFramePr>
        <p:xfrm>
          <a:off x="1171575" y="2653812"/>
          <a:ext cx="7132320" cy="2423160"/>
        </p:xfrm>
        <a:graphic>
          <a:graphicData uri="http://schemas.openxmlformats.org/drawingml/2006/table">
            <a:tbl>
              <a:tblPr/>
              <a:tblGrid>
                <a:gridCol w="3566160"/>
                <a:gridCol w="356616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ERCOT: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QSE: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86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Communicates the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start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interval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 and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duration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 for which the Resource is required to be at least LSL</a:t>
                      </a:r>
                    </a:p>
                  </a:txBody>
                  <a:tcPr marL="182880" marR="182880" marT="182880" marB="18288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Acknowledges receipt of RUC and updates COP to confirm RUC status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latin typeface="Arial" pitchFamily="34" charset="0"/>
                        </a:rPr>
                        <a:t>Updates Energy Offer Curve for RUC status</a:t>
                      </a:r>
                    </a:p>
                  </a:txBody>
                  <a:tcPr marL="182880" marR="182880" marT="182880" marB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33" descr="GRX_BTP101_243_QSE_wee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4310" y="2079930"/>
            <a:ext cx="868362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31" y="4114800"/>
            <a:ext cx="868362" cy="116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 after a RUC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QSE receives a RUC instruction, it has two options for how to proceed:</a:t>
            </a:r>
          </a:p>
          <a:p>
            <a:pPr lvl="1"/>
            <a:r>
              <a:rPr lang="en-US" dirty="0" smtClean="0"/>
              <a:t>The QSE may choose to go </a:t>
            </a:r>
            <a:r>
              <a:rPr lang="en-US" b="1" dirty="0" smtClean="0"/>
              <a:t>ONRUC</a:t>
            </a:r>
            <a:endParaRPr lang="en-US" b="1" dirty="0"/>
          </a:p>
          <a:p>
            <a:pPr lvl="1"/>
            <a:r>
              <a:rPr lang="en-US" dirty="0" smtClean="0"/>
              <a:t>The QSE may choose to buy-back the </a:t>
            </a:r>
            <a:r>
              <a:rPr lang="en-US" dirty="0" err="1" smtClean="0"/>
              <a:t>RUCed</a:t>
            </a:r>
            <a:r>
              <a:rPr lang="en-US" dirty="0" smtClean="0"/>
              <a:t> hours and go </a:t>
            </a:r>
            <a:r>
              <a:rPr lang="en-US" b="1" dirty="0" smtClean="0"/>
              <a:t>ONOPTOUT</a:t>
            </a:r>
          </a:p>
          <a:p>
            <a:endParaRPr lang="en-US" dirty="0"/>
          </a:p>
          <a:p>
            <a:r>
              <a:rPr lang="en-US" dirty="0" smtClean="0"/>
              <a:t>Each option has different operational and financial implications</a:t>
            </a:r>
          </a:p>
          <a:p>
            <a:endParaRPr lang="en-US" dirty="0"/>
          </a:p>
          <a:p>
            <a:r>
              <a:rPr lang="en-US" dirty="0" smtClean="0"/>
              <a:t>The resource </a:t>
            </a:r>
            <a:r>
              <a:rPr lang="en-US" b="1" dirty="0" smtClean="0"/>
              <a:t>must still be online</a:t>
            </a:r>
            <a:r>
              <a:rPr lang="en-US" dirty="0" smtClean="0"/>
              <a:t> for </a:t>
            </a:r>
            <a:r>
              <a:rPr lang="en-US" u="sng" dirty="0" smtClean="0"/>
              <a:t>all</a:t>
            </a:r>
            <a:r>
              <a:rPr lang="en-US" dirty="0" smtClean="0"/>
              <a:t> </a:t>
            </a:r>
            <a:r>
              <a:rPr lang="en-US" dirty="0" err="1" smtClean="0"/>
              <a:t>RUCed</a:t>
            </a:r>
            <a:r>
              <a:rPr lang="en-US" dirty="0" smtClean="0"/>
              <a:t> hours regardless of which option is chosen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0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 bwMode="auto">
          <a:xfrm flipV="1">
            <a:off x="6380612" y="4193245"/>
            <a:ext cx="536258" cy="196408"/>
          </a:xfrm>
          <a:prstGeom prst="line">
            <a:avLst/>
          </a:prstGeom>
          <a:ln w="38100">
            <a:solidFill>
              <a:srgbClr val="00AEC7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 bwMode="auto">
          <a:xfrm flipV="1">
            <a:off x="6917612" y="3916811"/>
            <a:ext cx="383050" cy="276434"/>
          </a:xfrm>
          <a:prstGeom prst="line">
            <a:avLst/>
          </a:prstGeom>
          <a:ln w="38100">
            <a:solidFill>
              <a:srgbClr val="00AEC7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 flipV="1">
            <a:off x="7300663" y="3859648"/>
            <a:ext cx="547801" cy="49463"/>
          </a:xfrm>
          <a:prstGeom prst="line">
            <a:avLst/>
          </a:prstGeom>
          <a:ln w="38100">
            <a:solidFill>
              <a:srgbClr val="00AEC7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 bwMode="auto">
          <a:xfrm flipV="1">
            <a:off x="8374110" y="3059296"/>
            <a:ext cx="246515" cy="694359"/>
          </a:xfrm>
          <a:prstGeom prst="line">
            <a:avLst/>
          </a:prstGeom>
          <a:ln w="38100">
            <a:solidFill>
              <a:srgbClr val="00AEC7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 bwMode="auto">
          <a:xfrm flipV="1">
            <a:off x="7848464" y="3753657"/>
            <a:ext cx="525644" cy="105991"/>
          </a:xfrm>
          <a:prstGeom prst="line">
            <a:avLst/>
          </a:prstGeom>
          <a:ln w="38100">
            <a:solidFill>
              <a:srgbClr val="00AEC7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6005899" y="2057400"/>
            <a:ext cx="2806087" cy="466150"/>
          </a:xfrm>
          <a:prstGeom prst="rect">
            <a:avLst/>
          </a:prstGeom>
          <a:solidFill>
            <a:srgbClr val="5B67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prstClr val="white"/>
                </a:solidFill>
              </a:rPr>
              <a:t>Energy Offer Curve</a:t>
            </a:r>
          </a:p>
        </p:txBody>
      </p:sp>
      <p:sp>
        <p:nvSpPr>
          <p:cNvPr id="38" name="Freeform 37"/>
          <p:cNvSpPr/>
          <p:nvPr/>
        </p:nvSpPr>
        <p:spPr>
          <a:xfrm>
            <a:off x="6022699" y="2492276"/>
            <a:ext cx="2789287" cy="2300211"/>
          </a:xfrm>
          <a:custGeom>
            <a:avLst/>
            <a:gdLst>
              <a:gd name="connsiteX0" fmla="*/ 0 w 3346315"/>
              <a:gd name="connsiteY0" fmla="*/ 0 h 2096311"/>
              <a:gd name="connsiteX1" fmla="*/ 0 w 3346315"/>
              <a:gd name="connsiteY1" fmla="*/ 2096311 h 2096311"/>
              <a:gd name="connsiteX2" fmla="*/ 3346315 w 3346315"/>
              <a:gd name="connsiteY2" fmla="*/ 2096311 h 2096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46315" h="2096311">
                <a:moveTo>
                  <a:pt x="0" y="0"/>
                </a:moveTo>
                <a:lnTo>
                  <a:pt x="0" y="2096311"/>
                </a:lnTo>
                <a:lnTo>
                  <a:pt x="3346315" y="2096311"/>
                </a:lnTo>
              </a:path>
            </a:pathLst>
          </a:custGeom>
          <a:noFill/>
          <a:ln w="38100"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ONRUC – Operational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4738038" cy="50522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If the QSE elects to go ONRUC</a:t>
            </a:r>
          </a:p>
          <a:p>
            <a:r>
              <a:rPr lang="en-US" dirty="0" smtClean="0"/>
              <a:t>All energy above LSL is subject to an offer floor of $1500</a:t>
            </a:r>
          </a:p>
          <a:p>
            <a:r>
              <a:rPr lang="en-US" dirty="0" smtClean="0"/>
              <a:t>The QSE may update the Energy Offer Curve by the end of the Adjustment Period</a:t>
            </a:r>
          </a:p>
          <a:p>
            <a:pPr lvl="1"/>
            <a:r>
              <a:rPr lang="en-US" dirty="0" smtClean="0"/>
              <a:t>ERCOT will update it automatically if the QSE does not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Reliability Deployment Price Adder</a:t>
            </a:r>
            <a:r>
              <a:rPr lang="en-US" dirty="0" smtClean="0"/>
              <a:t> will be triggered for all other online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2814" y="3682842"/>
            <a:ext cx="8551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solidFill>
                  <a:srgbClr val="FF0000"/>
                </a:solidFill>
              </a:defRPr>
            </a:lvl1pPr>
          </a:lstStyle>
          <a:p>
            <a:pPr algn="r"/>
            <a:r>
              <a:rPr lang="en-US" b="1" i="0" dirty="0" smtClean="0">
                <a:solidFill>
                  <a:srgbClr val="FF8200"/>
                </a:solidFill>
              </a:rPr>
              <a:t>$1500</a:t>
            </a:r>
            <a:endParaRPr lang="en-US" b="1" i="0" dirty="0">
              <a:solidFill>
                <a:srgbClr val="FF82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6311124" y="4999916"/>
            <a:ext cx="119773" cy="0"/>
          </a:xfrm>
          <a:prstGeom prst="line">
            <a:avLst/>
          </a:prstGeom>
          <a:noFill/>
          <a:ln w="19050" cap="flat" cmpd="sng" algn="ctr">
            <a:solidFill>
              <a:srgbClr val="5B6770"/>
            </a:solidFill>
            <a:prstDash val="solid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 rot="16200000" flipH="1">
            <a:off x="8574934" y="5003911"/>
            <a:ext cx="119773" cy="0"/>
          </a:xfrm>
          <a:prstGeom prst="line">
            <a:avLst/>
          </a:prstGeom>
          <a:noFill/>
          <a:ln w="19050" cap="flat" cmpd="sng" algn="ctr">
            <a:solidFill>
              <a:srgbClr val="5B677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027626" y="5056264"/>
            <a:ext cx="716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0" baseline="0" dirty="0" smtClean="0">
                <a:solidFill>
                  <a:srgbClr val="5B6770"/>
                </a:solidFill>
                <a:latin typeface="Arial"/>
              </a:rPr>
              <a:t>LSL</a:t>
            </a:r>
            <a:endParaRPr lang="en-US" b="1" i="0" baseline="0" dirty="0">
              <a:solidFill>
                <a:srgbClr val="5B6770"/>
              </a:solidFill>
              <a:latin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6582" y="5056264"/>
            <a:ext cx="716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0" baseline="0" dirty="0" smtClean="0">
                <a:solidFill>
                  <a:srgbClr val="5B6770"/>
                </a:solidFill>
                <a:latin typeface="Arial"/>
              </a:rPr>
              <a:t>HSL</a:t>
            </a:r>
            <a:endParaRPr lang="en-US" b="1" i="0" baseline="0" dirty="0">
              <a:solidFill>
                <a:srgbClr val="5B6770"/>
              </a:solidFill>
              <a:latin typeface="Arial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5929688" y="3861090"/>
            <a:ext cx="119773" cy="0"/>
          </a:xfrm>
          <a:prstGeom prst="line">
            <a:avLst/>
          </a:prstGeom>
          <a:ln w="19050">
            <a:solidFill>
              <a:srgbClr val="5B67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8620625" y="2852705"/>
            <a:ext cx="14194" cy="2158642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6371011" y="2890082"/>
            <a:ext cx="1" cy="2121265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89575" y="3859648"/>
            <a:ext cx="2923239" cy="0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 bwMode="auto">
          <a:xfrm>
            <a:off x="7300662" y="3859992"/>
            <a:ext cx="547802" cy="0"/>
          </a:xfrm>
          <a:prstGeom prst="line">
            <a:avLst/>
          </a:prstGeom>
          <a:ln w="38100">
            <a:solidFill>
              <a:srgbClr val="FF82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 bwMode="auto">
          <a:xfrm>
            <a:off x="6916870" y="3859648"/>
            <a:ext cx="383792" cy="0"/>
          </a:xfrm>
          <a:prstGeom prst="line">
            <a:avLst/>
          </a:prstGeom>
          <a:ln w="38100">
            <a:solidFill>
              <a:srgbClr val="FF82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>
            <a:off x="6369068" y="3859648"/>
            <a:ext cx="547802" cy="0"/>
          </a:xfrm>
          <a:prstGeom prst="line">
            <a:avLst/>
          </a:prstGeom>
          <a:ln w="38100">
            <a:solidFill>
              <a:srgbClr val="FF82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12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AEC7"/>
                </a:solidFill>
              </a:rPr>
              <a:t>RUC Fundamentals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BDC2C6"/>
                </a:solidFill>
              </a:rPr>
              <a:t>The RUC </a:t>
            </a:r>
            <a:r>
              <a:rPr lang="en-US" dirty="0" smtClean="0">
                <a:solidFill>
                  <a:srgbClr val="BDC2C6"/>
                </a:solidFill>
              </a:rPr>
              <a:t>Engine</a:t>
            </a:r>
            <a:endParaRPr lang="en-US" dirty="0">
              <a:solidFill>
                <a:srgbClr val="BDC2C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BDC2C6"/>
                </a:solidFill>
              </a:rPr>
              <a:t>Control Room </a:t>
            </a:r>
            <a:r>
              <a:rPr lang="en-US" dirty="0" smtClean="0">
                <a:solidFill>
                  <a:srgbClr val="BDC2C6"/>
                </a:solidFill>
              </a:rPr>
              <a:t>Analysis and Actions</a:t>
            </a:r>
            <a:endParaRPr lang="en-US" dirty="0">
              <a:solidFill>
                <a:srgbClr val="BDC2C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DC2C6"/>
                </a:solidFill>
              </a:rPr>
              <a:t>Post-RUC Actions and Impact</a:t>
            </a:r>
            <a:endParaRPr lang="en-US" dirty="0">
              <a:solidFill>
                <a:srgbClr val="BDC2C6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1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ONRUC – Financial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4738038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If the QSE elects to go ONRUC</a:t>
            </a:r>
          </a:p>
          <a:p>
            <a:r>
              <a:rPr lang="en-US" dirty="0" smtClean="0"/>
              <a:t>ERCOT guarantees the QSE will recover its Start-up and Minimum Energy Costs</a:t>
            </a:r>
          </a:p>
          <a:p>
            <a:pPr lvl="1"/>
            <a:r>
              <a:rPr lang="en-US" dirty="0" smtClean="0"/>
              <a:t>QSE must actually incur the costs</a:t>
            </a:r>
          </a:p>
          <a:p>
            <a:pPr lvl="1"/>
            <a:r>
              <a:rPr lang="en-US" dirty="0" smtClean="0"/>
              <a:t>Start-up cost only paid if the unit start was due to the RUC instruction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5791200" y="1848111"/>
            <a:ext cx="3179763" cy="1680775"/>
          </a:xfrm>
          <a:prstGeom prst="rect">
            <a:avLst/>
          </a:prstGeom>
          <a:solidFill>
            <a:srgbClr val="26D07C"/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Minimum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Energy Costs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5791199" y="3528887"/>
            <a:ext cx="3179764" cy="1480045"/>
          </a:xfrm>
          <a:prstGeom prst="rect">
            <a:avLst/>
          </a:prstGeom>
          <a:solidFill>
            <a:srgbClr val="177F4B"/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Startup Costs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6078538" y="5031828"/>
            <a:ext cx="2605087" cy="4431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5B6770"/>
                </a:solidFill>
              </a:rPr>
              <a:t>Costs Incurred</a:t>
            </a:r>
          </a:p>
        </p:txBody>
      </p:sp>
    </p:spTree>
    <p:extLst>
      <p:ext uri="{BB962C8B-B14F-4D97-AF65-F5344CB8AC3E}">
        <p14:creationId xmlns:p14="http://schemas.microsoft.com/office/powerpoint/2010/main" val="11679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ONRUC – Financial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59740"/>
            <a:ext cx="8534400" cy="7246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AEC7"/>
                </a:solidFill>
              </a:rPr>
              <a:t>This means the QSE will receive a </a:t>
            </a:r>
            <a:r>
              <a:rPr lang="en-US" b="1" dirty="0" smtClean="0">
                <a:solidFill>
                  <a:srgbClr val="00AEC7"/>
                </a:solidFill>
              </a:rPr>
              <a:t>make-whole payment</a:t>
            </a:r>
            <a:r>
              <a:rPr lang="en-US" dirty="0" smtClean="0">
                <a:solidFill>
                  <a:srgbClr val="00AEC7"/>
                </a:solidFill>
              </a:rPr>
              <a:t> if revenue is less than costs</a:t>
            </a:r>
            <a:endParaRPr lang="en-US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427268" y="1568045"/>
            <a:ext cx="2804546" cy="947629"/>
          </a:xfrm>
          <a:prstGeom prst="rect">
            <a:avLst/>
          </a:prstGeom>
          <a:noFill/>
          <a:ln w="19050" algn="ctr">
            <a:solidFill>
              <a:srgbClr val="5B677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5B6770"/>
                </a:solidFill>
              </a:rPr>
              <a:t>Make-Whole Payment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425679" y="2522463"/>
            <a:ext cx="2806255" cy="222938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Real-Time </a:t>
            </a:r>
            <a:r>
              <a:rPr lang="en-US" b="1" dirty="0" smtClean="0">
                <a:solidFill>
                  <a:schemeClr val="bg1"/>
                </a:solidFill>
              </a:rPr>
              <a:t>Revenue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less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Incremental Costs</a:t>
            </a: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5119792" y="1561257"/>
            <a:ext cx="3176483" cy="1680775"/>
          </a:xfrm>
          <a:prstGeom prst="rect">
            <a:avLst/>
          </a:prstGeom>
          <a:solidFill>
            <a:srgbClr val="26D07C"/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Minimum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Energy Costs</a:t>
            </a: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5119791" y="3242033"/>
            <a:ext cx="3179764" cy="1480045"/>
          </a:xfrm>
          <a:prstGeom prst="rect">
            <a:avLst/>
          </a:prstGeom>
          <a:solidFill>
            <a:srgbClr val="177F4B"/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Startup Costs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94805" y="2481216"/>
            <a:ext cx="4667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5B6770"/>
                </a:solidFill>
              </a:rPr>
              <a:t>$</a:t>
            </a:r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838200" y="867805"/>
            <a:ext cx="7772400" cy="3928498"/>
            <a:chOff x="528" y="1499"/>
            <a:chExt cx="4896" cy="2061"/>
          </a:xfrm>
        </p:grpSpPr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551" y="1499"/>
              <a:ext cx="0" cy="2061"/>
            </a:xfrm>
            <a:prstGeom prst="line">
              <a:avLst/>
            </a:prstGeom>
            <a:noFill/>
            <a:ln w="76200">
              <a:solidFill>
                <a:srgbClr val="5B677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528" y="3542"/>
              <a:ext cx="4896" cy="0"/>
            </a:xfrm>
            <a:prstGeom prst="line">
              <a:avLst/>
            </a:prstGeom>
            <a:noFill/>
            <a:ln w="76200">
              <a:solidFill>
                <a:srgbClr val="5B677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425680" y="1568046"/>
            <a:ext cx="3689348" cy="0"/>
          </a:xfrm>
          <a:prstGeom prst="line">
            <a:avLst/>
          </a:prstGeom>
          <a:noFill/>
          <a:ln w="19050">
            <a:solidFill>
              <a:srgbClr val="5B677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1271426" y="4731215"/>
            <a:ext cx="30495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5B6770"/>
                </a:solidFill>
              </a:rPr>
              <a:t>Revenues Received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437187" y="4744974"/>
            <a:ext cx="2605087" cy="4431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5B6770"/>
                </a:solidFill>
              </a:rPr>
              <a:t>Costs Incurred</a:t>
            </a: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5103092" y="881636"/>
            <a:ext cx="326897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5B6770"/>
                </a:solidFill>
              </a:rPr>
              <a:t>RUC </a:t>
            </a:r>
            <a:r>
              <a:rPr lang="en-US" sz="2000" b="1" dirty="0">
                <a:solidFill>
                  <a:srgbClr val="5B6770"/>
                </a:solidFill>
              </a:rPr>
              <a:t>Guaranteed Amount</a:t>
            </a:r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>
            <a:off x="4871979" y="1372173"/>
            <a:ext cx="3737238" cy="3829830"/>
          </a:xfrm>
          <a:prstGeom prst="roundRect">
            <a:avLst>
              <a:gd name="adj" fmla="val 11700"/>
            </a:avLst>
          </a:prstGeom>
          <a:solidFill>
            <a:srgbClr val="FFCC00">
              <a:alpha val="18039"/>
            </a:srgbClr>
          </a:solidFill>
          <a:ln w="57150" algn="ctr">
            <a:solidFill>
              <a:srgbClr val="FFCC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 animBg="1"/>
      <p:bldP spid="26" grpId="0"/>
      <p:bldP spid="2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ONRUC – Financial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59740"/>
            <a:ext cx="8534400" cy="7246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AEC7"/>
                </a:solidFill>
              </a:rPr>
              <a:t>However, the QSE may receive a </a:t>
            </a:r>
            <a:r>
              <a:rPr lang="en-US" b="1" dirty="0" smtClean="0">
                <a:solidFill>
                  <a:srgbClr val="00AEC7"/>
                </a:solidFill>
              </a:rPr>
              <a:t>claw-back charge</a:t>
            </a:r>
            <a:r>
              <a:rPr lang="en-US" dirty="0" smtClean="0">
                <a:solidFill>
                  <a:srgbClr val="00AEC7"/>
                </a:solidFill>
              </a:rPr>
              <a:t> for revenues beyond the RUC guaranteed amount</a:t>
            </a:r>
            <a:endParaRPr lang="en-US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425679" y="990601"/>
            <a:ext cx="2806255" cy="376125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Real-Time </a:t>
            </a:r>
            <a:r>
              <a:rPr lang="en-US" b="1" dirty="0" smtClean="0">
                <a:solidFill>
                  <a:schemeClr val="bg1"/>
                </a:solidFill>
              </a:rPr>
              <a:t>Revenue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less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Incremental Costs</a:t>
            </a: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5119792" y="1561257"/>
            <a:ext cx="3176483" cy="1680775"/>
          </a:xfrm>
          <a:prstGeom prst="rect">
            <a:avLst/>
          </a:prstGeom>
          <a:solidFill>
            <a:srgbClr val="26D07C"/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Minimum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Energy Costs</a:t>
            </a: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5119791" y="3242033"/>
            <a:ext cx="3179764" cy="1480045"/>
          </a:xfrm>
          <a:prstGeom prst="rect">
            <a:avLst/>
          </a:prstGeom>
          <a:solidFill>
            <a:srgbClr val="177F4B"/>
          </a:solidFill>
          <a:ln w="9525" algn="ctr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Startup Costs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94805" y="2481216"/>
            <a:ext cx="4667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5B6770"/>
                </a:solidFill>
              </a:rPr>
              <a:t>$</a:t>
            </a:r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838200" y="867805"/>
            <a:ext cx="7772400" cy="3928498"/>
            <a:chOff x="528" y="1499"/>
            <a:chExt cx="4896" cy="2061"/>
          </a:xfrm>
        </p:grpSpPr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551" y="1499"/>
              <a:ext cx="0" cy="2061"/>
            </a:xfrm>
            <a:prstGeom prst="line">
              <a:avLst/>
            </a:prstGeom>
            <a:noFill/>
            <a:ln w="76200">
              <a:solidFill>
                <a:srgbClr val="5B677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528" y="3542"/>
              <a:ext cx="4896" cy="0"/>
            </a:xfrm>
            <a:prstGeom prst="line">
              <a:avLst/>
            </a:prstGeom>
            <a:noFill/>
            <a:ln w="76200">
              <a:solidFill>
                <a:srgbClr val="5B677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425680" y="1568046"/>
            <a:ext cx="3689348" cy="0"/>
          </a:xfrm>
          <a:prstGeom prst="line">
            <a:avLst/>
          </a:prstGeom>
          <a:noFill/>
          <a:ln w="19050">
            <a:solidFill>
              <a:srgbClr val="5B677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1271426" y="4731215"/>
            <a:ext cx="30495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5B6770"/>
                </a:solidFill>
              </a:rPr>
              <a:t>Revenues Received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437187" y="4744974"/>
            <a:ext cx="2605087" cy="4431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5B6770"/>
                </a:solidFill>
              </a:rPr>
              <a:t>Costs Incurred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427388" y="990601"/>
            <a:ext cx="2804546" cy="570656"/>
          </a:xfrm>
          <a:prstGeom prst="rect">
            <a:avLst/>
          </a:prstGeom>
          <a:solidFill>
            <a:srgbClr val="FF8200">
              <a:alpha val="80000"/>
            </a:srgbClr>
          </a:solidFill>
          <a:ln w="19050" algn="ctr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Claw-Back Charge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5103092" y="881636"/>
            <a:ext cx="326897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5B6770"/>
                </a:solidFill>
              </a:rPr>
              <a:t>RUC </a:t>
            </a:r>
            <a:r>
              <a:rPr lang="en-US" sz="2000" b="1" dirty="0">
                <a:solidFill>
                  <a:srgbClr val="5B6770"/>
                </a:solidFill>
              </a:rPr>
              <a:t>Guaranteed Amount</a:t>
            </a:r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>
            <a:off x="4871979" y="1372173"/>
            <a:ext cx="3737238" cy="3829830"/>
          </a:xfrm>
          <a:prstGeom prst="roundRect">
            <a:avLst>
              <a:gd name="adj" fmla="val 11700"/>
            </a:avLst>
          </a:prstGeom>
          <a:solidFill>
            <a:srgbClr val="FFCC00">
              <a:alpha val="18039"/>
            </a:srgbClr>
          </a:solidFill>
          <a:ln w="57150" algn="ctr">
            <a:solidFill>
              <a:srgbClr val="FFCC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8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ONOPTOUT – Operational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5240104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If the QSE elects to go ONOPTOUT</a:t>
            </a:r>
          </a:p>
          <a:p>
            <a:r>
              <a:rPr lang="en-US" dirty="0" smtClean="0"/>
              <a:t>The resource must still start/run for the </a:t>
            </a:r>
            <a:r>
              <a:rPr lang="en-US" b="1" dirty="0" smtClean="0"/>
              <a:t>all </a:t>
            </a:r>
            <a:r>
              <a:rPr lang="en-US" b="1" dirty="0" err="1" smtClean="0"/>
              <a:t>RUCed</a:t>
            </a:r>
            <a:r>
              <a:rPr lang="en-US" b="1" dirty="0" smtClean="0"/>
              <a:t> hours</a:t>
            </a:r>
            <a:endParaRPr lang="en-US" dirty="0" smtClean="0"/>
          </a:p>
          <a:p>
            <a:r>
              <a:rPr lang="en-US" dirty="0" smtClean="0"/>
              <a:t>No $1500 floor for energy</a:t>
            </a:r>
          </a:p>
          <a:p>
            <a:r>
              <a:rPr lang="en-US" dirty="0" smtClean="0"/>
              <a:t>Unit is dispatched normally according to its Energy Offer Curve</a:t>
            </a:r>
          </a:p>
          <a:p>
            <a:r>
              <a:rPr lang="en-US" dirty="0" smtClean="0"/>
              <a:t>The Reliability Deployment Price Adder is not triggered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43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005899" y="2057400"/>
            <a:ext cx="2806087" cy="2735087"/>
            <a:chOff x="6039780" y="3320672"/>
            <a:chExt cx="1852726" cy="1805848"/>
          </a:xfrm>
        </p:grpSpPr>
        <p:cxnSp>
          <p:nvCxnSpPr>
            <p:cNvPr id="24" name="Straight Connector 23"/>
            <p:cNvCxnSpPr/>
            <p:nvPr/>
          </p:nvCxnSpPr>
          <p:spPr bwMode="auto">
            <a:xfrm flipV="1">
              <a:off x="6287185" y="4730869"/>
              <a:ext cx="354066" cy="129679"/>
            </a:xfrm>
            <a:prstGeom prst="line">
              <a:avLst/>
            </a:prstGeom>
            <a:ln w="38100">
              <a:solidFill>
                <a:srgbClr val="00AEC7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6641741" y="4548353"/>
              <a:ext cx="252910" cy="182516"/>
            </a:xfrm>
            <a:prstGeom prst="line">
              <a:avLst/>
            </a:prstGeom>
            <a:ln w="38100">
              <a:solidFill>
                <a:srgbClr val="00AEC7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6894651" y="4510611"/>
              <a:ext cx="361687" cy="32658"/>
            </a:xfrm>
            <a:prstGeom prst="line">
              <a:avLst/>
            </a:prstGeom>
            <a:ln w="38100">
              <a:solidFill>
                <a:srgbClr val="00AEC7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7603397" y="3982176"/>
              <a:ext cx="162762" cy="458452"/>
            </a:xfrm>
            <a:prstGeom prst="line">
              <a:avLst/>
            </a:prstGeom>
            <a:ln w="38100">
              <a:solidFill>
                <a:srgbClr val="00AEC7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7256338" y="4440630"/>
              <a:ext cx="347058" cy="69981"/>
            </a:xfrm>
            <a:prstGeom prst="line">
              <a:avLst/>
            </a:prstGeom>
            <a:ln w="38100">
              <a:solidFill>
                <a:srgbClr val="00AEC7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6039780" y="3320672"/>
              <a:ext cx="1852726" cy="307777"/>
            </a:xfrm>
            <a:prstGeom prst="rect">
              <a:avLst/>
            </a:prstGeom>
            <a:solidFill>
              <a:srgbClr val="5B6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dirty="0">
                  <a:solidFill>
                    <a:prstClr val="white"/>
                  </a:solidFill>
                </a:rPr>
                <a:t>Energy Offer Curve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6050872" y="3607800"/>
              <a:ext cx="1841634" cy="1518720"/>
            </a:xfrm>
            <a:custGeom>
              <a:avLst/>
              <a:gdLst>
                <a:gd name="connsiteX0" fmla="*/ 0 w 3346315"/>
                <a:gd name="connsiteY0" fmla="*/ 0 h 2096311"/>
                <a:gd name="connsiteX1" fmla="*/ 0 w 3346315"/>
                <a:gd name="connsiteY1" fmla="*/ 2096311 h 2096311"/>
                <a:gd name="connsiteX2" fmla="*/ 3346315 w 3346315"/>
                <a:gd name="connsiteY2" fmla="*/ 2096311 h 2096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46315" h="2096311">
                  <a:moveTo>
                    <a:pt x="0" y="0"/>
                  </a:moveTo>
                  <a:lnTo>
                    <a:pt x="0" y="2096311"/>
                  </a:lnTo>
                  <a:lnTo>
                    <a:pt x="3346315" y="2096311"/>
                  </a:lnTo>
                </a:path>
              </a:pathLst>
            </a:custGeom>
            <a:noFill/>
            <a:ln w="38100">
              <a:solidFill>
                <a:srgbClr val="5B67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Text Box 7"/>
          <p:cNvSpPr txBox="1">
            <a:spLocks noChangeArrowheads="1"/>
          </p:cNvSpPr>
          <p:nvPr/>
        </p:nvSpPr>
        <p:spPr bwMode="auto">
          <a:xfrm rot="16200000">
            <a:off x="5363831" y="2890019"/>
            <a:ext cx="979182" cy="33855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5B6770"/>
                </a:solidFill>
              </a:rPr>
              <a:t>$ / MWh</a:t>
            </a:r>
          </a:p>
        </p:txBody>
      </p:sp>
    </p:spTree>
    <p:extLst>
      <p:ext uri="{BB962C8B-B14F-4D97-AF65-F5344CB8AC3E}">
        <p14:creationId xmlns:p14="http://schemas.microsoft.com/office/powerpoint/2010/main" val="28680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</a:t>
            </a:r>
            <a:r>
              <a:rPr lang="en-US" dirty="0" smtClean="0"/>
              <a:t>ONOPTOUT </a:t>
            </a:r>
            <a:r>
              <a:rPr lang="en-US" dirty="0"/>
              <a:t>– Financial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RUC financial settlements apply for resources that elect to go ONOPTOUT</a:t>
            </a:r>
          </a:p>
          <a:p>
            <a:endParaRPr lang="en-US" dirty="0"/>
          </a:p>
          <a:p>
            <a:r>
              <a:rPr lang="en-US" dirty="0" smtClean="0"/>
              <a:t>This means there is no claw-back charge for any profits made during the RUC hours</a:t>
            </a:r>
          </a:p>
          <a:p>
            <a:endParaRPr lang="en-US" dirty="0"/>
          </a:p>
          <a:p>
            <a:r>
              <a:rPr lang="en-US" dirty="0" smtClean="0"/>
              <a:t>However, there is also no make-whole payment if revenue is less than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Opt-out of a RUC Instruction?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QSE receives a RUC instruction, the COP should be updated to reflect the intended opt-out decision (ONRUC or ONOPTOUT) for future hours</a:t>
            </a:r>
          </a:p>
          <a:p>
            <a:endParaRPr lang="en-US" dirty="0"/>
          </a:p>
          <a:p>
            <a:r>
              <a:rPr lang="en-US" dirty="0" smtClean="0"/>
              <a:t>However, with the implementation of NPRR744 in 2017, the COP update does not constitute a decision to opt-out</a:t>
            </a:r>
          </a:p>
          <a:p>
            <a:endParaRPr lang="en-US" dirty="0"/>
          </a:p>
          <a:p>
            <a:r>
              <a:rPr lang="en-US" dirty="0" smtClean="0"/>
              <a:t>The determination of whether the resource has opted-out is now based on the </a:t>
            </a:r>
            <a:r>
              <a:rPr lang="en-US" b="1" dirty="0" smtClean="0"/>
              <a:t>telemetered </a:t>
            </a:r>
            <a:r>
              <a:rPr lang="en-US" b="1" smtClean="0"/>
              <a:t>resource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9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Opt-out of a RUC Instruction?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In order to opt-out of a RUC instruction, the QSE must telemeter a status of ONOPTOUT in the first SCED interval during the RUC block where the unit is </a:t>
            </a:r>
            <a:r>
              <a:rPr lang="en-US" b="1" dirty="0" smtClean="0"/>
              <a:t>online and available for SCED dispatch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means…</a:t>
            </a:r>
          </a:p>
          <a:p>
            <a:pPr lvl="1"/>
            <a:r>
              <a:rPr lang="en-US" dirty="0" smtClean="0"/>
              <a:t>If the unit is offline prior to the RUC, the QSE must telemeter ONOPTOUT for the first SCED interval after the unit exits STARTUP</a:t>
            </a:r>
          </a:p>
          <a:p>
            <a:pPr lvl="1"/>
            <a:r>
              <a:rPr lang="en-US" dirty="0" smtClean="0"/>
              <a:t>If the RUC is extending a unit already online, the QSE must telemeter ONOPTOUT for the first SCED interval of the RUC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Opt-out of a RUC Instruction?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Some things to note:</a:t>
            </a:r>
            <a:endParaRPr lang="en-US" dirty="0"/>
          </a:p>
          <a:p>
            <a:r>
              <a:rPr lang="en-US" dirty="0" smtClean="0"/>
              <a:t>Any online telemetered status (ON, ONREG, etc.) that is </a:t>
            </a:r>
            <a:r>
              <a:rPr lang="en-US" b="1" dirty="0" smtClean="0"/>
              <a:t>not</a:t>
            </a:r>
            <a:r>
              <a:rPr lang="en-US" dirty="0" smtClean="0"/>
              <a:t> ONOPTOUT is treated as ONRUC by SCED</a:t>
            </a:r>
          </a:p>
          <a:p>
            <a:endParaRPr lang="en-US" dirty="0" smtClean="0"/>
          </a:p>
          <a:p>
            <a:r>
              <a:rPr lang="en-US" dirty="0" smtClean="0"/>
              <a:t>The opt-out decision is recorded</a:t>
            </a:r>
            <a:r>
              <a:rPr lang="en-US" b="1" dirty="0" smtClean="0"/>
              <a:t> automatically</a:t>
            </a:r>
            <a:r>
              <a:rPr lang="en-US" dirty="0" smtClean="0"/>
              <a:t> in the first SCED interval and </a:t>
            </a:r>
            <a:r>
              <a:rPr lang="en-US" b="1" dirty="0" smtClean="0"/>
              <a:t>cannot be changed for the remainder of the RUC block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first available SCED interval must occur in the first hour of the RUC block in order to opt-out</a:t>
            </a:r>
          </a:p>
          <a:p>
            <a:pPr lvl="1"/>
            <a:r>
              <a:rPr lang="en-US" dirty="0" smtClean="0"/>
              <a:t>If the unit fails to start in the first hour, it cannot opt-out and will be considered ONRUC when it comes online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7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Opt-out of a RUC Instruction?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1523"/>
            <a:ext cx="85344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AEC7"/>
                </a:solidFill>
              </a:rPr>
              <a:t>Some things to note:</a:t>
            </a:r>
            <a:endParaRPr lang="en-US" dirty="0" smtClean="0"/>
          </a:p>
          <a:p>
            <a:r>
              <a:rPr lang="en-US" dirty="0" smtClean="0"/>
              <a:t>Any changes to the telemetered resource status after the opt-out decision has been made will be automatically overridden by SCED back to either ONRUC or ONOPTOUT depending on the decision</a:t>
            </a:r>
          </a:p>
          <a:p>
            <a:endParaRPr lang="en-US" dirty="0" smtClean="0"/>
          </a:p>
          <a:p>
            <a:r>
              <a:rPr lang="en-US" dirty="0" smtClean="0"/>
              <a:t>The ERCOT Operator cannot override an opt-out decision once it has been made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Opting-out: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1524000"/>
          </a:xfrm>
        </p:spPr>
        <p:txBody>
          <a:bodyPr/>
          <a:lstStyle/>
          <a:p>
            <a:r>
              <a:rPr lang="en-US" dirty="0" smtClean="0"/>
              <a:t>Consider the following scenario: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AEC7"/>
                </a:solidFill>
              </a:rPr>
              <a:t>Unit A has been committed for HE 15 through HE 18. The unit is initially offline.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345631"/>
              </p:ext>
            </p:extLst>
          </p:nvPr>
        </p:nvGraphicFramePr>
        <p:xfrm>
          <a:off x="647700" y="2748343"/>
          <a:ext cx="3139440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752600" y="5518171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82412"/>
              </p:ext>
            </p:extLst>
          </p:nvPr>
        </p:nvGraphicFramePr>
        <p:xfrm>
          <a:off x="647700" y="2748343"/>
          <a:ext cx="313944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4420"/>
              </p:ext>
            </p:extLst>
          </p:nvPr>
        </p:nvGraphicFramePr>
        <p:xfrm>
          <a:off x="647700" y="2748343"/>
          <a:ext cx="470916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STARTUP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664265"/>
              </p:ext>
            </p:extLst>
          </p:nvPr>
        </p:nvGraphicFramePr>
        <p:xfrm>
          <a:off x="647700" y="2748343"/>
          <a:ext cx="470916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STARTUP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42708"/>
              </p:ext>
            </p:extLst>
          </p:nvPr>
        </p:nvGraphicFramePr>
        <p:xfrm>
          <a:off x="647700" y="2748343"/>
          <a:ext cx="627888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3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STARTUP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4404"/>
              </p:ext>
            </p:extLst>
          </p:nvPr>
        </p:nvGraphicFramePr>
        <p:xfrm>
          <a:off x="647700" y="2748343"/>
          <a:ext cx="627888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3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STARTUP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15984"/>
              </p:ext>
            </p:extLst>
          </p:nvPr>
        </p:nvGraphicFramePr>
        <p:xfrm>
          <a:off x="647700" y="2748343"/>
          <a:ext cx="784860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3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4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STARTUP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224694"/>
              </p:ext>
            </p:extLst>
          </p:nvPr>
        </p:nvGraphicFramePr>
        <p:xfrm>
          <a:off x="647700" y="2748343"/>
          <a:ext cx="784860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3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4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STARTUP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STARTUP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217420" y="3628294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787140" y="4161694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349044" y="3888273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918764" y="3628294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307080" y="5498919"/>
            <a:ext cx="445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/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 Interval SCED uses to determine opt-out decision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RUC?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RUC is an acronym for </a:t>
            </a:r>
            <a:r>
              <a:rPr lang="en-US" b="1" dirty="0" smtClean="0"/>
              <a:t>Reliability Unit Commitment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RUC ensures…</a:t>
            </a:r>
          </a:p>
          <a:p>
            <a:pPr lvl="1"/>
            <a:r>
              <a:rPr lang="en-US" dirty="0" smtClean="0"/>
              <a:t>Enough capacity is committed to serve forecasted load</a:t>
            </a:r>
          </a:p>
          <a:p>
            <a:pPr lvl="1"/>
            <a:r>
              <a:rPr lang="en-US" dirty="0" smtClean="0"/>
              <a:t>Committed capacity is in the right locations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3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Opting-out: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828799"/>
          </a:xfrm>
        </p:spPr>
        <p:txBody>
          <a:bodyPr>
            <a:normAutofit/>
          </a:bodyPr>
          <a:lstStyle/>
          <a:p>
            <a:r>
              <a:rPr lang="en-US" dirty="0" smtClean="0"/>
              <a:t>Consider the following scenario: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AEC7"/>
                </a:solidFill>
              </a:rPr>
              <a:t>Unit B has been committed for HE 15 through HE 18.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AEC7"/>
                </a:solidFill>
              </a:rPr>
              <a:t>The unit was self-scheduled through HE 14 and RUC is extending the commitment.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9172"/>
              </p:ext>
            </p:extLst>
          </p:nvPr>
        </p:nvGraphicFramePr>
        <p:xfrm>
          <a:off x="1430304" y="2748343"/>
          <a:ext cx="3141696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0848"/>
                <a:gridCol w="157084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226853"/>
              </p:ext>
            </p:extLst>
          </p:nvPr>
        </p:nvGraphicFramePr>
        <p:xfrm>
          <a:off x="1430304" y="2748343"/>
          <a:ext cx="3141696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0848"/>
                <a:gridCol w="157084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713458"/>
              </p:ext>
            </p:extLst>
          </p:nvPr>
        </p:nvGraphicFramePr>
        <p:xfrm>
          <a:off x="1430304" y="2748343"/>
          <a:ext cx="4712544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0848"/>
                <a:gridCol w="1570848"/>
                <a:gridCol w="157084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439328"/>
              </p:ext>
            </p:extLst>
          </p:nvPr>
        </p:nvGraphicFramePr>
        <p:xfrm>
          <a:off x="1430304" y="2748343"/>
          <a:ext cx="4712544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0848"/>
                <a:gridCol w="1570848"/>
                <a:gridCol w="157084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35125"/>
              </p:ext>
            </p:extLst>
          </p:nvPr>
        </p:nvGraphicFramePr>
        <p:xfrm>
          <a:off x="1430304" y="2748343"/>
          <a:ext cx="6283392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0848"/>
                <a:gridCol w="1570848"/>
                <a:gridCol w="1570848"/>
                <a:gridCol w="157084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3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90116"/>
              </p:ext>
            </p:extLst>
          </p:nvPr>
        </p:nvGraphicFramePr>
        <p:xfrm>
          <a:off x="1430304" y="2748343"/>
          <a:ext cx="6283392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0848"/>
                <a:gridCol w="1570848"/>
                <a:gridCol w="1570848"/>
                <a:gridCol w="157084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SCED Timestamp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Scenario 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2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 3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00AEC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13:50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13:55</a:t>
                      </a:r>
                      <a:endParaRPr lang="en-US" sz="11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14:00 (start of RUC)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14:05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14:10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ONRUC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14:15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rgbClr val="D7DCD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14:20</a:t>
                      </a:r>
                    </a:p>
                  </a:txBody>
                  <a:tcPr anchor="b"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ONOPTOUT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endParaRPr lang="en-US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890C5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</a:t>
                      </a:r>
                    </a:p>
                  </a:txBody>
                  <a:tcPr anchor="b">
                    <a:solidFill>
                      <a:srgbClr val="FF8200"/>
                    </a:solidFill>
                  </a:tcPr>
                </a:tc>
              </a:tr>
            </a:tbl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3001152" y="3628294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752600" y="5518171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07080" y="5498919"/>
            <a:ext cx="445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/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 Interval SCED uses to determine opt-out decision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572000" y="3628294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137919" y="3628294"/>
            <a:ext cx="1562100" cy="2890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7" grpId="0"/>
      <p:bldP spid="18" grpId="0" animBg="1"/>
      <p:bldP spid="18" grpId="1" animBg="1"/>
      <p:bldP spid="1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– 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Review</a:t>
            </a:r>
            <a:r>
              <a:rPr lang="en-US" dirty="0" smtClean="0"/>
              <a:t> the purpose and timeline of the Reliability Commitment process</a:t>
            </a:r>
          </a:p>
          <a:p>
            <a:endParaRPr lang="en-US" b="1" dirty="0"/>
          </a:p>
          <a:p>
            <a:r>
              <a:rPr lang="en-US" b="1" dirty="0" smtClean="0"/>
              <a:t>Identify </a:t>
            </a:r>
            <a:r>
              <a:rPr lang="en-US" dirty="0" smtClean="0"/>
              <a:t>the steps the RUC engine takes to make commitment recommendations</a:t>
            </a:r>
          </a:p>
          <a:p>
            <a:endParaRPr lang="en-US" b="1" dirty="0"/>
          </a:p>
          <a:p>
            <a:r>
              <a:rPr lang="en-US" b="1" dirty="0" smtClean="0"/>
              <a:t>Identify </a:t>
            </a:r>
            <a:r>
              <a:rPr lang="en-US" dirty="0" smtClean="0"/>
              <a:t>the impacts of decisions made by ERCOT and QSEs in the RUC process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5175"/>
          </a:xfrm>
        </p:spPr>
        <p:txBody>
          <a:bodyPr/>
          <a:lstStyle/>
          <a:p>
            <a:r>
              <a:rPr lang="en-US" dirty="0" smtClean="0">
                <a:solidFill>
                  <a:srgbClr val="00AEC7"/>
                </a:solidFill>
              </a:rPr>
              <a:t>Questions?</a:t>
            </a:r>
            <a:endParaRPr lang="en-US" dirty="0">
              <a:solidFill>
                <a:srgbClr val="00AE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Considerations –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6019800" cy="50522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evaluating capacity, RUC differentiates between </a:t>
            </a:r>
            <a:r>
              <a:rPr lang="en-US" dirty="0" err="1" smtClean="0"/>
              <a:t>dispatchable</a:t>
            </a:r>
            <a:r>
              <a:rPr lang="en-US" dirty="0" smtClean="0"/>
              <a:t> generation and Ancillary Services</a:t>
            </a:r>
          </a:p>
          <a:p>
            <a:endParaRPr lang="en-US" dirty="0" smtClean="0"/>
          </a:p>
          <a:p>
            <a:r>
              <a:rPr lang="en-US" dirty="0" smtClean="0"/>
              <a:t>Capacity that is reserved for AS is </a:t>
            </a:r>
            <a:r>
              <a:rPr lang="en-US" b="1" dirty="0" smtClean="0"/>
              <a:t>unavailable</a:t>
            </a:r>
            <a:r>
              <a:rPr lang="en-US" dirty="0" smtClean="0"/>
              <a:t> to RUC</a:t>
            </a:r>
          </a:p>
          <a:p>
            <a:endParaRPr lang="en-US" dirty="0"/>
          </a:p>
          <a:p>
            <a:r>
              <a:rPr lang="en-US" dirty="0" smtClean="0"/>
              <a:t>If AS will be needed to meet projected load, RUC will commit additional generation to ensure there is enough </a:t>
            </a:r>
            <a:r>
              <a:rPr lang="en-US" b="1" dirty="0" err="1" smtClean="0"/>
              <a:t>dispatchable</a:t>
            </a:r>
            <a:r>
              <a:rPr lang="en-US" dirty="0" smtClean="0"/>
              <a:t> capacity available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2743200"/>
            <a:ext cx="1066800" cy="259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Dispatchable</a:t>
            </a:r>
            <a:r>
              <a:rPr lang="en-US" sz="1200" dirty="0" smtClean="0"/>
              <a:t> Capacity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6781800" y="2133600"/>
            <a:ext cx="1066800" cy="607646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AS Capacity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6781800" y="2529254"/>
            <a:ext cx="1066800" cy="212969"/>
          </a:xfrm>
          <a:prstGeom prst="rect">
            <a:avLst/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RUC Commit</a:t>
            </a:r>
            <a:endParaRPr lang="en-US" sz="1000" dirty="0"/>
          </a:p>
        </p:txBody>
      </p:sp>
      <p:sp>
        <p:nvSpPr>
          <p:cNvPr id="14" name="Rectangle 13"/>
          <p:cNvSpPr/>
          <p:nvPr/>
        </p:nvSpPr>
        <p:spPr>
          <a:xfrm>
            <a:off x="6781800" y="1920631"/>
            <a:ext cx="1066800" cy="607646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AS Capacity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8018585" y="2286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8200"/>
                </a:solidFill>
              </a:rPr>
              <a:t>Load Forecast</a:t>
            </a:r>
            <a:endParaRPr lang="en-US" sz="1400" dirty="0">
              <a:solidFill>
                <a:srgbClr val="FF82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629400" y="2547610"/>
            <a:ext cx="1371600" cy="0"/>
          </a:xfrm>
          <a:prstGeom prst="line">
            <a:avLst/>
          </a:prstGeom>
          <a:ln w="38100">
            <a:solidFill>
              <a:srgbClr val="FF82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696200" y="1295400"/>
            <a:ext cx="3048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45838" y="694984"/>
            <a:ext cx="156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Not available to RUC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4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1" grpId="0"/>
      <p:bldP spid="17" grpId="0"/>
      <p:bldP spid="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</a:t>
            </a:r>
            <a:r>
              <a:rPr lang="en-US" dirty="0" smtClean="0"/>
              <a:t>Considerations – Locational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4090235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deciding </a:t>
            </a:r>
            <a:r>
              <a:rPr lang="en-US" b="1" dirty="0" smtClean="0"/>
              <a:t>which</a:t>
            </a:r>
            <a:r>
              <a:rPr lang="en-US" dirty="0" smtClean="0"/>
              <a:t> resources to commit, RUC evaluates several factors:</a:t>
            </a:r>
          </a:p>
          <a:p>
            <a:pPr lvl="1"/>
            <a:r>
              <a:rPr lang="en-US" dirty="0" smtClean="0"/>
              <a:t>Resource constraints</a:t>
            </a:r>
          </a:p>
          <a:p>
            <a:pPr lvl="1"/>
            <a:r>
              <a:rPr lang="en-US" dirty="0" smtClean="0"/>
              <a:t>Transmission constraints</a:t>
            </a:r>
          </a:p>
          <a:p>
            <a:pPr lvl="1"/>
            <a:r>
              <a:rPr lang="en-US" dirty="0" smtClean="0"/>
              <a:t>Resource startup and minimum energy costs</a:t>
            </a:r>
          </a:p>
          <a:p>
            <a:endParaRPr lang="en-US" dirty="0"/>
          </a:p>
          <a:p>
            <a:r>
              <a:rPr lang="en-US" dirty="0" smtClean="0"/>
              <a:t>This ensures generation is committed in the right locations to maintain grid reliability while minimizing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3" descr="C:\Documents and Settings\NaomiU\Desktop\Nodal 101 Graphics\ercot_nodal_map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0256" y="1447800"/>
            <a:ext cx="4438944" cy="418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86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6787025" y="2983387"/>
            <a:ext cx="437384" cy="1186270"/>
            <a:chOff x="5054983" y="3271838"/>
            <a:chExt cx="520296" cy="1382712"/>
          </a:xfrm>
        </p:grpSpPr>
        <p:sp>
          <p:nvSpPr>
            <p:cNvPr id="7" name="Freeform 6"/>
            <p:cNvSpPr/>
            <p:nvPr/>
          </p:nvSpPr>
          <p:spPr bwMode="auto">
            <a:xfrm>
              <a:off x="5116842" y="3271838"/>
              <a:ext cx="152283" cy="80962"/>
            </a:xfrm>
            <a:custGeom>
              <a:avLst/>
              <a:gdLst>
                <a:gd name="connsiteX0" fmla="*/ 0 w 152400"/>
                <a:gd name="connsiteY0" fmla="*/ 0 h 80962"/>
                <a:gd name="connsiteX1" fmla="*/ 69057 w 152400"/>
                <a:gd name="connsiteY1" fmla="*/ 52387 h 80962"/>
                <a:gd name="connsiteX2" fmla="*/ 152400 w 152400"/>
                <a:gd name="connsiteY2" fmla="*/ 80962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80962">
                  <a:moveTo>
                    <a:pt x="0" y="0"/>
                  </a:moveTo>
                  <a:cubicBezTo>
                    <a:pt x="21828" y="19446"/>
                    <a:pt x="43657" y="38893"/>
                    <a:pt x="69057" y="52387"/>
                  </a:cubicBezTo>
                  <a:cubicBezTo>
                    <a:pt x="94457" y="65881"/>
                    <a:pt x="123428" y="73421"/>
                    <a:pt x="152400" y="80962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5072426" y="3292475"/>
              <a:ext cx="36485" cy="455613"/>
            </a:xfrm>
            <a:custGeom>
              <a:avLst/>
              <a:gdLst>
                <a:gd name="connsiteX0" fmla="*/ 0 w 36909"/>
                <a:gd name="connsiteY0" fmla="*/ 0 h 454819"/>
                <a:gd name="connsiteX1" fmla="*/ 30956 w 36909"/>
                <a:gd name="connsiteY1" fmla="*/ 276225 h 454819"/>
                <a:gd name="connsiteX2" fmla="*/ 35718 w 36909"/>
                <a:gd name="connsiteY2" fmla="*/ 454819 h 454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909" h="454819">
                  <a:moveTo>
                    <a:pt x="0" y="0"/>
                  </a:moveTo>
                  <a:cubicBezTo>
                    <a:pt x="12501" y="100211"/>
                    <a:pt x="25003" y="200422"/>
                    <a:pt x="30956" y="276225"/>
                  </a:cubicBezTo>
                  <a:cubicBezTo>
                    <a:pt x="36909" y="352028"/>
                    <a:pt x="36313" y="403423"/>
                    <a:pt x="35718" y="454819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5267539" y="3330575"/>
              <a:ext cx="195112" cy="123825"/>
            </a:xfrm>
            <a:custGeom>
              <a:avLst/>
              <a:gdLst>
                <a:gd name="connsiteX0" fmla="*/ 0 w 195263"/>
                <a:gd name="connsiteY0" fmla="*/ 24209 h 124222"/>
                <a:gd name="connsiteX1" fmla="*/ 109538 w 195263"/>
                <a:gd name="connsiteY1" fmla="*/ 397 h 124222"/>
                <a:gd name="connsiteX2" fmla="*/ 166688 w 195263"/>
                <a:gd name="connsiteY2" fmla="*/ 21828 h 124222"/>
                <a:gd name="connsiteX3" fmla="*/ 195263 w 195263"/>
                <a:gd name="connsiteY3" fmla="*/ 124222 h 124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263" h="124222">
                  <a:moveTo>
                    <a:pt x="0" y="24209"/>
                  </a:moveTo>
                  <a:cubicBezTo>
                    <a:pt x="40878" y="12501"/>
                    <a:pt x="81757" y="794"/>
                    <a:pt x="109538" y="397"/>
                  </a:cubicBezTo>
                  <a:cubicBezTo>
                    <a:pt x="137319" y="0"/>
                    <a:pt x="152401" y="1191"/>
                    <a:pt x="166688" y="21828"/>
                  </a:cubicBezTo>
                  <a:cubicBezTo>
                    <a:pt x="180975" y="42465"/>
                    <a:pt x="188119" y="83343"/>
                    <a:pt x="195263" y="124222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5248504" y="3605213"/>
              <a:ext cx="130075" cy="38100"/>
            </a:xfrm>
            <a:custGeom>
              <a:avLst/>
              <a:gdLst>
                <a:gd name="connsiteX0" fmla="*/ 130969 w 130969"/>
                <a:gd name="connsiteY0" fmla="*/ 0 h 38100"/>
                <a:gd name="connsiteX1" fmla="*/ 59531 w 130969"/>
                <a:gd name="connsiteY1" fmla="*/ 9525 h 38100"/>
                <a:gd name="connsiteX2" fmla="*/ 0 w 130969"/>
                <a:gd name="connsiteY2" fmla="*/ 3810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969" h="38100">
                  <a:moveTo>
                    <a:pt x="130969" y="0"/>
                  </a:moveTo>
                  <a:cubicBezTo>
                    <a:pt x="106164" y="1587"/>
                    <a:pt x="81359" y="3175"/>
                    <a:pt x="59531" y="9525"/>
                  </a:cubicBezTo>
                  <a:cubicBezTo>
                    <a:pt x="37703" y="15875"/>
                    <a:pt x="18851" y="26987"/>
                    <a:pt x="0" y="38100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5381751" y="3443288"/>
              <a:ext cx="85659" cy="161925"/>
            </a:xfrm>
            <a:custGeom>
              <a:avLst/>
              <a:gdLst>
                <a:gd name="connsiteX0" fmla="*/ 80963 w 80963"/>
                <a:gd name="connsiteY0" fmla="*/ 0 h 147638"/>
                <a:gd name="connsiteX1" fmla="*/ 40481 w 80963"/>
                <a:gd name="connsiteY1" fmla="*/ 78581 h 147638"/>
                <a:gd name="connsiteX2" fmla="*/ 0 w 80963"/>
                <a:gd name="connsiteY2" fmla="*/ 147638 h 14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147638">
                  <a:moveTo>
                    <a:pt x="80963" y="0"/>
                  </a:moveTo>
                  <a:cubicBezTo>
                    <a:pt x="67469" y="26987"/>
                    <a:pt x="53975" y="53975"/>
                    <a:pt x="40481" y="78581"/>
                  </a:cubicBezTo>
                  <a:cubicBezTo>
                    <a:pt x="26987" y="103187"/>
                    <a:pt x="13493" y="125412"/>
                    <a:pt x="0" y="147638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5376992" y="3606800"/>
              <a:ext cx="71383" cy="160338"/>
            </a:xfrm>
            <a:custGeom>
              <a:avLst/>
              <a:gdLst>
                <a:gd name="connsiteX0" fmla="*/ 0 w 71437"/>
                <a:gd name="connsiteY0" fmla="*/ 0 h 159544"/>
                <a:gd name="connsiteX1" fmla="*/ 23812 w 71437"/>
                <a:gd name="connsiteY1" fmla="*/ 100012 h 159544"/>
                <a:gd name="connsiteX2" fmla="*/ 71437 w 71437"/>
                <a:gd name="connsiteY2" fmla="*/ 159544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437" h="159544">
                  <a:moveTo>
                    <a:pt x="0" y="0"/>
                  </a:moveTo>
                  <a:cubicBezTo>
                    <a:pt x="5953" y="36710"/>
                    <a:pt x="11906" y="73421"/>
                    <a:pt x="23812" y="100012"/>
                  </a:cubicBezTo>
                  <a:cubicBezTo>
                    <a:pt x="35718" y="126603"/>
                    <a:pt x="53577" y="143073"/>
                    <a:pt x="71437" y="159544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5253262" y="3357563"/>
              <a:ext cx="14277" cy="287337"/>
            </a:xfrm>
            <a:custGeom>
              <a:avLst/>
              <a:gdLst>
                <a:gd name="connsiteX0" fmla="*/ 14287 w 14287"/>
                <a:gd name="connsiteY0" fmla="*/ 0 h 288131"/>
                <a:gd name="connsiteX1" fmla="*/ 2381 w 14287"/>
                <a:gd name="connsiteY1" fmla="*/ 195262 h 288131"/>
                <a:gd name="connsiteX2" fmla="*/ 0 w 14287"/>
                <a:gd name="connsiteY2" fmla="*/ 288131 h 288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7" h="288131">
                  <a:moveTo>
                    <a:pt x="14287" y="0"/>
                  </a:moveTo>
                  <a:cubicBezTo>
                    <a:pt x="9524" y="73620"/>
                    <a:pt x="4762" y="147240"/>
                    <a:pt x="2381" y="195262"/>
                  </a:cubicBezTo>
                  <a:cubicBezTo>
                    <a:pt x="0" y="243284"/>
                    <a:pt x="0" y="265707"/>
                    <a:pt x="0" y="288131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5083530" y="3771900"/>
              <a:ext cx="364845" cy="87313"/>
            </a:xfrm>
            <a:custGeom>
              <a:avLst/>
              <a:gdLst>
                <a:gd name="connsiteX0" fmla="*/ 0 w 364331"/>
                <a:gd name="connsiteY0" fmla="*/ 88106 h 88106"/>
                <a:gd name="connsiteX1" fmla="*/ 102394 w 364331"/>
                <a:gd name="connsiteY1" fmla="*/ 80963 h 88106"/>
                <a:gd name="connsiteX2" fmla="*/ 185737 w 364331"/>
                <a:gd name="connsiteY2" fmla="*/ 69056 h 88106"/>
                <a:gd name="connsiteX3" fmla="*/ 185737 w 364331"/>
                <a:gd name="connsiteY3" fmla="*/ 69056 h 88106"/>
                <a:gd name="connsiteX4" fmla="*/ 273844 w 364331"/>
                <a:gd name="connsiteY4" fmla="*/ 45244 h 88106"/>
                <a:gd name="connsiteX5" fmla="*/ 364331 w 364331"/>
                <a:gd name="connsiteY5" fmla="*/ 0 h 88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4331" h="88106">
                  <a:moveTo>
                    <a:pt x="0" y="88106"/>
                  </a:moveTo>
                  <a:cubicBezTo>
                    <a:pt x="35719" y="86122"/>
                    <a:pt x="71438" y="84138"/>
                    <a:pt x="102394" y="80963"/>
                  </a:cubicBezTo>
                  <a:cubicBezTo>
                    <a:pt x="133350" y="77788"/>
                    <a:pt x="185737" y="69056"/>
                    <a:pt x="185737" y="69056"/>
                  </a:cubicBezTo>
                  <a:lnTo>
                    <a:pt x="185737" y="69056"/>
                  </a:lnTo>
                  <a:cubicBezTo>
                    <a:pt x="200421" y="65087"/>
                    <a:pt x="244078" y="56753"/>
                    <a:pt x="273844" y="45244"/>
                  </a:cubicBezTo>
                  <a:cubicBezTo>
                    <a:pt x="303610" y="33735"/>
                    <a:pt x="333970" y="16867"/>
                    <a:pt x="364331" y="0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5246917" y="3643313"/>
              <a:ext cx="25381" cy="196850"/>
            </a:xfrm>
            <a:custGeom>
              <a:avLst/>
              <a:gdLst>
                <a:gd name="connsiteX0" fmla="*/ 5557 w 24607"/>
                <a:gd name="connsiteY0" fmla="*/ 0 h 197643"/>
                <a:gd name="connsiteX1" fmla="*/ 3175 w 24607"/>
                <a:gd name="connsiteY1" fmla="*/ 88106 h 197643"/>
                <a:gd name="connsiteX2" fmla="*/ 24607 w 24607"/>
                <a:gd name="connsiteY2" fmla="*/ 197643 h 19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07" h="197643">
                  <a:moveTo>
                    <a:pt x="5557" y="0"/>
                  </a:moveTo>
                  <a:cubicBezTo>
                    <a:pt x="2778" y="27582"/>
                    <a:pt x="0" y="55165"/>
                    <a:pt x="3175" y="88106"/>
                  </a:cubicBezTo>
                  <a:cubicBezTo>
                    <a:pt x="6350" y="121047"/>
                    <a:pt x="15478" y="159345"/>
                    <a:pt x="24607" y="197643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5445203" y="3759200"/>
              <a:ext cx="65037" cy="104775"/>
            </a:xfrm>
            <a:custGeom>
              <a:avLst/>
              <a:gdLst>
                <a:gd name="connsiteX0" fmla="*/ 0 w 66675"/>
                <a:gd name="connsiteY0" fmla="*/ 0 h 92869"/>
                <a:gd name="connsiteX1" fmla="*/ 66675 w 66675"/>
                <a:gd name="connsiteY1" fmla="*/ 92869 h 92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6675" h="92869">
                  <a:moveTo>
                    <a:pt x="0" y="0"/>
                  </a:moveTo>
                  <a:lnTo>
                    <a:pt x="66675" y="92869"/>
                  </a:ln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5397614" y="3863975"/>
              <a:ext cx="115798" cy="98425"/>
            </a:xfrm>
            <a:custGeom>
              <a:avLst/>
              <a:gdLst>
                <a:gd name="connsiteX0" fmla="*/ 88106 w 88106"/>
                <a:gd name="connsiteY0" fmla="*/ 0 h 66675"/>
                <a:gd name="connsiteX1" fmla="*/ 0 w 88106"/>
                <a:gd name="connsiteY1" fmla="*/ 66675 h 66675"/>
                <a:gd name="connsiteX0" fmla="*/ 116941 w 116941"/>
                <a:gd name="connsiteY0" fmla="*/ 0 h 97631"/>
                <a:gd name="connsiteX1" fmla="*/ 0 w 116941"/>
                <a:gd name="connsiteY1" fmla="*/ 97631 h 97631"/>
                <a:gd name="connsiteX0" fmla="*/ 116941 w 116941"/>
                <a:gd name="connsiteY0" fmla="*/ 0 h 97631"/>
                <a:gd name="connsiteX1" fmla="*/ 0 w 116941"/>
                <a:gd name="connsiteY1" fmla="*/ 97631 h 97631"/>
                <a:gd name="connsiteX0" fmla="*/ 116941 w 116941"/>
                <a:gd name="connsiteY0" fmla="*/ 0 h 97631"/>
                <a:gd name="connsiteX1" fmla="*/ 0 w 116941"/>
                <a:gd name="connsiteY1" fmla="*/ 97631 h 97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6941" h="97631">
                  <a:moveTo>
                    <a:pt x="116941" y="0"/>
                  </a:moveTo>
                  <a:lnTo>
                    <a:pt x="0" y="97631"/>
                  </a:ln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5105738" y="3643313"/>
              <a:ext cx="142766" cy="106362"/>
            </a:xfrm>
            <a:custGeom>
              <a:avLst/>
              <a:gdLst>
                <a:gd name="connsiteX0" fmla="*/ 142875 w 142875"/>
                <a:gd name="connsiteY0" fmla="*/ 0 h 107156"/>
                <a:gd name="connsiteX1" fmla="*/ 73819 w 142875"/>
                <a:gd name="connsiteY1" fmla="*/ 40481 h 107156"/>
                <a:gd name="connsiteX2" fmla="*/ 0 w 142875"/>
                <a:gd name="connsiteY2" fmla="*/ 107156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75" h="107156">
                  <a:moveTo>
                    <a:pt x="142875" y="0"/>
                  </a:moveTo>
                  <a:cubicBezTo>
                    <a:pt x="120253" y="11311"/>
                    <a:pt x="97631" y="22622"/>
                    <a:pt x="73819" y="40481"/>
                  </a:cubicBezTo>
                  <a:cubicBezTo>
                    <a:pt x="50007" y="58340"/>
                    <a:pt x="0" y="107156"/>
                    <a:pt x="0" y="107156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085116" y="3749675"/>
              <a:ext cx="22208" cy="107950"/>
            </a:xfrm>
            <a:custGeom>
              <a:avLst/>
              <a:gdLst>
                <a:gd name="connsiteX0" fmla="*/ 21431 w 21431"/>
                <a:gd name="connsiteY0" fmla="*/ 0 h 107156"/>
                <a:gd name="connsiteX1" fmla="*/ 9525 w 21431"/>
                <a:gd name="connsiteY1" fmla="*/ 57150 h 107156"/>
                <a:gd name="connsiteX2" fmla="*/ 0 w 21431"/>
                <a:gd name="connsiteY2" fmla="*/ 107156 h 107156"/>
                <a:gd name="connsiteX0" fmla="*/ 21431 w 21431"/>
                <a:gd name="connsiteY0" fmla="*/ 0 h 107156"/>
                <a:gd name="connsiteX1" fmla="*/ 9525 w 21431"/>
                <a:gd name="connsiteY1" fmla="*/ 57150 h 107156"/>
                <a:gd name="connsiteX2" fmla="*/ 0 w 21431"/>
                <a:gd name="connsiteY2" fmla="*/ 107156 h 107156"/>
                <a:gd name="connsiteX0" fmla="*/ 21431 w 21431"/>
                <a:gd name="connsiteY0" fmla="*/ 0 h 107156"/>
                <a:gd name="connsiteX1" fmla="*/ 9525 w 21431"/>
                <a:gd name="connsiteY1" fmla="*/ 57150 h 107156"/>
                <a:gd name="connsiteX2" fmla="*/ 0 w 21431"/>
                <a:gd name="connsiteY2" fmla="*/ 107156 h 107156"/>
                <a:gd name="connsiteX0" fmla="*/ 21431 w 21431"/>
                <a:gd name="connsiteY0" fmla="*/ 0 h 107156"/>
                <a:gd name="connsiteX1" fmla="*/ 9525 w 21431"/>
                <a:gd name="connsiteY1" fmla="*/ 57150 h 107156"/>
                <a:gd name="connsiteX2" fmla="*/ 0 w 21431"/>
                <a:gd name="connsiteY2" fmla="*/ 107156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431" h="107156">
                  <a:moveTo>
                    <a:pt x="21431" y="0"/>
                  </a:moveTo>
                  <a:cubicBezTo>
                    <a:pt x="17264" y="19645"/>
                    <a:pt x="13097" y="39291"/>
                    <a:pt x="9525" y="57150"/>
                  </a:cubicBezTo>
                  <a:cubicBezTo>
                    <a:pt x="5953" y="75009"/>
                    <a:pt x="16754" y="100678"/>
                    <a:pt x="0" y="107156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5272297" y="3844925"/>
              <a:ext cx="19035" cy="112713"/>
            </a:xfrm>
            <a:custGeom>
              <a:avLst/>
              <a:gdLst>
                <a:gd name="connsiteX0" fmla="*/ 0 w 19050"/>
                <a:gd name="connsiteY0" fmla="*/ 0 h 111919"/>
                <a:gd name="connsiteX1" fmla="*/ 11906 w 19050"/>
                <a:gd name="connsiteY1" fmla="*/ 69056 h 111919"/>
                <a:gd name="connsiteX2" fmla="*/ 19050 w 19050"/>
                <a:gd name="connsiteY2" fmla="*/ 111919 h 11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50" h="111919">
                  <a:moveTo>
                    <a:pt x="0" y="0"/>
                  </a:moveTo>
                  <a:cubicBezTo>
                    <a:pt x="4365" y="25201"/>
                    <a:pt x="8731" y="50403"/>
                    <a:pt x="11906" y="69056"/>
                  </a:cubicBezTo>
                  <a:cubicBezTo>
                    <a:pt x="15081" y="87709"/>
                    <a:pt x="17065" y="99814"/>
                    <a:pt x="19050" y="111919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5067667" y="3862388"/>
              <a:ext cx="25381" cy="109537"/>
            </a:xfrm>
            <a:custGeom>
              <a:avLst/>
              <a:gdLst>
                <a:gd name="connsiteX0" fmla="*/ 26194 w 26194"/>
                <a:gd name="connsiteY0" fmla="*/ 0 h 109537"/>
                <a:gd name="connsiteX1" fmla="*/ 11906 w 26194"/>
                <a:gd name="connsiteY1" fmla="*/ 50006 h 109537"/>
                <a:gd name="connsiteX2" fmla="*/ 0 w 26194"/>
                <a:gd name="connsiteY2" fmla="*/ 109537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94" h="109537">
                  <a:moveTo>
                    <a:pt x="26194" y="0"/>
                  </a:moveTo>
                  <a:cubicBezTo>
                    <a:pt x="21233" y="15875"/>
                    <a:pt x="16272" y="31750"/>
                    <a:pt x="11906" y="50006"/>
                  </a:cubicBezTo>
                  <a:cubicBezTo>
                    <a:pt x="7540" y="68262"/>
                    <a:pt x="3770" y="88899"/>
                    <a:pt x="0" y="109537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5058150" y="3962400"/>
              <a:ext cx="230011" cy="11113"/>
            </a:xfrm>
            <a:custGeom>
              <a:avLst/>
              <a:gdLst>
                <a:gd name="connsiteX0" fmla="*/ 0 w 230981"/>
                <a:gd name="connsiteY0" fmla="*/ 11906 h 11906"/>
                <a:gd name="connsiteX1" fmla="*/ 152400 w 230981"/>
                <a:gd name="connsiteY1" fmla="*/ 2381 h 11906"/>
                <a:gd name="connsiteX2" fmla="*/ 230981 w 230981"/>
                <a:gd name="connsiteY2" fmla="*/ 0 h 11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0981" h="11906">
                  <a:moveTo>
                    <a:pt x="0" y="11906"/>
                  </a:moveTo>
                  <a:lnTo>
                    <a:pt x="152400" y="2381"/>
                  </a:lnTo>
                  <a:cubicBezTo>
                    <a:pt x="190897" y="397"/>
                    <a:pt x="210939" y="198"/>
                    <a:pt x="230981" y="0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5288160" y="3957638"/>
              <a:ext cx="115799" cy="4762"/>
            </a:xfrm>
            <a:custGeom>
              <a:avLst/>
              <a:gdLst>
                <a:gd name="connsiteX0" fmla="*/ 0 w 71438"/>
                <a:gd name="connsiteY0" fmla="*/ 4762 h 4762"/>
                <a:gd name="connsiteX1" fmla="*/ 71438 w 71438"/>
                <a:gd name="connsiteY1" fmla="*/ 0 h 4762"/>
                <a:gd name="connsiteX0" fmla="*/ 0 w 116684"/>
                <a:gd name="connsiteY0" fmla="*/ 4762 h 4762"/>
                <a:gd name="connsiteX1" fmla="*/ 116684 w 116684"/>
                <a:gd name="connsiteY1" fmla="*/ 0 h 4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6684" h="4762">
                  <a:moveTo>
                    <a:pt x="0" y="4762"/>
                  </a:moveTo>
                  <a:lnTo>
                    <a:pt x="116684" y="0"/>
                  </a:ln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402373" y="3959225"/>
              <a:ext cx="52348" cy="119063"/>
            </a:xfrm>
            <a:custGeom>
              <a:avLst/>
              <a:gdLst>
                <a:gd name="connsiteX0" fmla="*/ 0 w 52388"/>
                <a:gd name="connsiteY0" fmla="*/ 0 h 119062"/>
                <a:gd name="connsiteX1" fmla="*/ 16669 w 52388"/>
                <a:gd name="connsiteY1" fmla="*/ 64294 h 119062"/>
                <a:gd name="connsiteX2" fmla="*/ 52388 w 52388"/>
                <a:gd name="connsiteY2" fmla="*/ 119062 h 11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388" h="119062">
                  <a:moveTo>
                    <a:pt x="0" y="0"/>
                  </a:moveTo>
                  <a:cubicBezTo>
                    <a:pt x="3969" y="22225"/>
                    <a:pt x="7938" y="44450"/>
                    <a:pt x="16669" y="64294"/>
                  </a:cubicBezTo>
                  <a:cubicBezTo>
                    <a:pt x="25400" y="84138"/>
                    <a:pt x="46435" y="109934"/>
                    <a:pt x="52388" y="119062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5492791" y="3838575"/>
              <a:ext cx="61865" cy="95250"/>
            </a:xfrm>
            <a:custGeom>
              <a:avLst/>
              <a:gdLst>
                <a:gd name="connsiteX0" fmla="*/ 0 w 33337"/>
                <a:gd name="connsiteY0" fmla="*/ 0 h 64294"/>
                <a:gd name="connsiteX1" fmla="*/ 33337 w 33337"/>
                <a:gd name="connsiteY1" fmla="*/ 64294 h 64294"/>
                <a:gd name="connsiteX0" fmla="*/ 0 w 33337"/>
                <a:gd name="connsiteY0" fmla="*/ 0 h 64294"/>
                <a:gd name="connsiteX1" fmla="*/ 33337 w 33337"/>
                <a:gd name="connsiteY1" fmla="*/ 64294 h 64294"/>
                <a:gd name="connsiteX0" fmla="*/ 0 w 61912"/>
                <a:gd name="connsiteY0" fmla="*/ 0 h 95250"/>
                <a:gd name="connsiteX1" fmla="*/ 61912 w 61912"/>
                <a:gd name="connsiteY1" fmla="*/ 9525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912" h="95250">
                  <a:moveTo>
                    <a:pt x="0" y="0"/>
                  </a:moveTo>
                  <a:lnTo>
                    <a:pt x="61912" y="95250"/>
                  </a:ln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5413477" y="3930650"/>
              <a:ext cx="139593" cy="17463"/>
            </a:xfrm>
            <a:custGeom>
              <a:avLst/>
              <a:gdLst>
                <a:gd name="connsiteX0" fmla="*/ 0 w 128587"/>
                <a:gd name="connsiteY0" fmla="*/ 16669 h 16669"/>
                <a:gd name="connsiteX1" fmla="*/ 69056 w 128587"/>
                <a:gd name="connsiteY1" fmla="*/ 9525 h 16669"/>
                <a:gd name="connsiteX2" fmla="*/ 128587 w 128587"/>
                <a:gd name="connsiteY2" fmla="*/ 0 h 16669"/>
                <a:gd name="connsiteX0" fmla="*/ 11509 w 140096"/>
                <a:gd name="connsiteY0" fmla="*/ 16669 h 16669"/>
                <a:gd name="connsiteX1" fmla="*/ 11509 w 140096"/>
                <a:gd name="connsiteY1" fmla="*/ 14287 h 16669"/>
                <a:gd name="connsiteX2" fmla="*/ 80565 w 140096"/>
                <a:gd name="connsiteY2" fmla="*/ 9525 h 16669"/>
                <a:gd name="connsiteX3" fmla="*/ 140096 w 140096"/>
                <a:gd name="connsiteY3" fmla="*/ 0 h 1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096" h="16669">
                  <a:moveTo>
                    <a:pt x="11509" y="16669"/>
                  </a:moveTo>
                  <a:cubicBezTo>
                    <a:pt x="11509" y="16272"/>
                    <a:pt x="0" y="15478"/>
                    <a:pt x="11509" y="14287"/>
                  </a:cubicBezTo>
                  <a:cubicBezTo>
                    <a:pt x="23018" y="13096"/>
                    <a:pt x="59134" y="11906"/>
                    <a:pt x="80565" y="9525"/>
                  </a:cubicBezTo>
                  <a:cubicBezTo>
                    <a:pt x="101996" y="7144"/>
                    <a:pt x="130174" y="1588"/>
                    <a:pt x="140096" y="0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5510241" y="3929063"/>
              <a:ext cx="65038" cy="701675"/>
            </a:xfrm>
            <a:custGeom>
              <a:avLst/>
              <a:gdLst>
                <a:gd name="connsiteX0" fmla="*/ 40481 w 65087"/>
                <a:gd name="connsiteY0" fmla="*/ 0 h 702468"/>
                <a:gd name="connsiteX1" fmla="*/ 47625 w 65087"/>
                <a:gd name="connsiteY1" fmla="*/ 54768 h 702468"/>
                <a:gd name="connsiteX2" fmla="*/ 59531 w 65087"/>
                <a:gd name="connsiteY2" fmla="*/ 133350 h 702468"/>
                <a:gd name="connsiteX3" fmla="*/ 64293 w 65087"/>
                <a:gd name="connsiteY3" fmla="*/ 214312 h 702468"/>
                <a:gd name="connsiteX4" fmla="*/ 54768 w 65087"/>
                <a:gd name="connsiteY4" fmla="*/ 297656 h 702468"/>
                <a:gd name="connsiteX5" fmla="*/ 33337 w 65087"/>
                <a:gd name="connsiteY5" fmla="*/ 388143 h 702468"/>
                <a:gd name="connsiteX6" fmla="*/ 11906 w 65087"/>
                <a:gd name="connsiteY6" fmla="*/ 492918 h 702468"/>
                <a:gd name="connsiteX7" fmla="*/ 7143 w 65087"/>
                <a:gd name="connsiteY7" fmla="*/ 571500 h 702468"/>
                <a:gd name="connsiteX8" fmla="*/ 4762 w 65087"/>
                <a:gd name="connsiteY8" fmla="*/ 628650 h 702468"/>
                <a:gd name="connsiteX9" fmla="*/ 0 w 65087"/>
                <a:gd name="connsiteY9" fmla="*/ 702468 h 702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5087" h="702468">
                  <a:moveTo>
                    <a:pt x="40481" y="0"/>
                  </a:moveTo>
                  <a:cubicBezTo>
                    <a:pt x="42465" y="16271"/>
                    <a:pt x="44450" y="32543"/>
                    <a:pt x="47625" y="54768"/>
                  </a:cubicBezTo>
                  <a:cubicBezTo>
                    <a:pt x="50800" y="76993"/>
                    <a:pt x="56753" y="106759"/>
                    <a:pt x="59531" y="133350"/>
                  </a:cubicBezTo>
                  <a:cubicBezTo>
                    <a:pt x="62309" y="159941"/>
                    <a:pt x="65087" y="186928"/>
                    <a:pt x="64293" y="214312"/>
                  </a:cubicBezTo>
                  <a:cubicBezTo>
                    <a:pt x="63499" y="241696"/>
                    <a:pt x="59927" y="268684"/>
                    <a:pt x="54768" y="297656"/>
                  </a:cubicBezTo>
                  <a:cubicBezTo>
                    <a:pt x="49609" y="326628"/>
                    <a:pt x="40481" y="355599"/>
                    <a:pt x="33337" y="388143"/>
                  </a:cubicBezTo>
                  <a:cubicBezTo>
                    <a:pt x="26193" y="420687"/>
                    <a:pt x="16272" y="462359"/>
                    <a:pt x="11906" y="492918"/>
                  </a:cubicBezTo>
                  <a:cubicBezTo>
                    <a:pt x="7540" y="523477"/>
                    <a:pt x="8334" y="548878"/>
                    <a:pt x="7143" y="571500"/>
                  </a:cubicBezTo>
                  <a:cubicBezTo>
                    <a:pt x="5952" y="594122"/>
                    <a:pt x="5952" y="606822"/>
                    <a:pt x="4762" y="628650"/>
                  </a:cubicBezTo>
                  <a:cubicBezTo>
                    <a:pt x="3572" y="650478"/>
                    <a:pt x="794" y="690165"/>
                    <a:pt x="0" y="702468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319891" y="4062413"/>
              <a:ext cx="249047" cy="123825"/>
            </a:xfrm>
            <a:custGeom>
              <a:avLst/>
              <a:gdLst>
                <a:gd name="connsiteX0" fmla="*/ 0 w 250031"/>
                <a:gd name="connsiteY0" fmla="*/ 123825 h 123825"/>
                <a:gd name="connsiteX1" fmla="*/ 76200 w 250031"/>
                <a:gd name="connsiteY1" fmla="*/ 59531 h 123825"/>
                <a:gd name="connsiteX2" fmla="*/ 135731 w 250031"/>
                <a:gd name="connsiteY2" fmla="*/ 14287 h 123825"/>
                <a:gd name="connsiteX3" fmla="*/ 197643 w 250031"/>
                <a:gd name="connsiteY3" fmla="*/ 7143 h 123825"/>
                <a:gd name="connsiteX4" fmla="*/ 250031 w 250031"/>
                <a:gd name="connsiteY4" fmla="*/ 0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1" h="123825">
                  <a:moveTo>
                    <a:pt x="0" y="123825"/>
                  </a:moveTo>
                  <a:cubicBezTo>
                    <a:pt x="26789" y="100806"/>
                    <a:pt x="53578" y="77787"/>
                    <a:pt x="76200" y="59531"/>
                  </a:cubicBezTo>
                  <a:cubicBezTo>
                    <a:pt x="98822" y="41275"/>
                    <a:pt x="115491" y="23018"/>
                    <a:pt x="135731" y="14287"/>
                  </a:cubicBezTo>
                  <a:cubicBezTo>
                    <a:pt x="155972" y="5556"/>
                    <a:pt x="178593" y="9524"/>
                    <a:pt x="197643" y="7143"/>
                  </a:cubicBezTo>
                  <a:cubicBezTo>
                    <a:pt x="216693" y="4762"/>
                    <a:pt x="241697" y="794"/>
                    <a:pt x="250031" y="0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054983" y="3976688"/>
              <a:ext cx="426710" cy="677862"/>
            </a:xfrm>
            <a:custGeom>
              <a:avLst/>
              <a:gdLst>
                <a:gd name="connsiteX0" fmla="*/ 9922 w 426641"/>
                <a:gd name="connsiteY0" fmla="*/ 0 h 677862"/>
                <a:gd name="connsiteX1" fmla="*/ 5159 w 426641"/>
                <a:gd name="connsiteY1" fmla="*/ 61912 h 677862"/>
                <a:gd name="connsiteX2" fmla="*/ 40878 w 426641"/>
                <a:gd name="connsiteY2" fmla="*/ 135731 h 677862"/>
                <a:gd name="connsiteX3" fmla="*/ 98028 w 426641"/>
                <a:gd name="connsiteY3" fmla="*/ 214312 h 677862"/>
                <a:gd name="connsiteX4" fmla="*/ 155178 w 426641"/>
                <a:gd name="connsiteY4" fmla="*/ 307181 h 677862"/>
                <a:gd name="connsiteX5" fmla="*/ 205184 w 426641"/>
                <a:gd name="connsiteY5" fmla="*/ 381000 h 677862"/>
                <a:gd name="connsiteX6" fmla="*/ 245666 w 426641"/>
                <a:gd name="connsiteY6" fmla="*/ 466725 h 677862"/>
                <a:gd name="connsiteX7" fmla="*/ 271859 w 426641"/>
                <a:gd name="connsiteY7" fmla="*/ 550068 h 677862"/>
                <a:gd name="connsiteX8" fmla="*/ 321866 w 426641"/>
                <a:gd name="connsiteY8" fmla="*/ 621506 h 677862"/>
                <a:gd name="connsiteX9" fmla="*/ 386159 w 426641"/>
                <a:gd name="connsiteY9" fmla="*/ 669131 h 677862"/>
                <a:gd name="connsiteX10" fmla="*/ 426641 w 426641"/>
                <a:gd name="connsiteY10" fmla="*/ 673893 h 677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641" h="677862">
                  <a:moveTo>
                    <a:pt x="9922" y="0"/>
                  </a:moveTo>
                  <a:cubicBezTo>
                    <a:pt x="4961" y="19645"/>
                    <a:pt x="0" y="39290"/>
                    <a:pt x="5159" y="61912"/>
                  </a:cubicBezTo>
                  <a:cubicBezTo>
                    <a:pt x="10318" y="84534"/>
                    <a:pt x="25400" y="110331"/>
                    <a:pt x="40878" y="135731"/>
                  </a:cubicBezTo>
                  <a:cubicBezTo>
                    <a:pt x="56356" y="161131"/>
                    <a:pt x="78978" y="185737"/>
                    <a:pt x="98028" y="214312"/>
                  </a:cubicBezTo>
                  <a:cubicBezTo>
                    <a:pt x="117078" y="242887"/>
                    <a:pt x="137319" y="279400"/>
                    <a:pt x="155178" y="307181"/>
                  </a:cubicBezTo>
                  <a:cubicBezTo>
                    <a:pt x="173037" y="334962"/>
                    <a:pt x="190103" y="354409"/>
                    <a:pt x="205184" y="381000"/>
                  </a:cubicBezTo>
                  <a:cubicBezTo>
                    <a:pt x="220265" y="407591"/>
                    <a:pt x="234554" y="438547"/>
                    <a:pt x="245666" y="466725"/>
                  </a:cubicBezTo>
                  <a:cubicBezTo>
                    <a:pt x="256778" y="494903"/>
                    <a:pt x="259159" y="524271"/>
                    <a:pt x="271859" y="550068"/>
                  </a:cubicBezTo>
                  <a:cubicBezTo>
                    <a:pt x="284559" y="575865"/>
                    <a:pt x="302816" y="601662"/>
                    <a:pt x="321866" y="621506"/>
                  </a:cubicBezTo>
                  <a:cubicBezTo>
                    <a:pt x="340916" y="641350"/>
                    <a:pt x="368697" y="660400"/>
                    <a:pt x="386159" y="669131"/>
                  </a:cubicBezTo>
                  <a:cubicBezTo>
                    <a:pt x="403621" y="677862"/>
                    <a:pt x="419894" y="673099"/>
                    <a:pt x="426641" y="673893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291339" y="3963988"/>
              <a:ext cx="31726" cy="447675"/>
            </a:xfrm>
            <a:custGeom>
              <a:avLst/>
              <a:gdLst>
                <a:gd name="connsiteX0" fmla="*/ 2381 w 31353"/>
                <a:gd name="connsiteY0" fmla="*/ 0 h 447278"/>
                <a:gd name="connsiteX1" fmla="*/ 21431 w 31353"/>
                <a:gd name="connsiteY1" fmla="*/ 80963 h 447278"/>
                <a:gd name="connsiteX2" fmla="*/ 30956 w 31353"/>
                <a:gd name="connsiteY2" fmla="*/ 240507 h 447278"/>
                <a:gd name="connsiteX3" fmla="*/ 19050 w 31353"/>
                <a:gd name="connsiteY3" fmla="*/ 388144 h 447278"/>
                <a:gd name="connsiteX4" fmla="*/ 4762 w 31353"/>
                <a:gd name="connsiteY4" fmla="*/ 438150 h 447278"/>
                <a:gd name="connsiteX5" fmla="*/ 0 w 31353"/>
                <a:gd name="connsiteY5" fmla="*/ 442913 h 447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353" h="447278">
                  <a:moveTo>
                    <a:pt x="2381" y="0"/>
                  </a:moveTo>
                  <a:cubicBezTo>
                    <a:pt x="9525" y="20439"/>
                    <a:pt x="16669" y="40879"/>
                    <a:pt x="21431" y="80963"/>
                  </a:cubicBezTo>
                  <a:cubicBezTo>
                    <a:pt x="26193" y="121047"/>
                    <a:pt x="31353" y="189310"/>
                    <a:pt x="30956" y="240507"/>
                  </a:cubicBezTo>
                  <a:cubicBezTo>
                    <a:pt x="30559" y="291704"/>
                    <a:pt x="23416" y="355204"/>
                    <a:pt x="19050" y="388144"/>
                  </a:cubicBezTo>
                  <a:cubicBezTo>
                    <a:pt x="14684" y="421084"/>
                    <a:pt x="7937" y="429022"/>
                    <a:pt x="4762" y="438150"/>
                  </a:cubicBezTo>
                  <a:cubicBezTo>
                    <a:pt x="1587" y="447278"/>
                    <a:pt x="0" y="442913"/>
                    <a:pt x="0" y="442913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150164" y="4192588"/>
              <a:ext cx="414020" cy="33337"/>
            </a:xfrm>
            <a:custGeom>
              <a:avLst/>
              <a:gdLst>
                <a:gd name="connsiteX0" fmla="*/ 0 w 414337"/>
                <a:gd name="connsiteY0" fmla="*/ 3969 h 33338"/>
                <a:gd name="connsiteX1" fmla="*/ 78581 w 414337"/>
                <a:gd name="connsiteY1" fmla="*/ 1587 h 33338"/>
                <a:gd name="connsiteX2" fmla="*/ 164306 w 414337"/>
                <a:gd name="connsiteY2" fmla="*/ 13494 h 33338"/>
                <a:gd name="connsiteX3" fmla="*/ 242887 w 414337"/>
                <a:gd name="connsiteY3" fmla="*/ 27781 h 33338"/>
                <a:gd name="connsiteX4" fmla="*/ 328612 w 414337"/>
                <a:gd name="connsiteY4" fmla="*/ 32544 h 33338"/>
                <a:gd name="connsiteX5" fmla="*/ 414337 w 414337"/>
                <a:gd name="connsiteY5" fmla="*/ 32544 h 33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4337" h="33338">
                  <a:moveTo>
                    <a:pt x="0" y="3969"/>
                  </a:moveTo>
                  <a:cubicBezTo>
                    <a:pt x="25598" y="1984"/>
                    <a:pt x="51197" y="0"/>
                    <a:pt x="78581" y="1587"/>
                  </a:cubicBezTo>
                  <a:cubicBezTo>
                    <a:pt x="105965" y="3174"/>
                    <a:pt x="136922" y="9128"/>
                    <a:pt x="164306" y="13494"/>
                  </a:cubicBezTo>
                  <a:cubicBezTo>
                    <a:pt x="191690" y="17860"/>
                    <a:pt x="215503" y="24606"/>
                    <a:pt x="242887" y="27781"/>
                  </a:cubicBezTo>
                  <a:cubicBezTo>
                    <a:pt x="270271" y="30956"/>
                    <a:pt x="300037" y="31750"/>
                    <a:pt x="328612" y="32544"/>
                  </a:cubicBezTo>
                  <a:cubicBezTo>
                    <a:pt x="357187" y="33338"/>
                    <a:pt x="414337" y="32544"/>
                    <a:pt x="414337" y="32544"/>
                  </a:cubicBez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286595" y="4411663"/>
              <a:ext cx="237943" cy="7937"/>
            </a:xfrm>
            <a:custGeom>
              <a:avLst/>
              <a:gdLst>
                <a:gd name="connsiteX0" fmla="*/ 0 w 238125"/>
                <a:gd name="connsiteY0" fmla="*/ 0 h 7144"/>
                <a:gd name="connsiteX1" fmla="*/ 119063 w 238125"/>
                <a:gd name="connsiteY1" fmla="*/ 7144 h 7144"/>
                <a:gd name="connsiteX2" fmla="*/ 238125 w 238125"/>
                <a:gd name="connsiteY2" fmla="*/ 4763 h 7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125" h="7144">
                  <a:moveTo>
                    <a:pt x="0" y="0"/>
                  </a:moveTo>
                  <a:cubicBezTo>
                    <a:pt x="39688" y="3175"/>
                    <a:pt x="119063" y="7144"/>
                    <a:pt x="119063" y="7144"/>
                  </a:cubicBezTo>
                  <a:lnTo>
                    <a:pt x="238125" y="4763"/>
                  </a:lnTo>
                </a:path>
              </a:pathLst>
            </a:custGeom>
            <a:ln w="28575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B677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397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RUC 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 descr="C:\Documents and Settings\NaomiU\Desktop\ERCOT 2009\Project Deliverables\Graphics\Nodal 101 Graphics\nodal overview\just ruc.p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04800" y="1226367"/>
            <a:ext cx="8534400" cy="4581478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 rot="622567">
            <a:off x="4192677" y="612872"/>
            <a:ext cx="1792560" cy="33383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6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are RUC Studies Executed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three RUC sequences:</a:t>
            </a:r>
          </a:p>
          <a:p>
            <a:pPr lvl="1"/>
            <a:r>
              <a:rPr lang="en-US" dirty="0" smtClean="0"/>
              <a:t>Weekly (WRUC) </a:t>
            </a:r>
          </a:p>
          <a:p>
            <a:pPr lvl="1"/>
            <a:r>
              <a:rPr lang="en-US" dirty="0" smtClean="0"/>
              <a:t>Day-Ahead (DRUC)</a:t>
            </a:r>
          </a:p>
          <a:p>
            <a:pPr lvl="1"/>
            <a:r>
              <a:rPr lang="en-US" dirty="0" smtClean="0"/>
              <a:t>Hourly (HRUC)</a:t>
            </a:r>
          </a:p>
          <a:p>
            <a:endParaRPr lang="en-US" dirty="0"/>
          </a:p>
          <a:p>
            <a:r>
              <a:rPr lang="en-US" dirty="0" smtClean="0"/>
              <a:t>These are executed at different times during the Operating Day and study different timeframes.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693738" y="5276274"/>
            <a:ext cx="4054475" cy="368300"/>
            <a:chOff x="887508" y="4604648"/>
            <a:chExt cx="3831975" cy="369332"/>
          </a:xfrm>
          <a:solidFill>
            <a:srgbClr val="003865">
              <a:lumMod val="90000"/>
              <a:lumOff val="10000"/>
            </a:srgbClr>
          </a:solidFill>
        </p:grpSpPr>
        <p:sp>
          <p:nvSpPr>
            <p:cNvPr id="30" name="AutoShape 36"/>
            <p:cNvSpPr>
              <a:spLocks noChangeAspect="1" noChangeArrowheads="1"/>
            </p:cNvSpPr>
            <p:nvPr/>
          </p:nvSpPr>
          <p:spPr bwMode="auto">
            <a:xfrm>
              <a:off x="887508" y="4604648"/>
              <a:ext cx="3831975" cy="369332"/>
            </a:xfrm>
            <a:prstGeom prst="rect">
              <a:avLst/>
            </a:prstGeom>
            <a:solidFill>
              <a:schemeClr val="tx2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1" name="Text Box 50"/>
            <p:cNvSpPr txBox="1">
              <a:spLocks noChangeAspect="1" noChangeArrowheads="1"/>
            </p:cNvSpPr>
            <p:nvPr/>
          </p:nvSpPr>
          <p:spPr bwMode="auto">
            <a:xfrm>
              <a:off x="2071857" y="4604648"/>
              <a:ext cx="1496435" cy="36933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charset="0"/>
                </a:rPr>
                <a:t>Day 1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748213" y="5276274"/>
            <a:ext cx="4052887" cy="368300"/>
            <a:chOff x="887508" y="4604648"/>
            <a:chExt cx="3831975" cy="369332"/>
          </a:xfrm>
          <a:solidFill>
            <a:srgbClr val="003865">
              <a:lumMod val="90000"/>
              <a:lumOff val="10000"/>
            </a:srgbClr>
          </a:solidFill>
        </p:grpSpPr>
        <p:sp>
          <p:nvSpPr>
            <p:cNvPr id="28" name="AutoShape 36"/>
            <p:cNvSpPr>
              <a:spLocks noChangeAspect="1" noChangeArrowheads="1"/>
            </p:cNvSpPr>
            <p:nvPr/>
          </p:nvSpPr>
          <p:spPr bwMode="auto">
            <a:xfrm>
              <a:off x="887508" y="4604648"/>
              <a:ext cx="3831975" cy="369332"/>
            </a:xfrm>
            <a:prstGeom prst="rect">
              <a:avLst/>
            </a:prstGeom>
            <a:solidFill>
              <a:schemeClr val="tx2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9" name="Text Box 50"/>
            <p:cNvSpPr txBox="1">
              <a:spLocks noChangeAspect="1" noChangeArrowheads="1"/>
            </p:cNvSpPr>
            <p:nvPr/>
          </p:nvSpPr>
          <p:spPr bwMode="auto">
            <a:xfrm>
              <a:off x="2071857" y="4604648"/>
              <a:ext cx="1496435" cy="369332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charset="0"/>
                </a:rPr>
                <a:t>Day 2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rot="5400000">
            <a:off x="4564063" y="5460424"/>
            <a:ext cx="368300" cy="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 rot="5400000">
            <a:off x="486569" y="5469155"/>
            <a:ext cx="369888" cy="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6312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naomiu\LOCALS~1\Temp\articulate\presenter\imgtemp\CqmkFYO2_files\slide0001_image001.p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naomiu\LOCALS~1\Temp\articulate\presenter\imgtemp\zQmBAXii_files\slide0001_image001.png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B1E7B711A9D4BB64117F92D106A87" ma:contentTypeVersion="1" ma:contentTypeDescription="Create a new document." ma:contentTypeScope="" ma:versionID="886bbd2e2298cd1dcd54ea3dd738c16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1a9ee48c79d2ff885e27998c621344c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64BC1A8-E50A-44C8-8FC5-5CA36A6111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4802</TotalTime>
  <Words>3058</Words>
  <Application>Microsoft Office PowerPoint</Application>
  <PresentationFormat>On-screen Show (4:3)</PresentationFormat>
  <Paragraphs>885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Wingdings</vt:lpstr>
      <vt:lpstr>1_Custom Design</vt:lpstr>
      <vt:lpstr>Office Theme</vt:lpstr>
      <vt:lpstr>PowerPoint Presentation</vt:lpstr>
      <vt:lpstr>Objectives</vt:lpstr>
      <vt:lpstr>Today’s Agenda</vt:lpstr>
      <vt:lpstr>Today’s Agenda</vt:lpstr>
      <vt:lpstr>What is RUC?</vt:lpstr>
      <vt:lpstr>RUC Considerations – Capacity</vt:lpstr>
      <vt:lpstr>RUC Considerations – Locational</vt:lpstr>
      <vt:lpstr>Where RUC Fits</vt:lpstr>
      <vt:lpstr>When are RUC Studies Executed</vt:lpstr>
      <vt:lpstr>When are RUC Studies Executed</vt:lpstr>
      <vt:lpstr>When are RUC Studies Executed</vt:lpstr>
      <vt:lpstr>RUC Results</vt:lpstr>
      <vt:lpstr>Today’s Agenda</vt:lpstr>
      <vt:lpstr>RUC Engine – Overview</vt:lpstr>
      <vt:lpstr>RUC Engine – Inputs</vt:lpstr>
      <vt:lpstr>RUC Engine</vt:lpstr>
      <vt:lpstr>RUC Engine</vt:lpstr>
      <vt:lpstr>RUC Engine – Three Part Offers</vt:lpstr>
      <vt:lpstr>RUC Engine</vt:lpstr>
      <vt:lpstr>RUC Engine</vt:lpstr>
      <vt:lpstr>RUC Engine</vt:lpstr>
      <vt:lpstr>RUC Engine</vt:lpstr>
      <vt:lpstr>RUC Engine – Outputs</vt:lpstr>
      <vt:lpstr>Today’s Agenda</vt:lpstr>
      <vt:lpstr>Control Room Activities</vt:lpstr>
      <vt:lpstr>MMS Displays</vt:lpstr>
      <vt:lpstr>MMS Displays</vt:lpstr>
      <vt:lpstr>MMS Displays</vt:lpstr>
      <vt:lpstr>MMS Displays</vt:lpstr>
      <vt:lpstr>MMS Displays</vt:lpstr>
      <vt:lpstr>MMS Displays</vt:lpstr>
      <vt:lpstr>Making Commitment Decisions</vt:lpstr>
      <vt:lpstr>Making Commitment Decisions</vt:lpstr>
      <vt:lpstr>Making Commitment Decisions</vt:lpstr>
      <vt:lpstr>Making Commitment Decisions</vt:lpstr>
      <vt:lpstr>Today’s Agenda</vt:lpstr>
      <vt:lpstr>Responsibilities after a RUC</vt:lpstr>
      <vt:lpstr>Responsibilities after a RUC</vt:lpstr>
      <vt:lpstr>Going ONRUC – Operational Impacts</vt:lpstr>
      <vt:lpstr>Going ONRUC – Financial Impact</vt:lpstr>
      <vt:lpstr>Going ONRUC – Financial Impact</vt:lpstr>
      <vt:lpstr>Going ONRUC – Financial Impact</vt:lpstr>
      <vt:lpstr>Going ONOPTOUT – Operational Impacts</vt:lpstr>
      <vt:lpstr>Going ONOPTOUT – Financial Impact</vt:lpstr>
      <vt:lpstr>How to Opt-out of a RUC Instruction?</vt:lpstr>
      <vt:lpstr>How to Opt-out of a RUC Instruction?</vt:lpstr>
      <vt:lpstr>How to Opt-out of a RUC Instruction?</vt:lpstr>
      <vt:lpstr>How to Opt-out of a RUC Instruction?</vt:lpstr>
      <vt:lpstr>Opting-out: Examples</vt:lpstr>
      <vt:lpstr>Opting-out: Examples</vt:lpstr>
      <vt:lpstr>Objectives – Review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Aldridge, Joshua</cp:lastModifiedBy>
  <cp:revision>124</cp:revision>
  <cp:lastPrinted>2016-01-21T20:53:15Z</cp:lastPrinted>
  <dcterms:created xsi:type="dcterms:W3CDTF">2016-01-21T15:20:31Z</dcterms:created>
  <dcterms:modified xsi:type="dcterms:W3CDTF">2018-03-12T16:36:33Z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0x01010047DB1E7B711A9D4BB64117F92D106A87</vt:lpwstr>
  </property>
</Properties>
</file>