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53"/>
  </p:notesMasterIdLst>
  <p:handoutMasterIdLst>
    <p:handoutMasterId r:id="rId54"/>
  </p:handoutMasterIdLst>
  <p:sldIdLst>
    <p:sldId id="260" r:id="rId6"/>
    <p:sldId id="405" r:id="rId7"/>
    <p:sldId id="267" r:id="rId8"/>
    <p:sldId id="420" r:id="rId9"/>
    <p:sldId id="400" r:id="rId10"/>
    <p:sldId id="408" r:id="rId11"/>
    <p:sldId id="367" r:id="rId12"/>
    <p:sldId id="413" r:id="rId13"/>
    <p:sldId id="414" r:id="rId14"/>
    <p:sldId id="415" r:id="rId15"/>
    <p:sldId id="387" r:id="rId16"/>
    <p:sldId id="364" r:id="rId17"/>
    <p:sldId id="365" r:id="rId18"/>
    <p:sldId id="301" r:id="rId19"/>
    <p:sldId id="419" r:id="rId20"/>
    <p:sldId id="390" r:id="rId21"/>
    <p:sldId id="377" r:id="rId22"/>
    <p:sldId id="391" r:id="rId23"/>
    <p:sldId id="402" r:id="rId24"/>
    <p:sldId id="417" r:id="rId25"/>
    <p:sldId id="421" r:id="rId26"/>
    <p:sldId id="383" r:id="rId27"/>
    <p:sldId id="369" r:id="rId28"/>
    <p:sldId id="412" r:id="rId29"/>
    <p:sldId id="381" r:id="rId30"/>
    <p:sldId id="379" r:id="rId31"/>
    <p:sldId id="382" r:id="rId32"/>
    <p:sldId id="380" r:id="rId33"/>
    <p:sldId id="398" r:id="rId34"/>
    <p:sldId id="404" r:id="rId35"/>
    <p:sldId id="368" r:id="rId36"/>
    <p:sldId id="396" r:id="rId37"/>
    <p:sldId id="399" r:id="rId38"/>
    <p:sldId id="418" r:id="rId39"/>
    <p:sldId id="385" r:id="rId40"/>
    <p:sldId id="386" r:id="rId41"/>
    <p:sldId id="389" r:id="rId42"/>
    <p:sldId id="407" r:id="rId43"/>
    <p:sldId id="384" r:id="rId44"/>
    <p:sldId id="394" r:id="rId45"/>
    <p:sldId id="393" r:id="rId46"/>
    <p:sldId id="375" r:id="rId47"/>
    <p:sldId id="374" r:id="rId48"/>
    <p:sldId id="370" r:id="rId49"/>
    <p:sldId id="410" r:id="rId50"/>
    <p:sldId id="411" r:id="rId51"/>
    <p:sldId id="27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4" autoAdjust="0"/>
    <p:restoredTop sz="93775" autoAdjust="0"/>
  </p:normalViewPr>
  <p:slideViewPr>
    <p:cSldViewPr showGuides="1">
      <p:cViewPr varScale="1">
        <p:scale>
          <a:sx n="96" d="100"/>
          <a:sy n="96" d="100"/>
        </p:scale>
        <p:origin x="276" y="84"/>
      </p:cViewPr>
      <p:guideLst>
        <p:guide orient="horz" pos="2160"/>
        <p:guide pos="2880"/>
      </p:guideLst>
    </p:cSldViewPr>
  </p:slideViewPr>
  <p:notesTextViewPr>
    <p:cViewPr>
      <p:scale>
        <a:sx n="3" d="2"/>
        <a:sy n="3" d="2"/>
      </p:scale>
      <p:origin x="0" y="0"/>
    </p:cViewPr>
  </p:notesTextViewPr>
  <p:sorterViewPr>
    <p:cViewPr>
      <p:scale>
        <a:sx n="100" d="100"/>
        <a:sy n="100" d="100"/>
      </p:scale>
      <p:origin x="0" y="-4194"/>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ttles" userId="b44d42e1cba42bf3" providerId="LiveId" clId="{8A126151-24FB-4D4C-B222-CD57E6A41725}"/>
    <pc:docChg chg="modSld">
      <pc:chgData name="Paul Wattles" userId="b44d42e1cba42bf3" providerId="LiveId" clId="{8A126151-24FB-4D4C-B222-CD57E6A41725}" dt="2017-12-22T19:34:12.662" v="76" actId="20577"/>
      <pc:docMkLst>
        <pc:docMk/>
      </pc:docMkLst>
      <pc:sldChg chg="addSp modSp">
        <pc:chgData name="Paul Wattles" userId="b44d42e1cba42bf3" providerId="LiveId" clId="{8A126151-24FB-4D4C-B222-CD57E6A41725}" dt="2017-12-22T19:34:12.662" v="76" actId="20577"/>
        <pc:sldMkLst>
          <pc:docMk/>
          <pc:sldMk cId="1542237111" sldId="318"/>
        </pc:sldMkLst>
        <pc:spChg chg="mod">
          <ac:chgData name="Paul Wattles" userId="b44d42e1cba42bf3" providerId="LiveId" clId="{8A126151-24FB-4D4C-B222-CD57E6A41725}" dt="2017-12-22T19:34:12.662" v="76" actId="20577"/>
          <ac:spMkLst>
            <pc:docMk/>
            <pc:sldMk cId="1542237111" sldId="318"/>
            <ac:spMk id="2" creationId="{00000000-0000-0000-0000-000000000000}"/>
          </ac:spMkLst>
        </pc:spChg>
        <pc:spChg chg="mod">
          <ac:chgData name="Paul Wattles" userId="b44d42e1cba42bf3" providerId="LiveId" clId="{8A126151-24FB-4D4C-B222-CD57E6A41725}" dt="2017-12-22T16:13:53.450" v="60" actId="20577"/>
          <ac:spMkLst>
            <pc:docMk/>
            <pc:sldMk cId="1542237111" sldId="318"/>
            <ac:spMk id="5" creationId="{00000000-0000-0000-0000-000000000000}"/>
          </ac:spMkLst>
        </pc:spChg>
        <pc:spChg chg="mod">
          <ac:chgData name="Paul Wattles" userId="b44d42e1cba42bf3" providerId="LiveId" clId="{8A126151-24FB-4D4C-B222-CD57E6A41725}" dt="2017-12-22T16:13:31.888" v="54" actId="1035"/>
          <ac:spMkLst>
            <pc:docMk/>
            <pc:sldMk cId="1542237111" sldId="318"/>
            <ac:spMk id="12" creationId="{00000000-0000-0000-0000-000000000000}"/>
          </ac:spMkLst>
        </pc:spChg>
        <pc:spChg chg="add mod">
          <ac:chgData name="Paul Wattles" userId="b44d42e1cba42bf3" providerId="LiveId" clId="{8A126151-24FB-4D4C-B222-CD57E6A41725}" dt="2017-12-22T16:10:44.441" v="10" actId="20577"/>
          <ac:spMkLst>
            <pc:docMk/>
            <pc:sldMk cId="1542237111" sldId="318"/>
            <ac:spMk id="15" creationId="{4FA9C0E8-96DC-4E69-910A-6C1D1CC00E86}"/>
          </ac:spMkLst>
        </pc:spChg>
        <pc:spChg chg="add mod">
          <ac:chgData name="Paul Wattles" userId="b44d42e1cba42bf3" providerId="LiveId" clId="{8A126151-24FB-4D4C-B222-CD57E6A41725}" dt="2017-12-22T16:12:03.016" v="28" actId="1036"/>
          <ac:spMkLst>
            <pc:docMk/>
            <pc:sldMk cId="1542237111" sldId="318"/>
            <ac:spMk id="16" creationId="{BE496934-21B6-4B0E-B4D2-05709ECA6886}"/>
          </ac:spMkLst>
        </pc:spChg>
        <pc:spChg chg="mod">
          <ac:chgData name="Paul Wattles" userId="b44d42e1cba42bf3" providerId="LiveId" clId="{8A126151-24FB-4D4C-B222-CD57E6A41725}" dt="2017-12-22T16:12:24.881" v="35" actId="14100"/>
          <ac:spMkLst>
            <pc:docMk/>
            <pc:sldMk cId="1542237111" sldId="318"/>
            <ac:spMk id="18" creationId="{00000000-0000-0000-0000-000000000000}"/>
          </ac:spMkLst>
        </pc:spChg>
        <pc:spChg chg="mod">
          <ac:chgData name="Paul Wattles" userId="b44d42e1cba42bf3" providerId="LiveId" clId="{8A126151-24FB-4D4C-B222-CD57E6A41725}" dt="2017-12-22T16:12:58.685" v="50" actId="1036"/>
          <ac:spMkLst>
            <pc:docMk/>
            <pc:sldMk cId="1542237111" sldId="318"/>
            <ac:spMk id="20" creationId="{00000000-0000-0000-0000-000000000000}"/>
          </ac:spMkLst>
        </pc:spChg>
        <pc:spChg chg="mod">
          <ac:chgData name="Paul Wattles" userId="b44d42e1cba42bf3" providerId="LiveId" clId="{8A126151-24FB-4D4C-B222-CD57E6A41725}" dt="2017-12-22T16:13:16.064" v="52" actId="1036"/>
          <ac:spMkLst>
            <pc:docMk/>
            <pc:sldMk cId="1542237111" sldId="318"/>
            <ac:spMk id="2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pysh\Desktop\ERCOT%20Capacity%201999-2018%20(Project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Summary!$A$3</c:f>
              <c:strCache>
                <c:ptCount val="1"/>
                <c:pt idx="0">
                  <c:v>Nuclear</c:v>
                </c:pt>
              </c:strCache>
            </c:strRef>
          </c:tx>
          <c:spPr>
            <a:solidFill>
              <a:srgbClr val="FF8200"/>
            </a:solidFill>
            <a:ln>
              <a:noFill/>
            </a:ln>
            <a:effectLst/>
          </c:spPr>
          <c:invertIfNegative val="0"/>
          <c:dPt>
            <c:idx val="19"/>
            <c:invertIfNegative val="0"/>
            <c:bubble3D val="0"/>
            <c:spPr>
              <a:pattFill prst="dkDnDiag">
                <a:fgClr>
                  <a:srgbClr val="FF8200"/>
                </a:fgClr>
                <a:bgClr>
                  <a:srgbClr val="FFE6CC"/>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Summary!$B$3:$U$3</c:f>
              <c:numCache>
                <c:formatCode>0</c:formatCode>
                <c:ptCount val="20"/>
                <c:pt idx="0">
                  <c:v>4982</c:v>
                </c:pt>
                <c:pt idx="1">
                  <c:v>4982</c:v>
                </c:pt>
                <c:pt idx="2">
                  <c:v>4982</c:v>
                </c:pt>
                <c:pt idx="3">
                  <c:v>4982</c:v>
                </c:pt>
                <c:pt idx="4">
                  <c:v>4982</c:v>
                </c:pt>
                <c:pt idx="5">
                  <c:v>4982</c:v>
                </c:pt>
                <c:pt idx="6">
                  <c:v>4982</c:v>
                </c:pt>
                <c:pt idx="7">
                  <c:v>4982</c:v>
                </c:pt>
                <c:pt idx="8">
                  <c:v>5182</c:v>
                </c:pt>
                <c:pt idx="9">
                  <c:v>5182</c:v>
                </c:pt>
                <c:pt idx="10">
                  <c:v>5182</c:v>
                </c:pt>
                <c:pt idx="11">
                  <c:v>5268</c:v>
                </c:pt>
                <c:pt idx="12">
                  <c:v>5268</c:v>
                </c:pt>
                <c:pt idx="13">
                  <c:v>5268</c:v>
                </c:pt>
                <c:pt idx="14">
                  <c:v>5268</c:v>
                </c:pt>
                <c:pt idx="15">
                  <c:v>5268</c:v>
                </c:pt>
                <c:pt idx="16">
                  <c:v>5268</c:v>
                </c:pt>
                <c:pt idx="17">
                  <c:v>5268</c:v>
                </c:pt>
                <c:pt idx="18">
                  <c:v>5268</c:v>
                </c:pt>
                <c:pt idx="19">
                  <c:v>5268</c:v>
                </c:pt>
              </c:numCache>
            </c:numRef>
          </c:val>
        </c:ser>
        <c:ser>
          <c:idx val="2"/>
          <c:order val="1"/>
          <c:tx>
            <c:strRef>
              <c:f>Summary!$A$4</c:f>
              <c:strCache>
                <c:ptCount val="1"/>
                <c:pt idx="0">
                  <c:v>Coal</c:v>
                </c:pt>
              </c:strCache>
            </c:strRef>
          </c:tx>
          <c:spPr>
            <a:solidFill>
              <a:schemeClr val="accent2"/>
            </a:solidFill>
            <a:ln>
              <a:noFill/>
            </a:ln>
            <a:effectLst/>
          </c:spPr>
          <c:invertIfNegative val="0"/>
          <c:dPt>
            <c:idx val="19"/>
            <c:invertIfNegative val="0"/>
            <c:bubble3D val="0"/>
            <c:spPr>
              <a:pattFill prst="dkDnDiag">
                <a:fgClr>
                  <a:schemeClr val="accent2"/>
                </a:fgClr>
                <a:bgClr>
                  <a:srgbClr val="DEE1E2"/>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Summary!$B$4:$U$4</c:f>
              <c:numCache>
                <c:formatCode>0</c:formatCode>
                <c:ptCount val="20"/>
                <c:pt idx="0">
                  <c:v>16961.79</c:v>
                </c:pt>
                <c:pt idx="1">
                  <c:v>16961.79</c:v>
                </c:pt>
                <c:pt idx="2">
                  <c:v>16961.79</c:v>
                </c:pt>
                <c:pt idx="3">
                  <c:v>16961.79</c:v>
                </c:pt>
                <c:pt idx="4">
                  <c:v>16961.79</c:v>
                </c:pt>
                <c:pt idx="5">
                  <c:v>16961.79</c:v>
                </c:pt>
                <c:pt idx="6">
                  <c:v>16961.79</c:v>
                </c:pt>
                <c:pt idx="7">
                  <c:v>17071.79</c:v>
                </c:pt>
                <c:pt idx="8">
                  <c:v>17091.79</c:v>
                </c:pt>
                <c:pt idx="9">
                  <c:v>17091.79</c:v>
                </c:pt>
                <c:pt idx="10">
                  <c:v>17091.79</c:v>
                </c:pt>
                <c:pt idx="11">
                  <c:v>19516.09</c:v>
                </c:pt>
                <c:pt idx="12">
                  <c:v>20432.89</c:v>
                </c:pt>
                <c:pt idx="13">
                  <c:v>20432.89</c:v>
                </c:pt>
                <c:pt idx="14">
                  <c:v>21440.89</c:v>
                </c:pt>
                <c:pt idx="15">
                  <c:v>21470.89</c:v>
                </c:pt>
                <c:pt idx="16">
                  <c:v>21470.89</c:v>
                </c:pt>
                <c:pt idx="17">
                  <c:v>21470.89</c:v>
                </c:pt>
                <c:pt idx="18">
                  <c:v>21470.89</c:v>
                </c:pt>
                <c:pt idx="19">
                  <c:v>16700.39</c:v>
                </c:pt>
              </c:numCache>
            </c:numRef>
          </c:val>
        </c:ser>
        <c:ser>
          <c:idx val="7"/>
          <c:order val="2"/>
          <c:tx>
            <c:strRef>
              <c:f>Summary!$A$10</c:f>
              <c:strCache>
                <c:ptCount val="1"/>
                <c:pt idx="0">
                  <c:v>Other</c:v>
                </c:pt>
              </c:strCache>
            </c:strRef>
          </c:tx>
          <c:spPr>
            <a:solidFill>
              <a:schemeClr val="accent5"/>
            </a:solidFill>
            <a:ln>
              <a:noFill/>
            </a:ln>
            <a:effectLst/>
          </c:spPr>
          <c:invertIfNegative val="0"/>
          <c:dPt>
            <c:idx val="19"/>
            <c:invertIfNegative val="0"/>
            <c:bubble3D val="0"/>
            <c:spPr>
              <a:pattFill prst="dkDnDiag">
                <a:fgClr>
                  <a:schemeClr val="accent5"/>
                </a:fgClr>
                <a:bgClr>
                  <a:srgbClr val="E0DEF3"/>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Summary!$B$10:$U$10</c:f>
              <c:numCache>
                <c:formatCode>0</c:formatCode>
                <c:ptCount val="20"/>
                <c:pt idx="0">
                  <c:v>578.68000000000006</c:v>
                </c:pt>
                <c:pt idx="1">
                  <c:v>578.68000000000006</c:v>
                </c:pt>
                <c:pt idx="2">
                  <c:v>578.68000000000006</c:v>
                </c:pt>
                <c:pt idx="3">
                  <c:v>578.68000000000006</c:v>
                </c:pt>
                <c:pt idx="4">
                  <c:v>578.68000000000006</c:v>
                </c:pt>
                <c:pt idx="5">
                  <c:v>578.68000000000006</c:v>
                </c:pt>
                <c:pt idx="6">
                  <c:v>578.68000000000006</c:v>
                </c:pt>
                <c:pt idx="7">
                  <c:v>578.68000000000006</c:v>
                </c:pt>
                <c:pt idx="8">
                  <c:v>578.68000000000006</c:v>
                </c:pt>
                <c:pt idx="9">
                  <c:v>578.68000000000006</c:v>
                </c:pt>
                <c:pt idx="10">
                  <c:v>578.68000000000006</c:v>
                </c:pt>
                <c:pt idx="11">
                  <c:v>578.68000000000006</c:v>
                </c:pt>
                <c:pt idx="12">
                  <c:v>607.68000000000006</c:v>
                </c:pt>
                <c:pt idx="13">
                  <c:v>760.13000000000011</c:v>
                </c:pt>
                <c:pt idx="14">
                  <c:v>760.13000000000011</c:v>
                </c:pt>
                <c:pt idx="15">
                  <c:v>760.13000000000011</c:v>
                </c:pt>
                <c:pt idx="16">
                  <c:v>760.13000000000011</c:v>
                </c:pt>
                <c:pt idx="17">
                  <c:v>760.13000000000011</c:v>
                </c:pt>
                <c:pt idx="18">
                  <c:v>739.13000000000011</c:v>
                </c:pt>
                <c:pt idx="19">
                  <c:v>739.13000000000011</c:v>
                </c:pt>
              </c:numCache>
            </c:numRef>
          </c:val>
        </c:ser>
        <c:ser>
          <c:idx val="8"/>
          <c:order val="3"/>
          <c:tx>
            <c:strRef>
              <c:f>Summary!$A$5</c:f>
              <c:strCache>
                <c:ptCount val="1"/>
                <c:pt idx="0">
                  <c:v>Gas CC</c:v>
                </c:pt>
              </c:strCache>
            </c:strRef>
          </c:tx>
          <c:spPr>
            <a:solidFill>
              <a:schemeClr val="accent1"/>
            </a:solidFill>
            <a:ln>
              <a:noFill/>
            </a:ln>
            <a:effectLst/>
          </c:spPr>
          <c:invertIfNegative val="0"/>
          <c:dPt>
            <c:idx val="19"/>
            <c:invertIfNegative val="0"/>
            <c:bubble3D val="0"/>
            <c:spPr>
              <a:pattFill prst="dkDnDiag">
                <a:fgClr>
                  <a:schemeClr val="accent1"/>
                </a:fgClr>
                <a:bgClr>
                  <a:srgbClr val="CCEFF4"/>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Summary!$B$5:$U$5</c:f>
              <c:numCache>
                <c:formatCode>0</c:formatCode>
                <c:ptCount val="20"/>
                <c:pt idx="0">
                  <c:v>2850.49</c:v>
                </c:pt>
                <c:pt idx="1">
                  <c:v>7364.82</c:v>
                </c:pt>
                <c:pt idx="2">
                  <c:v>13949.96</c:v>
                </c:pt>
                <c:pt idx="3">
                  <c:v>18426.8</c:v>
                </c:pt>
                <c:pt idx="4">
                  <c:v>24124.049999999996</c:v>
                </c:pt>
                <c:pt idx="5">
                  <c:v>25624.449999999997</c:v>
                </c:pt>
                <c:pt idx="6">
                  <c:v>25522.449999999997</c:v>
                </c:pt>
                <c:pt idx="7">
                  <c:v>26240.85</c:v>
                </c:pt>
                <c:pt idx="8">
                  <c:v>26798.149999999998</c:v>
                </c:pt>
                <c:pt idx="9">
                  <c:v>27359.249999999996</c:v>
                </c:pt>
                <c:pt idx="10">
                  <c:v>28292.629999999997</c:v>
                </c:pt>
                <c:pt idx="11">
                  <c:v>29752.829999999998</c:v>
                </c:pt>
                <c:pt idx="12">
                  <c:v>30471.23</c:v>
                </c:pt>
                <c:pt idx="13">
                  <c:v>30471.23</c:v>
                </c:pt>
                <c:pt idx="14">
                  <c:v>30521.23</c:v>
                </c:pt>
                <c:pt idx="15">
                  <c:v>33063.03</c:v>
                </c:pt>
                <c:pt idx="16">
                  <c:v>33880.129999999997</c:v>
                </c:pt>
                <c:pt idx="17">
                  <c:v>33497.839999999997</c:v>
                </c:pt>
                <c:pt idx="18">
                  <c:v>35959.339999999997</c:v>
                </c:pt>
                <c:pt idx="19">
                  <c:v>35959.339999999997</c:v>
                </c:pt>
              </c:numCache>
            </c:numRef>
          </c:val>
        </c:ser>
        <c:ser>
          <c:idx val="3"/>
          <c:order val="4"/>
          <c:tx>
            <c:strRef>
              <c:f>Summary!$A$6</c:f>
              <c:strCache>
                <c:ptCount val="1"/>
                <c:pt idx="0">
                  <c:v>Gas Steam</c:v>
                </c:pt>
              </c:strCache>
            </c:strRef>
          </c:tx>
          <c:spPr>
            <a:solidFill>
              <a:schemeClr val="accent4"/>
            </a:solidFill>
            <a:ln>
              <a:noFill/>
            </a:ln>
            <a:effectLst/>
          </c:spPr>
          <c:invertIfNegative val="0"/>
          <c:dPt>
            <c:idx val="19"/>
            <c:invertIfNegative val="0"/>
            <c:bubble3D val="0"/>
            <c:spPr>
              <a:pattFill prst="dkDnDiag">
                <a:fgClr>
                  <a:schemeClr val="accent4"/>
                </a:fgClr>
                <a:bgClr>
                  <a:srgbClr val="CCD7DF"/>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Summary!$B$6:$U$6</c:f>
              <c:numCache>
                <c:formatCode>0</c:formatCode>
                <c:ptCount val="20"/>
                <c:pt idx="0">
                  <c:v>30554.439999999995</c:v>
                </c:pt>
                <c:pt idx="1">
                  <c:v>30554.439999999995</c:v>
                </c:pt>
                <c:pt idx="2">
                  <c:v>30554.439999999995</c:v>
                </c:pt>
                <c:pt idx="3">
                  <c:v>30554.439999999995</c:v>
                </c:pt>
                <c:pt idx="4">
                  <c:v>30454.439999999995</c:v>
                </c:pt>
                <c:pt idx="5">
                  <c:v>28725.439999999995</c:v>
                </c:pt>
                <c:pt idx="6">
                  <c:v>27351.439999999995</c:v>
                </c:pt>
                <c:pt idx="7">
                  <c:v>26956.439999999995</c:v>
                </c:pt>
                <c:pt idx="8">
                  <c:v>25230.439999999995</c:v>
                </c:pt>
                <c:pt idx="9">
                  <c:v>24666.239999999994</c:v>
                </c:pt>
                <c:pt idx="10">
                  <c:v>19659.239999999994</c:v>
                </c:pt>
                <c:pt idx="11">
                  <c:v>16053.239999999994</c:v>
                </c:pt>
                <c:pt idx="12">
                  <c:v>15690.739999999994</c:v>
                </c:pt>
                <c:pt idx="13">
                  <c:v>15666.739999999994</c:v>
                </c:pt>
                <c:pt idx="14">
                  <c:v>15141.739999999994</c:v>
                </c:pt>
                <c:pt idx="15">
                  <c:v>15032.739999999994</c:v>
                </c:pt>
                <c:pt idx="16">
                  <c:v>13295.239999999994</c:v>
                </c:pt>
                <c:pt idx="17">
                  <c:v>13270.239999999994</c:v>
                </c:pt>
                <c:pt idx="18">
                  <c:v>13270.239999999994</c:v>
                </c:pt>
                <c:pt idx="19">
                  <c:v>12373.339999999995</c:v>
                </c:pt>
              </c:numCache>
            </c:numRef>
          </c:val>
        </c:ser>
        <c:ser>
          <c:idx val="4"/>
          <c:order val="5"/>
          <c:tx>
            <c:strRef>
              <c:f>Summary!$A$7</c:f>
              <c:strCache>
                <c:ptCount val="1"/>
                <c:pt idx="0">
                  <c:v>Gas CT/IC</c:v>
                </c:pt>
              </c:strCache>
            </c:strRef>
          </c:tx>
          <c:spPr>
            <a:solidFill>
              <a:schemeClr val="accent6"/>
            </a:solidFill>
            <a:ln>
              <a:noFill/>
            </a:ln>
            <a:effectLst/>
          </c:spPr>
          <c:invertIfNegative val="0"/>
          <c:dPt>
            <c:idx val="19"/>
            <c:invertIfNegative val="0"/>
            <c:bubble3D val="0"/>
            <c:spPr>
              <a:pattFill prst="dkDnDiag">
                <a:fgClr>
                  <a:schemeClr val="accent6"/>
                </a:fgClr>
                <a:bgClr>
                  <a:srgbClr val="E8CEDD"/>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Summary!$B$7:$U$7</c:f>
              <c:numCache>
                <c:formatCode>0</c:formatCode>
                <c:ptCount val="20"/>
                <c:pt idx="0">
                  <c:v>3147.13</c:v>
                </c:pt>
                <c:pt idx="1">
                  <c:v>3147.13</c:v>
                </c:pt>
                <c:pt idx="2">
                  <c:v>3613.69</c:v>
                </c:pt>
                <c:pt idx="3">
                  <c:v>3613.69</c:v>
                </c:pt>
                <c:pt idx="4">
                  <c:v>3661.69</c:v>
                </c:pt>
                <c:pt idx="5">
                  <c:v>3888.79</c:v>
                </c:pt>
                <c:pt idx="6">
                  <c:v>3863.59</c:v>
                </c:pt>
                <c:pt idx="7">
                  <c:v>3815.59</c:v>
                </c:pt>
                <c:pt idx="8">
                  <c:v>3815.59</c:v>
                </c:pt>
                <c:pt idx="9">
                  <c:v>4012.59</c:v>
                </c:pt>
                <c:pt idx="10">
                  <c:v>3989.59</c:v>
                </c:pt>
                <c:pt idx="11">
                  <c:v>4882.47</c:v>
                </c:pt>
                <c:pt idx="12">
                  <c:v>4882.47</c:v>
                </c:pt>
                <c:pt idx="13">
                  <c:v>4882.47</c:v>
                </c:pt>
                <c:pt idx="14">
                  <c:v>4882.47</c:v>
                </c:pt>
                <c:pt idx="15">
                  <c:v>4882.47</c:v>
                </c:pt>
                <c:pt idx="16">
                  <c:v>5241.17</c:v>
                </c:pt>
                <c:pt idx="17">
                  <c:v>6291.83</c:v>
                </c:pt>
                <c:pt idx="18">
                  <c:v>6533.83</c:v>
                </c:pt>
                <c:pt idx="19">
                  <c:v>6910.83</c:v>
                </c:pt>
              </c:numCache>
            </c:numRef>
          </c:val>
        </c:ser>
        <c:ser>
          <c:idx val="5"/>
          <c:order val="6"/>
          <c:tx>
            <c:strRef>
              <c:f>Summary!$A$8</c:f>
              <c:strCache>
                <c:ptCount val="1"/>
                <c:pt idx="0">
                  <c:v>Wind</c:v>
                </c:pt>
              </c:strCache>
            </c:strRef>
          </c:tx>
          <c:spPr>
            <a:solidFill>
              <a:schemeClr val="accent3"/>
            </a:solidFill>
            <a:ln>
              <a:noFill/>
            </a:ln>
            <a:effectLst/>
          </c:spPr>
          <c:invertIfNegative val="0"/>
          <c:dPt>
            <c:idx val="19"/>
            <c:invertIfNegative val="0"/>
            <c:bubble3D val="0"/>
            <c:spPr>
              <a:pattFill prst="dkDnDiag">
                <a:fgClr>
                  <a:schemeClr val="accent3"/>
                </a:fgClr>
                <a:bgClr>
                  <a:srgbClr val="CDF5CC"/>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Summary!$B$8:$U$8</c:f>
              <c:numCache>
                <c:formatCode>0</c:formatCode>
                <c:ptCount val="20"/>
                <c:pt idx="0">
                  <c:v>160.37</c:v>
                </c:pt>
                <c:pt idx="1">
                  <c:v>160.37</c:v>
                </c:pt>
                <c:pt idx="2">
                  <c:v>859.29</c:v>
                </c:pt>
                <c:pt idx="3">
                  <c:v>1019.79</c:v>
                </c:pt>
                <c:pt idx="4">
                  <c:v>1217.29</c:v>
                </c:pt>
                <c:pt idx="5">
                  <c:v>1325.29</c:v>
                </c:pt>
                <c:pt idx="6">
                  <c:v>1897.59</c:v>
                </c:pt>
                <c:pt idx="7">
                  <c:v>2628.29</c:v>
                </c:pt>
                <c:pt idx="8">
                  <c:v>4197.3099999999995</c:v>
                </c:pt>
                <c:pt idx="9">
                  <c:v>8092.9099999999989</c:v>
                </c:pt>
                <c:pt idx="10">
                  <c:v>8999.4699999999993</c:v>
                </c:pt>
                <c:pt idx="11">
                  <c:v>9450.39</c:v>
                </c:pt>
                <c:pt idx="12">
                  <c:v>9595.39</c:v>
                </c:pt>
                <c:pt idx="13">
                  <c:v>10681.25</c:v>
                </c:pt>
                <c:pt idx="14">
                  <c:v>11082.95</c:v>
                </c:pt>
                <c:pt idx="15">
                  <c:v>12711.830000000002</c:v>
                </c:pt>
                <c:pt idx="16">
                  <c:v>16103.27</c:v>
                </c:pt>
                <c:pt idx="17">
                  <c:v>17541.240000000002</c:v>
                </c:pt>
                <c:pt idx="18">
                  <c:v>20326.63</c:v>
                </c:pt>
                <c:pt idx="19">
                  <c:v>20576.63</c:v>
                </c:pt>
              </c:numCache>
            </c:numRef>
          </c:val>
        </c:ser>
        <c:ser>
          <c:idx val="6"/>
          <c:order val="7"/>
          <c:tx>
            <c:strRef>
              <c:f>Summary!$A$9</c:f>
              <c:strCache>
                <c:ptCount val="1"/>
                <c:pt idx="0">
                  <c:v>Solar</c:v>
                </c:pt>
              </c:strCache>
            </c:strRef>
          </c:tx>
          <c:spPr>
            <a:solidFill>
              <a:srgbClr val="FFD100"/>
            </a:solidFill>
            <a:ln>
              <a:noFill/>
            </a:ln>
            <a:effectLst/>
          </c:spPr>
          <c:invertIfNegative val="0"/>
          <c:dPt>
            <c:idx val="19"/>
            <c:invertIfNegative val="0"/>
            <c:bubble3D val="0"/>
            <c:spPr>
              <a:pattFill prst="dkDnDiag">
                <a:fgClr>
                  <a:srgbClr val="FFD100"/>
                </a:fgClr>
                <a:bgClr>
                  <a:srgbClr val="FFF5CC"/>
                </a:bgClr>
              </a:pattFill>
              <a:ln>
                <a:noFill/>
              </a:ln>
              <a:effectLst/>
            </c:spPr>
          </c:dPt>
          <c:cat>
            <c:strRef>
              <c:f>Summary!$B$2:$U$2</c:f>
              <c:strCach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 (Projected)</c:v>
                </c:pt>
              </c:strCache>
            </c:strRef>
          </c:cat>
          <c:val>
            <c:numRef>
              <c:f>Summary!$B$9:$U$9</c:f>
              <c:numCache>
                <c:formatCode>0</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26.7</c:v>
                </c:pt>
                <c:pt idx="14">
                  <c:v>85.88</c:v>
                </c:pt>
                <c:pt idx="15">
                  <c:v>123.5</c:v>
                </c:pt>
                <c:pt idx="16">
                  <c:v>240.5</c:v>
                </c:pt>
                <c:pt idx="17">
                  <c:v>504.4</c:v>
                </c:pt>
                <c:pt idx="18">
                  <c:v>947.2</c:v>
                </c:pt>
                <c:pt idx="19">
                  <c:v>1098.8</c:v>
                </c:pt>
              </c:numCache>
            </c:numRef>
          </c:val>
        </c:ser>
        <c:dLbls>
          <c:showLegendKey val="0"/>
          <c:showVal val="0"/>
          <c:showCatName val="0"/>
          <c:showSerName val="0"/>
          <c:showPercent val="0"/>
          <c:showBubbleSize val="0"/>
        </c:dLbls>
        <c:gapWidth val="150"/>
        <c:overlap val="100"/>
        <c:axId val="294238520"/>
        <c:axId val="294614648"/>
      </c:barChart>
      <c:catAx>
        <c:axId val="29423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614648"/>
        <c:crosses val="autoZero"/>
        <c:auto val="1"/>
        <c:lblAlgn val="ctr"/>
        <c:lblOffset val="100"/>
        <c:noMultiLvlLbl val="0"/>
      </c:catAx>
      <c:valAx>
        <c:axId val="294614648"/>
        <c:scaling>
          <c:orientation val="minMax"/>
          <c:max val="105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238520"/>
        <c:crosses val="autoZero"/>
        <c:crossBetween val="between"/>
      </c:valAx>
      <c:spPr>
        <a:noFill/>
        <a:ln>
          <a:noFill/>
        </a:ln>
        <a:effectLst/>
      </c:spPr>
    </c:plotArea>
    <c:legend>
      <c:legendPos val="b"/>
      <c:layout>
        <c:manualLayout>
          <c:xMode val="edge"/>
          <c:yMode val="edge"/>
          <c:x val="0.23131680937921056"/>
          <c:y val="0.90451348723378966"/>
          <c:w val="0.53736638124157898"/>
          <c:h val="3.48303798896207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903DE-581C-46CE-B773-2F043AEC0F3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19E0CF4-0A0B-4CCD-B8CB-65F578090CCA}">
      <dgm:prSet custT="1"/>
      <dgm:spPr/>
      <dgm:t>
        <a:bodyPr/>
        <a:lstStyle/>
        <a:p>
          <a:pPr algn="l" rtl="0"/>
          <a:r>
            <a:rPr lang="en-US" sz="2300" dirty="0">
              <a:solidFill>
                <a:schemeClr val="tx2"/>
              </a:solidFill>
            </a:rPr>
            <a:t>‘The state of reliability in North America remains strong, and the trend line shows continuing improvement year over year.’</a:t>
          </a:r>
        </a:p>
        <a:p>
          <a:pPr algn="r" rtl="0"/>
          <a:r>
            <a:rPr lang="en-US" sz="1600" dirty="0">
              <a:solidFill>
                <a:schemeClr val="tx2"/>
              </a:solidFill>
            </a:rPr>
            <a:t>-- Former NERC CEO Gerry </a:t>
          </a:r>
          <a:r>
            <a:rPr lang="en-US" sz="1600" dirty="0" err="1">
              <a:solidFill>
                <a:schemeClr val="tx2"/>
              </a:solidFill>
            </a:rPr>
            <a:t>Cauley</a:t>
          </a:r>
          <a:r>
            <a:rPr lang="en-US" sz="1600" dirty="0">
              <a:solidFill>
                <a:schemeClr val="tx2"/>
              </a:solidFill>
            </a:rPr>
            <a:t>, Summer 2017</a:t>
          </a:r>
        </a:p>
      </dgm:t>
    </dgm:pt>
    <dgm:pt modelId="{E7E8D239-45C6-4564-967E-B86211DA00C8}" type="parTrans" cxnId="{9BF49438-2A19-49E2-9E96-F6364CAC89F5}">
      <dgm:prSet/>
      <dgm:spPr/>
      <dgm:t>
        <a:bodyPr/>
        <a:lstStyle/>
        <a:p>
          <a:endParaRPr lang="en-US"/>
        </a:p>
      </dgm:t>
    </dgm:pt>
    <dgm:pt modelId="{603A6D66-225D-473E-BA8E-AD2255D824E4}" type="sibTrans" cxnId="{9BF49438-2A19-49E2-9E96-F6364CAC89F5}">
      <dgm:prSet/>
      <dgm:spPr/>
      <dgm:t>
        <a:bodyPr/>
        <a:lstStyle/>
        <a:p>
          <a:endParaRPr lang="en-US"/>
        </a:p>
      </dgm:t>
    </dgm:pt>
    <dgm:pt modelId="{C6932678-9FA6-407D-9F34-73512F585977}">
      <dgm:prSet/>
      <dgm:spPr/>
      <dgm:t>
        <a:bodyPr/>
        <a:lstStyle/>
        <a:p>
          <a:pPr rtl="0"/>
          <a:endParaRPr lang="en-US" dirty="0"/>
        </a:p>
      </dgm:t>
    </dgm:pt>
    <dgm:pt modelId="{571787FF-ACC2-4019-B327-3D1044221E08}" type="parTrans" cxnId="{CA0A6216-104C-4554-BAAD-8A50B0AE251B}">
      <dgm:prSet/>
      <dgm:spPr/>
      <dgm:t>
        <a:bodyPr/>
        <a:lstStyle/>
        <a:p>
          <a:endParaRPr lang="en-US"/>
        </a:p>
      </dgm:t>
    </dgm:pt>
    <dgm:pt modelId="{EA96E1C0-3500-42A3-A30C-23C412DF87A4}" type="sibTrans" cxnId="{CA0A6216-104C-4554-BAAD-8A50B0AE251B}">
      <dgm:prSet/>
      <dgm:spPr/>
      <dgm:t>
        <a:bodyPr/>
        <a:lstStyle/>
        <a:p>
          <a:endParaRPr lang="en-US"/>
        </a:p>
      </dgm:t>
    </dgm:pt>
    <dgm:pt modelId="{653493F4-4840-4BF9-8D42-939EDE633B0C}" type="pres">
      <dgm:prSet presAssocID="{5E0903DE-581C-46CE-B773-2F043AEC0F30}" presName="linear" presStyleCnt="0">
        <dgm:presLayoutVars>
          <dgm:animLvl val="lvl"/>
          <dgm:resizeHandles val="exact"/>
        </dgm:presLayoutVars>
      </dgm:prSet>
      <dgm:spPr/>
      <dgm:t>
        <a:bodyPr/>
        <a:lstStyle/>
        <a:p>
          <a:endParaRPr lang="en-US"/>
        </a:p>
      </dgm:t>
    </dgm:pt>
    <dgm:pt modelId="{3838AD7D-5F1D-4EE5-84E1-95C368C57A60}" type="pres">
      <dgm:prSet presAssocID="{319E0CF4-0A0B-4CCD-B8CB-65F578090CCA}" presName="parentText" presStyleLbl="node1" presStyleIdx="0" presStyleCnt="1" custScaleY="752027" custLinFactY="20185" custLinFactNeighborX="-17708" custLinFactNeighborY="100000">
        <dgm:presLayoutVars>
          <dgm:chMax val="0"/>
          <dgm:bulletEnabled val="1"/>
        </dgm:presLayoutVars>
      </dgm:prSet>
      <dgm:spPr/>
      <dgm:t>
        <a:bodyPr/>
        <a:lstStyle/>
        <a:p>
          <a:endParaRPr lang="en-US"/>
        </a:p>
      </dgm:t>
    </dgm:pt>
    <dgm:pt modelId="{06C9C876-2B45-4BFB-9412-3D9F5B2FFC38}" type="pres">
      <dgm:prSet presAssocID="{319E0CF4-0A0B-4CCD-B8CB-65F578090CCA}" presName="childText" presStyleLbl="revTx" presStyleIdx="0" presStyleCnt="1">
        <dgm:presLayoutVars>
          <dgm:bulletEnabled val="1"/>
        </dgm:presLayoutVars>
      </dgm:prSet>
      <dgm:spPr/>
      <dgm:t>
        <a:bodyPr/>
        <a:lstStyle/>
        <a:p>
          <a:endParaRPr lang="en-US"/>
        </a:p>
      </dgm:t>
    </dgm:pt>
  </dgm:ptLst>
  <dgm:cxnLst>
    <dgm:cxn modelId="{CBCBE38E-036D-45D5-B891-660A67C6865E}" type="presOf" srcId="{5E0903DE-581C-46CE-B773-2F043AEC0F30}" destId="{653493F4-4840-4BF9-8D42-939EDE633B0C}" srcOrd="0" destOrd="0" presId="urn:microsoft.com/office/officeart/2005/8/layout/vList2"/>
    <dgm:cxn modelId="{9BF49438-2A19-49E2-9E96-F6364CAC89F5}" srcId="{5E0903DE-581C-46CE-B773-2F043AEC0F30}" destId="{319E0CF4-0A0B-4CCD-B8CB-65F578090CCA}" srcOrd="0" destOrd="0" parTransId="{E7E8D239-45C6-4564-967E-B86211DA00C8}" sibTransId="{603A6D66-225D-473E-BA8E-AD2255D824E4}"/>
    <dgm:cxn modelId="{7899844E-789B-4DCE-B832-CD101B9694BD}" type="presOf" srcId="{C6932678-9FA6-407D-9F34-73512F585977}" destId="{06C9C876-2B45-4BFB-9412-3D9F5B2FFC38}" srcOrd="0" destOrd="0" presId="urn:microsoft.com/office/officeart/2005/8/layout/vList2"/>
    <dgm:cxn modelId="{CA0A6216-104C-4554-BAAD-8A50B0AE251B}" srcId="{319E0CF4-0A0B-4CCD-B8CB-65F578090CCA}" destId="{C6932678-9FA6-407D-9F34-73512F585977}" srcOrd="0" destOrd="0" parTransId="{571787FF-ACC2-4019-B327-3D1044221E08}" sibTransId="{EA96E1C0-3500-42A3-A30C-23C412DF87A4}"/>
    <dgm:cxn modelId="{1CE5F1BB-A9F8-4C87-B44C-C9197E6263D9}" type="presOf" srcId="{319E0CF4-0A0B-4CCD-B8CB-65F578090CCA}" destId="{3838AD7D-5F1D-4EE5-84E1-95C368C57A60}" srcOrd="0" destOrd="0" presId="urn:microsoft.com/office/officeart/2005/8/layout/vList2"/>
    <dgm:cxn modelId="{AF7F043C-300E-47CC-845D-A3168EF2F0C5}" type="presParOf" srcId="{653493F4-4840-4BF9-8D42-939EDE633B0C}" destId="{3838AD7D-5F1D-4EE5-84E1-95C368C57A60}" srcOrd="0" destOrd="0" presId="urn:microsoft.com/office/officeart/2005/8/layout/vList2"/>
    <dgm:cxn modelId="{987DF3B3-50FF-498C-BC0E-745CEE17D5B4}" type="presParOf" srcId="{653493F4-4840-4BF9-8D42-939EDE633B0C}" destId="{06C9C876-2B45-4BFB-9412-3D9F5B2FFC3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903DE-581C-46CE-B773-2F043AEC0F3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19E0CF4-0A0B-4CCD-B8CB-65F578090CCA}">
      <dgm:prSet custT="1"/>
      <dgm:spPr/>
      <dgm:t>
        <a:bodyPr/>
        <a:lstStyle/>
        <a:p>
          <a:pPr algn="l" rtl="0"/>
          <a:r>
            <a:rPr lang="en-US" sz="2300" dirty="0">
              <a:solidFill>
                <a:schemeClr val="bg2">
                  <a:lumMod val="95000"/>
                </a:schemeClr>
              </a:solidFill>
            </a:rPr>
            <a:t>‘The biggest contributor to coal and nuclear plant retirements has been the advantaged economics of natural gas-fired generation</a:t>
          </a:r>
          <a:r>
            <a:rPr lang="en-US" sz="2300" i="1" dirty="0">
              <a:solidFill>
                <a:schemeClr val="bg2">
                  <a:lumMod val="95000"/>
                </a:schemeClr>
              </a:solidFill>
            </a:rPr>
            <a:t>. </a:t>
          </a:r>
        </a:p>
        <a:p>
          <a:pPr algn="l"/>
          <a:r>
            <a:rPr lang="en-US" sz="2300" dirty="0">
              <a:solidFill>
                <a:schemeClr val="bg2">
                  <a:lumMod val="95000"/>
                </a:schemeClr>
              </a:solidFill>
            </a:rPr>
            <a:t>‘Another factor … is low growth in electricity demand.’</a:t>
          </a:r>
        </a:p>
        <a:p>
          <a:pPr algn="r"/>
          <a:r>
            <a:rPr lang="en-US" sz="1600" dirty="0">
              <a:solidFill>
                <a:schemeClr val="bg2">
                  <a:lumMod val="95000"/>
                </a:schemeClr>
              </a:solidFill>
            </a:rPr>
            <a:t>Staff Report to the Secretary of Energy </a:t>
          </a:r>
          <a:br>
            <a:rPr lang="en-US" sz="1600" dirty="0">
              <a:solidFill>
                <a:schemeClr val="bg2">
                  <a:lumMod val="95000"/>
                </a:schemeClr>
              </a:solidFill>
            </a:rPr>
          </a:br>
          <a:r>
            <a:rPr lang="en-US" sz="1600" dirty="0">
              <a:solidFill>
                <a:schemeClr val="bg2">
                  <a:lumMod val="95000"/>
                </a:schemeClr>
              </a:solidFill>
            </a:rPr>
            <a:t>on Electricity Markets and Reliability, August 2017</a:t>
          </a:r>
          <a:endParaRPr lang="en-US" sz="1200" dirty="0">
            <a:solidFill>
              <a:schemeClr val="bg2">
                <a:lumMod val="95000"/>
              </a:schemeClr>
            </a:solidFill>
          </a:endParaRPr>
        </a:p>
      </dgm:t>
    </dgm:pt>
    <dgm:pt modelId="{E7E8D239-45C6-4564-967E-B86211DA00C8}" type="parTrans" cxnId="{9BF49438-2A19-49E2-9E96-F6364CAC89F5}">
      <dgm:prSet/>
      <dgm:spPr/>
      <dgm:t>
        <a:bodyPr/>
        <a:lstStyle/>
        <a:p>
          <a:endParaRPr lang="en-US"/>
        </a:p>
      </dgm:t>
    </dgm:pt>
    <dgm:pt modelId="{603A6D66-225D-473E-BA8E-AD2255D824E4}" type="sibTrans" cxnId="{9BF49438-2A19-49E2-9E96-F6364CAC89F5}">
      <dgm:prSet/>
      <dgm:spPr/>
      <dgm:t>
        <a:bodyPr/>
        <a:lstStyle/>
        <a:p>
          <a:endParaRPr lang="en-US"/>
        </a:p>
      </dgm:t>
    </dgm:pt>
    <dgm:pt modelId="{C6932678-9FA6-407D-9F34-73512F585977}">
      <dgm:prSet/>
      <dgm:spPr/>
      <dgm:t>
        <a:bodyPr/>
        <a:lstStyle/>
        <a:p>
          <a:pPr rtl="0"/>
          <a:endParaRPr lang="en-US" dirty="0"/>
        </a:p>
      </dgm:t>
    </dgm:pt>
    <dgm:pt modelId="{571787FF-ACC2-4019-B327-3D1044221E08}" type="parTrans" cxnId="{CA0A6216-104C-4554-BAAD-8A50B0AE251B}">
      <dgm:prSet/>
      <dgm:spPr/>
      <dgm:t>
        <a:bodyPr/>
        <a:lstStyle/>
        <a:p>
          <a:endParaRPr lang="en-US"/>
        </a:p>
      </dgm:t>
    </dgm:pt>
    <dgm:pt modelId="{EA96E1C0-3500-42A3-A30C-23C412DF87A4}" type="sibTrans" cxnId="{CA0A6216-104C-4554-BAAD-8A50B0AE251B}">
      <dgm:prSet/>
      <dgm:spPr/>
      <dgm:t>
        <a:bodyPr/>
        <a:lstStyle/>
        <a:p>
          <a:endParaRPr lang="en-US"/>
        </a:p>
      </dgm:t>
    </dgm:pt>
    <dgm:pt modelId="{653493F4-4840-4BF9-8D42-939EDE633B0C}" type="pres">
      <dgm:prSet presAssocID="{5E0903DE-581C-46CE-B773-2F043AEC0F30}" presName="linear" presStyleCnt="0">
        <dgm:presLayoutVars>
          <dgm:animLvl val="lvl"/>
          <dgm:resizeHandles val="exact"/>
        </dgm:presLayoutVars>
      </dgm:prSet>
      <dgm:spPr/>
      <dgm:t>
        <a:bodyPr/>
        <a:lstStyle/>
        <a:p>
          <a:endParaRPr lang="en-US"/>
        </a:p>
      </dgm:t>
    </dgm:pt>
    <dgm:pt modelId="{3838AD7D-5F1D-4EE5-84E1-95C368C57A60}" type="pres">
      <dgm:prSet presAssocID="{319E0CF4-0A0B-4CCD-B8CB-65F578090CCA}" presName="parentText" presStyleLbl="node1" presStyleIdx="0" presStyleCnt="1" custScaleY="626274" custLinFactY="169" custLinFactNeighborX="-1295" custLinFactNeighborY="100000">
        <dgm:presLayoutVars>
          <dgm:chMax val="0"/>
          <dgm:bulletEnabled val="1"/>
        </dgm:presLayoutVars>
      </dgm:prSet>
      <dgm:spPr/>
      <dgm:t>
        <a:bodyPr/>
        <a:lstStyle/>
        <a:p>
          <a:endParaRPr lang="en-US"/>
        </a:p>
      </dgm:t>
    </dgm:pt>
    <dgm:pt modelId="{06C9C876-2B45-4BFB-9412-3D9F5B2FFC38}" type="pres">
      <dgm:prSet presAssocID="{319E0CF4-0A0B-4CCD-B8CB-65F578090CCA}" presName="childText" presStyleLbl="revTx" presStyleIdx="0" presStyleCnt="1">
        <dgm:presLayoutVars>
          <dgm:bulletEnabled val="1"/>
        </dgm:presLayoutVars>
      </dgm:prSet>
      <dgm:spPr/>
      <dgm:t>
        <a:bodyPr/>
        <a:lstStyle/>
        <a:p>
          <a:endParaRPr lang="en-US"/>
        </a:p>
      </dgm:t>
    </dgm:pt>
  </dgm:ptLst>
  <dgm:cxnLst>
    <dgm:cxn modelId="{9BF49438-2A19-49E2-9E96-F6364CAC89F5}" srcId="{5E0903DE-581C-46CE-B773-2F043AEC0F30}" destId="{319E0CF4-0A0B-4CCD-B8CB-65F578090CCA}" srcOrd="0" destOrd="0" parTransId="{E7E8D239-45C6-4564-967E-B86211DA00C8}" sibTransId="{603A6D66-225D-473E-BA8E-AD2255D824E4}"/>
    <dgm:cxn modelId="{F36520A5-E8CD-43EB-816F-CBDB5DAB48C6}" type="presOf" srcId="{C6932678-9FA6-407D-9F34-73512F585977}" destId="{06C9C876-2B45-4BFB-9412-3D9F5B2FFC38}" srcOrd="0" destOrd="0" presId="urn:microsoft.com/office/officeart/2005/8/layout/vList2"/>
    <dgm:cxn modelId="{9F84EFE4-150E-49FE-972E-784EF7BC7C24}" type="presOf" srcId="{319E0CF4-0A0B-4CCD-B8CB-65F578090CCA}" destId="{3838AD7D-5F1D-4EE5-84E1-95C368C57A60}" srcOrd="0" destOrd="0" presId="urn:microsoft.com/office/officeart/2005/8/layout/vList2"/>
    <dgm:cxn modelId="{CA0A6216-104C-4554-BAAD-8A50B0AE251B}" srcId="{319E0CF4-0A0B-4CCD-B8CB-65F578090CCA}" destId="{C6932678-9FA6-407D-9F34-73512F585977}" srcOrd="0" destOrd="0" parTransId="{571787FF-ACC2-4019-B327-3D1044221E08}" sibTransId="{EA96E1C0-3500-42A3-A30C-23C412DF87A4}"/>
    <dgm:cxn modelId="{CE60ADDA-E6DB-42B0-8893-3BC82BE13789}" type="presOf" srcId="{5E0903DE-581C-46CE-B773-2F043AEC0F30}" destId="{653493F4-4840-4BF9-8D42-939EDE633B0C}" srcOrd="0" destOrd="0" presId="urn:microsoft.com/office/officeart/2005/8/layout/vList2"/>
    <dgm:cxn modelId="{8D6FE3A8-3937-4DA0-8479-3600E429D719}" type="presParOf" srcId="{653493F4-4840-4BF9-8D42-939EDE633B0C}" destId="{3838AD7D-5F1D-4EE5-84E1-95C368C57A60}" srcOrd="0" destOrd="0" presId="urn:microsoft.com/office/officeart/2005/8/layout/vList2"/>
    <dgm:cxn modelId="{7C38AAA5-2E15-4D09-9630-39151DF1EF05}" type="presParOf" srcId="{653493F4-4840-4BF9-8D42-939EDE633B0C}" destId="{06C9C876-2B45-4BFB-9412-3D9F5B2FFC38}"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8AD7D-5F1D-4EE5-84E1-95C368C57A60}">
      <dsp:nvSpPr>
        <dsp:cNvPr id="0" name=""/>
        <dsp:cNvSpPr/>
      </dsp:nvSpPr>
      <dsp:spPr>
        <a:xfrm>
          <a:off x="0" y="81119"/>
          <a:ext cx="3657600" cy="268776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solidFill>
                <a:schemeClr val="tx2"/>
              </a:solidFill>
            </a:rPr>
            <a:t>‘The state of reliability in North America remains strong, and the trend line shows continuing improvement year over year.’</a:t>
          </a:r>
        </a:p>
        <a:p>
          <a:pPr lvl="0" algn="r" defTabSz="1022350" rtl="0">
            <a:lnSpc>
              <a:spcPct val="90000"/>
            </a:lnSpc>
            <a:spcBef>
              <a:spcPct val="0"/>
            </a:spcBef>
            <a:spcAft>
              <a:spcPct val="35000"/>
            </a:spcAft>
          </a:pPr>
          <a:r>
            <a:rPr lang="en-US" sz="1600" kern="1200" dirty="0">
              <a:solidFill>
                <a:schemeClr val="tx2"/>
              </a:solidFill>
            </a:rPr>
            <a:t>-- Former NERC CEO Gerry </a:t>
          </a:r>
          <a:r>
            <a:rPr lang="en-US" sz="1600" kern="1200" dirty="0" err="1">
              <a:solidFill>
                <a:schemeClr val="tx2"/>
              </a:solidFill>
            </a:rPr>
            <a:t>Cauley</a:t>
          </a:r>
          <a:r>
            <a:rPr lang="en-US" sz="1600" kern="1200" dirty="0">
              <a:solidFill>
                <a:schemeClr val="tx2"/>
              </a:solidFill>
            </a:rPr>
            <a:t>, Summer 2017</a:t>
          </a:r>
        </a:p>
      </dsp:txBody>
      <dsp:txXfrm>
        <a:off x="131206" y="212325"/>
        <a:ext cx="3395188" cy="2425356"/>
      </dsp:txXfrm>
    </dsp:sp>
    <dsp:sp modelId="{06C9C876-2B45-4BFB-9412-3D9F5B2FFC38}">
      <dsp:nvSpPr>
        <dsp:cNvPr id="0" name=""/>
        <dsp:cNvSpPr/>
      </dsp:nvSpPr>
      <dsp:spPr>
        <a:xfrm>
          <a:off x="0" y="2688141"/>
          <a:ext cx="3657600" cy="8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29"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en-US" sz="400" kern="1200" dirty="0"/>
        </a:p>
      </dsp:txBody>
      <dsp:txXfrm>
        <a:off x="0" y="2688141"/>
        <a:ext cx="3657600" cy="80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8AD7D-5F1D-4EE5-84E1-95C368C57A60}">
      <dsp:nvSpPr>
        <dsp:cNvPr id="0" name=""/>
        <dsp:cNvSpPr/>
      </dsp:nvSpPr>
      <dsp:spPr>
        <a:xfrm>
          <a:off x="0" y="341329"/>
          <a:ext cx="4428811" cy="34405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solidFill>
                <a:schemeClr val="bg2">
                  <a:lumMod val="95000"/>
                </a:schemeClr>
              </a:solidFill>
            </a:rPr>
            <a:t>‘The biggest contributor to coal and nuclear plant retirements has been the advantaged economics of natural gas-fired generation</a:t>
          </a:r>
          <a:r>
            <a:rPr lang="en-US" sz="2300" i="1" kern="1200" dirty="0">
              <a:solidFill>
                <a:schemeClr val="bg2">
                  <a:lumMod val="95000"/>
                </a:schemeClr>
              </a:solidFill>
            </a:rPr>
            <a:t>. </a:t>
          </a:r>
        </a:p>
        <a:p>
          <a:pPr lvl="0" algn="l" defTabSz="1022350">
            <a:lnSpc>
              <a:spcPct val="90000"/>
            </a:lnSpc>
            <a:spcBef>
              <a:spcPct val="0"/>
            </a:spcBef>
            <a:spcAft>
              <a:spcPct val="35000"/>
            </a:spcAft>
          </a:pPr>
          <a:r>
            <a:rPr lang="en-US" sz="2300" kern="1200" dirty="0">
              <a:solidFill>
                <a:schemeClr val="bg2">
                  <a:lumMod val="95000"/>
                </a:schemeClr>
              </a:solidFill>
            </a:rPr>
            <a:t>‘Another factor … is low growth in electricity demand.’</a:t>
          </a:r>
        </a:p>
        <a:p>
          <a:pPr lvl="0" algn="r" defTabSz="1022350">
            <a:lnSpc>
              <a:spcPct val="90000"/>
            </a:lnSpc>
            <a:spcBef>
              <a:spcPct val="0"/>
            </a:spcBef>
            <a:spcAft>
              <a:spcPct val="35000"/>
            </a:spcAft>
          </a:pPr>
          <a:r>
            <a:rPr lang="en-US" sz="1600" kern="1200" dirty="0">
              <a:solidFill>
                <a:schemeClr val="bg2">
                  <a:lumMod val="95000"/>
                </a:schemeClr>
              </a:solidFill>
            </a:rPr>
            <a:t>Staff Report to the Secretary of Energy </a:t>
          </a:r>
          <a:br>
            <a:rPr lang="en-US" sz="1600" kern="1200" dirty="0">
              <a:solidFill>
                <a:schemeClr val="bg2">
                  <a:lumMod val="95000"/>
                </a:schemeClr>
              </a:solidFill>
            </a:rPr>
          </a:br>
          <a:r>
            <a:rPr lang="en-US" sz="1600" kern="1200" dirty="0">
              <a:solidFill>
                <a:schemeClr val="bg2">
                  <a:lumMod val="95000"/>
                </a:schemeClr>
              </a:solidFill>
            </a:rPr>
            <a:t>on Electricity Markets and Reliability, August 2017</a:t>
          </a:r>
          <a:endParaRPr lang="en-US" sz="1200" kern="1200" dirty="0">
            <a:solidFill>
              <a:schemeClr val="bg2">
                <a:lumMod val="95000"/>
              </a:schemeClr>
            </a:solidFill>
          </a:endParaRPr>
        </a:p>
      </dsp:txBody>
      <dsp:txXfrm>
        <a:off x="167952" y="509281"/>
        <a:ext cx="4092907" cy="3104613"/>
      </dsp:txXfrm>
    </dsp:sp>
    <dsp:sp modelId="{06C9C876-2B45-4BFB-9412-3D9F5B2FFC38}">
      <dsp:nvSpPr>
        <dsp:cNvPr id="0" name=""/>
        <dsp:cNvSpPr/>
      </dsp:nvSpPr>
      <dsp:spPr>
        <a:xfrm>
          <a:off x="0" y="3698199"/>
          <a:ext cx="4428811"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15"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en-US" sz="400" kern="1200" dirty="0"/>
        </a:p>
      </dsp:txBody>
      <dsp:txXfrm>
        <a:off x="0" y="3698199"/>
        <a:ext cx="4428811" cy="82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120340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57589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50724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105400" cy="3046988"/>
          </a:xfrm>
          <a:prstGeom prst="rect">
            <a:avLst/>
          </a:prstGeom>
          <a:noFill/>
        </p:spPr>
        <p:txBody>
          <a:bodyPr wrap="square" rtlCol="0">
            <a:spAutoFit/>
          </a:bodyPr>
          <a:lstStyle/>
          <a:p>
            <a:r>
              <a:rPr lang="en-US" sz="2400" b="1" dirty="0">
                <a:solidFill>
                  <a:schemeClr val="tx2"/>
                </a:solidFill>
              </a:rPr>
              <a:t>Trends in Markets and Policy:</a:t>
            </a:r>
          </a:p>
          <a:p>
            <a:r>
              <a:rPr lang="en-US" sz="2400" b="1" dirty="0">
                <a:solidFill>
                  <a:schemeClr val="tx2"/>
                </a:solidFill>
              </a:rPr>
              <a:t>Texas and Beyond</a:t>
            </a:r>
          </a:p>
          <a:p>
            <a:endParaRPr lang="en-US"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rPr>
              <a:t>Paul Wattles</a:t>
            </a:r>
          </a:p>
          <a:p>
            <a:r>
              <a:rPr lang="en-US" dirty="0">
                <a:solidFill>
                  <a:schemeClr val="tx2"/>
                </a:solidFill>
              </a:rPr>
              <a:t>Senior Analyst, Market Design &amp; Development</a:t>
            </a:r>
          </a:p>
          <a:p>
            <a:endParaRPr lang="en-US" dirty="0">
              <a:solidFill>
                <a:schemeClr val="tx2"/>
              </a:solidFill>
            </a:endParaRPr>
          </a:p>
          <a:p>
            <a:endParaRPr lang="en-US" dirty="0">
              <a:solidFill>
                <a:schemeClr val="tx2"/>
              </a:solidFill>
            </a:endParaRPr>
          </a:p>
          <a:p>
            <a:r>
              <a:rPr lang="en-US" dirty="0">
                <a:solidFill>
                  <a:schemeClr val="tx2"/>
                </a:solidFill>
              </a:rPr>
              <a:t>Operator Training Seminar 2018</a:t>
            </a:r>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Tariff </a:t>
            </a:r>
            <a:r>
              <a:rPr lang="en-US" sz="2400" dirty="0"/>
              <a:t>impacts, reactions and </a:t>
            </a:r>
            <a:r>
              <a:rPr lang="en-US" sz="2400" dirty="0" smtClean="0"/>
              <a:t>predictions (</a:t>
            </a:r>
            <a:r>
              <a:rPr lang="en-US" sz="2400" dirty="0"/>
              <a:t>cont’d</a:t>
            </a:r>
            <a:r>
              <a:rPr lang="en-US" sz="2400" dirty="0" smtClean="0"/>
              <a:t>)</a:t>
            </a:r>
            <a:endParaRPr lang="en-US" sz="2400" dirty="0"/>
          </a:p>
        </p:txBody>
      </p:sp>
      <p:sp>
        <p:nvSpPr>
          <p:cNvPr id="3" name="Content Placeholder 2"/>
          <p:cNvSpPr>
            <a:spLocks noGrp="1"/>
          </p:cNvSpPr>
          <p:nvPr>
            <p:ph idx="1"/>
          </p:nvPr>
        </p:nvSpPr>
        <p:spPr>
          <a:xfrm>
            <a:off x="304800" y="990601"/>
            <a:ext cx="4800600" cy="3123693"/>
          </a:xfrm>
        </p:spPr>
        <p:txBody>
          <a:bodyPr/>
          <a:lstStyle/>
          <a:p>
            <a:r>
              <a:rPr lang="en-US" sz="2400" dirty="0" smtClean="0"/>
              <a:t>Solar Energy Industries Association:</a:t>
            </a:r>
          </a:p>
          <a:p>
            <a:pPr marL="400050" lvl="1" indent="0">
              <a:buNone/>
            </a:pPr>
            <a:r>
              <a:rPr lang="en-US" sz="2000" i="1" dirty="0" smtClean="0"/>
              <a:t>The </a:t>
            </a:r>
            <a:r>
              <a:rPr lang="en-US" sz="2000" i="1" dirty="0"/>
              <a:t>decision effectively will cause the loss of roughly 23,000 American jobs this year, including many in manufacturing, and it will result in the delay or cancellation of billions of dollars in solar investments.</a:t>
            </a:r>
            <a:br>
              <a:rPr lang="en-US" sz="2000" i="1" dirty="0"/>
            </a:br>
            <a:endParaRPr lang="en-US" sz="20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
        <p:nvSpPr>
          <p:cNvPr id="6" name="TextBox 5"/>
          <p:cNvSpPr txBox="1"/>
          <p:nvPr/>
        </p:nvSpPr>
        <p:spPr>
          <a:xfrm>
            <a:off x="5524500" y="1067306"/>
            <a:ext cx="3505200" cy="304698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a:t>Given how quickly the cost of solar is dropping, within a year or two we’ll have already caught up to the effect of the tariff. It maybe sets the industry back to 2016 or last year’s prices, but it’s not a huge setback. </a:t>
            </a:r>
            <a:r>
              <a:rPr lang="en-US" sz="1600" b="1" dirty="0"/>
              <a:t>It’s more of a poke in the eye than a punch in the jaw</a:t>
            </a:r>
            <a:r>
              <a:rPr lang="en-US" sz="1600" dirty="0"/>
              <a:t>. If you really wanted to stop solar, the tariff is really too little too late</a:t>
            </a:r>
            <a:r>
              <a:rPr lang="en-US" sz="1600" dirty="0" smtClean="0"/>
              <a:t>.</a:t>
            </a:r>
          </a:p>
          <a:p>
            <a:pPr algn="r"/>
            <a:r>
              <a:rPr lang="en-US" sz="1600" dirty="0" smtClean="0"/>
              <a:t>-- Joshua Rhodes, </a:t>
            </a:r>
            <a:br>
              <a:rPr lang="en-US" sz="1600" dirty="0" smtClean="0"/>
            </a:br>
            <a:r>
              <a:rPr lang="en-US" sz="1600" dirty="0" smtClean="0"/>
              <a:t>U.T. Energy Institute</a:t>
            </a:r>
            <a:endParaRPr lang="en-US" sz="1600" dirty="0"/>
          </a:p>
        </p:txBody>
      </p:sp>
      <p:pic>
        <p:nvPicPr>
          <p:cNvPr id="8" name="Picture 7"/>
          <p:cNvPicPr>
            <a:picLocks noChangeAspect="1"/>
          </p:cNvPicPr>
          <p:nvPr/>
        </p:nvPicPr>
        <p:blipFill>
          <a:blip r:embed="rId2"/>
          <a:stretch>
            <a:fillRect/>
          </a:stretch>
        </p:blipFill>
        <p:spPr>
          <a:xfrm rot="21385983">
            <a:off x="670315" y="4182113"/>
            <a:ext cx="5943600" cy="1504396"/>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4902356" y="5577926"/>
            <a:ext cx="1752600" cy="253916"/>
          </a:xfrm>
          <a:prstGeom prst="rect">
            <a:avLst/>
          </a:prstGeom>
          <a:noFill/>
        </p:spPr>
        <p:txBody>
          <a:bodyPr wrap="square" rtlCol="0">
            <a:spAutoFit/>
          </a:bodyPr>
          <a:lstStyle/>
          <a:p>
            <a:pPr algn="r"/>
            <a:r>
              <a:rPr lang="en-US" sz="1050" dirty="0" err="1" smtClean="0"/>
              <a:t>GreenTech</a:t>
            </a:r>
            <a:r>
              <a:rPr lang="en-US" sz="1050" dirty="0" smtClean="0"/>
              <a:t> Media</a:t>
            </a:r>
            <a:endParaRPr lang="en-US" sz="1050" dirty="0"/>
          </a:p>
        </p:txBody>
      </p:sp>
    </p:spTree>
    <p:extLst>
      <p:ext uri="{BB962C8B-B14F-4D97-AF65-F5344CB8AC3E}">
        <p14:creationId xmlns:p14="http://schemas.microsoft.com/office/powerpoint/2010/main" val="14486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054"/>
            <a:ext cx="8305800" cy="502388"/>
          </a:xfrm>
        </p:spPr>
        <p:txBody>
          <a:bodyPr/>
          <a:lstStyle/>
          <a:p>
            <a:r>
              <a:rPr lang="en-US" sz="2400" dirty="0"/>
              <a:t>Solar Futures:  Tax credits</a:t>
            </a:r>
          </a:p>
        </p:txBody>
      </p:sp>
      <p:sp>
        <p:nvSpPr>
          <p:cNvPr id="3" name="Content Placeholder 2"/>
          <p:cNvSpPr>
            <a:spLocks noGrp="1"/>
          </p:cNvSpPr>
          <p:nvPr>
            <p:ph idx="1"/>
          </p:nvPr>
        </p:nvSpPr>
        <p:spPr>
          <a:xfrm>
            <a:off x="304800" y="914400"/>
            <a:ext cx="7467600" cy="1905000"/>
          </a:xfrm>
        </p:spPr>
        <p:txBody>
          <a:bodyPr/>
          <a:lstStyle/>
          <a:p>
            <a:r>
              <a:rPr lang="en-US" dirty="0"/>
              <a:t>After an extension by Congress in </a:t>
            </a:r>
            <a:br>
              <a:rPr lang="en-US" dirty="0"/>
            </a:br>
            <a:r>
              <a:rPr lang="en-US" dirty="0"/>
              <a:t>2015, solar projects continue to enjoy </a:t>
            </a:r>
            <a:br>
              <a:rPr lang="en-US" dirty="0"/>
            </a:br>
            <a:r>
              <a:rPr lang="en-US" dirty="0"/>
              <a:t>a 30% Federal Investment Tax Credit</a:t>
            </a:r>
          </a:p>
          <a:p>
            <a:r>
              <a:rPr lang="en-US" dirty="0"/>
              <a:t>But it doesn’t last forever…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4098" name="Picture 2" descr="Image result for art stack of doll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702972"/>
            <a:ext cx="1911221" cy="100657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676400" y="2883041"/>
            <a:ext cx="5403882" cy="3147221"/>
            <a:chOff x="914400" y="2895600"/>
            <a:chExt cx="5403882" cy="3147221"/>
          </a:xfrm>
        </p:grpSpPr>
        <p:pic>
          <p:nvPicPr>
            <p:cNvPr id="4100" name="Picture 4" descr="federal solar tax credit itc exte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95600"/>
              <a:ext cx="5403882" cy="3147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0" y="4209871"/>
              <a:ext cx="1365282" cy="1200329"/>
            </a:xfrm>
            <a:prstGeom prst="rect">
              <a:avLst/>
            </a:prstGeom>
            <a:solidFill>
              <a:schemeClr val="accent4">
                <a:lumMod val="50000"/>
                <a:lumOff val="50000"/>
              </a:schemeClr>
            </a:solidFill>
          </p:spPr>
          <p:txBody>
            <a:bodyPr wrap="square" rtlCol="0">
              <a:spAutoFit/>
            </a:bodyPr>
            <a:lstStyle/>
            <a:p>
              <a:r>
                <a:rPr lang="en-US" sz="1200" dirty="0">
                  <a:solidFill>
                    <a:schemeClr val="accent1">
                      <a:lumMod val="20000"/>
                      <a:lumOff val="80000"/>
                    </a:schemeClr>
                  </a:solidFill>
                </a:rPr>
                <a:t>In 2022, commercial credit goes to permanent 10%; residential credit to zero</a:t>
              </a:r>
            </a:p>
          </p:txBody>
        </p:sp>
        <p:sp>
          <p:nvSpPr>
            <p:cNvPr id="7" name="TextBox 6"/>
            <p:cNvSpPr txBox="1"/>
            <p:nvPr/>
          </p:nvSpPr>
          <p:spPr>
            <a:xfrm>
              <a:off x="4337082" y="5765822"/>
              <a:ext cx="1981200" cy="276999"/>
            </a:xfrm>
            <a:prstGeom prst="rect">
              <a:avLst/>
            </a:prstGeom>
            <a:solidFill>
              <a:srgbClr val="92D050"/>
            </a:solidFill>
          </p:spPr>
          <p:txBody>
            <a:bodyPr wrap="square" rtlCol="0">
              <a:spAutoFit/>
            </a:bodyPr>
            <a:lstStyle/>
            <a:p>
              <a:pPr algn="r"/>
              <a:r>
                <a:rPr lang="en-US" sz="1200" dirty="0">
                  <a:solidFill>
                    <a:schemeClr val="accent2">
                      <a:lumMod val="75000"/>
                    </a:schemeClr>
                  </a:solidFill>
                </a:rPr>
                <a:t>Source: EnergySage.com</a:t>
              </a:r>
            </a:p>
          </p:txBody>
        </p:sp>
      </p:grpSp>
    </p:spTree>
    <p:extLst>
      <p:ext uri="{BB962C8B-B14F-4D97-AF65-F5344CB8AC3E}">
        <p14:creationId xmlns:p14="http://schemas.microsoft.com/office/powerpoint/2010/main" val="398565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Net Metering</a:t>
            </a:r>
          </a:p>
        </p:txBody>
      </p:sp>
      <p:sp>
        <p:nvSpPr>
          <p:cNvPr id="3" name="Content Placeholder 2"/>
          <p:cNvSpPr>
            <a:spLocks noGrp="1"/>
          </p:cNvSpPr>
          <p:nvPr>
            <p:ph idx="1"/>
          </p:nvPr>
        </p:nvSpPr>
        <p:spPr>
          <a:xfrm>
            <a:off x="380999" y="990600"/>
            <a:ext cx="3456053" cy="5052221"/>
          </a:xfrm>
        </p:spPr>
        <p:txBody>
          <a:bodyPr>
            <a:normAutofit fontScale="92500"/>
          </a:bodyPr>
          <a:lstStyle/>
          <a:p>
            <a:r>
              <a:rPr lang="en-US" sz="2400" dirty="0"/>
              <a:t>Net metering effectively compensates customers for their on-site generation at full retail rates</a:t>
            </a:r>
          </a:p>
          <a:p>
            <a:r>
              <a:rPr lang="en-US" sz="2400" dirty="0"/>
              <a:t>Since 2013, Hawaii, Arizona, Maine and Indiana have decided to phase out net metering, ‘crippling programs that spurred explosive growth in the rooftop solar market.’</a:t>
            </a:r>
          </a:p>
          <a:p>
            <a:pPr marL="0" indent="0" algn="r">
              <a:spcBef>
                <a:spcPts val="1200"/>
              </a:spcBef>
              <a:buNone/>
            </a:pPr>
            <a:r>
              <a:rPr lang="en-US" sz="1500" i="1" dirty="0"/>
              <a:t>New York Times, July 8, 2017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6" name="Picture 5"/>
          <p:cNvPicPr>
            <a:picLocks noChangeAspect="1"/>
          </p:cNvPicPr>
          <p:nvPr/>
        </p:nvPicPr>
        <p:blipFill rotWithShape="1">
          <a:blip r:embed="rId2"/>
          <a:srcRect b="3148"/>
          <a:stretch/>
        </p:blipFill>
        <p:spPr>
          <a:xfrm>
            <a:off x="3913252" y="381000"/>
            <a:ext cx="5078348" cy="3680321"/>
          </a:xfrm>
          <a:prstGeom prst="rect">
            <a:avLst/>
          </a:prstGeom>
        </p:spPr>
      </p:pic>
      <p:sp>
        <p:nvSpPr>
          <p:cNvPr id="7" name="TextBox 6"/>
          <p:cNvSpPr txBox="1"/>
          <p:nvPr/>
        </p:nvSpPr>
        <p:spPr>
          <a:xfrm>
            <a:off x="7405216" y="3749975"/>
            <a:ext cx="1371600" cy="261610"/>
          </a:xfrm>
          <a:prstGeom prst="rect">
            <a:avLst/>
          </a:prstGeom>
          <a:noFill/>
        </p:spPr>
        <p:txBody>
          <a:bodyPr wrap="square" rtlCol="0">
            <a:spAutoFit/>
          </a:bodyPr>
          <a:lstStyle/>
          <a:p>
            <a:pPr algn="r"/>
            <a:r>
              <a:rPr lang="en-US" sz="1100" dirty="0"/>
              <a:t>Source: NARUC</a:t>
            </a:r>
          </a:p>
        </p:txBody>
      </p:sp>
      <p:sp>
        <p:nvSpPr>
          <p:cNvPr id="8" name="TextBox 7"/>
          <p:cNvSpPr txBox="1"/>
          <p:nvPr/>
        </p:nvSpPr>
        <p:spPr>
          <a:xfrm>
            <a:off x="4114800" y="4061321"/>
            <a:ext cx="4662016" cy="2185214"/>
          </a:xfrm>
          <a:prstGeom prst="rect">
            <a:avLst/>
          </a:prstGeom>
          <a:noFill/>
        </p:spPr>
        <p:txBody>
          <a:bodyPr wrap="square" rtlCol="0">
            <a:spAutoFit/>
          </a:bodyPr>
          <a:lstStyle/>
          <a:p>
            <a:pPr>
              <a:spcBef>
                <a:spcPts val="600"/>
              </a:spcBef>
            </a:pPr>
            <a:r>
              <a:rPr lang="en-US" sz="1400" dirty="0">
                <a:solidFill>
                  <a:schemeClr val="tx1">
                    <a:lumMod val="65000"/>
                    <a:lumOff val="35000"/>
                  </a:schemeClr>
                </a:solidFill>
              </a:rPr>
              <a:t>38 states, Washington, D.C., and four territories offer net metering, and some utilities in other states have voluntarily adopted net metering programs. </a:t>
            </a:r>
          </a:p>
          <a:p>
            <a:pPr>
              <a:spcBef>
                <a:spcPts val="600"/>
              </a:spcBef>
            </a:pPr>
            <a:r>
              <a:rPr lang="en-US" sz="1400" dirty="0">
                <a:solidFill>
                  <a:schemeClr val="tx1">
                    <a:lumMod val="65000"/>
                    <a:lumOff val="35000"/>
                  </a:schemeClr>
                </a:solidFill>
              </a:rPr>
              <a:t>Seven states—Arizona, Georgia, Hawaii, Indiana, Nevada, Maine and Mississippi—have statewide distributed generation compensation rules other than net metering. </a:t>
            </a:r>
          </a:p>
          <a:p>
            <a:pPr>
              <a:spcBef>
                <a:spcPts val="600"/>
              </a:spcBef>
            </a:pPr>
            <a:r>
              <a:rPr lang="en-US" sz="1400" b="1" dirty="0">
                <a:solidFill>
                  <a:schemeClr val="tx1">
                    <a:lumMod val="65000"/>
                    <a:lumOff val="35000"/>
                  </a:schemeClr>
                </a:solidFill>
              </a:rPr>
              <a:t>PUC rules for Retail Choice areas in Texas require bi-directional net metering (see next slides)</a:t>
            </a:r>
          </a:p>
        </p:txBody>
      </p:sp>
    </p:spTree>
    <p:extLst>
      <p:ext uri="{BB962C8B-B14F-4D97-AF65-F5344CB8AC3E}">
        <p14:creationId xmlns:p14="http://schemas.microsoft.com/office/powerpoint/2010/main" val="397451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3701"/>
          <a:stretch/>
        </p:blipFill>
        <p:spPr>
          <a:xfrm>
            <a:off x="4174863" y="304800"/>
            <a:ext cx="4969137" cy="3216231"/>
          </a:xfrm>
          <a:prstGeom prst="rect">
            <a:avLst/>
          </a:prstGeom>
        </p:spPr>
      </p:pic>
      <p:sp>
        <p:nvSpPr>
          <p:cNvPr id="2" name="Title 1"/>
          <p:cNvSpPr>
            <a:spLocks noGrp="1"/>
          </p:cNvSpPr>
          <p:nvPr>
            <p:ph type="title"/>
          </p:nvPr>
        </p:nvSpPr>
        <p:spPr/>
        <p:txBody>
          <a:bodyPr/>
          <a:lstStyle/>
          <a:p>
            <a:r>
              <a:rPr lang="en-US" sz="2400" dirty="0"/>
              <a:t>Impacts of solar DG on T&amp;D rates</a:t>
            </a:r>
          </a:p>
        </p:txBody>
      </p:sp>
      <p:sp>
        <p:nvSpPr>
          <p:cNvPr id="3" name="Content Placeholder 2"/>
          <p:cNvSpPr>
            <a:spLocks noGrp="1"/>
          </p:cNvSpPr>
          <p:nvPr>
            <p:ph idx="1"/>
          </p:nvPr>
        </p:nvSpPr>
        <p:spPr/>
        <p:txBody>
          <a:bodyPr/>
          <a:lstStyle/>
          <a:p>
            <a:r>
              <a:rPr lang="en-US" sz="2400" dirty="0"/>
              <a:t>As solar costs decline, adoption </a:t>
            </a:r>
            <a:br>
              <a:rPr lang="en-US" sz="2400" dirty="0"/>
            </a:br>
            <a:r>
              <a:rPr lang="en-US" sz="2400" dirty="0"/>
              <a:t>rates accelerate</a:t>
            </a:r>
          </a:p>
          <a:p>
            <a:r>
              <a:rPr lang="en-US" sz="2400" dirty="0"/>
              <a:t>Net metering reduces </a:t>
            </a:r>
            <a:br>
              <a:rPr lang="en-US" sz="2400" dirty="0"/>
            </a:br>
            <a:r>
              <a:rPr lang="en-US" sz="2400" dirty="0"/>
              <a:t>customer’s Load, thus </a:t>
            </a:r>
            <a:br>
              <a:rPr lang="en-US" sz="2400" dirty="0"/>
            </a:br>
            <a:r>
              <a:rPr lang="en-US" sz="2400" dirty="0"/>
              <a:t>reducing energy and T&amp;D costs</a:t>
            </a:r>
          </a:p>
          <a:p>
            <a:r>
              <a:rPr lang="en-US" sz="2400" dirty="0"/>
              <a:t>Overall system Load decreases, but </a:t>
            </a:r>
            <a:br>
              <a:rPr lang="en-US" sz="2400" dirty="0"/>
            </a:br>
            <a:r>
              <a:rPr lang="en-US" sz="2400" dirty="0"/>
              <a:t>utility must collect its rate of return on system investments</a:t>
            </a:r>
          </a:p>
          <a:p>
            <a:r>
              <a:rPr lang="en-US" sz="2400" dirty="0"/>
              <a:t>Rates go up</a:t>
            </a:r>
          </a:p>
          <a:p>
            <a:r>
              <a:rPr lang="en-US" sz="2400" dirty="0"/>
              <a:t>This further increases incentives for other customers to adopt solar</a:t>
            </a:r>
          </a:p>
          <a:p>
            <a:r>
              <a:rPr lang="en-US" sz="2400" dirty="0"/>
              <a:t>Burden of paying for the T&amp;D system shifts disproportionately to non-solar customers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TextBox 6"/>
          <p:cNvSpPr txBox="1"/>
          <p:nvPr/>
        </p:nvSpPr>
        <p:spPr>
          <a:xfrm>
            <a:off x="7581900" y="2895600"/>
            <a:ext cx="1143000" cy="276999"/>
          </a:xfrm>
          <a:prstGeom prst="rect">
            <a:avLst/>
          </a:prstGeom>
          <a:noFill/>
        </p:spPr>
        <p:txBody>
          <a:bodyPr wrap="square" rtlCol="0">
            <a:spAutoFit/>
          </a:bodyPr>
          <a:lstStyle/>
          <a:p>
            <a:r>
              <a:rPr lang="en-US" sz="1200" dirty="0"/>
              <a:t>Source: EEI</a:t>
            </a:r>
          </a:p>
        </p:txBody>
      </p:sp>
    </p:spTree>
    <p:extLst>
      <p:ext uri="{BB962C8B-B14F-4D97-AF65-F5344CB8AC3E}">
        <p14:creationId xmlns:p14="http://schemas.microsoft.com/office/powerpoint/2010/main" val="329315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093"/>
            <a:ext cx="8229600" cy="818707"/>
          </a:xfrm>
        </p:spPr>
        <p:txBody>
          <a:bodyPr/>
          <a:lstStyle/>
          <a:p>
            <a:r>
              <a:rPr lang="en-US" sz="2400" b="1" dirty="0"/>
              <a:t>Metering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2571567"/>
              </p:ext>
            </p:extLst>
          </p:nvPr>
        </p:nvGraphicFramePr>
        <p:xfrm>
          <a:off x="457200" y="1066800"/>
          <a:ext cx="7931888" cy="4917440"/>
        </p:xfrm>
        <a:graphic>
          <a:graphicData uri="http://schemas.openxmlformats.org/drawingml/2006/table">
            <a:tbl>
              <a:tblPr firstRow="1" bandRow="1">
                <a:tableStyleId>{5C22544A-7EE6-4342-B048-85BDC9FD1C3A}</a:tableStyleId>
              </a:tblPr>
              <a:tblGrid>
                <a:gridCol w="1556726">
                  <a:extLst>
                    <a:ext uri="{9D8B030D-6E8A-4147-A177-3AD203B41FA5}">
                      <a16:colId xmlns="" xmlns:a16="http://schemas.microsoft.com/office/drawing/2014/main" val="20000"/>
                    </a:ext>
                  </a:extLst>
                </a:gridCol>
                <a:gridCol w="3546895">
                  <a:extLst>
                    <a:ext uri="{9D8B030D-6E8A-4147-A177-3AD203B41FA5}">
                      <a16:colId xmlns="" xmlns:a16="http://schemas.microsoft.com/office/drawing/2014/main" val="20001"/>
                    </a:ext>
                  </a:extLst>
                </a:gridCol>
                <a:gridCol w="2828267">
                  <a:extLst>
                    <a:ext uri="{9D8B030D-6E8A-4147-A177-3AD203B41FA5}">
                      <a16:colId xmlns="" xmlns:a16="http://schemas.microsoft.com/office/drawing/2014/main" val="20002"/>
                    </a:ext>
                  </a:extLst>
                </a:gridCol>
              </a:tblGrid>
              <a:tr h="370840">
                <a:tc>
                  <a:txBody>
                    <a:bodyPr/>
                    <a:lstStyle/>
                    <a:p>
                      <a:r>
                        <a:rPr lang="en-US" sz="1600" dirty="0"/>
                        <a:t>Type</a:t>
                      </a:r>
                    </a:p>
                  </a:txBody>
                  <a:tcPr/>
                </a:tc>
                <a:tc>
                  <a:txBody>
                    <a:bodyPr/>
                    <a:lstStyle/>
                    <a:p>
                      <a:endParaRPr lang="en-US" sz="1600" dirty="0"/>
                    </a:p>
                  </a:txBody>
                  <a:tcPr/>
                </a:tc>
                <a:tc>
                  <a:txBody>
                    <a:bodyPr/>
                    <a:lstStyle/>
                    <a:p>
                      <a:r>
                        <a:rPr lang="en-US" sz="1600" dirty="0"/>
                        <a:t>Notes</a:t>
                      </a:r>
                    </a:p>
                  </a:txBody>
                  <a:tcPr/>
                </a:tc>
                <a:extLst>
                  <a:ext uri="{0D108BD9-81ED-4DB2-BD59-A6C34878D82A}">
                    <a16:rowId xmlns="" xmlns:a16="http://schemas.microsoft.com/office/drawing/2014/main" val="10000"/>
                  </a:ext>
                </a:extLst>
              </a:tr>
              <a:tr h="370840">
                <a:tc>
                  <a:txBody>
                    <a:bodyPr/>
                    <a:lstStyle/>
                    <a:p>
                      <a:r>
                        <a:rPr lang="en-US" sz="1600" dirty="0">
                          <a:solidFill>
                            <a:schemeClr val="tx2"/>
                          </a:solidFill>
                        </a:rPr>
                        <a:t>Unidirectional</a:t>
                      </a:r>
                    </a:p>
                  </a:txBody>
                  <a:tcPr anchor="ctr"/>
                </a:tc>
                <a:tc>
                  <a:txBody>
                    <a:bodyPr/>
                    <a:lstStyle/>
                    <a:p>
                      <a:r>
                        <a:rPr lang="en-US" sz="1600" dirty="0">
                          <a:solidFill>
                            <a:schemeClr val="tx2"/>
                          </a:solidFill>
                        </a:rPr>
                        <a:t>Measures consumption</a:t>
                      </a:r>
                      <a:r>
                        <a:rPr lang="en-US" sz="1600" baseline="0" dirty="0">
                          <a:solidFill>
                            <a:schemeClr val="tx2"/>
                          </a:solidFill>
                        </a:rPr>
                        <a:t> only</a:t>
                      </a:r>
                      <a:endParaRPr lang="en-US" sz="1600" dirty="0">
                        <a:solidFill>
                          <a:schemeClr val="tx2"/>
                        </a:solidFill>
                      </a:endParaRPr>
                    </a:p>
                  </a:txBody>
                  <a:tcPr anchor="ctr"/>
                </a:tc>
                <a:tc>
                  <a:txBody>
                    <a:bodyPr/>
                    <a:lstStyle/>
                    <a:p>
                      <a:r>
                        <a:rPr lang="en-US" sz="1600" dirty="0">
                          <a:solidFill>
                            <a:schemeClr val="tx2"/>
                          </a:solidFill>
                        </a:rPr>
                        <a:t>Load</a:t>
                      </a:r>
                      <a:r>
                        <a:rPr lang="en-US" sz="1600" baseline="0" dirty="0">
                          <a:solidFill>
                            <a:schemeClr val="tx2"/>
                          </a:solidFill>
                        </a:rPr>
                        <a:t> only (no DG)</a:t>
                      </a:r>
                      <a:endParaRPr lang="en-US" sz="1600" dirty="0">
                        <a:solidFill>
                          <a:schemeClr val="tx2"/>
                        </a:solidFill>
                      </a:endParaRPr>
                    </a:p>
                  </a:txBody>
                  <a:tcPr anchor="ctr"/>
                </a:tc>
                <a:extLst>
                  <a:ext uri="{0D108BD9-81ED-4DB2-BD59-A6C34878D82A}">
                    <a16:rowId xmlns="" xmlns:a16="http://schemas.microsoft.com/office/drawing/2014/main" val="10001"/>
                  </a:ext>
                </a:extLst>
              </a:tr>
              <a:tr h="370840">
                <a:tc>
                  <a:txBody>
                    <a:bodyPr/>
                    <a:lstStyle/>
                    <a:p>
                      <a:r>
                        <a:rPr lang="en-US" sz="1600" dirty="0">
                          <a:solidFill>
                            <a:schemeClr val="tx2"/>
                          </a:solidFill>
                        </a:rPr>
                        <a:t>‘Traditional’ Net metering</a:t>
                      </a:r>
                    </a:p>
                  </a:txBody>
                  <a:tcPr anchor="ctr"/>
                </a:tc>
                <a:tc>
                  <a:txBody>
                    <a:bodyPr/>
                    <a:lstStyle/>
                    <a:p>
                      <a:r>
                        <a:rPr lang="en-US" sz="1600" dirty="0">
                          <a:solidFill>
                            <a:schemeClr val="tx2"/>
                          </a:solidFill>
                        </a:rPr>
                        <a:t>Single</a:t>
                      </a:r>
                      <a:r>
                        <a:rPr lang="en-US" sz="1600" baseline="0" dirty="0">
                          <a:solidFill>
                            <a:schemeClr val="tx2"/>
                          </a:solidFill>
                        </a:rPr>
                        <a:t>-channel non-directional.  </a:t>
                      </a:r>
                      <a:r>
                        <a:rPr lang="en-US" sz="1600" dirty="0">
                          <a:solidFill>
                            <a:schemeClr val="tx2"/>
                          </a:solidFill>
                        </a:rPr>
                        <a:t>Single data point representing</a:t>
                      </a:r>
                      <a:r>
                        <a:rPr lang="en-US" sz="1600" baseline="0" dirty="0">
                          <a:solidFill>
                            <a:schemeClr val="tx2"/>
                          </a:solidFill>
                        </a:rPr>
                        <a:t> net Load minus net on-site generation over a billing period (could be a negative number).</a:t>
                      </a:r>
                      <a:endParaRPr lang="en-US" sz="1600" dirty="0">
                        <a:solidFill>
                          <a:schemeClr val="tx2"/>
                        </a:solidFill>
                      </a:endParaRPr>
                    </a:p>
                  </a:txBody>
                  <a:tcPr anchor="ctr"/>
                </a:tc>
                <a:tc>
                  <a:txBody>
                    <a:bodyPr/>
                    <a:lstStyle/>
                    <a:p>
                      <a:r>
                        <a:rPr lang="en-US" sz="1600" baseline="0" dirty="0">
                          <a:solidFill>
                            <a:schemeClr val="tx2"/>
                          </a:solidFill>
                        </a:rPr>
                        <a:t>D</a:t>
                      </a:r>
                      <a:r>
                        <a:rPr lang="en-US" sz="1600" dirty="0">
                          <a:solidFill>
                            <a:schemeClr val="tx2"/>
                          </a:solidFill>
                        </a:rPr>
                        <a:t>isallowed</a:t>
                      </a:r>
                      <a:r>
                        <a:rPr lang="en-US" sz="1600" baseline="0" dirty="0">
                          <a:solidFill>
                            <a:schemeClr val="tx2"/>
                          </a:solidFill>
                        </a:rPr>
                        <a:t> in ERCOT retail </a:t>
                      </a:r>
                      <a:br>
                        <a:rPr lang="en-US" sz="1600" baseline="0" dirty="0">
                          <a:solidFill>
                            <a:schemeClr val="tx2"/>
                          </a:solidFill>
                        </a:rPr>
                      </a:br>
                      <a:r>
                        <a:rPr lang="en-US" sz="1600" baseline="0" dirty="0">
                          <a:solidFill>
                            <a:schemeClr val="tx2"/>
                          </a:solidFill>
                        </a:rPr>
                        <a:t>choice areas (PUC Rule §25.213)</a:t>
                      </a:r>
                      <a:endParaRPr lang="en-US" sz="1600" dirty="0">
                        <a:solidFill>
                          <a:schemeClr val="tx2"/>
                        </a:solidFill>
                      </a:endParaRPr>
                    </a:p>
                  </a:txBody>
                  <a:tcPr anchor="ctr"/>
                </a:tc>
                <a:extLst>
                  <a:ext uri="{0D108BD9-81ED-4DB2-BD59-A6C34878D82A}">
                    <a16:rowId xmlns="" xmlns:a16="http://schemas.microsoft.com/office/drawing/2014/main" val="10002"/>
                  </a:ext>
                </a:extLst>
              </a:tr>
              <a:tr h="370840">
                <a:tc>
                  <a:txBody>
                    <a:bodyPr/>
                    <a:lstStyle/>
                    <a:p>
                      <a:r>
                        <a:rPr lang="en-US" sz="1600" dirty="0">
                          <a:solidFill>
                            <a:schemeClr val="tx2"/>
                          </a:solidFill>
                        </a:rPr>
                        <a:t>Bi-directional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Two data points for each 15-minute</a:t>
                      </a:r>
                      <a:r>
                        <a:rPr lang="en-US" sz="1600" kern="1200" baseline="0" dirty="0">
                          <a:solidFill>
                            <a:schemeClr val="tx2"/>
                          </a:solidFill>
                          <a:effectLst/>
                          <a:latin typeface="+mn-lt"/>
                          <a:ea typeface="+mn-ea"/>
                          <a:cs typeface="+mn-cs"/>
                        </a:rPr>
                        <a:t> interval</a:t>
                      </a:r>
                      <a:r>
                        <a:rPr lang="en-US" sz="1600" kern="1200" dirty="0">
                          <a:solidFill>
                            <a:schemeClr val="tx2"/>
                          </a:solidFill>
                          <a:effectLst/>
                          <a:latin typeface="+mn-lt"/>
                          <a:ea typeface="+mn-ea"/>
                          <a:cs typeface="+mn-cs"/>
                        </a:rPr>
                        <a:t>:  measures net in-flow to the point of delivery (i.e., </a:t>
                      </a:r>
                      <a:r>
                        <a:rPr lang="en-US" sz="1600" kern="1200" baseline="0" dirty="0">
                          <a:solidFill>
                            <a:schemeClr val="tx2"/>
                          </a:solidFill>
                          <a:effectLst/>
                          <a:latin typeface="+mn-lt"/>
                          <a:ea typeface="+mn-ea"/>
                          <a:cs typeface="+mn-cs"/>
                        </a:rPr>
                        <a:t>may be reduced by on-site DG)</a:t>
                      </a:r>
                      <a:r>
                        <a:rPr lang="en-US" sz="1600" kern="1200" dirty="0">
                          <a:solidFill>
                            <a:schemeClr val="tx2"/>
                          </a:solidFill>
                          <a:effectLst/>
                          <a:latin typeface="+mn-lt"/>
                          <a:ea typeface="+mn-ea"/>
                          <a:cs typeface="+mn-cs"/>
                        </a:rPr>
                        <a:t>,</a:t>
                      </a:r>
                      <a:r>
                        <a:rPr lang="en-US" sz="1600" kern="1200" baseline="0" dirty="0">
                          <a:solidFill>
                            <a:schemeClr val="tx2"/>
                          </a:solidFill>
                          <a:effectLst/>
                          <a:latin typeface="+mn-lt"/>
                          <a:ea typeface="+mn-ea"/>
                          <a:cs typeface="+mn-cs"/>
                        </a:rPr>
                        <a:t> and net </a:t>
                      </a:r>
                      <a:r>
                        <a:rPr lang="en-US" sz="1600" kern="1200" dirty="0">
                          <a:solidFill>
                            <a:schemeClr val="tx2"/>
                          </a:solidFill>
                          <a:effectLst/>
                          <a:latin typeface="+mn-lt"/>
                          <a:ea typeface="+mn-ea"/>
                          <a:cs typeface="+mn-cs"/>
                        </a:rPr>
                        <a:t>exports to the grid from the point of delivery. </a:t>
                      </a:r>
                      <a:endParaRPr lang="en-US" sz="1600" dirty="0">
                        <a:solidFill>
                          <a:schemeClr val="tx2"/>
                        </a:solidFill>
                      </a:endParaRPr>
                    </a:p>
                  </a:txBody>
                  <a:tcPr anchor="ctr"/>
                </a:tc>
                <a:tc>
                  <a:txBody>
                    <a:bodyPr/>
                    <a:lstStyle/>
                    <a:p>
                      <a:r>
                        <a:rPr lang="en-US" sz="1600" dirty="0">
                          <a:solidFill>
                            <a:schemeClr val="tx2"/>
                          </a:solidFill>
                        </a:rPr>
                        <a:t>Required by PUC </a:t>
                      </a:r>
                      <a:br>
                        <a:rPr lang="en-US" sz="1600" dirty="0">
                          <a:solidFill>
                            <a:schemeClr val="tx2"/>
                          </a:solidFill>
                        </a:rPr>
                      </a:br>
                      <a:r>
                        <a:rPr lang="en-US" sz="1600" dirty="0">
                          <a:solidFill>
                            <a:schemeClr val="tx2"/>
                          </a:solidFill>
                        </a:rPr>
                        <a:t>Rule for investor-</a:t>
                      </a:r>
                      <a:br>
                        <a:rPr lang="en-US" sz="1600" dirty="0">
                          <a:solidFill>
                            <a:schemeClr val="tx2"/>
                          </a:solidFill>
                        </a:rPr>
                      </a:br>
                      <a:r>
                        <a:rPr lang="en-US" sz="1600" dirty="0">
                          <a:solidFill>
                            <a:schemeClr val="tx2"/>
                          </a:solidFill>
                        </a:rPr>
                        <a:t>owned TDSPs</a:t>
                      </a:r>
                    </a:p>
                  </a:txBody>
                  <a:tcPr anchor="ctr"/>
                </a:tc>
                <a:extLst>
                  <a:ext uri="{0D108BD9-81ED-4DB2-BD59-A6C34878D82A}">
                    <a16:rowId xmlns="" xmlns:a16="http://schemas.microsoft.com/office/drawing/2014/main" val="10003"/>
                  </a:ext>
                </a:extLst>
              </a:tr>
              <a:tr h="370840">
                <a:tc>
                  <a:txBody>
                    <a:bodyPr/>
                    <a:lstStyle/>
                    <a:p>
                      <a:r>
                        <a:rPr lang="en-US" sz="1600" dirty="0">
                          <a:solidFill>
                            <a:schemeClr val="tx2"/>
                          </a:solidFill>
                        </a:rPr>
                        <a:t>Dual metering</a:t>
                      </a:r>
                    </a:p>
                  </a:txBody>
                  <a:tcPr anchor="ctr"/>
                </a:tc>
                <a:tc>
                  <a:txBody>
                    <a:bodyPr/>
                    <a:lstStyle/>
                    <a:p>
                      <a:r>
                        <a:rPr lang="en-US" sz="1600" dirty="0">
                          <a:solidFill>
                            <a:schemeClr val="tx2"/>
                          </a:solidFill>
                        </a:rPr>
                        <a:t>Two</a:t>
                      </a:r>
                      <a:r>
                        <a:rPr lang="en-US" sz="1600" baseline="0" dirty="0">
                          <a:solidFill>
                            <a:schemeClr val="tx2"/>
                          </a:solidFill>
                        </a:rPr>
                        <a:t> meters, two data points for each 15-minute interval:  Gross generation kWh can be added back to net Load to calculate gross consumption.</a:t>
                      </a:r>
                      <a:endParaRPr lang="en-US" sz="1600" dirty="0">
                        <a:solidFill>
                          <a:schemeClr val="tx2"/>
                        </a:solidFill>
                      </a:endParaRPr>
                    </a:p>
                  </a:txBody>
                  <a:tcPr anchor="ctr"/>
                </a:tc>
                <a:tc>
                  <a:txBody>
                    <a:bodyPr/>
                    <a:lstStyle/>
                    <a:p>
                      <a:r>
                        <a:rPr lang="en-US" sz="1600" dirty="0">
                          <a:solidFill>
                            <a:schemeClr val="tx2"/>
                          </a:solidFill>
                        </a:rPr>
                        <a:t>Allows</a:t>
                      </a:r>
                      <a:r>
                        <a:rPr lang="en-US" sz="1600" baseline="0" dirty="0">
                          <a:solidFill>
                            <a:schemeClr val="tx2"/>
                          </a:solidFill>
                        </a:rPr>
                        <a:t> DSP to bill </a:t>
                      </a:r>
                      <a:br>
                        <a:rPr lang="en-US" sz="1600" baseline="0" dirty="0">
                          <a:solidFill>
                            <a:schemeClr val="tx2"/>
                          </a:solidFill>
                        </a:rPr>
                      </a:br>
                      <a:r>
                        <a:rPr lang="en-US" sz="1600" baseline="0" dirty="0">
                          <a:solidFill>
                            <a:schemeClr val="tx2"/>
                          </a:solidFill>
                        </a:rPr>
                        <a:t>customer based on </a:t>
                      </a:r>
                      <a:br>
                        <a:rPr lang="en-US" sz="1600" baseline="0" dirty="0">
                          <a:solidFill>
                            <a:schemeClr val="tx2"/>
                          </a:solidFill>
                        </a:rPr>
                      </a:br>
                      <a:r>
                        <a:rPr lang="en-US" sz="1600" baseline="0" dirty="0">
                          <a:solidFill>
                            <a:schemeClr val="tx2"/>
                          </a:solidFill>
                        </a:rPr>
                        <a:t>gross consumption; allows LSE to pay customer for gross generation.  </a:t>
                      </a:r>
                      <a:endParaRPr lang="en-US" sz="1600" dirty="0">
                        <a:solidFill>
                          <a:schemeClr val="tx2"/>
                        </a:solidFill>
                      </a:endParaRPr>
                    </a:p>
                  </a:txBody>
                  <a:tcPr anchor="ct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1"/>
          </p:nvPr>
        </p:nvSpPr>
        <p:spPr/>
        <p:txBody>
          <a:bodyPr/>
          <a:lstStyle/>
          <a:p>
            <a:pPr>
              <a:defRPr/>
            </a:pPr>
            <a:fld id="{40CDEB42-B279-4F67-A065-B5CE5EFF1BE4}" type="slidenum">
              <a:rPr lang="en-US" smtClean="0"/>
              <a:pPr>
                <a:defRPr/>
              </a:pPr>
              <a:t>14</a:t>
            </a:fld>
            <a:endParaRPr lang="en-US" dirty="0"/>
          </a:p>
        </p:txBody>
      </p:sp>
      <p:pic>
        <p:nvPicPr>
          <p:cNvPr id="5122" name="Picture 2" descr="Image result for net meter phot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7" t="9334" r="4000" b="4000"/>
          <a:stretch/>
        </p:blipFill>
        <p:spPr bwMode="auto">
          <a:xfrm>
            <a:off x="7543800" y="3581400"/>
            <a:ext cx="1382378" cy="1341113"/>
          </a:xfrm>
          <a:prstGeom prst="rect">
            <a:avLst/>
          </a:prstGeom>
          <a:noFill/>
          <a:ln w="127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Baseload generation &amp; grid resilience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1028" name="Picture 4" descr="RPM Solutions brings a deep wealth of mining and machining experience to every coal pile management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4000500" cy="2667001"/>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589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smtClean="0"/>
              <a:t>Department of Energy study</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3505968"/>
              </p:ext>
            </p:extLst>
          </p:nvPr>
        </p:nvGraphicFramePr>
        <p:xfrm>
          <a:off x="5257800" y="2507392"/>
          <a:ext cx="3657600" cy="2768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680963040"/>
              </p:ext>
            </p:extLst>
          </p:nvPr>
        </p:nvGraphicFramePr>
        <p:xfrm>
          <a:off x="406400" y="1981200"/>
          <a:ext cx="4428811"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381000" y="901670"/>
            <a:ext cx="8001000"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tx2"/>
                </a:solidFill>
              </a:rPr>
              <a:t>Energy Secretary Rick Perry ordered staff to study impacts of Variable Renewable Energy on  baseload generation retirements </a:t>
            </a:r>
          </a:p>
        </p:txBody>
      </p:sp>
    </p:spTree>
    <p:extLst>
      <p:ext uri="{BB962C8B-B14F-4D97-AF65-F5344CB8AC3E}">
        <p14:creationId xmlns:p14="http://schemas.microsoft.com/office/powerpoint/2010/main" val="319961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Federal policy: The DOE NOPR at FERC</a:t>
            </a:r>
          </a:p>
        </p:txBody>
      </p:sp>
      <p:sp>
        <p:nvSpPr>
          <p:cNvPr id="3" name="Content Placeholder 2"/>
          <p:cNvSpPr>
            <a:spLocks noGrp="1"/>
          </p:cNvSpPr>
          <p:nvPr>
            <p:ph idx="1"/>
          </p:nvPr>
        </p:nvSpPr>
        <p:spPr/>
        <p:txBody>
          <a:bodyPr/>
          <a:lstStyle/>
          <a:p>
            <a:r>
              <a:rPr lang="en-US" sz="2400" dirty="0"/>
              <a:t>Following the release of the report, Secretary Perry </a:t>
            </a:r>
            <a:r>
              <a:rPr lang="en-US" sz="2400" dirty="0" smtClean="0"/>
              <a:t>initiated a Notice of Proposed Rulemaking (NOPR) at FERC  to </a:t>
            </a:r>
            <a:r>
              <a:rPr lang="en-US" sz="2400" dirty="0"/>
              <a:t>‘ensure that certain reliability and resilience attributes of electric generation resources are fully valued.’</a:t>
            </a:r>
          </a:p>
          <a:p>
            <a:pPr lvl="1"/>
            <a:r>
              <a:rPr lang="en-US" sz="2000" dirty="0" smtClean="0"/>
              <a:t>Rule proposed to single </a:t>
            </a:r>
            <a:r>
              <a:rPr lang="en-US" sz="2000" dirty="0"/>
              <a:t>out the need for </a:t>
            </a:r>
            <a:r>
              <a:rPr lang="en-US" sz="2000" u="sng" dirty="0"/>
              <a:t>new pricing methods </a:t>
            </a:r>
            <a:r>
              <a:rPr lang="en-US" sz="2000" dirty="0"/>
              <a:t>to deal with the ‘premature retirements of power plants that can withstand major fuel supply disruptions caused by natural or manmade disasters, and during those critical times, continue to provide electric energy, capacity, and essential grid reliability services.’</a:t>
            </a:r>
          </a:p>
          <a:p>
            <a:pPr lvl="1"/>
            <a:r>
              <a:rPr lang="en-US" sz="2000" dirty="0" smtClean="0"/>
              <a:t>Proposed </a:t>
            </a:r>
            <a:r>
              <a:rPr lang="en-US" sz="2000" dirty="0"/>
              <a:t>full cost recovery for merchant plants with 90 days of fuel on site (i.e., coal and nuclear)</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4533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DOE NOPR Comments</a:t>
            </a:r>
          </a:p>
        </p:txBody>
      </p:sp>
      <p:sp>
        <p:nvSpPr>
          <p:cNvPr id="3" name="Content Placeholder 2"/>
          <p:cNvSpPr>
            <a:spLocks noGrp="1"/>
          </p:cNvSpPr>
          <p:nvPr>
            <p:ph idx="1"/>
          </p:nvPr>
        </p:nvSpPr>
        <p:spPr>
          <a:xfrm>
            <a:off x="381000" y="914400"/>
            <a:ext cx="8458200" cy="5257800"/>
          </a:xfrm>
        </p:spPr>
        <p:txBody>
          <a:bodyPr>
            <a:normAutofit lnSpcReduction="10000"/>
          </a:bodyPr>
          <a:lstStyle/>
          <a:p>
            <a:r>
              <a:rPr lang="en-US" dirty="0"/>
              <a:t>Over 1,500 comments filed</a:t>
            </a:r>
          </a:p>
          <a:p>
            <a:r>
              <a:rPr lang="en-US" dirty="0"/>
              <a:t>Opposing comments from numerous parties including:</a:t>
            </a:r>
          </a:p>
          <a:p>
            <a:pPr lvl="1"/>
            <a:r>
              <a:rPr lang="en-US" dirty="0"/>
              <a:t>American Petroleum Institute</a:t>
            </a:r>
          </a:p>
          <a:p>
            <a:pPr lvl="1"/>
            <a:r>
              <a:rPr lang="en-US" dirty="0"/>
              <a:t>Natural Gas Supply Assn.</a:t>
            </a:r>
          </a:p>
          <a:p>
            <a:pPr lvl="1"/>
            <a:r>
              <a:rPr lang="en-US" dirty="0" smtClean="0"/>
              <a:t>Solar </a:t>
            </a:r>
            <a:r>
              <a:rPr lang="en-US" dirty="0"/>
              <a:t>Energy Industries Assn.</a:t>
            </a:r>
          </a:p>
          <a:p>
            <a:pPr lvl="1"/>
            <a:r>
              <a:rPr lang="en-US" dirty="0"/>
              <a:t>Advanced Energy Economy</a:t>
            </a:r>
          </a:p>
          <a:p>
            <a:pPr lvl="1"/>
            <a:r>
              <a:rPr lang="en-US" dirty="0" smtClean="0"/>
              <a:t>American </a:t>
            </a:r>
            <a:r>
              <a:rPr lang="en-US" dirty="0"/>
              <a:t>Wind Energy Assn.</a:t>
            </a:r>
          </a:p>
          <a:p>
            <a:pPr lvl="1"/>
            <a:r>
              <a:rPr lang="en-US" dirty="0" smtClean="0"/>
              <a:t>American </a:t>
            </a:r>
            <a:r>
              <a:rPr lang="en-US" dirty="0"/>
              <a:t>Council on Renewable Energy</a:t>
            </a:r>
          </a:p>
          <a:p>
            <a:pPr lvl="1"/>
            <a:r>
              <a:rPr lang="en-US" dirty="0"/>
              <a:t>8 former FERC Commissioners</a:t>
            </a:r>
          </a:p>
          <a:p>
            <a:pPr lvl="1"/>
            <a:r>
              <a:rPr lang="en-US" dirty="0"/>
              <a:t>Attorneys General from 10 states</a:t>
            </a:r>
          </a:p>
          <a:p>
            <a:pPr lvl="1"/>
            <a:r>
              <a:rPr lang="en-US" dirty="0"/>
              <a:t>ISOs/RTOs </a:t>
            </a:r>
          </a:p>
          <a:p>
            <a:pPr lvl="2"/>
            <a:r>
              <a:rPr lang="en-US" dirty="0"/>
              <a:t>ERCOT abstained due to lack of FERC jurisdiction</a:t>
            </a:r>
          </a:p>
          <a:p>
            <a:pPr lvl="1"/>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23965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DOE NOPR</a:t>
            </a:r>
          </a:p>
        </p:txBody>
      </p:sp>
      <p:sp>
        <p:nvSpPr>
          <p:cNvPr id="3" name="Content Placeholder 2"/>
          <p:cNvSpPr>
            <a:spLocks noGrp="1"/>
          </p:cNvSpPr>
          <p:nvPr>
            <p:ph idx="1"/>
          </p:nvPr>
        </p:nvSpPr>
        <p:spPr>
          <a:xfrm>
            <a:off x="381000" y="990600"/>
            <a:ext cx="8458200" cy="5052221"/>
          </a:xfrm>
        </p:spPr>
        <p:txBody>
          <a:bodyPr>
            <a:normAutofit lnSpcReduction="10000"/>
          </a:bodyPr>
          <a:lstStyle/>
          <a:p>
            <a:r>
              <a:rPr lang="en-US" dirty="0"/>
              <a:t>On </a:t>
            </a:r>
            <a:r>
              <a:rPr lang="en-US" dirty="0" smtClean="0"/>
              <a:t>Jan. 8, FERC Commissioners unanimously rejected the DOE-proposed rule</a:t>
            </a:r>
          </a:p>
          <a:p>
            <a:pPr lvl="1"/>
            <a:r>
              <a:rPr lang="en-US" dirty="0" smtClean="0"/>
              <a:t>Stated that </a:t>
            </a:r>
            <a:r>
              <a:rPr lang="en-US" dirty="0"/>
              <a:t>DOE failed to provide </a:t>
            </a:r>
            <a:r>
              <a:rPr lang="en-US" dirty="0" smtClean="0"/>
              <a:t>evidence</a:t>
            </a:r>
            <a:r>
              <a:rPr lang="en-US" dirty="0"/>
              <a:t> that retiring coal and nuclear plants represented an existential threat to grid reliability and </a:t>
            </a:r>
            <a:r>
              <a:rPr lang="en-US" dirty="0" smtClean="0"/>
              <a:t>‘resilience’</a:t>
            </a:r>
            <a:r>
              <a:rPr lang="en-US" dirty="0"/>
              <a:t> </a:t>
            </a:r>
          </a:p>
          <a:p>
            <a:pPr lvl="1"/>
            <a:r>
              <a:rPr lang="en-US" dirty="0" smtClean="0"/>
              <a:t>‘While </a:t>
            </a:r>
            <a:r>
              <a:rPr lang="en-US" dirty="0"/>
              <a:t>some commenters allege grid resilience or reliability issues due to potential retirements of particular resources, we find that these assertions do not demonstrate the unjustness or unreasonableness of the existing RTO/ISO </a:t>
            </a:r>
            <a:r>
              <a:rPr lang="en-US" dirty="0" smtClean="0"/>
              <a:t>tariffs</a:t>
            </a:r>
            <a:r>
              <a:rPr lang="en-US" dirty="0"/>
              <a:t>.</a:t>
            </a:r>
            <a:r>
              <a:rPr lang="en-US" dirty="0" smtClean="0"/>
              <a:t>’ </a:t>
            </a:r>
          </a:p>
          <a:p>
            <a:pPr lvl="1"/>
            <a:r>
              <a:rPr lang="en-US" dirty="0" smtClean="0"/>
              <a:t>‘In </a:t>
            </a:r>
            <a:r>
              <a:rPr lang="en-US" dirty="0"/>
              <a:t>addition, the extensive comments submitted by the RTOs/ISOs do not point to any past or planned generator retirements that may be a threat to grid resilience</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98631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Objectives</a:t>
            </a:r>
          </a:p>
        </p:txBody>
      </p:sp>
      <p:sp>
        <p:nvSpPr>
          <p:cNvPr id="3" name="Content Placeholder 2"/>
          <p:cNvSpPr>
            <a:spLocks noGrp="1"/>
          </p:cNvSpPr>
          <p:nvPr>
            <p:ph idx="1"/>
          </p:nvPr>
        </p:nvSpPr>
        <p:spPr/>
        <p:txBody>
          <a:bodyPr/>
          <a:lstStyle/>
          <a:p>
            <a:r>
              <a:rPr lang="en-US" sz="2400" dirty="0"/>
              <a:t>Recall global renewable adoptions</a:t>
            </a:r>
          </a:p>
          <a:p>
            <a:r>
              <a:rPr lang="en-US" sz="2400" dirty="0"/>
              <a:t>Recognize the impacts of the declining cost of solar</a:t>
            </a:r>
          </a:p>
          <a:p>
            <a:r>
              <a:rPr lang="en-US" sz="2400" dirty="0"/>
              <a:t>Recognize the impacts of the declining cost of grid-scale wind energy</a:t>
            </a:r>
          </a:p>
          <a:p>
            <a:r>
              <a:rPr lang="en-US" sz="2400" dirty="0"/>
              <a:t>Recognize the characteristics of surging storage and EVs</a:t>
            </a:r>
          </a:p>
          <a:p>
            <a:r>
              <a:rPr lang="en-US" sz="2400" dirty="0"/>
              <a:t>Recognize the impacts of declining cost of storage</a:t>
            </a:r>
          </a:p>
          <a:p>
            <a:r>
              <a:rPr lang="en-US" sz="2400" dirty="0"/>
              <a:t>Identify the different metering options for premises with distributed generation (e.g., rooftop solar)</a:t>
            </a:r>
          </a:p>
          <a:p>
            <a:r>
              <a:rPr lang="en-US" sz="2400" dirty="0"/>
              <a:t>Recognize trends in electric vehicle adoptions</a:t>
            </a:r>
          </a:p>
          <a:p>
            <a:r>
              <a:rPr lang="en-US" sz="2400" dirty="0"/>
              <a:t>Recognize the impacts of Locational Marginal Prices compared to Load Zone prices for distributed generation</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09974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FERC Grid Resilience Rulemaking</a:t>
            </a:r>
            <a:endParaRPr lang="en-US" sz="2400" dirty="0"/>
          </a:p>
        </p:txBody>
      </p:sp>
      <p:sp>
        <p:nvSpPr>
          <p:cNvPr id="3" name="Content Placeholder 2"/>
          <p:cNvSpPr>
            <a:spLocks noGrp="1"/>
          </p:cNvSpPr>
          <p:nvPr>
            <p:ph idx="1"/>
          </p:nvPr>
        </p:nvSpPr>
        <p:spPr/>
        <p:txBody>
          <a:bodyPr/>
          <a:lstStyle/>
          <a:p>
            <a:r>
              <a:rPr lang="en-US" dirty="0"/>
              <a:t>In the same </a:t>
            </a:r>
            <a:r>
              <a:rPr lang="en-US" dirty="0" smtClean="0"/>
              <a:t>order, </a:t>
            </a:r>
            <a:r>
              <a:rPr lang="en-US" dirty="0"/>
              <a:t>FERC initiated a new </a:t>
            </a:r>
            <a:r>
              <a:rPr lang="en-US" dirty="0" smtClean="0"/>
              <a:t>NOPR: to ‘specifically </a:t>
            </a:r>
            <a:r>
              <a:rPr lang="en-US" dirty="0"/>
              <a:t>evaluate the resilience of the bulk power system in the regions operated by </a:t>
            </a:r>
            <a:r>
              <a:rPr lang="en-US" dirty="0" smtClean="0"/>
              <a:t>RTOs and ISOs.’</a:t>
            </a:r>
          </a:p>
          <a:p>
            <a:pPr lvl="1"/>
            <a:r>
              <a:rPr lang="en-US" dirty="0" smtClean="0"/>
              <a:t>Commission understands ‘resilience’ to mean:  ‘The </a:t>
            </a:r>
            <a:r>
              <a:rPr lang="en-US" dirty="0"/>
              <a:t>ability to withstand and reduce the magnitude and/or duration of disruptive events, which includes the capability to anticipate, absorb, adapt to, and/or rapidly recover from such an </a:t>
            </a:r>
            <a:r>
              <a:rPr lang="en-US" dirty="0" smtClean="0"/>
              <a:t>event.’</a:t>
            </a:r>
          </a:p>
          <a:p>
            <a:r>
              <a:rPr lang="en-US" dirty="0" smtClean="0"/>
              <a:t>Comments from ISOs and RTOs due March 9, to be followed by public comment period</a:t>
            </a:r>
          </a:p>
          <a:p>
            <a:pPr lvl="1"/>
            <a:r>
              <a:rPr lang="en-US" dirty="0" smtClean="0"/>
              <a:t>ERCOT and PUCT to file joint comments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306772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ERCOT Market forces &amp; trends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074" name="Picture 2" descr="Electric Reliability Council of Texas (ER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423151" cy="1619250"/>
          </a:xfrm>
          <a:prstGeom prst="rect">
            <a:avLst/>
          </a:prstGeom>
          <a:noFill/>
          <a:ln w="28575">
            <a:solidFill>
              <a:schemeClr val="accent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4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122"/>
          <a:stretch/>
        </p:blipFill>
        <p:spPr>
          <a:xfrm>
            <a:off x="228600" y="990600"/>
            <a:ext cx="8202596" cy="5408993"/>
          </a:xfrm>
          <a:prstGeom prst="rect">
            <a:avLst/>
          </a:prstGeom>
        </p:spPr>
      </p:pic>
      <p:sp>
        <p:nvSpPr>
          <p:cNvPr id="2" name="Title 1"/>
          <p:cNvSpPr>
            <a:spLocks noGrp="1"/>
          </p:cNvSpPr>
          <p:nvPr>
            <p:ph type="title"/>
          </p:nvPr>
        </p:nvSpPr>
        <p:spPr>
          <a:xfrm>
            <a:off x="381000" y="243682"/>
            <a:ext cx="5060005" cy="518318"/>
          </a:xfrm>
        </p:spPr>
        <p:txBody>
          <a:bodyPr/>
          <a:lstStyle/>
          <a:p>
            <a:r>
              <a:rPr lang="en-US" sz="2400" dirty="0"/>
              <a:t>Real-Time Energy Prices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5" name="TextBox 4"/>
          <p:cNvSpPr txBox="1"/>
          <p:nvPr/>
        </p:nvSpPr>
        <p:spPr>
          <a:xfrm>
            <a:off x="1371600" y="924580"/>
            <a:ext cx="3840805" cy="523220"/>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1400" b="1" dirty="0">
                <a:solidFill>
                  <a:schemeClr val="tx2"/>
                </a:solidFill>
                <a:latin typeface="Arial" panose="020B0604020202020204" pitchFamily="34" charset="0"/>
                <a:cs typeface="Arial" panose="020B0604020202020204" pitchFamily="34" charset="0"/>
              </a:rPr>
              <a:t>HUB </a:t>
            </a:r>
            <a:r>
              <a:rPr lang="en-US" sz="1400" b="1" dirty="0" smtClean="0">
                <a:solidFill>
                  <a:schemeClr val="tx2"/>
                </a:solidFill>
                <a:latin typeface="Arial" panose="020B0604020202020204" pitchFamily="34" charset="0"/>
                <a:cs typeface="Arial" panose="020B0604020202020204" pitchFamily="34" charset="0"/>
              </a:rPr>
              <a:t>Avg. </a:t>
            </a:r>
            <a:r>
              <a:rPr lang="en-US" sz="1400" b="1" dirty="0">
                <a:solidFill>
                  <a:schemeClr val="tx2"/>
                </a:solidFill>
                <a:latin typeface="Arial" panose="020B0604020202020204" pitchFamily="34" charset="0"/>
                <a:cs typeface="Arial" panose="020B0604020202020204" pitchFamily="34" charset="0"/>
              </a:rPr>
              <a:t>15-min. Settlement Point Prices</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2015 </a:t>
            </a:r>
            <a:r>
              <a:rPr lang="en-US" sz="1400" b="1" dirty="0" smtClean="0">
                <a:solidFill>
                  <a:schemeClr val="tx2"/>
                </a:solidFill>
                <a:latin typeface="Arial" panose="020B0604020202020204" pitchFamily="34" charset="0"/>
                <a:cs typeface="Arial" panose="020B0604020202020204" pitchFamily="34" charset="0"/>
              </a:rPr>
              <a:t>- 2017</a:t>
            </a:r>
            <a:endParaRPr lang="en-US" sz="1400" b="1" dirty="0">
              <a:solidFill>
                <a:schemeClr val="tx2"/>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41148969"/>
              </p:ext>
            </p:extLst>
          </p:nvPr>
        </p:nvGraphicFramePr>
        <p:xfrm>
          <a:off x="5486400" y="457200"/>
          <a:ext cx="3380557" cy="1854200"/>
        </p:xfrm>
        <a:graphic>
          <a:graphicData uri="http://schemas.openxmlformats.org/drawingml/2006/table">
            <a:tbl>
              <a:tblPr firstRow="1" bandRow="1">
                <a:tableStyleId>{5C22544A-7EE6-4342-B048-85BDC9FD1C3A}</a:tableStyleId>
              </a:tblPr>
              <a:tblGrid>
                <a:gridCol w="1002095">
                  <a:extLst>
                    <a:ext uri="{9D8B030D-6E8A-4147-A177-3AD203B41FA5}">
                      <a16:colId xmlns="" xmlns:a16="http://schemas.microsoft.com/office/drawing/2014/main" val="20000"/>
                    </a:ext>
                  </a:extLst>
                </a:gridCol>
                <a:gridCol w="808394">
                  <a:extLst>
                    <a:ext uri="{9D8B030D-6E8A-4147-A177-3AD203B41FA5}">
                      <a16:colId xmlns="" xmlns:a16="http://schemas.microsoft.com/office/drawing/2014/main" val="20001"/>
                    </a:ext>
                  </a:extLst>
                </a:gridCol>
                <a:gridCol w="808394">
                  <a:extLst>
                    <a:ext uri="{9D8B030D-6E8A-4147-A177-3AD203B41FA5}">
                      <a16:colId xmlns="" xmlns:a16="http://schemas.microsoft.com/office/drawing/2014/main" val="20002"/>
                    </a:ext>
                  </a:extLst>
                </a:gridCol>
                <a:gridCol w="761674">
                  <a:extLst>
                    <a:ext uri="{9D8B030D-6E8A-4147-A177-3AD203B41FA5}">
                      <a16:colId xmlns="" xmlns:a16="http://schemas.microsoft.com/office/drawing/2014/main" val="20003"/>
                    </a:ext>
                  </a:extLst>
                </a:gridCol>
              </a:tblGrid>
              <a:tr h="370840">
                <a:tc>
                  <a:txBody>
                    <a:bodyPr/>
                    <a:lstStyle/>
                    <a:p>
                      <a:pPr algn="ctr"/>
                      <a:r>
                        <a:rPr lang="en-US" sz="1400" dirty="0"/>
                        <a:t>Intervals</a:t>
                      </a:r>
                    </a:p>
                  </a:txBody>
                  <a:tcPr anchor="ctr"/>
                </a:tc>
                <a:tc>
                  <a:txBody>
                    <a:bodyPr/>
                    <a:lstStyle/>
                    <a:p>
                      <a:pPr algn="ctr"/>
                      <a:r>
                        <a:rPr lang="en-US" sz="1400" dirty="0"/>
                        <a:t>2015</a:t>
                      </a:r>
                    </a:p>
                  </a:txBody>
                  <a:tcPr anchor="ctr"/>
                </a:tc>
                <a:tc>
                  <a:txBody>
                    <a:bodyPr/>
                    <a:lstStyle/>
                    <a:p>
                      <a:pPr algn="ctr"/>
                      <a:r>
                        <a:rPr lang="en-US" sz="1400" dirty="0">
                          <a:solidFill>
                            <a:schemeClr val="bg1"/>
                          </a:solidFill>
                        </a:rPr>
                        <a:t>2016</a:t>
                      </a:r>
                    </a:p>
                  </a:txBody>
                  <a:tcPr anchor="ctr"/>
                </a:tc>
                <a:tc>
                  <a:txBody>
                    <a:bodyPr/>
                    <a:lstStyle/>
                    <a:p>
                      <a:pPr algn="ctr"/>
                      <a:r>
                        <a:rPr lang="en-US" sz="1400" dirty="0"/>
                        <a:t>2017</a:t>
                      </a:r>
                      <a:endParaRPr lang="en-US" dirty="0"/>
                    </a:p>
                  </a:txBody>
                  <a:tcPr anchor="ctr"/>
                </a:tc>
                <a:extLst>
                  <a:ext uri="{0D108BD9-81ED-4DB2-BD59-A6C34878D82A}">
                    <a16:rowId xmlns="" xmlns:a16="http://schemas.microsoft.com/office/drawing/2014/main" val="10000"/>
                  </a:ext>
                </a:extLst>
              </a:tr>
              <a:tr h="370840">
                <a:tc>
                  <a:txBody>
                    <a:bodyPr/>
                    <a:lstStyle/>
                    <a:p>
                      <a:r>
                        <a:rPr lang="en-US" sz="1400" dirty="0"/>
                        <a:t>&lt;$0</a:t>
                      </a:r>
                    </a:p>
                  </a:txBody>
                  <a:tcPr anchor="ctr"/>
                </a:tc>
                <a:tc>
                  <a:txBody>
                    <a:bodyPr/>
                    <a:lstStyle/>
                    <a:p>
                      <a:pPr algn="r"/>
                      <a:r>
                        <a:rPr lang="en-US" sz="1400" dirty="0"/>
                        <a:t>238</a:t>
                      </a:r>
                    </a:p>
                  </a:txBody>
                  <a:tcPr anchor="ctr"/>
                </a:tc>
                <a:tc>
                  <a:txBody>
                    <a:bodyPr/>
                    <a:lstStyle/>
                    <a:p>
                      <a:pPr algn="r"/>
                      <a:r>
                        <a:rPr lang="en-US" sz="1400" dirty="0">
                          <a:solidFill>
                            <a:schemeClr val="tx1"/>
                          </a:solidFill>
                        </a:rPr>
                        <a:t>569</a:t>
                      </a:r>
                    </a:p>
                  </a:txBody>
                  <a:tcPr anchor="ctr"/>
                </a:tc>
                <a:tc>
                  <a:txBody>
                    <a:bodyPr/>
                    <a:lstStyle/>
                    <a:p>
                      <a:pPr algn="r"/>
                      <a:r>
                        <a:rPr lang="en-US" sz="1400" dirty="0" smtClean="0"/>
                        <a:t>235</a:t>
                      </a:r>
                      <a:endParaRPr lang="en-US" sz="1400" dirty="0"/>
                    </a:p>
                  </a:txBody>
                  <a:tcPr anchor="ctr"/>
                </a:tc>
                <a:extLst>
                  <a:ext uri="{0D108BD9-81ED-4DB2-BD59-A6C34878D82A}">
                    <a16:rowId xmlns="" xmlns:a16="http://schemas.microsoft.com/office/drawing/2014/main" val="10001"/>
                  </a:ext>
                </a:extLst>
              </a:tr>
              <a:tr h="370840">
                <a:tc>
                  <a:txBody>
                    <a:bodyPr/>
                    <a:lstStyle/>
                    <a:p>
                      <a:r>
                        <a:rPr lang="en-US" sz="1400" dirty="0"/>
                        <a:t>$0-$30</a:t>
                      </a:r>
                    </a:p>
                  </a:txBody>
                  <a:tcPr anchor="ctr"/>
                </a:tc>
                <a:tc>
                  <a:txBody>
                    <a:bodyPr/>
                    <a:lstStyle/>
                    <a:p>
                      <a:pPr algn="r"/>
                      <a:r>
                        <a:rPr lang="en-US" sz="1400" dirty="0"/>
                        <a:t>31,287</a:t>
                      </a:r>
                    </a:p>
                  </a:txBody>
                  <a:tcPr anchor="ctr"/>
                </a:tc>
                <a:tc>
                  <a:txBody>
                    <a:bodyPr/>
                    <a:lstStyle/>
                    <a:p>
                      <a:pPr algn="r"/>
                      <a:r>
                        <a:rPr lang="en-US" sz="1400" dirty="0">
                          <a:solidFill>
                            <a:schemeClr val="tx1"/>
                          </a:solidFill>
                        </a:rPr>
                        <a:t>31,562</a:t>
                      </a:r>
                    </a:p>
                  </a:txBody>
                  <a:tcPr anchor="ctr"/>
                </a:tc>
                <a:tc>
                  <a:txBody>
                    <a:bodyPr/>
                    <a:lstStyle/>
                    <a:p>
                      <a:pPr algn="r"/>
                      <a:r>
                        <a:rPr lang="en-US" sz="1400" dirty="0" smtClean="0"/>
                        <a:t>30,568</a:t>
                      </a:r>
                      <a:endParaRPr lang="en-US" sz="1400" dirty="0"/>
                    </a:p>
                  </a:txBody>
                  <a:tcPr anchor="ctr"/>
                </a:tc>
                <a:extLst>
                  <a:ext uri="{0D108BD9-81ED-4DB2-BD59-A6C34878D82A}">
                    <a16:rowId xmlns="" xmlns:a16="http://schemas.microsoft.com/office/drawing/2014/main" val="10002"/>
                  </a:ext>
                </a:extLst>
              </a:tr>
              <a:tr h="370840">
                <a:tc>
                  <a:txBody>
                    <a:bodyPr/>
                    <a:lstStyle/>
                    <a:p>
                      <a:r>
                        <a:rPr lang="en-US" sz="1400" dirty="0"/>
                        <a:t>&gt;$30-$75</a:t>
                      </a:r>
                    </a:p>
                  </a:txBody>
                  <a:tcPr anchor="ctr"/>
                </a:tc>
                <a:tc>
                  <a:txBody>
                    <a:bodyPr/>
                    <a:lstStyle/>
                    <a:p>
                      <a:pPr algn="r"/>
                      <a:r>
                        <a:rPr lang="en-US" sz="1400" dirty="0"/>
                        <a:t>3,110</a:t>
                      </a:r>
                    </a:p>
                  </a:txBody>
                  <a:tcPr anchor="ctr"/>
                </a:tc>
                <a:tc>
                  <a:txBody>
                    <a:bodyPr/>
                    <a:lstStyle/>
                    <a:p>
                      <a:pPr algn="r"/>
                      <a:r>
                        <a:rPr lang="en-US" sz="1400" dirty="0">
                          <a:solidFill>
                            <a:schemeClr val="tx1"/>
                          </a:solidFill>
                        </a:rPr>
                        <a:t>2,605</a:t>
                      </a:r>
                    </a:p>
                  </a:txBody>
                  <a:tcPr anchor="ctr"/>
                </a:tc>
                <a:tc>
                  <a:txBody>
                    <a:bodyPr/>
                    <a:lstStyle/>
                    <a:p>
                      <a:pPr algn="r"/>
                      <a:r>
                        <a:rPr lang="en-US" sz="1400" dirty="0" smtClean="0"/>
                        <a:t>3,685</a:t>
                      </a:r>
                      <a:endParaRPr lang="en-US" sz="1400" dirty="0"/>
                    </a:p>
                  </a:txBody>
                  <a:tcPr anchor="ctr"/>
                </a:tc>
                <a:extLst>
                  <a:ext uri="{0D108BD9-81ED-4DB2-BD59-A6C34878D82A}">
                    <a16:rowId xmlns="" xmlns:a16="http://schemas.microsoft.com/office/drawing/2014/main" val="10003"/>
                  </a:ext>
                </a:extLst>
              </a:tr>
              <a:tr h="370840">
                <a:tc>
                  <a:txBody>
                    <a:bodyPr/>
                    <a:lstStyle/>
                    <a:p>
                      <a:r>
                        <a:rPr lang="en-US" sz="1400" dirty="0"/>
                        <a:t>&gt;$75</a:t>
                      </a:r>
                    </a:p>
                  </a:txBody>
                  <a:tcPr anchor="ctr"/>
                </a:tc>
                <a:tc>
                  <a:txBody>
                    <a:bodyPr/>
                    <a:lstStyle/>
                    <a:p>
                      <a:pPr algn="r"/>
                      <a:r>
                        <a:rPr lang="en-US" sz="1400" dirty="0"/>
                        <a:t>405</a:t>
                      </a:r>
                    </a:p>
                  </a:txBody>
                  <a:tcPr anchor="ctr"/>
                </a:tc>
                <a:tc>
                  <a:txBody>
                    <a:bodyPr/>
                    <a:lstStyle/>
                    <a:p>
                      <a:pPr algn="r"/>
                      <a:r>
                        <a:rPr lang="en-US" sz="1400" dirty="0">
                          <a:solidFill>
                            <a:schemeClr val="tx1"/>
                          </a:solidFill>
                        </a:rPr>
                        <a:t>400</a:t>
                      </a:r>
                    </a:p>
                  </a:txBody>
                  <a:tcPr anchor="ctr"/>
                </a:tc>
                <a:tc>
                  <a:txBody>
                    <a:bodyPr/>
                    <a:lstStyle/>
                    <a:p>
                      <a:pPr algn="r"/>
                      <a:r>
                        <a:rPr lang="en-US" sz="1400" dirty="0" smtClean="0"/>
                        <a:t>552</a:t>
                      </a:r>
                      <a:endParaRPr lang="en-US" sz="1400" dirty="0"/>
                    </a:p>
                  </a:txBody>
                  <a:tcPr anchor="ctr"/>
                </a:tc>
                <a:extLst>
                  <a:ext uri="{0D108BD9-81ED-4DB2-BD59-A6C34878D82A}">
                    <a16:rowId xmlns="" xmlns:a16="http://schemas.microsoft.com/office/drawing/2014/main" val="10004"/>
                  </a:ext>
                </a:extLst>
              </a:tr>
            </a:tbl>
          </a:graphicData>
        </a:graphic>
      </p:graphicFrame>
      <p:sp>
        <p:nvSpPr>
          <p:cNvPr id="6" name="TextBox 5"/>
          <p:cNvSpPr txBox="1"/>
          <p:nvPr/>
        </p:nvSpPr>
        <p:spPr>
          <a:xfrm>
            <a:off x="5715000" y="2362200"/>
            <a:ext cx="3200400" cy="523220"/>
          </a:xfrm>
          <a:prstGeom prst="rect">
            <a:avLst/>
          </a:prstGeom>
          <a:noFill/>
        </p:spPr>
        <p:txBody>
          <a:bodyPr wrap="square" rtlCol="0">
            <a:spAutoFit/>
          </a:bodyPr>
          <a:lstStyle/>
          <a:p>
            <a:pPr algn="r"/>
            <a:r>
              <a:rPr lang="en-US" sz="1400" dirty="0" smtClean="0"/>
              <a:t>Prices exceeded $75/MWh in </a:t>
            </a:r>
            <a:br>
              <a:rPr lang="en-US" sz="1400" dirty="0" smtClean="0"/>
            </a:br>
            <a:r>
              <a:rPr lang="en-US" sz="1400" dirty="0" smtClean="0"/>
              <a:t>0.013% of intervals over 3 years</a:t>
            </a:r>
            <a:endParaRPr lang="en-US" sz="1400" dirty="0"/>
          </a:p>
        </p:txBody>
      </p:sp>
    </p:spTree>
    <p:extLst>
      <p:ext uri="{BB962C8B-B14F-4D97-AF65-F5344CB8AC3E}">
        <p14:creationId xmlns:p14="http://schemas.microsoft.com/office/powerpoint/2010/main" val="285171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668"/>
            <a:ext cx="8305800" cy="593412"/>
          </a:xfrm>
        </p:spPr>
        <p:txBody>
          <a:bodyPr>
            <a:normAutofit/>
          </a:bodyPr>
          <a:lstStyle/>
          <a:p>
            <a:r>
              <a:rPr lang="en-US" sz="2400" dirty="0" smtClean="0">
                <a:solidFill>
                  <a:schemeClr val="accent1"/>
                </a:solidFill>
              </a:rPr>
              <a:t>Unit </a:t>
            </a:r>
            <a:r>
              <a:rPr lang="en-US" sz="2400" dirty="0">
                <a:solidFill>
                  <a:schemeClr val="accent1"/>
                </a:solidFill>
              </a:rPr>
              <a:t>Retirements</a:t>
            </a:r>
          </a:p>
        </p:txBody>
      </p:sp>
      <p:sp>
        <p:nvSpPr>
          <p:cNvPr id="8" name="TextBox 7"/>
          <p:cNvSpPr txBox="1"/>
          <p:nvPr/>
        </p:nvSpPr>
        <p:spPr>
          <a:xfrm>
            <a:off x="391510" y="726831"/>
            <a:ext cx="6314090" cy="646331"/>
          </a:xfrm>
          <a:prstGeom prst="rect">
            <a:avLst/>
          </a:prstGeom>
          <a:noFill/>
        </p:spPr>
        <p:txBody>
          <a:bodyPr wrap="square" rtlCol="0">
            <a:spAutoFit/>
          </a:bodyPr>
          <a:lstStyle/>
          <a:p>
            <a:pPr marL="236538" indent="-236538">
              <a:buFont typeface="Arial" panose="020B0604020202020204" pitchFamily="34" charset="0"/>
              <a:buChar char="•"/>
            </a:pPr>
            <a:r>
              <a:rPr lang="en-US" dirty="0">
                <a:solidFill>
                  <a:schemeClr val="tx2"/>
                </a:solidFill>
              </a:rPr>
              <a:t>ERCOT studies determined that none of these units </a:t>
            </a:r>
            <a:r>
              <a:rPr lang="en-US" dirty="0" smtClean="0">
                <a:solidFill>
                  <a:schemeClr val="tx2"/>
                </a:solidFill>
              </a:rPr>
              <a:t>were </a:t>
            </a:r>
            <a:r>
              <a:rPr lang="en-US" dirty="0">
                <a:solidFill>
                  <a:schemeClr val="tx2"/>
                </a:solidFill>
              </a:rPr>
              <a:t>needed for transmission system reliability. </a:t>
            </a:r>
          </a:p>
        </p:txBody>
      </p:sp>
      <p:sp>
        <p:nvSpPr>
          <p:cNvPr id="3" name="Slide Number Placeholder 2"/>
          <p:cNvSpPr>
            <a:spLocks noGrp="1"/>
          </p:cNvSpPr>
          <p:nvPr>
            <p:ph type="sldNum" sz="quarter" idx="4"/>
          </p:nvPr>
        </p:nvSpPr>
        <p:spPr/>
        <p:txBody>
          <a:bodyPr/>
          <a:lstStyle/>
          <a:p>
            <a:fld id="{1D93BD3E-1E9A-4970-A6F7-E7AC52762E0C}" type="slidenum">
              <a:rPr lang="en-US" smtClean="0"/>
              <a:pPr/>
              <a:t>23</a:t>
            </a:fld>
            <a:endParaRPr lang="en-US"/>
          </a:p>
        </p:txBody>
      </p:sp>
      <p:pic>
        <p:nvPicPr>
          <p:cNvPr id="29" name="Picture 28"/>
          <p:cNvPicPr/>
          <p:nvPr/>
        </p:nvPicPr>
        <p:blipFill>
          <a:blip r:embed="rId3" cstate="print">
            <a:extLst>
              <a:ext uri="{28A0092B-C50C-407E-A947-70E740481C1C}">
                <a14:useLocalDpi xmlns:a14="http://schemas.microsoft.com/office/drawing/2010/main" val="0"/>
              </a:ext>
            </a:extLst>
          </a:blip>
          <a:stretch>
            <a:fillRect/>
          </a:stretch>
        </p:blipFill>
        <p:spPr>
          <a:xfrm>
            <a:off x="82261" y="1423878"/>
            <a:ext cx="5275186" cy="4967907"/>
          </a:xfrm>
          <a:prstGeom prst="rect">
            <a:avLst/>
          </a:prstGeom>
        </p:spPr>
      </p:pic>
      <p:sp>
        <p:nvSpPr>
          <p:cNvPr id="11" name="TextBox 10"/>
          <p:cNvSpPr txBox="1"/>
          <p:nvPr/>
        </p:nvSpPr>
        <p:spPr>
          <a:xfrm>
            <a:off x="5357447" y="1190361"/>
            <a:ext cx="3610707" cy="5370701"/>
          </a:xfrm>
          <a:prstGeom prst="rect">
            <a:avLst/>
          </a:prstGeom>
          <a:noFill/>
        </p:spPr>
        <p:txBody>
          <a:bodyPr wrap="square" rtlCol="0">
            <a:spAutoFit/>
          </a:bodyPr>
          <a:lstStyle/>
          <a:p>
            <a:r>
              <a:rPr lang="en-US" sz="1600" b="1" dirty="0" smtClean="0">
                <a:solidFill>
                  <a:schemeClr val="accent1"/>
                </a:solidFill>
              </a:rPr>
              <a:t>Retirement </a:t>
            </a:r>
            <a:r>
              <a:rPr lang="en-US" sz="1600" b="1" dirty="0">
                <a:solidFill>
                  <a:schemeClr val="accent1"/>
                </a:solidFill>
              </a:rPr>
              <a:t>Dates</a:t>
            </a:r>
          </a:p>
          <a:p>
            <a:endParaRPr lang="en-US" sz="500" b="1" dirty="0">
              <a:solidFill>
                <a:schemeClr val="tx2"/>
              </a:solidFill>
            </a:endParaRPr>
          </a:p>
          <a:p>
            <a:pPr marL="285750" indent="-285750">
              <a:buFont typeface="Arial" panose="020B0604020202020204" pitchFamily="34" charset="0"/>
              <a:buChar char="•"/>
            </a:pPr>
            <a:r>
              <a:rPr lang="en-US" sz="1600" dirty="0">
                <a:solidFill>
                  <a:schemeClr val="tx2"/>
                </a:solidFill>
              </a:rPr>
              <a:t>Spencer, Jan. 3, 2018        </a:t>
            </a:r>
          </a:p>
          <a:p>
            <a:pPr marL="800100" lvl="1" indent="-342900">
              <a:buFont typeface="Arial" panose="020B0604020202020204" pitchFamily="34" charset="0"/>
              <a:buChar char="̶"/>
            </a:pPr>
            <a:r>
              <a:rPr lang="en-US" sz="1600" dirty="0">
                <a:solidFill>
                  <a:schemeClr val="tx2"/>
                </a:solidFill>
              </a:rPr>
              <a:t>118 MW gas generation</a:t>
            </a:r>
          </a:p>
          <a:p>
            <a:pPr marL="800100" lvl="1" indent="-342900">
              <a:buFont typeface="Arial" panose="020B0604020202020204" pitchFamily="34" charset="0"/>
              <a:buChar char="̶"/>
            </a:pPr>
            <a:r>
              <a:rPr lang="en-US" sz="1400" dirty="0">
                <a:solidFill>
                  <a:schemeClr val="tx2"/>
                </a:solidFill>
              </a:rPr>
              <a:t>Began operating 1966, 1973 </a:t>
            </a:r>
          </a:p>
          <a:p>
            <a:pPr lvl="1"/>
            <a:endParaRPr lang="en-US" sz="500" dirty="0">
              <a:solidFill>
                <a:schemeClr val="tx2"/>
              </a:solidFill>
            </a:endParaRPr>
          </a:p>
          <a:p>
            <a:pPr marL="285750" indent="-285750">
              <a:buFont typeface="Arial" panose="020B0604020202020204" pitchFamily="34" charset="0"/>
              <a:buChar char="•"/>
            </a:pPr>
            <a:r>
              <a:rPr lang="en-US" sz="1600" dirty="0">
                <a:solidFill>
                  <a:schemeClr val="tx2"/>
                </a:solidFill>
              </a:rPr>
              <a:t>Monticello, Jan. 4, 2018 </a:t>
            </a:r>
          </a:p>
          <a:p>
            <a:pPr marL="742950" lvl="1" indent="-285750">
              <a:buFont typeface="Arial" panose="020B0604020202020204" pitchFamily="34" charset="0"/>
              <a:buChar char="̶"/>
            </a:pPr>
            <a:r>
              <a:rPr lang="en-US" sz="1600" dirty="0">
                <a:solidFill>
                  <a:schemeClr val="tx2"/>
                </a:solidFill>
              </a:rPr>
              <a:t>1,865 MW coal generation</a:t>
            </a:r>
          </a:p>
          <a:p>
            <a:pPr marL="742950" lvl="1" indent="-285750">
              <a:buFont typeface="Arial" panose="020B0604020202020204" pitchFamily="34" charset="0"/>
              <a:buChar char="̶"/>
            </a:pPr>
            <a:r>
              <a:rPr lang="en-US" sz="1400" dirty="0">
                <a:solidFill>
                  <a:schemeClr val="tx2"/>
                </a:solidFill>
              </a:rPr>
              <a:t>Began operating 1974-78</a:t>
            </a:r>
          </a:p>
          <a:p>
            <a:pPr marL="285750" indent="-285750">
              <a:buFont typeface="Arial" panose="020B0604020202020204" pitchFamily="34" charset="0"/>
              <a:buChar char="•"/>
            </a:pPr>
            <a:endParaRPr lang="en-US" sz="500" dirty="0">
              <a:solidFill>
                <a:schemeClr val="tx2"/>
              </a:solidFill>
            </a:endParaRPr>
          </a:p>
          <a:p>
            <a:endParaRPr lang="en-US" sz="500" dirty="0">
              <a:solidFill>
                <a:schemeClr val="tx2"/>
              </a:solidFill>
            </a:endParaRPr>
          </a:p>
          <a:p>
            <a:pPr marL="285750" indent="-285750">
              <a:buFont typeface="Arial" panose="020B0604020202020204" pitchFamily="34" charset="0"/>
              <a:buChar char="•"/>
            </a:pPr>
            <a:r>
              <a:rPr lang="en-US" sz="1600" dirty="0" err="1">
                <a:solidFill>
                  <a:schemeClr val="tx2"/>
                </a:solidFill>
              </a:rPr>
              <a:t>Sandow</a:t>
            </a:r>
            <a:r>
              <a:rPr lang="en-US" sz="1600" dirty="0">
                <a:solidFill>
                  <a:schemeClr val="tx2"/>
                </a:solidFill>
              </a:rPr>
              <a:t>, Jan. 11, 2018   </a:t>
            </a:r>
          </a:p>
          <a:p>
            <a:pPr marL="742950" lvl="1" indent="-285750">
              <a:buFont typeface="Arial" panose="020B0604020202020204" pitchFamily="34" charset="0"/>
              <a:buChar char="̶"/>
            </a:pPr>
            <a:r>
              <a:rPr lang="en-US" sz="1600" dirty="0">
                <a:solidFill>
                  <a:schemeClr val="tx2"/>
                </a:solidFill>
              </a:rPr>
              <a:t>1,200 MW coal generation</a:t>
            </a:r>
          </a:p>
          <a:p>
            <a:pPr marL="742950" lvl="1" indent="-285750">
              <a:buFont typeface="Arial" panose="020B0604020202020204" pitchFamily="34" charset="0"/>
              <a:buChar char="̶"/>
            </a:pPr>
            <a:r>
              <a:rPr lang="en-US" sz="1400" dirty="0">
                <a:solidFill>
                  <a:schemeClr val="tx2"/>
                </a:solidFill>
              </a:rPr>
              <a:t>Began operating 1981, 2010</a:t>
            </a:r>
          </a:p>
          <a:p>
            <a:endParaRPr lang="en-US" sz="500" dirty="0">
              <a:solidFill>
                <a:schemeClr val="tx2"/>
              </a:solidFill>
            </a:endParaRPr>
          </a:p>
          <a:p>
            <a:pPr marL="285750" indent="-285750">
              <a:buFont typeface="Arial" panose="020B0604020202020204" pitchFamily="34" charset="0"/>
              <a:buChar char="•"/>
            </a:pPr>
            <a:endParaRPr lang="en-US" sz="500" dirty="0">
              <a:solidFill>
                <a:schemeClr val="tx2"/>
              </a:solidFill>
            </a:endParaRPr>
          </a:p>
          <a:p>
            <a:pPr marL="285750" indent="-285750">
              <a:buFont typeface="Arial" panose="020B0604020202020204" pitchFamily="34" charset="0"/>
              <a:buChar char="•"/>
            </a:pPr>
            <a:r>
              <a:rPr lang="en-US" sz="1600" dirty="0">
                <a:solidFill>
                  <a:schemeClr val="tx2"/>
                </a:solidFill>
              </a:rPr>
              <a:t>Big Brown, Feb. 12, 2018</a:t>
            </a:r>
          </a:p>
          <a:p>
            <a:pPr marL="742950" lvl="1" indent="-285750">
              <a:buFont typeface="Arial" panose="020B0604020202020204" pitchFamily="34" charset="0"/>
              <a:buChar char="̶"/>
            </a:pPr>
            <a:r>
              <a:rPr lang="en-US" sz="1600" dirty="0">
                <a:solidFill>
                  <a:schemeClr val="tx2"/>
                </a:solidFill>
              </a:rPr>
              <a:t>1,208 MW coal generation</a:t>
            </a:r>
          </a:p>
          <a:p>
            <a:pPr marL="742950" lvl="1" indent="-285750">
              <a:buFont typeface="Arial" panose="020B0604020202020204" pitchFamily="34" charset="0"/>
              <a:buChar char="̶"/>
            </a:pPr>
            <a:r>
              <a:rPr lang="en-US" sz="1400" dirty="0">
                <a:solidFill>
                  <a:schemeClr val="tx2"/>
                </a:solidFill>
              </a:rPr>
              <a:t>Began operating 1971, 1972</a:t>
            </a:r>
          </a:p>
          <a:p>
            <a:pPr marL="285750" indent="-285750">
              <a:buFont typeface="Arial" panose="020B0604020202020204" pitchFamily="34" charset="0"/>
              <a:buChar char="•"/>
            </a:pPr>
            <a:endParaRPr lang="en-US" sz="500" dirty="0">
              <a:solidFill>
                <a:schemeClr val="tx2"/>
              </a:solidFill>
            </a:endParaRPr>
          </a:p>
          <a:p>
            <a:endParaRPr lang="en-US" sz="1000" dirty="0">
              <a:solidFill>
                <a:schemeClr val="accent1"/>
              </a:solidFill>
            </a:endParaRPr>
          </a:p>
          <a:p>
            <a:r>
              <a:rPr lang="en-US" sz="1600" b="1" dirty="0">
                <a:solidFill>
                  <a:schemeClr val="accent1"/>
                </a:solidFill>
              </a:rPr>
              <a:t>Mothball Status</a:t>
            </a:r>
          </a:p>
          <a:p>
            <a:endParaRPr lang="en-US" sz="500" b="1" dirty="0">
              <a:solidFill>
                <a:schemeClr val="tx2"/>
              </a:solidFill>
            </a:endParaRPr>
          </a:p>
          <a:p>
            <a:pPr marL="285750" indent="-285750">
              <a:buFont typeface="Arial" panose="020B0604020202020204" pitchFamily="34" charset="0"/>
              <a:buChar char="•"/>
            </a:pPr>
            <a:r>
              <a:rPr lang="en-US" sz="1600" dirty="0">
                <a:solidFill>
                  <a:schemeClr val="tx2"/>
                </a:solidFill>
              </a:rPr>
              <a:t>Barney Davis, Dec. 31, 2017</a:t>
            </a:r>
          </a:p>
          <a:p>
            <a:pPr marL="742950" lvl="1" indent="-285750">
              <a:buFont typeface="Arial" panose="020B0604020202020204" pitchFamily="34" charset="0"/>
              <a:buChar char="̶"/>
            </a:pPr>
            <a:r>
              <a:rPr lang="en-US" sz="1600" dirty="0">
                <a:solidFill>
                  <a:schemeClr val="tx2"/>
                </a:solidFill>
              </a:rPr>
              <a:t>300 MW gas generation</a:t>
            </a:r>
          </a:p>
          <a:p>
            <a:pPr marL="742950" lvl="1" indent="-285750">
              <a:buFont typeface="Arial" panose="020B0604020202020204" pitchFamily="34" charset="0"/>
              <a:buChar char="̶"/>
            </a:pPr>
            <a:r>
              <a:rPr lang="en-US" sz="1400" dirty="0">
                <a:solidFill>
                  <a:schemeClr val="tx2"/>
                </a:solidFill>
              </a:rPr>
              <a:t>Began operating 1974</a:t>
            </a:r>
          </a:p>
          <a:p>
            <a:endParaRPr lang="en-US" sz="1000" dirty="0">
              <a:solidFill>
                <a:schemeClr val="tx2"/>
              </a:solidFill>
            </a:endParaRPr>
          </a:p>
          <a:p>
            <a:r>
              <a:rPr lang="en-US" sz="1000" i="1" dirty="0">
                <a:solidFill>
                  <a:schemeClr val="tx2"/>
                </a:solidFill>
              </a:rPr>
              <a:t>*Other mothballs excluded.</a:t>
            </a:r>
          </a:p>
        </p:txBody>
      </p:sp>
      <p:sp>
        <p:nvSpPr>
          <p:cNvPr id="4" name="TextBox 3"/>
          <p:cNvSpPr txBox="1"/>
          <p:nvPr/>
        </p:nvSpPr>
        <p:spPr>
          <a:xfrm>
            <a:off x="345094" y="5410200"/>
            <a:ext cx="2362200" cy="584775"/>
          </a:xfrm>
          <a:prstGeom prst="rect">
            <a:avLst/>
          </a:prstGeom>
          <a:noFill/>
        </p:spPr>
        <p:txBody>
          <a:bodyPr wrap="square" rtlCol="0">
            <a:spAutoFit/>
          </a:bodyPr>
          <a:lstStyle/>
          <a:p>
            <a:r>
              <a:rPr lang="en-US" sz="1600" dirty="0">
                <a:solidFill>
                  <a:schemeClr val="accent2">
                    <a:lumMod val="75000"/>
                  </a:schemeClr>
                </a:solidFill>
              </a:rPr>
              <a:t>Total of 10 units with ~4,700 MW of capacity</a:t>
            </a:r>
          </a:p>
        </p:txBody>
      </p:sp>
    </p:spTree>
    <p:extLst>
      <p:ext uri="{BB962C8B-B14F-4D97-AF65-F5344CB8AC3E}">
        <p14:creationId xmlns:p14="http://schemas.microsoft.com/office/powerpoint/2010/main" val="420766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nvPr>
        </p:nvGraphicFramePr>
        <p:xfrm>
          <a:off x="279074" y="630418"/>
          <a:ext cx="8662051" cy="60081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43682"/>
            <a:ext cx="8458200" cy="518318"/>
          </a:xfrm>
        </p:spPr>
        <p:txBody>
          <a:bodyPr/>
          <a:lstStyle/>
          <a:p>
            <a:r>
              <a:rPr lang="en-US" sz="2400" dirty="0"/>
              <a:t>ERCOT Installed Capacity (1999-2018E)</a:t>
            </a:r>
            <a:endParaRPr lang="en-US" sz="2400" b="1" dirty="0">
              <a:solidFill>
                <a:schemeClr val="accent1"/>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TextBox 2"/>
          <p:cNvSpPr txBox="1"/>
          <p:nvPr/>
        </p:nvSpPr>
        <p:spPr>
          <a:xfrm>
            <a:off x="967650" y="780492"/>
            <a:ext cx="3751690" cy="638636"/>
          </a:xfrm>
          <a:prstGeom prst="rect">
            <a:avLst/>
          </a:prstGeom>
          <a:solidFill>
            <a:schemeClr val="bg2">
              <a:lumMod val="85000"/>
            </a:schemeClr>
          </a:solidFill>
        </p:spPr>
        <p:txBody>
          <a:bodyPr wrap="square" rtlCol="0">
            <a:spAutoFit/>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B6770"/>
                </a:solidFill>
                <a:effectLst/>
                <a:uLnTx/>
                <a:uFillTx/>
                <a:latin typeface="Arial" panose="020B0604020202020204"/>
                <a:ea typeface="+mn-ea"/>
                <a:cs typeface="+mn-cs"/>
              </a:rPr>
              <a:t>Wind and solar values are based on nameplate capacity (not adjusted for peak capacity contribution)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B6770"/>
                </a:solidFill>
                <a:effectLst/>
                <a:uLnTx/>
                <a:uFillTx/>
                <a:latin typeface="Arial" panose="020B0604020202020204"/>
                <a:ea typeface="+mn-ea"/>
                <a:cs typeface="+mn-cs"/>
              </a:rPr>
              <a:t>Private Use Network capacity not included</a:t>
            </a:r>
          </a:p>
        </p:txBody>
      </p:sp>
      <p:cxnSp>
        <p:nvCxnSpPr>
          <p:cNvPr id="8" name="Straight Arrow Connector 7"/>
          <p:cNvCxnSpPr/>
          <p:nvPr/>
        </p:nvCxnSpPr>
        <p:spPr>
          <a:xfrm>
            <a:off x="725424" y="4349496"/>
            <a:ext cx="294042" cy="76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1000" y="4174495"/>
            <a:ext cx="533400" cy="26161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4.8%</a:t>
            </a:r>
          </a:p>
        </p:txBody>
      </p:sp>
      <p:sp>
        <p:nvSpPr>
          <p:cNvPr id="12" name="TextBox 11"/>
          <p:cNvSpPr txBox="1"/>
          <p:nvPr/>
        </p:nvSpPr>
        <p:spPr>
          <a:xfrm>
            <a:off x="762000" y="3266371"/>
            <a:ext cx="585216" cy="261610"/>
          </a:xfrm>
          <a:prstGeom prst="rect">
            <a:avLst/>
          </a:prstGeom>
          <a:solidFill>
            <a:schemeClr val="accent4"/>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51.6%</a:t>
            </a:r>
          </a:p>
        </p:txBody>
      </p:sp>
      <p:cxnSp>
        <p:nvCxnSpPr>
          <p:cNvPr id="13" name="Straight Arrow Connector 12"/>
          <p:cNvCxnSpPr/>
          <p:nvPr/>
        </p:nvCxnSpPr>
        <p:spPr>
          <a:xfrm flipH="1">
            <a:off x="1108038" y="2380488"/>
            <a:ext cx="76200" cy="45720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44880" y="2195078"/>
            <a:ext cx="533400" cy="261610"/>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0.3%</a:t>
            </a:r>
          </a:p>
        </p:txBody>
      </p:sp>
      <p:sp>
        <p:nvSpPr>
          <p:cNvPr id="18" name="TextBox 17"/>
          <p:cNvSpPr txBox="1"/>
          <p:nvPr/>
        </p:nvSpPr>
        <p:spPr>
          <a:xfrm>
            <a:off x="8331525" y="3396996"/>
            <a:ext cx="609600" cy="261610"/>
          </a:xfrm>
          <a:prstGeom prst="rect">
            <a:avLst/>
          </a:prstGeom>
          <a:solidFill>
            <a:schemeClr val="accent1"/>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36.1%</a:t>
            </a:r>
          </a:p>
        </p:txBody>
      </p:sp>
      <p:sp>
        <p:nvSpPr>
          <p:cNvPr id="20" name="TextBox 19"/>
          <p:cNvSpPr txBox="1"/>
          <p:nvPr/>
        </p:nvSpPr>
        <p:spPr>
          <a:xfrm>
            <a:off x="8331525" y="2481590"/>
            <a:ext cx="609600" cy="261610"/>
          </a:xfrm>
          <a:prstGeom prst="rect">
            <a:avLst/>
          </a:prstGeom>
          <a:solidFill>
            <a:schemeClr val="accent4"/>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12.4%</a:t>
            </a:r>
          </a:p>
        </p:txBody>
      </p:sp>
      <p:sp>
        <p:nvSpPr>
          <p:cNvPr id="22" name="TextBox 21"/>
          <p:cNvSpPr txBox="1"/>
          <p:nvPr/>
        </p:nvSpPr>
        <p:spPr>
          <a:xfrm>
            <a:off x="8331525" y="1490990"/>
            <a:ext cx="609600" cy="261610"/>
          </a:xfrm>
          <a:prstGeom prst="rect">
            <a:avLst/>
          </a:prstGeom>
          <a:solidFill>
            <a:schemeClr val="accent3"/>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20.7%</a:t>
            </a:r>
          </a:p>
        </p:txBody>
      </p:sp>
      <p:sp>
        <p:nvSpPr>
          <p:cNvPr id="15" name="TextBox 14">
            <a:extLst>
              <a:ext uri="{FF2B5EF4-FFF2-40B4-BE49-F238E27FC236}">
                <a16:creationId xmlns:a16="http://schemas.microsoft.com/office/drawing/2014/main" xmlns="" id="{4FA9C0E8-96DC-4E69-910A-6C1D1CC00E86}"/>
              </a:ext>
            </a:extLst>
          </p:cNvPr>
          <p:cNvSpPr txBox="1"/>
          <p:nvPr/>
        </p:nvSpPr>
        <p:spPr>
          <a:xfrm>
            <a:off x="762000" y="4751911"/>
            <a:ext cx="585216" cy="261610"/>
          </a:xfrm>
          <a:prstGeom prst="rect">
            <a:avLst/>
          </a:prstGeom>
          <a:solidFill>
            <a:schemeClr val="accent2"/>
          </a:solidFill>
          <a:ln>
            <a:solidFill>
              <a:schemeClr val="bg2"/>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28.6%</a:t>
            </a:r>
          </a:p>
        </p:txBody>
      </p:sp>
      <p:sp>
        <p:nvSpPr>
          <p:cNvPr id="16" name="TextBox 15">
            <a:extLst>
              <a:ext uri="{FF2B5EF4-FFF2-40B4-BE49-F238E27FC236}">
                <a16:creationId xmlns:a16="http://schemas.microsoft.com/office/drawing/2014/main" xmlns="" id="{BE496934-21B6-4B0E-B4D2-05709ECA6886}"/>
              </a:ext>
            </a:extLst>
          </p:cNvPr>
          <p:cNvSpPr txBox="1"/>
          <p:nvPr/>
        </p:nvSpPr>
        <p:spPr>
          <a:xfrm>
            <a:off x="8331525" y="4751911"/>
            <a:ext cx="609600" cy="261610"/>
          </a:xfrm>
          <a:prstGeom prst="rect">
            <a:avLst/>
          </a:prstGeom>
          <a:solidFill>
            <a:schemeClr val="accent2"/>
          </a:solid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a:ea typeface="+mn-ea"/>
                <a:cs typeface="+mn-cs"/>
              </a:rPr>
              <a:t>16.8%</a:t>
            </a:r>
          </a:p>
        </p:txBody>
      </p:sp>
    </p:spTree>
    <p:extLst>
      <p:ext uri="{BB962C8B-B14F-4D97-AF65-F5344CB8AC3E}">
        <p14:creationId xmlns:p14="http://schemas.microsoft.com/office/powerpoint/2010/main" val="3297025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Cost of grid-scale wind</a:t>
            </a:r>
          </a:p>
        </p:txBody>
      </p:sp>
      <p:sp>
        <p:nvSpPr>
          <p:cNvPr id="3" name="Content Placeholder 2"/>
          <p:cNvSpPr>
            <a:spLocks noGrp="1"/>
          </p:cNvSpPr>
          <p:nvPr>
            <p:ph idx="1"/>
          </p:nvPr>
        </p:nvSpPr>
        <p:spPr>
          <a:xfrm>
            <a:off x="1447800" y="4648200"/>
            <a:ext cx="6705600" cy="1676400"/>
          </a:xfrm>
        </p:spPr>
        <p:txBody>
          <a:bodyPr/>
          <a:lstStyle/>
          <a:p>
            <a:r>
              <a:rPr lang="en-US" sz="1800" dirty="0"/>
              <a:t>Wind Production Tax Credit (for first 10 years of operation): </a:t>
            </a:r>
          </a:p>
          <a:p>
            <a:pPr lvl="1"/>
            <a:r>
              <a:rPr lang="en-US" sz="1600" dirty="0"/>
              <a:t>$23/MWh if constructed prior to 1/1/17</a:t>
            </a:r>
          </a:p>
          <a:p>
            <a:pPr lvl="1"/>
            <a:r>
              <a:rPr lang="en-US" sz="1600" dirty="0"/>
              <a:t>$18.40/MWh if constructed during 2017</a:t>
            </a:r>
          </a:p>
          <a:p>
            <a:pPr lvl="1"/>
            <a:r>
              <a:rPr lang="en-US" sz="1600" dirty="0"/>
              <a:t>$13.80/MWh for 2018</a:t>
            </a:r>
          </a:p>
          <a:p>
            <a:pPr lvl="1"/>
            <a:r>
              <a:rPr lang="en-US" sz="1600" dirty="0"/>
              <a:t>$9.20/MWh for 2019</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grpSp>
        <p:nvGrpSpPr>
          <p:cNvPr id="6" name="Group 5"/>
          <p:cNvGrpSpPr/>
          <p:nvPr/>
        </p:nvGrpSpPr>
        <p:grpSpPr>
          <a:xfrm>
            <a:off x="685799" y="990600"/>
            <a:ext cx="7886282" cy="3505200"/>
            <a:chOff x="685799" y="1524000"/>
            <a:chExt cx="7886282" cy="3810000"/>
          </a:xfrm>
          <a:effectLst>
            <a:outerShdw blurRad="50800" dist="38100" dir="2700000" algn="tl" rotWithShape="0">
              <a:prstClr val="black">
                <a:alpha val="40000"/>
              </a:prstClr>
            </a:outerShdw>
          </a:effectLst>
        </p:grpSpPr>
        <p:pic>
          <p:nvPicPr>
            <p:cNvPr id="2050" name="Picture 2" descr="WindVision"/>
            <p:cNvPicPr>
              <a:picLocks noChangeAspect="1" noChangeArrowheads="1"/>
            </p:cNvPicPr>
            <p:nvPr/>
          </p:nvPicPr>
          <p:blipFill rotWithShape="1">
            <a:blip r:embed="rId2">
              <a:extLst>
                <a:ext uri="{28A0092B-C50C-407E-A947-70E740481C1C}">
                  <a14:useLocalDpi xmlns:a14="http://schemas.microsoft.com/office/drawing/2010/main" val="0"/>
                </a:ext>
              </a:extLst>
            </a:blip>
            <a:srcRect l="3872" t="1640" r="3872" b="16394"/>
            <a:stretch/>
          </p:blipFill>
          <p:spPr bwMode="auto">
            <a:xfrm>
              <a:off x="685799" y="1524000"/>
              <a:ext cx="7772401" cy="3810000"/>
            </a:xfrm>
            <a:prstGeom prst="rect">
              <a:avLst/>
            </a:prstGeom>
            <a:noFill/>
            <a:ln w="12700">
              <a:solidFill>
                <a:schemeClr val="accent4">
                  <a:lumMod val="90000"/>
                  <a:lumOff val="1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2280" y="5029200"/>
              <a:ext cx="2209801" cy="276999"/>
            </a:xfrm>
            <a:prstGeom prst="rect">
              <a:avLst/>
            </a:prstGeom>
            <a:noFill/>
            <a:ln w="12700">
              <a:noFill/>
            </a:ln>
          </p:spPr>
          <p:txBody>
            <a:bodyPr wrap="square" rtlCol="0">
              <a:spAutoFit/>
            </a:bodyPr>
            <a:lstStyle/>
            <a:p>
              <a:r>
                <a:rPr lang="en-US" sz="1200" dirty="0"/>
                <a:t>Source:  AWEA and LBL</a:t>
              </a:r>
            </a:p>
          </p:txBody>
        </p:sp>
      </p:grpSp>
      <p:pic>
        <p:nvPicPr>
          <p:cNvPr id="8" name="Picture 7"/>
          <p:cNvPicPr>
            <a:picLocks noChangeAspect="1"/>
          </p:cNvPicPr>
          <p:nvPr/>
        </p:nvPicPr>
        <p:blipFill>
          <a:blip r:embed="rId3"/>
          <a:stretch>
            <a:fillRect/>
          </a:stretch>
        </p:blipFill>
        <p:spPr>
          <a:xfrm>
            <a:off x="3352800" y="904738"/>
            <a:ext cx="2743200" cy="1830926"/>
          </a:xfrm>
          <a:prstGeom prst="rect">
            <a:avLst/>
          </a:prstGeom>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301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19628"/>
          <a:stretch/>
        </p:blipFill>
        <p:spPr>
          <a:xfrm>
            <a:off x="126381" y="903722"/>
            <a:ext cx="8520613" cy="5192278"/>
          </a:xfrm>
          <a:prstGeom prst="rect">
            <a:avLst/>
          </a:prstGeom>
        </p:spPr>
      </p:pic>
      <p:sp>
        <p:nvSpPr>
          <p:cNvPr id="2" name="Title 1"/>
          <p:cNvSpPr>
            <a:spLocks noGrp="1"/>
          </p:cNvSpPr>
          <p:nvPr>
            <p:ph type="title"/>
          </p:nvPr>
        </p:nvSpPr>
        <p:spPr>
          <a:xfrm>
            <a:off x="381000" y="243681"/>
            <a:ext cx="8458200" cy="399723"/>
          </a:xfrm>
        </p:spPr>
        <p:txBody>
          <a:bodyPr/>
          <a:lstStyle/>
          <a:p>
            <a:r>
              <a:rPr lang="en-US" sz="2400" dirty="0"/>
              <a:t>ERCOT Wind Generation Queue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10" name="Picture 9"/>
          <p:cNvPicPr>
            <a:picLocks noChangeAspect="1"/>
          </p:cNvPicPr>
          <p:nvPr/>
        </p:nvPicPr>
        <p:blipFill>
          <a:blip r:embed="rId3"/>
          <a:stretch>
            <a:fillRect/>
          </a:stretch>
        </p:blipFill>
        <p:spPr>
          <a:xfrm>
            <a:off x="1407862" y="1642770"/>
            <a:ext cx="3621338" cy="11766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58687595"/>
              </p:ext>
            </p:extLst>
          </p:nvPr>
        </p:nvGraphicFramePr>
        <p:xfrm>
          <a:off x="1143000" y="3064872"/>
          <a:ext cx="4002339" cy="897528"/>
        </p:xfrm>
        <a:graphic>
          <a:graphicData uri="http://schemas.openxmlformats.org/drawingml/2006/table">
            <a:tbl>
              <a:tblPr firstRow="1" bandRow="1">
                <a:tableStyleId>{5C22544A-7EE6-4342-B048-85BDC9FD1C3A}</a:tableStyleId>
              </a:tblPr>
              <a:tblGrid>
                <a:gridCol w="1667641">
                  <a:extLst>
                    <a:ext uri="{9D8B030D-6E8A-4147-A177-3AD203B41FA5}">
                      <a16:colId xmlns="" xmlns:a16="http://schemas.microsoft.com/office/drawing/2014/main" val="20000"/>
                    </a:ext>
                  </a:extLst>
                </a:gridCol>
                <a:gridCol w="1151759">
                  <a:extLst>
                    <a:ext uri="{9D8B030D-6E8A-4147-A177-3AD203B41FA5}">
                      <a16:colId xmlns="" xmlns:a16="http://schemas.microsoft.com/office/drawing/2014/main" val="20001"/>
                    </a:ext>
                  </a:extLst>
                </a:gridCol>
                <a:gridCol w="1182939">
                  <a:extLst>
                    <a:ext uri="{9D8B030D-6E8A-4147-A177-3AD203B41FA5}">
                      <a16:colId xmlns="" xmlns:a16="http://schemas.microsoft.com/office/drawing/2014/main" val="20002"/>
                    </a:ext>
                  </a:extLst>
                </a:gridCol>
              </a:tblGrid>
              <a:tr h="299176">
                <a:tc>
                  <a:txBody>
                    <a:bodyPr/>
                    <a:lstStyle/>
                    <a:p>
                      <a:r>
                        <a:rPr lang="en-US" sz="1200" dirty="0"/>
                        <a:t>SPACP</a:t>
                      </a:r>
                    </a:p>
                  </a:txBody>
                  <a:tcPr/>
                </a:tc>
                <a:tc>
                  <a:txBody>
                    <a:bodyPr/>
                    <a:lstStyle/>
                    <a:p>
                      <a:r>
                        <a:rPr lang="en-US" sz="1200" dirty="0"/>
                        <a:t>Summer</a:t>
                      </a:r>
                    </a:p>
                  </a:txBody>
                  <a:tcPr/>
                </a:tc>
                <a:tc>
                  <a:txBody>
                    <a:bodyPr/>
                    <a:lstStyle/>
                    <a:p>
                      <a:r>
                        <a:rPr lang="en-US" sz="1200" dirty="0"/>
                        <a:t>Winter</a:t>
                      </a:r>
                    </a:p>
                  </a:txBody>
                  <a:tcPr/>
                </a:tc>
                <a:extLst>
                  <a:ext uri="{0D108BD9-81ED-4DB2-BD59-A6C34878D82A}">
                    <a16:rowId xmlns="" xmlns:a16="http://schemas.microsoft.com/office/drawing/2014/main" val="10000"/>
                  </a:ext>
                </a:extLst>
              </a:tr>
              <a:tr h="299176">
                <a:tc>
                  <a:txBody>
                    <a:bodyPr/>
                    <a:lstStyle/>
                    <a:p>
                      <a:r>
                        <a:rPr lang="en-US" sz="1200" dirty="0"/>
                        <a:t>Non-Coastal</a:t>
                      </a:r>
                    </a:p>
                  </a:txBody>
                  <a:tcPr/>
                </a:tc>
                <a:tc>
                  <a:txBody>
                    <a:bodyPr/>
                    <a:lstStyle/>
                    <a:p>
                      <a:r>
                        <a:rPr lang="en-US" sz="1200" dirty="0"/>
                        <a:t>14%</a:t>
                      </a:r>
                    </a:p>
                  </a:txBody>
                  <a:tcPr/>
                </a:tc>
                <a:tc>
                  <a:txBody>
                    <a:bodyPr/>
                    <a:lstStyle/>
                    <a:p>
                      <a:r>
                        <a:rPr lang="en-US" sz="1200" dirty="0"/>
                        <a:t>20%</a:t>
                      </a:r>
                    </a:p>
                  </a:txBody>
                  <a:tcPr/>
                </a:tc>
                <a:extLst>
                  <a:ext uri="{0D108BD9-81ED-4DB2-BD59-A6C34878D82A}">
                    <a16:rowId xmlns="" xmlns:a16="http://schemas.microsoft.com/office/drawing/2014/main" val="10001"/>
                  </a:ext>
                </a:extLst>
              </a:tr>
              <a:tr h="299176">
                <a:tc>
                  <a:txBody>
                    <a:bodyPr/>
                    <a:lstStyle/>
                    <a:p>
                      <a:r>
                        <a:rPr lang="en-US" sz="1200" dirty="0"/>
                        <a:t>Coastal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58%</a:t>
                      </a:r>
                    </a:p>
                  </a:txBody>
                  <a:tcPr/>
                </a:tc>
                <a:tc>
                  <a:txBody>
                    <a:bodyPr/>
                    <a:lstStyle/>
                    <a:p>
                      <a:r>
                        <a:rPr lang="en-US" sz="1200" dirty="0"/>
                        <a:t>42%</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1450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442118"/>
          </a:xfrm>
        </p:spPr>
        <p:txBody>
          <a:bodyPr/>
          <a:lstStyle/>
          <a:p>
            <a:r>
              <a:rPr lang="en-US" sz="2400" dirty="0"/>
              <a:t>ERCOT Utility Scale Solar Generation Queue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pic>
        <p:nvPicPr>
          <p:cNvPr id="10" name="Picture 9"/>
          <p:cNvPicPr>
            <a:picLocks noChangeAspect="1"/>
          </p:cNvPicPr>
          <p:nvPr/>
        </p:nvPicPr>
        <p:blipFill rotWithShape="1">
          <a:blip r:embed="rId2"/>
          <a:srcRect l="-352" r="-1" b="16185"/>
          <a:stretch/>
        </p:blipFill>
        <p:spPr>
          <a:xfrm>
            <a:off x="152400" y="762000"/>
            <a:ext cx="8839200" cy="5410201"/>
          </a:xfrm>
          <a:prstGeom prst="rect">
            <a:avLst/>
          </a:prstGeom>
        </p:spPr>
      </p:pic>
      <p:pic>
        <p:nvPicPr>
          <p:cNvPr id="12" name="Picture 11"/>
          <p:cNvPicPr>
            <a:picLocks noChangeAspect="1"/>
          </p:cNvPicPr>
          <p:nvPr/>
        </p:nvPicPr>
        <p:blipFill>
          <a:blip r:embed="rId3"/>
          <a:stretch>
            <a:fillRect/>
          </a:stretch>
        </p:blipFill>
        <p:spPr>
          <a:xfrm>
            <a:off x="1600200" y="1284246"/>
            <a:ext cx="3352800" cy="2715447"/>
          </a:xfrm>
          <a:prstGeom prst="rect">
            <a:avLst/>
          </a:prstGeom>
        </p:spPr>
      </p:pic>
      <p:graphicFrame>
        <p:nvGraphicFramePr>
          <p:cNvPr id="13" name="Table 12"/>
          <p:cNvGraphicFramePr>
            <a:graphicFrameLocks noGrp="1"/>
          </p:cNvGraphicFramePr>
          <p:nvPr>
            <p:extLst/>
          </p:nvPr>
        </p:nvGraphicFramePr>
        <p:xfrm>
          <a:off x="1143000" y="4075893"/>
          <a:ext cx="4002339" cy="598352"/>
        </p:xfrm>
        <a:graphic>
          <a:graphicData uri="http://schemas.openxmlformats.org/drawingml/2006/table">
            <a:tbl>
              <a:tblPr firstRow="1" bandRow="1">
                <a:tableStyleId>{5C22544A-7EE6-4342-B048-85BDC9FD1C3A}</a:tableStyleId>
              </a:tblPr>
              <a:tblGrid>
                <a:gridCol w="1667641">
                  <a:extLst>
                    <a:ext uri="{9D8B030D-6E8A-4147-A177-3AD203B41FA5}">
                      <a16:colId xmlns="" xmlns:a16="http://schemas.microsoft.com/office/drawing/2014/main" val="20000"/>
                    </a:ext>
                  </a:extLst>
                </a:gridCol>
                <a:gridCol w="1151759">
                  <a:extLst>
                    <a:ext uri="{9D8B030D-6E8A-4147-A177-3AD203B41FA5}">
                      <a16:colId xmlns="" xmlns:a16="http://schemas.microsoft.com/office/drawing/2014/main" val="20001"/>
                    </a:ext>
                  </a:extLst>
                </a:gridCol>
                <a:gridCol w="1182939">
                  <a:extLst>
                    <a:ext uri="{9D8B030D-6E8A-4147-A177-3AD203B41FA5}">
                      <a16:colId xmlns="" xmlns:a16="http://schemas.microsoft.com/office/drawing/2014/main" val="20002"/>
                    </a:ext>
                  </a:extLst>
                </a:gridCol>
              </a:tblGrid>
              <a:tr h="299176">
                <a:tc>
                  <a:txBody>
                    <a:bodyPr/>
                    <a:lstStyle/>
                    <a:p>
                      <a:r>
                        <a:rPr lang="en-US" sz="1200" dirty="0"/>
                        <a:t>SPACP</a:t>
                      </a:r>
                    </a:p>
                  </a:txBody>
                  <a:tcPr/>
                </a:tc>
                <a:tc>
                  <a:txBody>
                    <a:bodyPr/>
                    <a:lstStyle/>
                    <a:p>
                      <a:r>
                        <a:rPr lang="en-US" sz="1200" dirty="0"/>
                        <a:t>Summer</a:t>
                      </a:r>
                    </a:p>
                  </a:txBody>
                  <a:tcPr/>
                </a:tc>
                <a:tc>
                  <a:txBody>
                    <a:bodyPr/>
                    <a:lstStyle/>
                    <a:p>
                      <a:r>
                        <a:rPr lang="en-US" sz="1200" dirty="0"/>
                        <a:t>Winter</a:t>
                      </a:r>
                    </a:p>
                  </a:txBody>
                  <a:tcPr/>
                </a:tc>
                <a:extLst>
                  <a:ext uri="{0D108BD9-81ED-4DB2-BD59-A6C34878D82A}">
                    <a16:rowId xmlns="" xmlns:a16="http://schemas.microsoft.com/office/drawing/2014/main" val="10000"/>
                  </a:ext>
                </a:extLst>
              </a:tr>
              <a:tr h="299176">
                <a:tc>
                  <a:txBody>
                    <a:bodyPr/>
                    <a:lstStyle/>
                    <a:p>
                      <a:endParaRPr lang="en-US" sz="1200" dirty="0"/>
                    </a:p>
                  </a:txBody>
                  <a:tcPr/>
                </a:tc>
                <a:tc>
                  <a:txBody>
                    <a:bodyPr/>
                    <a:lstStyle/>
                    <a:p>
                      <a:r>
                        <a:rPr lang="en-US" sz="1200" dirty="0"/>
                        <a:t>77%</a:t>
                      </a:r>
                    </a:p>
                  </a:txBody>
                  <a:tcPr/>
                </a:tc>
                <a:tc>
                  <a:txBody>
                    <a:bodyPr/>
                    <a:lstStyle/>
                    <a:p>
                      <a:r>
                        <a:rPr lang="en-US" sz="1200" dirty="0"/>
                        <a:t>10%</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52618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Competitive Renewable Energy Zone Transmission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pic>
        <p:nvPicPr>
          <p:cNvPr id="6" name="Picture 5" descr="C:\Users\jtamby\Desktop\Feb Board\CREZ lines1-30-14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169" y="764670"/>
            <a:ext cx="7203057" cy="514504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p:cNvSpPr txBox="1">
            <a:spLocks/>
          </p:cNvSpPr>
          <p:nvPr/>
        </p:nvSpPr>
        <p:spPr bwMode="auto">
          <a:xfrm>
            <a:off x="228600" y="990600"/>
            <a:ext cx="2286000" cy="3124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169863" indent="-169863">
              <a:buFont typeface="Arial"/>
              <a:buChar char="•"/>
            </a:pPr>
            <a:r>
              <a:rPr lang="en-US" sz="1400" dirty="0">
                <a:solidFill>
                  <a:schemeClr val="tx2"/>
                </a:solidFill>
              </a:rPr>
              <a:t>As of January 30, 2014, the CREZ transmission projects were complete.</a:t>
            </a:r>
          </a:p>
          <a:p>
            <a:pPr marL="285750" indent="-285750">
              <a:buFont typeface="Arial"/>
              <a:buChar char="•"/>
            </a:pPr>
            <a:r>
              <a:rPr lang="en-US" sz="1400" dirty="0">
                <a:solidFill>
                  <a:schemeClr val="tx2"/>
                </a:solidFill>
              </a:rPr>
              <a:t>The transmission plan is designed to serve approximately 18.5 GW:</a:t>
            </a:r>
          </a:p>
          <a:p>
            <a:pPr lvl="1" indent="-184150">
              <a:buFont typeface="Arial"/>
              <a:buChar char="•"/>
            </a:pPr>
            <a:r>
              <a:rPr lang="en-US" sz="1400" dirty="0">
                <a:solidFill>
                  <a:schemeClr val="tx2"/>
                </a:solidFill>
              </a:rPr>
              <a:t>~3600 right-of-way miles of 345 kV</a:t>
            </a:r>
          </a:p>
          <a:p>
            <a:pPr lvl="1" indent="-184150">
              <a:buFont typeface="Arial"/>
              <a:buChar char="•"/>
            </a:pPr>
            <a:r>
              <a:rPr lang="en-US" sz="1400" dirty="0">
                <a:solidFill>
                  <a:schemeClr val="tx2"/>
                </a:solidFill>
              </a:rPr>
              <a:t>$6.9 billion project cost</a:t>
            </a:r>
          </a:p>
          <a:p>
            <a:pPr marL="285750" indent="-285750">
              <a:buFont typeface="Arial"/>
              <a:buChar char="•"/>
            </a:pPr>
            <a:r>
              <a:rPr lang="en-US" sz="1400" dirty="0">
                <a:solidFill>
                  <a:schemeClr val="tx2"/>
                </a:solidFill>
              </a:rPr>
              <a:t>Lines are open-access; use not limited to wind</a:t>
            </a:r>
          </a:p>
          <a:p>
            <a:pPr eaLnBrk="0" hangingPunct="0">
              <a:lnSpc>
                <a:spcPct val="90000"/>
              </a:lnSpc>
              <a:spcBef>
                <a:spcPct val="20000"/>
              </a:spcBef>
              <a:defRPr/>
            </a:pPr>
            <a:endParaRPr lang="en-US" dirty="0">
              <a:solidFill>
                <a:schemeClr val="tx2"/>
              </a:solidFill>
            </a:endParaRPr>
          </a:p>
        </p:txBody>
      </p:sp>
      <p:cxnSp>
        <p:nvCxnSpPr>
          <p:cNvPr id="5" name="Straight Connector 4"/>
          <p:cNvCxnSpPr>
            <a:endCxn id="7" idx="6"/>
          </p:cNvCxnSpPr>
          <p:nvPr/>
        </p:nvCxnSpPr>
        <p:spPr>
          <a:xfrm flipH="1" flipV="1">
            <a:off x="2033269" y="3971502"/>
            <a:ext cx="1048597" cy="71332"/>
          </a:xfrm>
          <a:prstGeom prst="line">
            <a:avLst/>
          </a:prstGeom>
          <a:ln>
            <a:solidFill>
              <a:srgbClr val="A20905"/>
            </a:solidFill>
            <a:prstDash val="sysDot"/>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987550" y="3948642"/>
            <a:ext cx="45719" cy="45719"/>
          </a:xfrm>
          <a:prstGeom prst="ellipse">
            <a:avLst/>
          </a:prstGeom>
          <a:solidFill>
            <a:srgbClr val="A20905"/>
          </a:solidFill>
          <a:ln>
            <a:solidFill>
              <a:srgbClr val="A209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endCxn id="10" idx="6"/>
          </p:cNvCxnSpPr>
          <p:nvPr/>
        </p:nvCxnSpPr>
        <p:spPr>
          <a:xfrm flipH="1" flipV="1">
            <a:off x="2423794" y="4660477"/>
            <a:ext cx="705697" cy="138008"/>
          </a:xfrm>
          <a:prstGeom prst="line">
            <a:avLst/>
          </a:prstGeom>
          <a:ln>
            <a:solidFill>
              <a:srgbClr val="A20905"/>
            </a:solidFill>
            <a:prstDash val="sysDot"/>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378075" y="4637617"/>
            <a:ext cx="45719" cy="45719"/>
          </a:xfrm>
          <a:prstGeom prst="ellipse">
            <a:avLst/>
          </a:prstGeom>
          <a:solidFill>
            <a:srgbClr val="A20905"/>
          </a:solidFill>
          <a:ln>
            <a:solidFill>
              <a:srgbClr val="A209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527313" y="4019550"/>
            <a:ext cx="796787" cy="990600"/>
          </a:xfrm>
          <a:prstGeom prst="straightConnector1">
            <a:avLst/>
          </a:prstGeom>
          <a:ln w="28575">
            <a:solidFill>
              <a:schemeClr val="accent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127250" y="4724400"/>
            <a:ext cx="482600" cy="285750"/>
          </a:xfrm>
          <a:prstGeom prst="straightConnector1">
            <a:avLst/>
          </a:prstGeom>
          <a:ln w="28575">
            <a:solidFill>
              <a:schemeClr val="accent1"/>
            </a:solidFill>
            <a:tailEnd type="triangle" w="sm" len="sm"/>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1715" y="4953000"/>
            <a:ext cx="3122085" cy="707886"/>
          </a:xfrm>
          <a:prstGeom prst="rect">
            <a:avLst/>
          </a:prstGeom>
          <a:solidFill>
            <a:schemeClr val="bg1"/>
          </a:solidFill>
          <a:ln w="28575">
            <a:solidFill>
              <a:schemeClr val="accent1"/>
            </a:solidFill>
          </a:ln>
        </p:spPr>
        <p:txBody>
          <a:bodyPr wrap="square" rtlCol="0">
            <a:spAutoFit/>
          </a:bodyPr>
          <a:lstStyle/>
          <a:p>
            <a:r>
              <a:rPr lang="en-US" sz="1000" b="1" dirty="0">
                <a:solidFill>
                  <a:schemeClr val="tx2"/>
                </a:solidFill>
              </a:rPr>
              <a:t>Far West Texas project (non-CREZ, $336M)</a:t>
            </a:r>
          </a:p>
          <a:p>
            <a:r>
              <a:rPr lang="en-US" sz="1000" b="1" dirty="0">
                <a:solidFill>
                  <a:schemeClr val="tx2"/>
                </a:solidFill>
              </a:rPr>
              <a:t>Endorsed by ERCOT Board June 2017 </a:t>
            </a:r>
            <a:br>
              <a:rPr lang="en-US" sz="1000" b="1" dirty="0">
                <a:solidFill>
                  <a:schemeClr val="tx2"/>
                </a:solidFill>
              </a:rPr>
            </a:br>
            <a:r>
              <a:rPr lang="en-US" sz="1000" b="1" dirty="0">
                <a:solidFill>
                  <a:schemeClr val="tx2"/>
                </a:solidFill>
              </a:rPr>
              <a:t>Reliability project to serve growing oil field load</a:t>
            </a:r>
          </a:p>
          <a:p>
            <a:r>
              <a:rPr lang="en-US" sz="1000" b="1" dirty="0">
                <a:solidFill>
                  <a:schemeClr val="tx2"/>
                </a:solidFill>
              </a:rPr>
              <a:t>Expected in-service date of 2021 or 2022</a:t>
            </a:r>
          </a:p>
        </p:txBody>
      </p:sp>
    </p:spTree>
    <p:extLst>
      <p:ext uri="{BB962C8B-B14F-4D97-AF65-F5344CB8AC3E}">
        <p14:creationId xmlns:p14="http://schemas.microsoft.com/office/powerpoint/2010/main" val="133766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3074" name="Picture 2" descr="Image result for notrees battery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81200"/>
            <a:ext cx="2921000" cy="2190750"/>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tesla model 3 photos"/>
          <p:cNvPicPr>
            <a:picLocks noChangeAspect="1" noChangeArrowheads="1"/>
          </p:cNvPicPr>
          <p:nvPr/>
        </p:nvPicPr>
        <p:blipFill rotWithShape="1">
          <a:blip r:embed="rId3">
            <a:extLst>
              <a:ext uri="{28A0092B-C50C-407E-A947-70E740481C1C}">
                <a14:useLocalDpi xmlns:a14="http://schemas.microsoft.com/office/drawing/2010/main" val="0"/>
              </a:ext>
            </a:extLst>
          </a:blip>
          <a:srcRect l="7843" r="3922"/>
          <a:stretch/>
        </p:blipFill>
        <p:spPr bwMode="auto">
          <a:xfrm>
            <a:off x="4419600" y="1980634"/>
            <a:ext cx="3429000" cy="2191316"/>
          </a:xfrm>
          <a:prstGeom prst="rect">
            <a:avLst/>
          </a:prstGeom>
          <a:noFill/>
          <a:ln w="190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b="1" dirty="0">
                <a:solidFill>
                  <a:schemeClr val="accent1"/>
                </a:solidFill>
              </a:rPr>
              <a:t>Policy </a:t>
            </a:r>
            <a:r>
              <a:rPr lang="en-US" sz="2400" dirty="0"/>
              <a:t>impacts and the evolving grid</a:t>
            </a:r>
            <a:endParaRPr lang="en-US" sz="2400" b="1" dirty="0">
              <a:solidFill>
                <a:schemeClr val="accent1"/>
              </a:solidFill>
            </a:endParaRPr>
          </a:p>
        </p:txBody>
      </p:sp>
      <p:sp>
        <p:nvSpPr>
          <p:cNvPr id="3" name="Content Placeholder 2"/>
          <p:cNvSpPr>
            <a:spLocks noGrp="1"/>
          </p:cNvSpPr>
          <p:nvPr>
            <p:ph idx="1"/>
          </p:nvPr>
        </p:nvSpPr>
        <p:spPr>
          <a:xfrm>
            <a:off x="304800" y="1143000"/>
            <a:ext cx="8534400" cy="4876800"/>
          </a:xfrm>
        </p:spPr>
        <p:txBody>
          <a:bodyPr>
            <a:normAutofit fontScale="92500" lnSpcReduction="10000"/>
          </a:bodyPr>
          <a:lstStyle/>
          <a:p>
            <a:pPr marL="0" indent="0">
              <a:spcBef>
                <a:spcPts val="1200"/>
              </a:spcBef>
              <a:buNone/>
            </a:pPr>
            <a:r>
              <a:rPr lang="en-US" sz="2400" dirty="0"/>
              <a:t>TOPICS:</a:t>
            </a:r>
          </a:p>
          <a:p>
            <a:pPr>
              <a:spcBef>
                <a:spcPts val="1200"/>
              </a:spcBef>
            </a:pPr>
            <a:r>
              <a:rPr lang="en-US" sz="2400" dirty="0"/>
              <a:t>Solar trends and policy issues</a:t>
            </a:r>
          </a:p>
          <a:p>
            <a:pPr lvl="1">
              <a:spcBef>
                <a:spcPts val="1200"/>
              </a:spcBef>
            </a:pPr>
            <a:r>
              <a:rPr lang="en-US" sz="2000" dirty="0" smtClean="0">
                <a:solidFill>
                  <a:schemeClr val="tx2"/>
                </a:solidFill>
              </a:rPr>
              <a:t>Tariffs on imported solar panels</a:t>
            </a:r>
          </a:p>
          <a:p>
            <a:pPr lvl="1">
              <a:spcBef>
                <a:spcPts val="1200"/>
              </a:spcBef>
            </a:pPr>
            <a:r>
              <a:rPr lang="en-US" sz="2000" dirty="0" smtClean="0">
                <a:solidFill>
                  <a:schemeClr val="tx2"/>
                </a:solidFill>
              </a:rPr>
              <a:t>Tax </a:t>
            </a:r>
            <a:r>
              <a:rPr lang="en-US" sz="2000" dirty="0" smtClean="0"/>
              <a:t>credits</a:t>
            </a:r>
            <a:endParaRPr lang="en-US" sz="2000" dirty="0"/>
          </a:p>
          <a:p>
            <a:pPr lvl="1">
              <a:spcBef>
                <a:spcPts val="1200"/>
              </a:spcBef>
            </a:pPr>
            <a:r>
              <a:rPr lang="en-US" sz="2200" dirty="0">
                <a:solidFill>
                  <a:schemeClr val="tx2"/>
                </a:solidFill>
              </a:rPr>
              <a:t>Net metering and alternatives</a:t>
            </a:r>
          </a:p>
          <a:p>
            <a:pPr>
              <a:spcBef>
                <a:spcPts val="1200"/>
              </a:spcBef>
            </a:pPr>
            <a:r>
              <a:rPr lang="en-US" sz="2400" dirty="0" smtClean="0"/>
              <a:t>FERC </a:t>
            </a:r>
            <a:r>
              <a:rPr lang="en-US" sz="2400" dirty="0"/>
              <a:t>‘Grid Resilience’ </a:t>
            </a:r>
            <a:r>
              <a:rPr lang="en-US" sz="2400" dirty="0" smtClean="0"/>
              <a:t>Rulemaking</a:t>
            </a:r>
            <a:endParaRPr lang="en-US" sz="2400" dirty="0"/>
          </a:p>
          <a:p>
            <a:pPr>
              <a:spcBef>
                <a:spcPts val="1200"/>
              </a:spcBef>
            </a:pPr>
            <a:r>
              <a:rPr lang="en-US" sz="2400" dirty="0" smtClean="0"/>
              <a:t>ERCOT Market forces &amp; trends</a:t>
            </a:r>
            <a:endParaRPr lang="en-US" sz="2400" dirty="0"/>
          </a:p>
          <a:p>
            <a:pPr>
              <a:spcBef>
                <a:spcPts val="1200"/>
              </a:spcBef>
            </a:pPr>
            <a:r>
              <a:rPr lang="en-US" sz="2400" dirty="0">
                <a:solidFill>
                  <a:schemeClr val="tx2"/>
                </a:solidFill>
              </a:rPr>
              <a:t>Storage and EV </a:t>
            </a:r>
            <a:r>
              <a:rPr lang="en-US" sz="2400" dirty="0" smtClean="0">
                <a:solidFill>
                  <a:schemeClr val="tx2"/>
                </a:solidFill>
              </a:rPr>
              <a:t>trends</a:t>
            </a:r>
          </a:p>
          <a:p>
            <a:pPr lvl="1">
              <a:spcBef>
                <a:spcPts val="1200"/>
              </a:spcBef>
            </a:pPr>
            <a:r>
              <a:rPr lang="en-US" sz="2200" dirty="0" smtClean="0"/>
              <a:t>Fast-acting storage in the ERCOT markets</a:t>
            </a:r>
          </a:p>
          <a:p>
            <a:pPr lvl="1">
              <a:spcBef>
                <a:spcPts val="1200"/>
              </a:spcBef>
            </a:pPr>
            <a:r>
              <a:rPr lang="en-US" sz="2200" dirty="0" smtClean="0">
                <a:solidFill>
                  <a:schemeClr val="tx2"/>
                </a:solidFill>
              </a:rPr>
              <a:t>Storage as a distribution system asset</a:t>
            </a:r>
            <a:endParaRPr lang="en-US" sz="2200" dirty="0">
              <a:solidFill>
                <a:schemeClr val="tx2"/>
              </a:solidFill>
            </a:endParaRPr>
          </a:p>
          <a:p>
            <a:pPr>
              <a:spcBef>
                <a:spcPts val="1200"/>
              </a:spcBef>
            </a:pPr>
            <a:r>
              <a:rPr lang="en-US" sz="2400" dirty="0"/>
              <a:t>DER market participation</a:t>
            </a:r>
            <a:endParaRPr lang="en-US" sz="2000" dirty="0">
              <a:solidFill>
                <a:schemeClr val="tx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19092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U.S. Annual Storage Deployment Forecast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p:cNvPicPr>
            <a:picLocks noChangeAspect="1"/>
          </p:cNvPicPr>
          <p:nvPr/>
        </p:nvPicPr>
        <p:blipFill rotWithShape="1">
          <a:blip r:embed="rId2"/>
          <a:srcRect t="6057"/>
          <a:stretch/>
        </p:blipFill>
        <p:spPr>
          <a:xfrm>
            <a:off x="381000" y="1219199"/>
            <a:ext cx="8458200" cy="4025283"/>
          </a:xfrm>
          <a:prstGeom prst="rect">
            <a:avLst/>
          </a:prstGeom>
          <a:ln w="12700">
            <a:solidFill>
              <a:srgbClr val="0070C0"/>
            </a:solidFill>
          </a:ln>
          <a:effectLst>
            <a:outerShdw blurRad="50800" dist="38100" dir="2700000" algn="tl" rotWithShape="0">
              <a:prstClr val="black">
                <a:alpha val="40000"/>
              </a:prstClr>
            </a:outerShdw>
          </a:effectLst>
        </p:spPr>
      </p:pic>
      <p:sp>
        <p:nvSpPr>
          <p:cNvPr id="6" name="TextBox 5"/>
          <p:cNvSpPr txBox="1"/>
          <p:nvPr/>
        </p:nvSpPr>
        <p:spPr>
          <a:xfrm>
            <a:off x="7124700" y="5244483"/>
            <a:ext cx="1714500" cy="261610"/>
          </a:xfrm>
          <a:prstGeom prst="rect">
            <a:avLst/>
          </a:prstGeom>
          <a:noFill/>
        </p:spPr>
        <p:txBody>
          <a:bodyPr wrap="square" rtlCol="0">
            <a:spAutoFit/>
          </a:bodyPr>
          <a:lstStyle/>
          <a:p>
            <a:pPr algn="r"/>
            <a:r>
              <a:rPr lang="en-US" sz="1050" dirty="0">
                <a:solidFill>
                  <a:schemeClr val="tx2">
                    <a:lumMod val="75000"/>
                  </a:schemeClr>
                </a:solidFill>
              </a:rPr>
              <a:t>Source:  GTM Research</a:t>
            </a:r>
          </a:p>
        </p:txBody>
      </p:sp>
      <p:sp>
        <p:nvSpPr>
          <p:cNvPr id="3" name="Content Placeholder 2"/>
          <p:cNvSpPr>
            <a:spLocks noGrp="1"/>
          </p:cNvSpPr>
          <p:nvPr>
            <p:ph idx="1"/>
          </p:nvPr>
        </p:nvSpPr>
        <p:spPr>
          <a:xfrm>
            <a:off x="1143000" y="1447800"/>
            <a:ext cx="3429000" cy="2394904"/>
          </a:xfrm>
          <a:solidFill>
            <a:schemeClr val="bg1"/>
          </a:solidFill>
          <a:ln w="19050">
            <a:solidFill>
              <a:schemeClr val="tx2"/>
            </a:solidFill>
          </a:ln>
          <a:effectLst>
            <a:outerShdw blurRad="50800" dist="38100" dir="2700000" algn="tl" rotWithShape="0">
              <a:prstClr val="black">
                <a:alpha val="40000"/>
              </a:prstClr>
            </a:outerShdw>
          </a:effectLst>
        </p:spPr>
        <p:txBody>
          <a:bodyPr/>
          <a:lstStyle/>
          <a:p>
            <a:pPr marL="171450" indent="-171450"/>
            <a:r>
              <a:rPr lang="en-US" sz="1400" dirty="0"/>
              <a:t>The U.S. storage market will grow almost 9X between 2017 and 2022</a:t>
            </a:r>
          </a:p>
          <a:p>
            <a:pPr marL="171450" indent="-171450"/>
            <a:r>
              <a:rPr lang="en-US" sz="1400" dirty="0"/>
              <a:t>Annual market will nearly cross the 1 GW annual deployment threshold in 2019 as procurement programs and improved economics come to the fore</a:t>
            </a:r>
          </a:p>
          <a:p>
            <a:pPr marL="171450" indent="-171450"/>
            <a:r>
              <a:rPr lang="en-US" sz="1400" dirty="0"/>
              <a:t>Behind-the-meter deployments (residential and non-residential) will make up half the annual market by 2021</a:t>
            </a:r>
          </a:p>
        </p:txBody>
      </p:sp>
    </p:spTree>
    <p:extLst>
      <p:ext uri="{BB962C8B-B14F-4D97-AF65-F5344CB8AC3E}">
        <p14:creationId xmlns:p14="http://schemas.microsoft.com/office/powerpoint/2010/main" val="174278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Global Storage Outlook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6" name="Picture 5"/>
          <p:cNvPicPr>
            <a:picLocks noChangeAspect="1"/>
          </p:cNvPicPr>
          <p:nvPr/>
        </p:nvPicPr>
        <p:blipFill rotWithShape="1">
          <a:blip r:embed="rId2"/>
          <a:srcRect b="19608"/>
          <a:stretch/>
        </p:blipFill>
        <p:spPr>
          <a:xfrm>
            <a:off x="685800" y="1120834"/>
            <a:ext cx="7162800" cy="3883303"/>
          </a:xfrm>
          <a:prstGeom prst="rect">
            <a:avLst/>
          </a:prstGeom>
          <a:ln>
            <a:solidFill>
              <a:srgbClr val="002060"/>
            </a:solidFill>
          </a:ln>
          <a:effectLst>
            <a:outerShdw blurRad="50800" dist="38100" dir="2700000" algn="tl" rotWithShape="0">
              <a:prstClr val="black">
                <a:alpha val="40000"/>
              </a:prstClr>
            </a:outerShdw>
          </a:effectLst>
        </p:spPr>
      </p:pic>
      <p:sp>
        <p:nvSpPr>
          <p:cNvPr id="8" name="TextBox 7"/>
          <p:cNvSpPr txBox="1"/>
          <p:nvPr/>
        </p:nvSpPr>
        <p:spPr>
          <a:xfrm>
            <a:off x="1524000" y="1829242"/>
            <a:ext cx="3505200" cy="830997"/>
          </a:xfrm>
          <a:prstGeom prst="rect">
            <a:avLst/>
          </a:prstGeom>
          <a:noFill/>
        </p:spPr>
        <p:txBody>
          <a:bodyPr wrap="square" rtlCol="0">
            <a:spAutoFit/>
          </a:bodyPr>
          <a:lstStyle/>
          <a:p>
            <a:r>
              <a:rPr lang="en-US" sz="1600" dirty="0">
                <a:solidFill>
                  <a:schemeClr val="tx2"/>
                </a:solidFill>
              </a:rPr>
              <a:t>Bloomberg New Energy Finance predicts 305 </a:t>
            </a:r>
            <a:r>
              <a:rPr lang="en-US" sz="1600" dirty="0" err="1">
                <a:solidFill>
                  <a:schemeClr val="tx2"/>
                </a:solidFill>
              </a:rPr>
              <a:t>GWh</a:t>
            </a:r>
            <a:r>
              <a:rPr lang="en-US" sz="1600" dirty="0">
                <a:solidFill>
                  <a:schemeClr val="tx2"/>
                </a:solidFill>
              </a:rPr>
              <a:t> of Energy Storage online worldwide by 2030 </a:t>
            </a:r>
          </a:p>
        </p:txBody>
      </p:sp>
      <p:sp>
        <p:nvSpPr>
          <p:cNvPr id="3" name="TextBox 2"/>
          <p:cNvSpPr txBox="1"/>
          <p:nvPr/>
        </p:nvSpPr>
        <p:spPr>
          <a:xfrm>
            <a:off x="685800" y="5232737"/>
            <a:ext cx="7162800" cy="1015663"/>
          </a:xfrm>
          <a:prstGeom prst="rect">
            <a:avLst/>
          </a:prstGeom>
          <a:noFill/>
        </p:spPr>
        <p:txBody>
          <a:bodyPr wrap="square" rtlCol="0">
            <a:spAutoFit/>
          </a:bodyPr>
          <a:lstStyle/>
          <a:p>
            <a:r>
              <a:rPr lang="en-US" sz="2000" dirty="0" smtClean="0">
                <a:solidFill>
                  <a:schemeClr val="tx2"/>
                </a:solidFill>
              </a:rPr>
              <a:t>Overall </a:t>
            </a:r>
            <a:r>
              <a:rPr lang="en-US" sz="2000" dirty="0">
                <a:solidFill>
                  <a:schemeClr val="tx2"/>
                </a:solidFill>
              </a:rPr>
              <a:t>funding </a:t>
            </a:r>
            <a:r>
              <a:rPr lang="en-US" sz="2000" dirty="0" smtClean="0">
                <a:solidFill>
                  <a:schemeClr val="tx2"/>
                </a:solidFill>
              </a:rPr>
              <a:t>for storage rose </a:t>
            </a:r>
            <a:r>
              <a:rPr lang="en-US" sz="2000" dirty="0">
                <a:solidFill>
                  <a:schemeClr val="tx2"/>
                </a:solidFill>
              </a:rPr>
              <a:t>from $540 million in 2016 to $890 million last year.</a:t>
            </a:r>
          </a:p>
          <a:p>
            <a:endParaRPr lang="en-US" sz="2000" dirty="0">
              <a:solidFill>
                <a:schemeClr val="tx2"/>
              </a:solidFill>
            </a:endParaRPr>
          </a:p>
        </p:txBody>
      </p:sp>
    </p:spTree>
    <p:extLst>
      <p:ext uri="{BB962C8B-B14F-4D97-AF65-F5344CB8AC3E}">
        <p14:creationId xmlns:p14="http://schemas.microsoft.com/office/powerpoint/2010/main" val="391744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518318"/>
          </a:xfrm>
        </p:spPr>
        <p:txBody>
          <a:bodyPr/>
          <a:lstStyle/>
          <a:p>
            <a:r>
              <a:rPr lang="en-US" sz="2400" dirty="0"/>
              <a:t>A ‘Moore’s Law’ for battery storage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5" name="Picture 4"/>
          <p:cNvPicPr>
            <a:picLocks noChangeAspect="1"/>
          </p:cNvPicPr>
          <p:nvPr/>
        </p:nvPicPr>
        <p:blipFill>
          <a:blip r:embed="rId2"/>
          <a:stretch>
            <a:fillRect/>
          </a:stretch>
        </p:blipFill>
        <p:spPr>
          <a:xfrm>
            <a:off x="381000" y="990600"/>
            <a:ext cx="8001000" cy="4696239"/>
          </a:xfrm>
          <a:prstGeom prst="rect">
            <a:avLst/>
          </a:prstGeom>
          <a:ln w="19050">
            <a:solidFill>
              <a:schemeClr val="accent4">
                <a:lumMod val="90000"/>
                <a:lumOff val="10000"/>
              </a:schemeClr>
            </a:solidFill>
          </a:ln>
          <a:effectLst>
            <a:outerShdw blurRad="50800" dist="38100" dir="2700000" algn="tl" rotWithShape="0">
              <a:prstClr val="black">
                <a:alpha val="40000"/>
              </a:prstClr>
            </a:outerShdw>
          </a:effectLst>
        </p:spPr>
      </p:pic>
      <p:sp>
        <p:nvSpPr>
          <p:cNvPr id="6" name="TextBox 5"/>
          <p:cNvSpPr txBox="1"/>
          <p:nvPr/>
        </p:nvSpPr>
        <p:spPr>
          <a:xfrm>
            <a:off x="4038600" y="5715000"/>
            <a:ext cx="4376895" cy="276999"/>
          </a:xfrm>
          <a:prstGeom prst="rect">
            <a:avLst/>
          </a:prstGeom>
          <a:noFill/>
        </p:spPr>
        <p:txBody>
          <a:bodyPr wrap="square" rtlCol="0">
            <a:spAutoFit/>
          </a:bodyPr>
          <a:lstStyle/>
          <a:p>
            <a:pPr algn="r"/>
            <a:r>
              <a:rPr lang="en-US" sz="1200" dirty="0">
                <a:solidFill>
                  <a:schemeClr val="tx2">
                    <a:lumMod val="75000"/>
                  </a:schemeClr>
                </a:solidFill>
              </a:rPr>
              <a:t>Sources:  Wood Mackenzie, EIA, battery manufacturers</a:t>
            </a:r>
          </a:p>
        </p:txBody>
      </p:sp>
      <p:sp>
        <p:nvSpPr>
          <p:cNvPr id="3" name="Content Placeholder 2"/>
          <p:cNvSpPr>
            <a:spLocks noGrp="1"/>
          </p:cNvSpPr>
          <p:nvPr>
            <p:ph idx="1"/>
          </p:nvPr>
        </p:nvSpPr>
        <p:spPr>
          <a:xfrm>
            <a:off x="1600200" y="1524000"/>
            <a:ext cx="6400800" cy="838201"/>
          </a:xfrm>
        </p:spPr>
        <p:txBody>
          <a:bodyPr/>
          <a:lstStyle/>
          <a:p>
            <a:pPr marL="231775" indent="-231775"/>
            <a:r>
              <a:rPr lang="en-US" sz="2400" dirty="0"/>
              <a:t>2012 cost projections for 2030 have already happened</a:t>
            </a:r>
          </a:p>
        </p:txBody>
      </p:sp>
      <p:sp>
        <p:nvSpPr>
          <p:cNvPr id="7" name="TextBox 6"/>
          <p:cNvSpPr txBox="1"/>
          <p:nvPr/>
        </p:nvSpPr>
        <p:spPr>
          <a:xfrm>
            <a:off x="4572000" y="2183993"/>
            <a:ext cx="4038600" cy="1092607"/>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300" b="1" dirty="0"/>
              <a:t>Moore's law</a:t>
            </a:r>
            <a:r>
              <a:rPr lang="en-US" sz="1300" dirty="0"/>
              <a:t> is the observation that the number </a:t>
            </a:r>
            <a:r>
              <a:rPr lang="en-US" sz="1300" dirty="0" smtClean="0"/>
              <a:t>of transistors in </a:t>
            </a:r>
            <a:r>
              <a:rPr lang="en-US" sz="1300" dirty="0"/>
              <a:t>a </a:t>
            </a:r>
            <a:r>
              <a:rPr lang="en-US" sz="1300" dirty="0" smtClean="0"/>
              <a:t>dense integrated circuit doubles </a:t>
            </a:r>
            <a:r>
              <a:rPr lang="en-US" sz="1300" dirty="0"/>
              <a:t>approximately every two years. The observation is named </a:t>
            </a:r>
            <a:r>
              <a:rPr lang="en-US" sz="1300" dirty="0" smtClean="0"/>
              <a:t>after Gordon Moore, </a:t>
            </a:r>
            <a:r>
              <a:rPr lang="en-US" sz="1300" dirty="0"/>
              <a:t>the </a:t>
            </a:r>
            <a:r>
              <a:rPr lang="en-US" sz="1300" dirty="0" smtClean="0"/>
              <a:t>co-founder of Fairchild Semiconductor and Intel.</a:t>
            </a:r>
            <a:r>
              <a:rPr lang="en-US" sz="1300" dirty="0"/>
              <a:t> </a:t>
            </a:r>
          </a:p>
        </p:txBody>
      </p:sp>
    </p:spTree>
    <p:extLst>
      <p:ext uri="{BB962C8B-B14F-4D97-AF65-F5344CB8AC3E}">
        <p14:creationId xmlns:p14="http://schemas.microsoft.com/office/powerpoint/2010/main" val="60755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AEP Storage Docket (46368)</a:t>
            </a:r>
          </a:p>
        </p:txBody>
      </p:sp>
      <p:sp>
        <p:nvSpPr>
          <p:cNvPr id="3" name="Content Placeholder 2"/>
          <p:cNvSpPr>
            <a:spLocks noGrp="1"/>
          </p:cNvSpPr>
          <p:nvPr>
            <p:ph idx="1"/>
          </p:nvPr>
        </p:nvSpPr>
        <p:spPr>
          <a:xfrm>
            <a:off x="381000" y="914400"/>
            <a:ext cx="8458200" cy="5052221"/>
          </a:xfrm>
        </p:spPr>
        <p:txBody>
          <a:bodyPr>
            <a:normAutofit fontScale="92500"/>
          </a:bodyPr>
          <a:lstStyle/>
          <a:p>
            <a:r>
              <a:rPr lang="en-US" dirty="0"/>
              <a:t>In Sept. 2016, AEP Texas North applied to the PUC for approval to install utility-scale batteries in two small West Texas communities served by radial feeders</a:t>
            </a:r>
          </a:p>
          <a:p>
            <a:pPr lvl="1"/>
            <a:r>
              <a:rPr lang="en-US" dirty="0"/>
              <a:t>Argued that storage provided more economical option than upgrading or rebuilding substations (~$2.3M vs. ~$8M)</a:t>
            </a:r>
          </a:p>
          <a:p>
            <a:pPr lvl="1"/>
            <a:r>
              <a:rPr lang="en-US" dirty="0"/>
              <a:t>Energy would be treated as Unaccounted For Energy in ERCOT Settlements (non-market with uplifted costs)</a:t>
            </a:r>
          </a:p>
          <a:p>
            <a:r>
              <a:rPr lang="en-US" dirty="0"/>
              <a:t>Application met with opposition from a broad coalition of market participants</a:t>
            </a:r>
          </a:p>
          <a:p>
            <a:pPr lvl="1"/>
            <a:r>
              <a:rPr lang="en-US" b="1" dirty="0"/>
              <a:t>Rate-based vs. merchant generation</a:t>
            </a:r>
          </a:p>
          <a:p>
            <a:r>
              <a:rPr lang="en-US" dirty="0"/>
              <a:t>State Office of Administrative Hearings’ concluded that PUC has jurisdictional authority and recommended approval of the AEP </a:t>
            </a:r>
            <a:r>
              <a:rPr lang="en-US" dirty="0" smtClean="0"/>
              <a:t>application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3781503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AEP Storage Docket (46368)</a:t>
            </a:r>
          </a:p>
        </p:txBody>
      </p:sp>
      <p:sp>
        <p:nvSpPr>
          <p:cNvPr id="3" name="Content Placeholder 2"/>
          <p:cNvSpPr>
            <a:spLocks noGrp="1"/>
          </p:cNvSpPr>
          <p:nvPr>
            <p:ph idx="1"/>
          </p:nvPr>
        </p:nvSpPr>
        <p:spPr>
          <a:xfrm>
            <a:off x="381000" y="990600"/>
            <a:ext cx="8458200" cy="5052221"/>
          </a:xfrm>
        </p:spPr>
        <p:txBody>
          <a:bodyPr>
            <a:normAutofit fontScale="92500" lnSpcReduction="10000"/>
          </a:bodyPr>
          <a:lstStyle/>
          <a:p>
            <a:r>
              <a:rPr lang="en-US" dirty="0" smtClean="0"/>
              <a:t>On Jan. 25, PUC dismissed the proceeding without prejudice</a:t>
            </a:r>
          </a:p>
          <a:p>
            <a:r>
              <a:rPr lang="en-US" dirty="0" smtClean="0"/>
              <a:t>At </a:t>
            </a:r>
            <a:r>
              <a:rPr lang="en-US" dirty="0"/>
              <a:t>C</a:t>
            </a:r>
            <a:r>
              <a:rPr lang="en-US" dirty="0" smtClean="0"/>
              <a:t>hairman </a:t>
            </a:r>
            <a:r>
              <a:rPr lang="en-US" dirty="0" err="1" smtClean="0"/>
              <a:t>DeAnn</a:t>
            </a:r>
            <a:r>
              <a:rPr lang="en-US" dirty="0" smtClean="0"/>
              <a:t> Walker’s urging, the commission then opened a rulemaking </a:t>
            </a:r>
          </a:p>
          <a:p>
            <a:pPr lvl="1"/>
            <a:r>
              <a:rPr lang="en-US" dirty="0" smtClean="0"/>
              <a:t>‘…to </a:t>
            </a:r>
            <a:r>
              <a:rPr lang="en-US" dirty="0"/>
              <a:t>take a wider view of the innovative concepts raised in this docket as well as other potential technological </a:t>
            </a:r>
            <a:r>
              <a:rPr lang="en-US" dirty="0" smtClean="0"/>
              <a:t>solutions’</a:t>
            </a:r>
          </a:p>
          <a:p>
            <a:pPr lvl="1"/>
            <a:r>
              <a:rPr lang="en-US" dirty="0" smtClean="0"/>
              <a:t>‘AEP</a:t>
            </a:r>
            <a:r>
              <a:rPr lang="en-US" dirty="0"/>
              <a:t> </a:t>
            </a:r>
            <a:r>
              <a:rPr lang="en-US" dirty="0" smtClean="0"/>
              <a:t>has proposed </a:t>
            </a:r>
            <a:r>
              <a:rPr lang="en-US" dirty="0"/>
              <a:t>an </a:t>
            </a:r>
            <a:r>
              <a:rPr lang="en-US" dirty="0" smtClean="0"/>
              <a:t>innovative </a:t>
            </a:r>
            <a:r>
              <a:rPr lang="en-US" dirty="0"/>
              <a:t>solution to serve their distribution customers with a battery storage option that potentially could be implemented at a lesser cost to the ratepayers than traditional transmission and distribution </a:t>
            </a:r>
            <a:r>
              <a:rPr lang="en-US" dirty="0" smtClean="0"/>
              <a:t>options’</a:t>
            </a:r>
          </a:p>
          <a:p>
            <a:pPr lvl="1"/>
            <a:r>
              <a:rPr lang="en-US" dirty="0" smtClean="0"/>
              <a:t>‘In </a:t>
            </a:r>
            <a:r>
              <a:rPr lang="en-US" dirty="0"/>
              <a:t>the changing environment in w</a:t>
            </a:r>
            <a:r>
              <a:rPr lang="en-US" dirty="0" smtClean="0"/>
              <a:t>hich </a:t>
            </a:r>
            <a:r>
              <a:rPr lang="en-US" dirty="0"/>
              <a:t>we live, there are new technologies that could hold significant promise to serve Texas customers more reliably and </a:t>
            </a:r>
            <a:r>
              <a:rPr lang="en-US" dirty="0" smtClean="0"/>
              <a:t>efficiently’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3271652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4098" name="Picture 2" descr="https://images-na.ssl-images-amazon.com/images/I/51wMygi0%2BF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038726"/>
            <a:ext cx="332422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600" y="1054768"/>
            <a:ext cx="3581400" cy="4801314"/>
          </a:xfrm>
          <a:prstGeom prst="rect">
            <a:avLst/>
          </a:prstGeom>
          <a:noFill/>
        </p:spPr>
        <p:txBody>
          <a:bodyPr wrap="square" rtlCol="0">
            <a:spAutoFit/>
          </a:bodyPr>
          <a:lstStyle/>
          <a:p>
            <a:r>
              <a:rPr lang="en-US" dirty="0">
                <a:solidFill>
                  <a:schemeClr val="tx2"/>
                </a:solidFill>
              </a:rPr>
              <a:t>2006  documentary film explores the creation, limited commercialization, and subsequent destruction of the battery electric vehicle in the United States, specifically the General Motors EV1 of the mid-1990s. The film explores the roles of automobile manufacturers, the oil industry, the federal government of the United States, the California government, batteries, hydrogen vehicles, and consumers in limiting the development and adoption of this technology.</a:t>
            </a:r>
          </a:p>
          <a:p>
            <a:pPr algn="r"/>
            <a:r>
              <a:rPr lang="en-US" i="1" dirty="0">
                <a:solidFill>
                  <a:schemeClr val="tx2"/>
                </a:solidFill>
              </a:rPr>
              <a:t>-- Wikipedia</a:t>
            </a:r>
          </a:p>
        </p:txBody>
      </p:sp>
      <p:sp>
        <p:nvSpPr>
          <p:cNvPr id="6" name="Title 1"/>
          <p:cNvSpPr>
            <a:spLocks noGrp="1"/>
          </p:cNvSpPr>
          <p:nvPr>
            <p:ph type="title"/>
          </p:nvPr>
        </p:nvSpPr>
        <p:spPr>
          <a:xfrm>
            <a:off x="381000" y="243682"/>
            <a:ext cx="8458200" cy="518318"/>
          </a:xfrm>
        </p:spPr>
        <p:txBody>
          <a:bodyPr/>
          <a:lstStyle/>
          <a:p>
            <a:r>
              <a:rPr lang="en-US" sz="2200" dirty="0"/>
              <a:t>Electric vehicles (storage)</a:t>
            </a:r>
            <a:endParaRPr lang="en-US" sz="2200" b="1" dirty="0">
              <a:solidFill>
                <a:schemeClr val="accent1"/>
              </a:solidFill>
            </a:endParaRPr>
          </a:p>
        </p:txBody>
      </p:sp>
    </p:spTree>
    <p:extLst>
      <p:ext uri="{BB962C8B-B14F-4D97-AF65-F5344CB8AC3E}">
        <p14:creationId xmlns:p14="http://schemas.microsoft.com/office/powerpoint/2010/main" val="4200396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8927" y="3581400"/>
            <a:ext cx="3409950" cy="1699421"/>
          </a:xfrm>
        </p:spPr>
        <p:txBody>
          <a:bodyPr/>
          <a:lstStyle/>
          <a:p>
            <a:pPr marL="0" indent="0">
              <a:buNone/>
            </a:pPr>
            <a:r>
              <a:rPr lang="en-US" sz="2400" dirty="0"/>
              <a:t>‘The reports of my death are greatly exaggerated.’</a:t>
            </a:r>
          </a:p>
          <a:p>
            <a:pPr marL="0" indent="0" algn="r">
              <a:buNone/>
            </a:pPr>
            <a:r>
              <a:rPr lang="en-US" sz="2000" i="1" dirty="0"/>
              <a:t>Mark Twain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2" name="Picture 1"/>
          <p:cNvPicPr>
            <a:picLocks noChangeAspect="1"/>
          </p:cNvPicPr>
          <p:nvPr/>
        </p:nvPicPr>
        <p:blipFill rotWithShape="1">
          <a:blip r:embed="rId2"/>
          <a:srcRect l="11667" r="24167"/>
          <a:stretch/>
        </p:blipFill>
        <p:spPr>
          <a:xfrm>
            <a:off x="2743200" y="914400"/>
            <a:ext cx="2667000" cy="2568633"/>
          </a:xfrm>
          <a:prstGeom prst="rect">
            <a:avLst/>
          </a:prstGeom>
        </p:spPr>
      </p:pic>
    </p:spTree>
    <p:extLst>
      <p:ext uri="{BB962C8B-B14F-4D97-AF65-F5344CB8AC3E}">
        <p14:creationId xmlns:p14="http://schemas.microsoft.com/office/powerpoint/2010/main" val="419775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Electric vehicle adoption trends</a:t>
            </a:r>
          </a:p>
        </p:txBody>
      </p:sp>
      <p:sp>
        <p:nvSpPr>
          <p:cNvPr id="3" name="Content Placeholder 2"/>
          <p:cNvSpPr>
            <a:spLocks noGrp="1"/>
          </p:cNvSpPr>
          <p:nvPr>
            <p:ph idx="1"/>
          </p:nvPr>
        </p:nvSpPr>
        <p:spPr>
          <a:xfrm>
            <a:off x="457200" y="5293528"/>
            <a:ext cx="8382000" cy="878671"/>
          </a:xfrm>
        </p:spPr>
        <p:txBody>
          <a:bodyPr/>
          <a:lstStyle/>
          <a:p>
            <a:r>
              <a:rPr lang="en-US" dirty="0"/>
              <a:t>Over 2 million EVs on the world’s roads today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p:cNvPicPr>
            <a:picLocks noChangeAspect="1"/>
          </p:cNvPicPr>
          <p:nvPr/>
        </p:nvPicPr>
        <p:blipFill rotWithShape="1">
          <a:blip r:embed="rId2"/>
          <a:srcRect b="10322"/>
          <a:stretch/>
        </p:blipFill>
        <p:spPr>
          <a:xfrm>
            <a:off x="457200" y="1026330"/>
            <a:ext cx="8016210" cy="4002869"/>
          </a:xfrm>
          <a:prstGeom prst="rect">
            <a:avLst/>
          </a:prstGeom>
          <a:ln w="12700">
            <a:solidFill>
              <a:schemeClr val="accent4">
                <a:lumMod val="90000"/>
                <a:lumOff val="10000"/>
              </a:schemeClr>
            </a:solidFill>
          </a:ln>
          <a:effectLst>
            <a:outerShdw blurRad="50800" dist="38100" dir="2700000" algn="tl" rotWithShape="0">
              <a:prstClr val="black">
                <a:alpha val="40000"/>
              </a:prstClr>
            </a:outerShdw>
          </a:effectLst>
        </p:spPr>
      </p:pic>
      <p:sp>
        <p:nvSpPr>
          <p:cNvPr id="6" name="TextBox 5"/>
          <p:cNvSpPr txBox="1"/>
          <p:nvPr/>
        </p:nvSpPr>
        <p:spPr>
          <a:xfrm>
            <a:off x="6477000" y="1060627"/>
            <a:ext cx="1905000" cy="261610"/>
          </a:xfrm>
          <a:prstGeom prst="rect">
            <a:avLst/>
          </a:prstGeom>
          <a:noFill/>
        </p:spPr>
        <p:txBody>
          <a:bodyPr wrap="square" rtlCol="0">
            <a:spAutoFit/>
          </a:bodyPr>
          <a:lstStyle/>
          <a:p>
            <a:pPr algn="r"/>
            <a:r>
              <a:rPr lang="en-US" sz="1050" dirty="0">
                <a:solidFill>
                  <a:schemeClr val="bg2">
                    <a:lumMod val="50000"/>
                  </a:schemeClr>
                </a:solidFill>
              </a:rPr>
              <a:t>Source: Wood Mackenzie</a:t>
            </a:r>
          </a:p>
        </p:txBody>
      </p:sp>
    </p:spTree>
    <p:extLst>
      <p:ext uri="{BB962C8B-B14F-4D97-AF65-F5344CB8AC3E}">
        <p14:creationId xmlns:p14="http://schemas.microsoft.com/office/powerpoint/2010/main" val="1846115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Oil industry tracking &amp; projecting EV growth</a:t>
            </a:r>
          </a:p>
        </p:txBody>
      </p:sp>
      <p:sp>
        <p:nvSpPr>
          <p:cNvPr id="3" name="Content Placeholder 2"/>
          <p:cNvSpPr>
            <a:spLocks noGrp="1"/>
          </p:cNvSpPr>
          <p:nvPr>
            <p:ph idx="1"/>
          </p:nvPr>
        </p:nvSpPr>
        <p:spPr>
          <a:xfrm>
            <a:off x="436266" y="5486400"/>
            <a:ext cx="8098134" cy="493935"/>
          </a:xfrm>
        </p:spPr>
        <p:txBody>
          <a:bodyPr/>
          <a:lstStyle/>
          <a:p>
            <a:r>
              <a:rPr lang="en-US" sz="2400" dirty="0"/>
              <a:t>Projection for 2040 increased </a:t>
            </a:r>
            <a:r>
              <a:rPr lang="en-US" sz="2400" b="1" u="sng" dirty="0"/>
              <a:t>484% in one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6" name="Picture 5"/>
          <p:cNvPicPr>
            <a:picLocks noChangeAspect="1"/>
          </p:cNvPicPr>
          <p:nvPr/>
        </p:nvPicPr>
        <p:blipFill rotWithShape="1">
          <a:blip r:embed="rId2"/>
          <a:srcRect t="13601"/>
          <a:stretch/>
        </p:blipFill>
        <p:spPr>
          <a:xfrm>
            <a:off x="381000" y="1447800"/>
            <a:ext cx="8305800" cy="3872271"/>
          </a:xfrm>
          <a:prstGeom prst="rect">
            <a:avLst/>
          </a:prstGeom>
          <a:ln w="12700">
            <a:solidFill>
              <a:schemeClr val="accent4">
                <a:lumMod val="90000"/>
                <a:lumOff val="10000"/>
              </a:schemeClr>
            </a:solidFill>
          </a:ln>
          <a:effectLst>
            <a:outerShdw blurRad="50800" dist="38100" dir="2700000" algn="tl" rotWithShape="0">
              <a:prstClr val="black">
                <a:alpha val="40000"/>
              </a:prstClr>
            </a:outerShdw>
          </a:effectLst>
        </p:spPr>
      </p:pic>
      <p:sp>
        <p:nvSpPr>
          <p:cNvPr id="5" name="TextBox 4"/>
          <p:cNvSpPr txBox="1"/>
          <p:nvPr/>
        </p:nvSpPr>
        <p:spPr>
          <a:xfrm>
            <a:off x="1143000" y="2255222"/>
            <a:ext cx="3200400" cy="1169551"/>
          </a:xfrm>
          <a:prstGeom prst="rect">
            <a:avLst/>
          </a:prstGeom>
          <a:solidFill>
            <a:schemeClr val="accent1">
              <a:lumMod val="20000"/>
              <a:lumOff val="80000"/>
            </a:schemeClr>
          </a:solidFill>
          <a:ln w="19050">
            <a:solidFill>
              <a:schemeClr val="accent1">
                <a:lumMod val="60000"/>
                <a:lumOff val="40000"/>
              </a:schemeClr>
            </a:solidFill>
          </a:ln>
          <a:effectLst>
            <a:outerShdw blurRad="50800" dist="38100" dir="2700000" algn="tl" rotWithShape="0">
              <a:prstClr val="black">
                <a:alpha val="40000"/>
              </a:prstClr>
            </a:outerShdw>
          </a:effectLst>
        </p:spPr>
        <p:txBody>
          <a:bodyPr wrap="square" rtlCol="0">
            <a:spAutoFit/>
          </a:bodyPr>
          <a:lstStyle/>
          <a:p>
            <a:r>
              <a:rPr lang="en-US" sz="1400" b="1" dirty="0">
                <a:solidFill>
                  <a:schemeClr val="accent2">
                    <a:lumMod val="75000"/>
                  </a:schemeClr>
                </a:solidFill>
              </a:rPr>
              <a:t>Current OPEC Members:  </a:t>
            </a:r>
          </a:p>
          <a:p>
            <a:r>
              <a:rPr lang="en-US" sz="1400" dirty="0">
                <a:solidFill>
                  <a:schemeClr val="accent2">
                    <a:lumMod val="75000"/>
                  </a:schemeClr>
                </a:solidFill>
              </a:rPr>
              <a:t>Algeria, Angola, Ecuador, Equatorial Guinea, Gabon, Iran, Iraq, Kuwait, Libya, Nigeria, Qatar, Saudi Arabia, United Arab Emirates, Venezuela </a:t>
            </a:r>
          </a:p>
        </p:txBody>
      </p:sp>
      <p:sp>
        <p:nvSpPr>
          <p:cNvPr id="7" name="TextBox 6"/>
          <p:cNvSpPr txBox="1"/>
          <p:nvPr/>
        </p:nvSpPr>
        <p:spPr>
          <a:xfrm>
            <a:off x="381000" y="984647"/>
            <a:ext cx="8250534" cy="646331"/>
          </a:xfrm>
          <a:prstGeom prst="rect">
            <a:avLst/>
          </a:prstGeom>
          <a:noFill/>
        </p:spPr>
        <p:txBody>
          <a:bodyPr wrap="square" rtlCol="0">
            <a:spAutoFit/>
          </a:bodyPr>
          <a:lstStyle/>
          <a:p>
            <a:r>
              <a:rPr lang="en-US" dirty="0">
                <a:solidFill>
                  <a:schemeClr val="tx2"/>
                </a:solidFill>
              </a:rPr>
              <a:t>EV adoption forecast from the Organization of </a:t>
            </a:r>
            <a:r>
              <a:rPr lang="en-US" dirty="0" smtClean="0">
                <a:solidFill>
                  <a:schemeClr val="tx2"/>
                </a:solidFill>
              </a:rPr>
              <a:t>Petroleum </a:t>
            </a:r>
            <a:r>
              <a:rPr lang="en-US" dirty="0">
                <a:solidFill>
                  <a:schemeClr val="tx2"/>
                </a:solidFill>
              </a:rPr>
              <a:t>Exporting Countries</a:t>
            </a:r>
          </a:p>
          <a:p>
            <a:endParaRPr lang="en-US" dirty="0"/>
          </a:p>
        </p:txBody>
      </p:sp>
    </p:spTree>
    <p:extLst>
      <p:ext uri="{BB962C8B-B14F-4D97-AF65-F5344CB8AC3E}">
        <p14:creationId xmlns:p14="http://schemas.microsoft.com/office/powerpoint/2010/main" val="3192072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Electric vehicles and wholesale markets</a:t>
            </a:r>
          </a:p>
        </p:txBody>
      </p:sp>
      <p:sp>
        <p:nvSpPr>
          <p:cNvPr id="3" name="Content Placeholder 2"/>
          <p:cNvSpPr>
            <a:spLocks noGrp="1"/>
          </p:cNvSpPr>
          <p:nvPr>
            <p:ph idx="1"/>
          </p:nvPr>
        </p:nvSpPr>
        <p:spPr>
          <a:xfrm>
            <a:off x="6553200" y="762000"/>
            <a:ext cx="2362200" cy="3886200"/>
          </a:xfrm>
        </p:spPr>
        <p:txBody>
          <a:bodyPr/>
          <a:lstStyle/>
          <a:p>
            <a:pPr marL="231775" indent="-231775"/>
            <a:r>
              <a:rPr lang="en-US" sz="2000" dirty="0"/>
              <a:t>‘Cashback will save owners money on their total energy bills’</a:t>
            </a:r>
          </a:p>
          <a:p>
            <a:pPr marL="231775" indent="-231775"/>
            <a:r>
              <a:rPr lang="en-US" sz="2000" dirty="0"/>
              <a:t>‘Will cost less than a conventional gasoline car in 3 years or less of ownership’</a:t>
            </a:r>
          </a:p>
          <a:p>
            <a:pPr marL="0" indent="0" algn="r">
              <a:buNone/>
            </a:pPr>
            <a:r>
              <a:rPr lang="en-US" sz="1400" dirty="0"/>
              <a:t>-- Former FERC Chair </a:t>
            </a:r>
            <a:br>
              <a:rPr lang="en-US" sz="1400" dirty="0"/>
            </a:br>
            <a:r>
              <a:rPr lang="en-US" sz="1400" dirty="0"/>
              <a:t>Jon </a:t>
            </a:r>
            <a:r>
              <a:rPr lang="en-US" sz="1400" dirty="0" err="1"/>
              <a:t>Wellinghoff</a:t>
            </a:r>
            <a:r>
              <a:rPr lang="en-US" sz="1400" dirty="0"/>
              <a:t>, </a:t>
            </a:r>
            <a:br>
              <a:rPr lang="en-US" sz="1400" dirty="0"/>
            </a:br>
            <a:r>
              <a:rPr lang="en-US" sz="1400" dirty="0"/>
              <a:t>Feb. 2009</a:t>
            </a:r>
          </a:p>
          <a:p>
            <a:pPr marL="231775" indent="-231775"/>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pic>
        <p:nvPicPr>
          <p:cNvPr id="5" name="Picture 4"/>
          <p:cNvPicPr>
            <a:picLocks noChangeAspect="1"/>
          </p:cNvPicPr>
          <p:nvPr/>
        </p:nvPicPr>
        <p:blipFill>
          <a:blip r:embed="rId2"/>
          <a:stretch>
            <a:fillRect/>
          </a:stretch>
        </p:blipFill>
        <p:spPr>
          <a:xfrm>
            <a:off x="380999" y="1143000"/>
            <a:ext cx="6062637" cy="4724400"/>
          </a:xfrm>
          <a:prstGeom prst="rect">
            <a:avLst/>
          </a:prstGeom>
        </p:spPr>
      </p:pic>
      <p:pic>
        <p:nvPicPr>
          <p:cNvPr id="7" name="Picture 6"/>
          <p:cNvPicPr>
            <a:picLocks noChangeAspect="1"/>
          </p:cNvPicPr>
          <p:nvPr/>
        </p:nvPicPr>
        <p:blipFill>
          <a:blip r:embed="rId3"/>
          <a:stretch>
            <a:fillRect/>
          </a:stretch>
        </p:blipFill>
        <p:spPr>
          <a:xfrm>
            <a:off x="6629400" y="4745386"/>
            <a:ext cx="2195565" cy="1476199"/>
          </a:xfrm>
          <a:prstGeom prst="rect">
            <a:avLst/>
          </a:prstGeom>
        </p:spPr>
      </p:pic>
    </p:spTree>
    <p:extLst>
      <p:ext uri="{BB962C8B-B14F-4D97-AF65-F5344CB8AC3E}">
        <p14:creationId xmlns:p14="http://schemas.microsoft.com/office/powerpoint/2010/main" val="31961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Solar</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2052" name="Picture 4" descr="Image result for recurrent sola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4267200" cy="2844801"/>
          </a:xfrm>
          <a:prstGeom prst="rect">
            <a:avLst/>
          </a:prstGeom>
          <a:noFill/>
          <a:ln w="19050">
            <a:solidFill>
              <a:srgbClr val="FFC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2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2057400"/>
            <a:ext cx="3429000" cy="2133600"/>
          </a:xfrm>
        </p:spPr>
        <p:txBody>
          <a:bodyPr/>
          <a:lstStyle/>
          <a:p>
            <a:pPr marL="0" indent="0">
              <a:buNone/>
            </a:pPr>
            <a:r>
              <a:rPr lang="en-US" dirty="0"/>
              <a:t>‘It’s tough making predictions, especially about the future.’</a:t>
            </a:r>
          </a:p>
          <a:p>
            <a:pPr marL="0" indent="0" algn="r">
              <a:buNone/>
            </a:pPr>
            <a:r>
              <a:rPr lang="en-US" sz="2400" i="1" dirty="0"/>
              <a:t> Yogi Berra</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pic>
        <p:nvPicPr>
          <p:cNvPr id="1026" name="Picture 2" descr="https://publicradio1-wpengine.netdna-ssl.com/newscut/files/2015/09/AP_528540775480-630x6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94" r="5067"/>
          <a:stretch/>
        </p:blipFill>
        <p:spPr bwMode="auto">
          <a:xfrm>
            <a:off x="1600200" y="1371600"/>
            <a:ext cx="2398701" cy="271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Electric vehicles and ERCOT Ancillary Services</a:t>
            </a:r>
          </a:p>
        </p:txBody>
      </p:sp>
      <p:sp>
        <p:nvSpPr>
          <p:cNvPr id="3" name="Content Placeholder 2"/>
          <p:cNvSpPr>
            <a:spLocks noGrp="1"/>
          </p:cNvSpPr>
          <p:nvPr>
            <p:ph idx="1"/>
          </p:nvPr>
        </p:nvSpPr>
        <p:spPr>
          <a:xfrm>
            <a:off x="304800" y="914400"/>
            <a:ext cx="8534400" cy="5410200"/>
          </a:xfrm>
        </p:spPr>
        <p:txBody>
          <a:bodyPr/>
          <a:lstStyle/>
          <a:p>
            <a:r>
              <a:rPr lang="en-US" dirty="0"/>
              <a:t>The Frito Lay experience 2014:</a:t>
            </a:r>
          </a:p>
          <a:p>
            <a:pPr lvl="1"/>
            <a:r>
              <a:rPr lang="en-US" dirty="0"/>
              <a:t>12 electric trucks at single </a:t>
            </a:r>
            <a:br>
              <a:rPr lang="en-US" dirty="0"/>
            </a:br>
            <a:r>
              <a:rPr lang="en-US" dirty="0"/>
              <a:t>point of interconnection</a:t>
            </a:r>
            <a:br>
              <a:rPr lang="en-US" dirty="0"/>
            </a:br>
            <a:r>
              <a:rPr lang="en-US" dirty="0"/>
              <a:t>simplified telemetry &amp; metering</a:t>
            </a:r>
          </a:p>
          <a:p>
            <a:pPr lvl="1"/>
            <a:r>
              <a:rPr lang="en-US" dirty="0"/>
              <a:t>Control hardware &amp; software enabled participation in ERCOT Fast Responding Regulation Service</a:t>
            </a:r>
          </a:p>
          <a:p>
            <a:pPr lvl="2"/>
            <a:r>
              <a:rPr lang="en-US" dirty="0"/>
              <a:t>Receive ERCOT Load Frequency Control signals to move in either direction within a prescribed bandwidth</a:t>
            </a:r>
          </a:p>
          <a:p>
            <a:pPr lvl="2"/>
            <a:r>
              <a:rPr lang="en-US" dirty="0"/>
              <a:t>Automatic full response within 1 second if frequency reaches pre-defined levels</a:t>
            </a:r>
          </a:p>
          <a:p>
            <a:r>
              <a:rPr lang="en-US" dirty="0"/>
              <a:t>≥10 trucks online to reach 100 kW minimum offer </a:t>
            </a:r>
          </a:p>
          <a:p>
            <a:r>
              <a:rPr lang="en-US" dirty="0"/>
              <a:t>Resource qualified and performed, but project team withdrew from market due to economics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pic>
        <p:nvPicPr>
          <p:cNvPr id="5" name="Picture 4"/>
          <p:cNvPicPr>
            <a:picLocks noChangeAspect="1"/>
          </p:cNvPicPr>
          <p:nvPr/>
        </p:nvPicPr>
        <p:blipFill rotWithShape="1">
          <a:blip r:embed="rId2"/>
          <a:srcRect t="13057" r="6989" b="32166"/>
          <a:stretch/>
        </p:blipFill>
        <p:spPr>
          <a:xfrm>
            <a:off x="5562600" y="923209"/>
            <a:ext cx="3276600" cy="15151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4911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90600" y="3269476"/>
            <a:ext cx="7353300" cy="1302524"/>
          </a:xfrm>
          <a:prstGeom prst="round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7467600" y="326923"/>
            <a:ext cx="1501597" cy="1374103"/>
          </a:xfrm>
          <a:prstGeom prst="rect">
            <a:avLst/>
          </a:prstGeom>
        </p:spPr>
      </p:pic>
      <p:pic>
        <p:nvPicPr>
          <p:cNvPr id="1026" name="Picture 2" descr="Image result for ercot load zone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0999"/>
            <a:ext cx="1421042" cy="134117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7411626" y="595191"/>
            <a:ext cx="381000" cy="198909"/>
          </a:xfrm>
          <a:prstGeom prst="rightArrow">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3149"/>
            <a:ext cx="4953000" cy="570951"/>
          </a:xfrm>
        </p:spPr>
        <p:txBody>
          <a:bodyPr/>
          <a:lstStyle/>
          <a:p>
            <a:r>
              <a:rPr lang="en-US" sz="2400" dirty="0"/>
              <a:t>The DER market conundrum</a:t>
            </a:r>
          </a:p>
        </p:txBody>
      </p:sp>
      <p:sp>
        <p:nvSpPr>
          <p:cNvPr id="3" name="Content Placeholder 2"/>
          <p:cNvSpPr>
            <a:spLocks noGrp="1"/>
          </p:cNvSpPr>
          <p:nvPr>
            <p:ph idx="1"/>
          </p:nvPr>
        </p:nvSpPr>
        <p:spPr>
          <a:xfrm>
            <a:off x="304800" y="1066801"/>
            <a:ext cx="8534400" cy="2133600"/>
          </a:xfrm>
        </p:spPr>
        <p:txBody>
          <a:bodyPr/>
          <a:lstStyle/>
          <a:p>
            <a:r>
              <a:rPr lang="en-US" sz="2400" dirty="0"/>
              <a:t>Distributed Generation is still paid </a:t>
            </a:r>
            <a:br>
              <a:rPr lang="en-US" sz="2400" dirty="0"/>
            </a:br>
            <a:r>
              <a:rPr lang="en-US" sz="2400" dirty="0"/>
              <a:t>Load Zone prices in ERCOT</a:t>
            </a:r>
          </a:p>
          <a:p>
            <a:r>
              <a:rPr lang="en-US" sz="2400" dirty="0"/>
              <a:t>Zonal prices can dilute local incentives for DG to contribute to congestion management</a:t>
            </a:r>
          </a:p>
          <a:p>
            <a:pPr lvl="1"/>
            <a:r>
              <a:rPr lang="en-US" sz="2000" dirty="0"/>
              <a:t>See Rio Grande Valley example 10/8/14 (next slide)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
        <p:nvSpPr>
          <p:cNvPr id="5" name="TextBox 4"/>
          <p:cNvSpPr txBox="1"/>
          <p:nvPr/>
        </p:nvSpPr>
        <p:spPr>
          <a:xfrm>
            <a:off x="1102548" y="3352800"/>
            <a:ext cx="7165152" cy="1169551"/>
          </a:xfrm>
          <a:prstGeom prst="rect">
            <a:avLst/>
          </a:prstGeom>
          <a:noFill/>
        </p:spPr>
        <p:txBody>
          <a:bodyPr wrap="square" rtlCol="0">
            <a:spAutoFit/>
          </a:bodyPr>
          <a:lstStyle/>
          <a:p>
            <a:pPr>
              <a:lnSpc>
                <a:spcPts val="2800"/>
              </a:lnSpc>
            </a:pPr>
            <a:r>
              <a:rPr lang="en-US" b="1" i="1" dirty="0">
                <a:solidFill>
                  <a:schemeClr val="tx2"/>
                </a:solidFill>
              </a:rPr>
              <a:t>After making the investment to bring the efficiency of Locational Marginal Pricing to the market – will we be retreating from the Nodal concept if we continue to pay DG at Zonal?</a:t>
            </a:r>
          </a:p>
        </p:txBody>
      </p:sp>
      <p:sp>
        <p:nvSpPr>
          <p:cNvPr id="9" name="TextBox 8"/>
          <p:cNvSpPr txBox="1"/>
          <p:nvPr/>
        </p:nvSpPr>
        <p:spPr>
          <a:xfrm>
            <a:off x="304800" y="4648200"/>
            <a:ext cx="8839200" cy="144655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rPr>
              <a:t>ERCOT has proposed a </a:t>
            </a:r>
            <a:r>
              <a:rPr lang="en-US" sz="2400" dirty="0" smtClean="0">
                <a:solidFill>
                  <a:schemeClr val="tx2"/>
                </a:solidFill>
              </a:rPr>
              <a:t>market framework </a:t>
            </a:r>
            <a:r>
              <a:rPr lang="en-US" sz="2400" dirty="0">
                <a:solidFill>
                  <a:schemeClr val="tx2"/>
                </a:solidFill>
              </a:rPr>
              <a:t>for DERs to be settled at local (Nodal) pricing </a:t>
            </a:r>
          </a:p>
          <a:p>
            <a:pPr lvl="1"/>
            <a:r>
              <a:rPr lang="en-US" sz="2000" dirty="0">
                <a:solidFill>
                  <a:schemeClr val="tx2"/>
                </a:solidFill>
              </a:rPr>
              <a:t>--  Either via self-dispatch </a:t>
            </a:r>
            <a:r>
              <a:rPr lang="en-US" sz="2000" dirty="0" smtClean="0">
                <a:solidFill>
                  <a:schemeClr val="tx2"/>
                </a:solidFill>
              </a:rPr>
              <a:t>or </a:t>
            </a:r>
            <a:r>
              <a:rPr lang="en-US" sz="2000" dirty="0">
                <a:solidFill>
                  <a:schemeClr val="tx2"/>
                </a:solidFill>
              </a:rPr>
              <a:t>ERCOT dispatch </a:t>
            </a:r>
            <a:endParaRPr lang="en-US" sz="2000" dirty="0" smtClean="0">
              <a:solidFill>
                <a:schemeClr val="tx2"/>
              </a:solidFill>
            </a:endParaRPr>
          </a:p>
          <a:p>
            <a:pPr lvl="1"/>
            <a:r>
              <a:rPr lang="en-US" sz="2000" dirty="0" smtClean="0">
                <a:solidFill>
                  <a:schemeClr val="tx2"/>
                </a:solidFill>
              </a:rPr>
              <a:t>--  See August 2015 DER white paper</a:t>
            </a:r>
            <a:endParaRPr lang="en-US" sz="2000" dirty="0">
              <a:solidFill>
                <a:schemeClr val="tx2"/>
              </a:solidFill>
            </a:endParaRPr>
          </a:p>
        </p:txBody>
      </p:sp>
    </p:spTree>
    <p:extLst>
      <p:ext uri="{BB962C8B-B14F-4D97-AF65-F5344CB8AC3E}">
        <p14:creationId xmlns:p14="http://schemas.microsoft.com/office/powerpoint/2010/main" val="3226161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248474"/>
            <a:ext cx="8458200" cy="570951"/>
          </a:xfrm>
        </p:spPr>
        <p:txBody>
          <a:bodyPr/>
          <a:lstStyle/>
          <a:p>
            <a:r>
              <a:rPr lang="en-US" sz="2200" dirty="0"/>
              <a:t>Zonal vs. Nodal prices: Rio Grande Valley, Oct. 8, 2014</a:t>
            </a:r>
          </a:p>
        </p:txBody>
      </p:sp>
      <p:pic>
        <p:nvPicPr>
          <p:cNvPr id="7" name="Content Placeholder 6"/>
          <p:cNvPicPr>
            <a:picLocks noGrp="1" noChangeAspect="1"/>
          </p:cNvPicPr>
          <p:nvPr>
            <p:ph idx="1"/>
          </p:nvPr>
        </p:nvPicPr>
        <p:blipFill>
          <a:blip r:embed="rId2"/>
          <a:stretch>
            <a:fillRect/>
          </a:stretch>
        </p:blipFill>
        <p:spPr>
          <a:xfrm>
            <a:off x="482308" y="990600"/>
            <a:ext cx="6680492" cy="4852988"/>
          </a:xfrm>
          <a:prstGeom prst="rect">
            <a:avLst/>
          </a:prstGeom>
          <a:ln w="12700">
            <a:solidFill>
              <a:schemeClr val="tx1"/>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cxnSp>
        <p:nvCxnSpPr>
          <p:cNvPr id="10" name="Straight Arrow Connector 9"/>
          <p:cNvCxnSpPr/>
          <p:nvPr/>
        </p:nvCxnSpPr>
        <p:spPr>
          <a:xfrm flipV="1">
            <a:off x="2755754" y="2362200"/>
            <a:ext cx="152400" cy="381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55754" y="3030981"/>
            <a:ext cx="152400" cy="30759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41354" y="2590800"/>
            <a:ext cx="1371600" cy="46166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1200" dirty="0"/>
              <a:t>Prices behind the constraint</a:t>
            </a:r>
          </a:p>
        </p:txBody>
      </p:sp>
      <p:cxnSp>
        <p:nvCxnSpPr>
          <p:cNvPr id="13" name="Straight Arrow Connector 12"/>
          <p:cNvCxnSpPr/>
          <p:nvPr/>
        </p:nvCxnSpPr>
        <p:spPr>
          <a:xfrm>
            <a:off x="2679554" y="4324148"/>
            <a:ext cx="228600" cy="328517"/>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65154" y="3883967"/>
            <a:ext cx="1371600" cy="46166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1200" dirty="0"/>
              <a:t>South Load Zone prices</a:t>
            </a:r>
          </a:p>
        </p:txBody>
      </p:sp>
      <p:sp>
        <p:nvSpPr>
          <p:cNvPr id="18" name="TextBox 17"/>
          <p:cNvSpPr txBox="1"/>
          <p:nvPr/>
        </p:nvSpPr>
        <p:spPr>
          <a:xfrm>
            <a:off x="6324600" y="1219200"/>
            <a:ext cx="2438400" cy="3200876"/>
          </a:xfrm>
          <a:prstGeom prst="rect">
            <a:avLst/>
          </a:prstGeom>
          <a:solidFill>
            <a:schemeClr val="accent1">
              <a:lumMod val="20000"/>
              <a:lumOff val="80000"/>
            </a:schemeClr>
          </a:solidFill>
          <a:ln w="19050">
            <a:solidFill>
              <a:schemeClr val="accent1">
                <a:lumMod val="60000"/>
                <a:lumOff val="40000"/>
              </a:schemeClr>
            </a:solidFill>
          </a:ln>
          <a:effectLst>
            <a:outerShdw blurRad="50800" dist="38100" dir="2700000" algn="tl" rotWithShape="0">
              <a:prstClr val="black">
                <a:alpha val="40000"/>
              </a:prstClr>
            </a:outerShdw>
          </a:effectLst>
        </p:spPr>
        <p:txBody>
          <a:bodyPr wrap="square" rtlCol="0">
            <a:spAutoFit/>
          </a:bodyPr>
          <a:lstStyle/>
          <a:p>
            <a:pPr marL="285750" indent="-285750">
              <a:spcAft>
                <a:spcPts val="600"/>
              </a:spcAft>
              <a:buFont typeface="Arial" panose="020B0604020202020204" pitchFamily="34" charset="0"/>
              <a:buChar char="•"/>
            </a:pPr>
            <a:r>
              <a:rPr lang="en-US" sz="1600" dirty="0">
                <a:solidFill>
                  <a:schemeClr val="tx2"/>
                </a:solidFill>
              </a:rPr>
              <a:t>Concurrent outages of a major import transmission line and a large generation unit</a:t>
            </a:r>
          </a:p>
          <a:p>
            <a:pPr marL="285750" indent="-285750">
              <a:spcAft>
                <a:spcPts val="600"/>
              </a:spcAft>
              <a:buFont typeface="Arial" panose="020B0604020202020204" pitchFamily="34" charset="0"/>
              <a:buChar char="•"/>
            </a:pPr>
            <a:r>
              <a:rPr lang="en-US" sz="1600" dirty="0">
                <a:solidFill>
                  <a:schemeClr val="tx2"/>
                </a:solidFill>
              </a:rPr>
              <a:t>ERCOT requested 200 MW of firm load shed (rolling outages) to maintain reliability</a:t>
            </a:r>
          </a:p>
          <a:p>
            <a:pPr marL="285750" indent="-285750">
              <a:spcAft>
                <a:spcPts val="600"/>
              </a:spcAft>
              <a:buFont typeface="Arial" panose="020B0604020202020204" pitchFamily="34" charset="0"/>
              <a:buChar char="•"/>
            </a:pPr>
            <a:r>
              <a:rPr lang="en-US" sz="1600" dirty="0">
                <a:solidFill>
                  <a:schemeClr val="tx2"/>
                </a:solidFill>
              </a:rPr>
              <a:t>DG units in the constrained area saw only Zonal prices</a:t>
            </a:r>
          </a:p>
        </p:txBody>
      </p:sp>
    </p:spTree>
    <p:extLst>
      <p:ext uri="{BB962C8B-B14F-4D97-AF65-F5344CB8AC3E}">
        <p14:creationId xmlns:p14="http://schemas.microsoft.com/office/powerpoint/2010/main" val="4201302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57200" y="914399"/>
            <a:ext cx="8229600" cy="5334001"/>
          </a:xfrm>
        </p:spPr>
        <p:txBody>
          <a:bodyPr>
            <a:noAutofit/>
          </a:bodyPr>
          <a:lstStyle/>
          <a:p>
            <a:r>
              <a:rPr lang="en-US" sz="2400" dirty="0"/>
              <a:t>If DERs could be settled on more granular pricing, then self-dispatched response would better align with grid conditions</a:t>
            </a:r>
          </a:p>
          <a:p>
            <a:pPr lvl="1"/>
            <a:r>
              <a:rPr lang="en-US" sz="2000" dirty="0"/>
              <a:t>Higher local prices indicate local scarcity – signaling DERs to chase these prices if they are capable of doing </a:t>
            </a:r>
            <a:r>
              <a:rPr lang="en-US" sz="2000" dirty="0" smtClean="0"/>
              <a:t>so</a:t>
            </a:r>
            <a:endParaRPr lang="en-US" sz="600" dirty="0"/>
          </a:p>
          <a:p>
            <a:r>
              <a:rPr lang="en-US" sz="2400" dirty="0" smtClean="0"/>
              <a:t>Ensuring correct nodal price will require a DG unit to be mapped </a:t>
            </a:r>
            <a:r>
              <a:rPr lang="en-US" sz="2400" dirty="0"/>
              <a:t>to its appropriate </a:t>
            </a:r>
            <a:r>
              <a:rPr lang="en-US" sz="2400" dirty="0" smtClean="0"/>
              <a:t>Common </a:t>
            </a:r>
            <a:r>
              <a:rPr lang="en-US" sz="2400" dirty="0"/>
              <a:t>Information Model </a:t>
            </a:r>
            <a:r>
              <a:rPr lang="en-US" sz="2400" dirty="0" smtClean="0"/>
              <a:t>Load on the Transmission grid</a:t>
            </a:r>
            <a:endParaRPr lang="en-US" sz="2400" dirty="0"/>
          </a:p>
          <a:p>
            <a:pPr lvl="1"/>
            <a:r>
              <a:rPr lang="en-US" sz="2000" dirty="0"/>
              <a:t>ERCOT systems are already producing 5-minute LMPs for ~4,000 CIM </a:t>
            </a:r>
            <a:r>
              <a:rPr lang="en-US" sz="2000" dirty="0" smtClean="0"/>
              <a:t>Loads</a:t>
            </a:r>
          </a:p>
          <a:p>
            <a:r>
              <a:rPr lang="en-US" sz="2400" dirty="0" smtClean="0"/>
              <a:t>ERCOT </a:t>
            </a:r>
            <a:r>
              <a:rPr lang="en-US" sz="2400" dirty="0"/>
              <a:t>is proposing mapping for Registered DG units </a:t>
            </a:r>
          </a:p>
          <a:p>
            <a:pPr lvl="1"/>
            <a:r>
              <a:rPr lang="en-US" sz="2000" dirty="0"/>
              <a:t>DG is required to register with ERCOT if &gt;1MW and injects to the </a:t>
            </a:r>
            <a:r>
              <a:rPr lang="en-US" sz="2000" dirty="0" smtClean="0"/>
              <a:t>grid</a:t>
            </a:r>
          </a:p>
          <a:p>
            <a:pPr lvl="1"/>
            <a:r>
              <a:rPr lang="en-US" sz="2000" dirty="0"/>
              <a:t>Mapping process discussed in next OTS </a:t>
            </a:r>
            <a:r>
              <a:rPr lang="en-US" sz="2000" dirty="0" smtClean="0"/>
              <a:t>presentation</a:t>
            </a:r>
            <a:endParaRPr lang="en-US" sz="2000" dirty="0"/>
          </a:p>
        </p:txBody>
      </p:sp>
      <p:sp>
        <p:nvSpPr>
          <p:cNvPr id="16387" name="Title 2"/>
          <p:cNvSpPr>
            <a:spLocks noGrp="1"/>
          </p:cNvSpPr>
          <p:nvPr>
            <p:ph type="title"/>
          </p:nvPr>
        </p:nvSpPr>
        <p:spPr>
          <a:xfrm>
            <a:off x="381000" y="266071"/>
            <a:ext cx="8229600" cy="495930"/>
          </a:xfrm>
        </p:spPr>
        <p:txBody>
          <a:bodyPr/>
          <a:lstStyle/>
          <a:p>
            <a:r>
              <a:rPr lang="en-US" sz="2400" b="1" dirty="0"/>
              <a:t>LMPs for DERs</a:t>
            </a:r>
          </a:p>
        </p:txBody>
      </p:sp>
      <p:sp>
        <p:nvSpPr>
          <p:cNvPr id="2" name="Slide Number Placeholder 1"/>
          <p:cNvSpPr>
            <a:spLocks noGrp="1"/>
          </p:cNvSpPr>
          <p:nvPr>
            <p:ph type="sldNum" sz="quarter" idx="11"/>
          </p:nvPr>
        </p:nvSpPr>
        <p:spPr/>
        <p:txBody>
          <a:bodyPr/>
          <a:lstStyle/>
          <a:p>
            <a:pPr>
              <a:defRPr/>
            </a:pPr>
            <a:fld id="{F6C99ACA-58F2-4B93-B1F5-007FE5F01805}" type="slidenum">
              <a:rPr lang="en-US" smtClean="0"/>
              <a:pPr>
                <a:defRPr/>
              </a:pPr>
              <a:t>44</a:t>
            </a:fld>
            <a:endParaRPr lang="en-US" dirty="0"/>
          </a:p>
        </p:txBody>
      </p:sp>
    </p:spTree>
    <p:extLst>
      <p:ext uri="{BB962C8B-B14F-4D97-AF65-F5344CB8AC3E}">
        <p14:creationId xmlns:p14="http://schemas.microsoft.com/office/powerpoint/2010/main" val="3152261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Disclaimer</a:t>
            </a:r>
          </a:p>
        </p:txBody>
      </p:sp>
      <p:sp>
        <p:nvSpPr>
          <p:cNvPr id="3" name="Content Placeholder 2"/>
          <p:cNvSpPr>
            <a:spLocks noGrp="1"/>
          </p:cNvSpPr>
          <p:nvPr>
            <p:ph idx="1"/>
          </p:nvPr>
        </p:nvSpPr>
        <p:spPr/>
        <p:txBody>
          <a:bodyPr/>
          <a:lstStyle/>
          <a:p>
            <a:r>
              <a:rPr lang="en-US" dirty="0"/>
              <a:t>Many of the graphics in this slide deck are the intellectual property of other organizations, and are used with their permission</a:t>
            </a:r>
          </a:p>
          <a:p>
            <a:r>
              <a:rPr lang="en-US" dirty="0"/>
              <a:t>They should not be used elsewhere without the permission of the originating organization</a:t>
            </a:r>
          </a:p>
          <a:p>
            <a:endParaRPr lang="en-US" dirty="0"/>
          </a:p>
          <a:p>
            <a:r>
              <a:rPr lang="en-US" dirty="0"/>
              <a:t>Graphics created by ERCOT and derived from ERCOT data are public and may be used with attribution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3175936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Objectives</a:t>
            </a:r>
          </a:p>
        </p:txBody>
      </p:sp>
      <p:sp>
        <p:nvSpPr>
          <p:cNvPr id="3" name="Content Placeholder 2"/>
          <p:cNvSpPr>
            <a:spLocks noGrp="1"/>
          </p:cNvSpPr>
          <p:nvPr>
            <p:ph idx="1"/>
          </p:nvPr>
        </p:nvSpPr>
        <p:spPr/>
        <p:txBody>
          <a:bodyPr/>
          <a:lstStyle/>
          <a:p>
            <a:r>
              <a:rPr lang="en-US" sz="2400" dirty="0"/>
              <a:t>Recall Global renewable adoptions</a:t>
            </a:r>
          </a:p>
          <a:p>
            <a:r>
              <a:rPr lang="en-US" sz="2400" dirty="0"/>
              <a:t>Recognize the impacts of the declining cost of solar</a:t>
            </a:r>
          </a:p>
          <a:p>
            <a:r>
              <a:rPr lang="en-US" sz="2400" dirty="0"/>
              <a:t>Recognize the impacts of the declining cost of grid-scale wind energy</a:t>
            </a:r>
          </a:p>
          <a:p>
            <a:r>
              <a:rPr lang="en-US" sz="2400" dirty="0"/>
              <a:t>Recognize the characteristics of Surging storage and EVs</a:t>
            </a:r>
          </a:p>
          <a:p>
            <a:r>
              <a:rPr lang="en-US" sz="2400" dirty="0"/>
              <a:t>Recognize the impacts of declining cost of storage</a:t>
            </a:r>
          </a:p>
          <a:p>
            <a:r>
              <a:rPr lang="en-US" sz="2400" dirty="0"/>
              <a:t>Identify the different metering options for premises with distributed generation (e.g., rooftop solar)</a:t>
            </a:r>
          </a:p>
          <a:p>
            <a:r>
              <a:rPr lang="en-US" sz="2400" dirty="0"/>
              <a:t>Recognize trends in electric vehicle adoptions</a:t>
            </a:r>
          </a:p>
          <a:p>
            <a:r>
              <a:rPr lang="en-US" sz="2400" dirty="0"/>
              <a:t>Recognize the impacts of Locational Marginal Prices compared to Load Zone prices for distributed generation</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Tree>
    <p:extLst>
      <p:ext uri="{BB962C8B-B14F-4D97-AF65-F5344CB8AC3E}">
        <p14:creationId xmlns:p14="http://schemas.microsoft.com/office/powerpoint/2010/main" val="1734175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p:cNvPicPr>
            <a:picLocks noGrp="1" noChangeAspect="1"/>
          </p:cNvPicPr>
          <p:nvPr>
            <p:ph idx="1"/>
          </p:nvPr>
        </p:nvPicPr>
        <p:blipFill>
          <a:blip r:embed="rId2"/>
          <a:stretch>
            <a:fillRect/>
          </a:stretch>
        </p:blipFill>
        <p:spPr>
          <a:xfrm>
            <a:off x="1558172" y="2057400"/>
            <a:ext cx="3051928" cy="2286000"/>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sp>
        <p:nvSpPr>
          <p:cNvPr id="6" name="TextBox 5"/>
          <p:cNvSpPr txBox="1"/>
          <p:nvPr/>
        </p:nvSpPr>
        <p:spPr>
          <a:xfrm>
            <a:off x="4800600" y="2156698"/>
            <a:ext cx="2895600" cy="2339102"/>
          </a:xfrm>
          <a:prstGeom prst="rect">
            <a:avLst/>
          </a:prstGeom>
          <a:noFill/>
        </p:spPr>
        <p:txBody>
          <a:bodyPr wrap="square" rtlCol="0">
            <a:spAutoFit/>
          </a:bodyPr>
          <a:lstStyle/>
          <a:p>
            <a:pPr>
              <a:spcBef>
                <a:spcPts val="1200"/>
              </a:spcBef>
            </a:pPr>
            <a:r>
              <a:rPr lang="en-US" dirty="0">
                <a:solidFill>
                  <a:schemeClr val="tx2"/>
                </a:solidFill>
              </a:rPr>
              <a:t>‘We note that distribution outages cause customers to lose power 100 times more often than do generation resource shortages.’</a:t>
            </a:r>
            <a:endParaRPr lang="en-US" sz="300" dirty="0">
              <a:solidFill>
                <a:schemeClr val="tx2"/>
              </a:solidFill>
            </a:endParaRPr>
          </a:p>
          <a:p>
            <a:pPr algn="r">
              <a:spcBef>
                <a:spcPts val="1200"/>
              </a:spcBef>
            </a:pPr>
            <a:r>
              <a:rPr lang="en-US" sz="1400" i="1" dirty="0">
                <a:solidFill>
                  <a:schemeClr val="tx2"/>
                </a:solidFill>
              </a:rPr>
              <a:t>--ERCOT Resource Adequacy Review, Brattle Group, 2012</a:t>
            </a:r>
            <a:endParaRPr lang="en-US" sz="1600" i="1" dirty="0">
              <a:solidFill>
                <a:schemeClr val="tx2"/>
              </a:solidFill>
            </a:endParaRPr>
          </a:p>
        </p:txBody>
      </p:sp>
    </p:spTree>
    <p:extLst>
      <p:ext uri="{BB962C8B-B14F-4D97-AF65-F5344CB8AC3E}">
        <p14:creationId xmlns:p14="http://schemas.microsoft.com/office/powerpoint/2010/main" val="192830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Solar </a:t>
            </a:r>
            <a:r>
              <a:rPr lang="en-US" sz="2400" dirty="0" smtClean="0"/>
              <a:t>history &amp; projections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grpSp>
        <p:nvGrpSpPr>
          <p:cNvPr id="8" name="Group 7"/>
          <p:cNvGrpSpPr/>
          <p:nvPr/>
        </p:nvGrpSpPr>
        <p:grpSpPr>
          <a:xfrm>
            <a:off x="533400" y="1023397"/>
            <a:ext cx="8077200" cy="4676274"/>
            <a:chOff x="533399" y="990600"/>
            <a:chExt cx="7633855" cy="4419600"/>
          </a:xfrm>
        </p:grpSpPr>
        <p:pic>
          <p:nvPicPr>
            <p:cNvPr id="5" name="Picture 4"/>
            <p:cNvPicPr>
              <a:picLocks noChangeAspect="1"/>
            </p:cNvPicPr>
            <p:nvPr/>
          </p:nvPicPr>
          <p:blipFill>
            <a:blip r:embed="rId2"/>
            <a:stretch>
              <a:fillRect/>
            </a:stretch>
          </p:blipFill>
          <p:spPr>
            <a:xfrm>
              <a:off x="533399" y="990600"/>
              <a:ext cx="7633855" cy="4419600"/>
            </a:xfrm>
            <a:prstGeom prst="rect">
              <a:avLst/>
            </a:prstGeom>
          </p:spPr>
        </p:pic>
        <p:sp>
          <p:nvSpPr>
            <p:cNvPr id="7" name="TextBox 6"/>
            <p:cNvSpPr txBox="1"/>
            <p:nvPr/>
          </p:nvSpPr>
          <p:spPr>
            <a:xfrm>
              <a:off x="533400" y="4876800"/>
              <a:ext cx="1600201" cy="392692"/>
            </a:xfrm>
            <a:prstGeom prst="rect">
              <a:avLst/>
            </a:prstGeom>
            <a:noFill/>
          </p:spPr>
          <p:txBody>
            <a:bodyPr wrap="square" rtlCol="0">
              <a:spAutoFit/>
            </a:bodyPr>
            <a:lstStyle/>
            <a:p>
              <a:r>
                <a:rPr lang="en-US" sz="1050" dirty="0"/>
                <a:t>Source: </a:t>
              </a:r>
              <a:br>
                <a:rPr lang="en-US" sz="1050" dirty="0"/>
              </a:br>
              <a:r>
                <a:rPr lang="en-US" sz="1050" dirty="0"/>
                <a:t>GTM Research</a:t>
              </a:r>
            </a:p>
          </p:txBody>
        </p:sp>
      </p:grpSp>
    </p:spTree>
    <p:extLst>
      <p:ext uri="{BB962C8B-B14F-4D97-AF65-F5344CB8AC3E}">
        <p14:creationId xmlns:p14="http://schemas.microsoft.com/office/powerpoint/2010/main" val="237045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Solar job picture</a:t>
            </a:r>
          </a:p>
        </p:txBody>
      </p:sp>
      <p:sp>
        <p:nvSpPr>
          <p:cNvPr id="3" name="Content Placeholder 2"/>
          <p:cNvSpPr>
            <a:spLocks noGrp="1"/>
          </p:cNvSpPr>
          <p:nvPr>
            <p:ph idx="1"/>
          </p:nvPr>
        </p:nvSpPr>
        <p:spPr>
          <a:xfrm>
            <a:off x="304800" y="1066800"/>
            <a:ext cx="3276600" cy="1295399"/>
          </a:xfrm>
        </p:spPr>
        <p:txBody>
          <a:bodyPr/>
          <a:lstStyle/>
          <a:p>
            <a:r>
              <a:rPr lang="en-US" sz="2000" dirty="0" smtClean="0"/>
              <a:t>In U.S., manufacturing </a:t>
            </a:r>
            <a:r>
              <a:rPr lang="en-US" sz="2000" dirty="0"/>
              <a:t>jobs are far outweighed by other solar jobs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p:cNvPicPr>
            <a:picLocks noChangeAspect="1"/>
          </p:cNvPicPr>
          <p:nvPr/>
        </p:nvPicPr>
        <p:blipFill>
          <a:blip r:embed="rId2"/>
          <a:stretch>
            <a:fillRect/>
          </a:stretch>
        </p:blipFill>
        <p:spPr>
          <a:xfrm>
            <a:off x="381000" y="2362199"/>
            <a:ext cx="5742227" cy="2780360"/>
          </a:xfrm>
          <a:prstGeom prst="rect">
            <a:avLst/>
          </a:prstGeom>
          <a:ln w="12700">
            <a:solidFill>
              <a:schemeClr val="accent4"/>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3908042" y="381000"/>
            <a:ext cx="4865496" cy="2488399"/>
          </a:xfrm>
          <a:prstGeom prst="rect">
            <a:avLst/>
          </a:prstGeom>
          <a:ln w="19050">
            <a:solidFill>
              <a:schemeClr val="bg1"/>
            </a:solidFill>
          </a:ln>
        </p:spPr>
      </p:pic>
      <p:sp>
        <p:nvSpPr>
          <p:cNvPr id="7" name="TextBox 6"/>
          <p:cNvSpPr txBox="1"/>
          <p:nvPr/>
        </p:nvSpPr>
        <p:spPr>
          <a:xfrm>
            <a:off x="304800" y="4888643"/>
            <a:ext cx="1752600" cy="253916"/>
          </a:xfrm>
          <a:prstGeom prst="rect">
            <a:avLst/>
          </a:prstGeom>
          <a:noFill/>
        </p:spPr>
        <p:txBody>
          <a:bodyPr wrap="square" rtlCol="0">
            <a:spAutoFit/>
          </a:bodyPr>
          <a:lstStyle/>
          <a:p>
            <a:pPr algn="r"/>
            <a:r>
              <a:rPr lang="en-US" sz="1050" dirty="0"/>
              <a:t>Source: Solar Foundation</a:t>
            </a:r>
          </a:p>
        </p:txBody>
      </p:sp>
      <p:pic>
        <p:nvPicPr>
          <p:cNvPr id="8" name="Picture 7"/>
          <p:cNvPicPr>
            <a:picLocks noChangeAspect="1"/>
          </p:cNvPicPr>
          <p:nvPr/>
        </p:nvPicPr>
        <p:blipFill>
          <a:blip r:embed="rId4"/>
          <a:stretch>
            <a:fillRect/>
          </a:stretch>
        </p:blipFill>
        <p:spPr>
          <a:xfrm rot="21420839">
            <a:off x="2814109" y="4906370"/>
            <a:ext cx="5924550" cy="1493532"/>
          </a:xfrm>
          <a:prstGeom prst="rect">
            <a:avLst/>
          </a:prstGeom>
          <a:ln>
            <a:noFill/>
          </a:ln>
          <a:effectLst>
            <a:outerShdw blurRad="50800" dist="38100" dir="2700000" algn="tl" rotWithShape="0">
              <a:prstClr val="black">
                <a:alpha val="40000"/>
              </a:prstClr>
            </a:outerShdw>
          </a:effectLst>
        </p:spPr>
      </p:pic>
      <p:sp>
        <p:nvSpPr>
          <p:cNvPr id="9" name="TextBox 8"/>
          <p:cNvSpPr txBox="1"/>
          <p:nvPr/>
        </p:nvSpPr>
        <p:spPr>
          <a:xfrm>
            <a:off x="7162800" y="6285732"/>
            <a:ext cx="1752600" cy="253916"/>
          </a:xfrm>
          <a:prstGeom prst="rect">
            <a:avLst/>
          </a:prstGeom>
          <a:noFill/>
        </p:spPr>
        <p:txBody>
          <a:bodyPr wrap="square" rtlCol="0">
            <a:spAutoFit/>
          </a:bodyPr>
          <a:lstStyle/>
          <a:p>
            <a:pPr algn="r"/>
            <a:r>
              <a:rPr lang="en-US" sz="1050" dirty="0" err="1" smtClean="0"/>
              <a:t>GreenTech</a:t>
            </a:r>
            <a:r>
              <a:rPr lang="en-US" sz="1050" dirty="0" smtClean="0"/>
              <a:t> Media</a:t>
            </a:r>
            <a:endParaRPr lang="en-US" sz="1050" dirty="0"/>
          </a:p>
        </p:txBody>
      </p:sp>
      <p:sp>
        <p:nvSpPr>
          <p:cNvPr id="10" name="TextBox 9"/>
          <p:cNvSpPr txBox="1"/>
          <p:nvPr/>
        </p:nvSpPr>
        <p:spPr>
          <a:xfrm>
            <a:off x="6705600" y="3534602"/>
            <a:ext cx="1676400" cy="923330"/>
          </a:xfrm>
          <a:prstGeom prst="rect">
            <a:avLst/>
          </a:prstGeom>
          <a:noFill/>
        </p:spPr>
        <p:txBody>
          <a:bodyPr wrap="square" rtlCol="0">
            <a:spAutoFit/>
          </a:bodyPr>
          <a:lstStyle/>
          <a:p>
            <a:r>
              <a:rPr lang="en-US" b="1" dirty="0" smtClean="0">
                <a:solidFill>
                  <a:schemeClr val="tx2"/>
                </a:solidFill>
              </a:rPr>
              <a:t>2016</a:t>
            </a:r>
          </a:p>
          <a:p>
            <a:endParaRPr lang="en-US" b="1" dirty="0" smtClean="0">
              <a:solidFill>
                <a:schemeClr val="tx2"/>
              </a:solidFill>
            </a:endParaRPr>
          </a:p>
          <a:p>
            <a:r>
              <a:rPr lang="en-US" b="1" dirty="0" smtClean="0">
                <a:solidFill>
                  <a:schemeClr val="tx2"/>
                </a:solidFill>
              </a:rPr>
              <a:t>2017</a:t>
            </a:r>
            <a:endParaRPr lang="en-US" b="1" dirty="0">
              <a:solidFill>
                <a:schemeClr val="tx2"/>
              </a:solidFill>
            </a:endParaRPr>
          </a:p>
        </p:txBody>
      </p:sp>
      <p:sp>
        <p:nvSpPr>
          <p:cNvPr id="12" name="Left Arrow 11"/>
          <p:cNvSpPr/>
          <p:nvPr/>
        </p:nvSpPr>
        <p:spPr>
          <a:xfrm>
            <a:off x="6203518" y="3653455"/>
            <a:ext cx="517210" cy="232745"/>
          </a:xfrm>
          <a:prstGeom prst="leftArrow">
            <a:avLst/>
          </a:prstGeom>
          <a:solidFill>
            <a:schemeClr val="tx2">
              <a:lumMod val="40000"/>
              <a:lumOff val="6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6200000">
            <a:off x="6740925" y="4578022"/>
            <a:ext cx="517210" cy="232745"/>
          </a:xfrm>
          <a:prstGeom prst="leftArrow">
            <a:avLst/>
          </a:prstGeom>
          <a:solidFill>
            <a:schemeClr val="tx2">
              <a:lumMod val="40000"/>
              <a:lumOff val="6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76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562"/>
            <a:ext cx="8458200" cy="518318"/>
          </a:xfrm>
        </p:spPr>
        <p:txBody>
          <a:bodyPr/>
          <a:lstStyle/>
          <a:p>
            <a:r>
              <a:rPr lang="en-US" sz="2400" dirty="0"/>
              <a:t>Federal policy: </a:t>
            </a:r>
            <a:r>
              <a:rPr lang="en-US" sz="2400" dirty="0" smtClean="0"/>
              <a:t>The </a:t>
            </a:r>
            <a:r>
              <a:rPr lang="en-US" sz="2400" dirty="0" err="1"/>
              <a:t>Suniva</a:t>
            </a:r>
            <a:r>
              <a:rPr lang="en-US" sz="2400" dirty="0"/>
              <a:t>/</a:t>
            </a:r>
            <a:r>
              <a:rPr lang="en-US" sz="2400" dirty="0" err="1"/>
              <a:t>SolarWorld</a:t>
            </a:r>
            <a:r>
              <a:rPr lang="en-US" sz="2400" dirty="0"/>
              <a:t> Trade Case</a:t>
            </a:r>
          </a:p>
        </p:txBody>
      </p:sp>
      <p:sp>
        <p:nvSpPr>
          <p:cNvPr id="3" name="Content Placeholder 2"/>
          <p:cNvSpPr>
            <a:spLocks noGrp="1"/>
          </p:cNvSpPr>
          <p:nvPr>
            <p:ph idx="1"/>
          </p:nvPr>
        </p:nvSpPr>
        <p:spPr>
          <a:xfrm>
            <a:off x="304800" y="990600"/>
            <a:ext cx="8534400" cy="5570537"/>
          </a:xfrm>
        </p:spPr>
        <p:txBody>
          <a:bodyPr/>
          <a:lstStyle/>
          <a:p>
            <a:r>
              <a:rPr lang="en-US" dirty="0"/>
              <a:t>Two domestic manufacturers of solar cells and modules – </a:t>
            </a:r>
            <a:r>
              <a:rPr lang="en-US" dirty="0" err="1"/>
              <a:t>Suniva</a:t>
            </a:r>
            <a:r>
              <a:rPr lang="en-US" dirty="0"/>
              <a:t> (bankrupt) and Solar World – filed a case with the U.S. International Trade Commission</a:t>
            </a:r>
          </a:p>
          <a:p>
            <a:r>
              <a:rPr lang="en-US" dirty="0"/>
              <a:t>The case </a:t>
            </a:r>
            <a:r>
              <a:rPr lang="en-US" dirty="0" smtClean="0"/>
              <a:t>sought to </a:t>
            </a:r>
            <a:r>
              <a:rPr lang="en-US" dirty="0"/>
              <a:t>impose tariffs and a floor price on imported crystalline silicon photovoltaic cells and </a:t>
            </a:r>
            <a:r>
              <a:rPr lang="en-US" dirty="0" smtClean="0"/>
              <a:t>modules</a:t>
            </a:r>
          </a:p>
          <a:p>
            <a:pPr lvl="1"/>
            <a:r>
              <a:rPr lang="en-US" dirty="0"/>
              <a:t>Opposing comments </a:t>
            </a:r>
            <a:r>
              <a:rPr lang="en-US" dirty="0" smtClean="0"/>
              <a:t>were filed </a:t>
            </a:r>
            <a:r>
              <a:rPr lang="en-US" dirty="0"/>
              <a:t>by numerous parties, including 27 solar mounting equipment manufacturers and their domestic suppliers</a:t>
            </a:r>
          </a:p>
          <a:p>
            <a:r>
              <a:rPr lang="en-US" dirty="0" smtClean="0"/>
              <a:t>Commission recommendations then sent to President Trump, who ruled on the case on Jan. 22</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96061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8562"/>
            <a:ext cx="8458200" cy="518318"/>
          </a:xfrm>
        </p:spPr>
        <p:txBody>
          <a:bodyPr/>
          <a:lstStyle/>
          <a:p>
            <a:r>
              <a:rPr lang="en-US" sz="2400" dirty="0" smtClean="0"/>
              <a:t>Trade case recommendations &amp; outcome</a:t>
            </a:r>
            <a:endParaRPr lang="en-US" sz="2400" dirty="0"/>
          </a:p>
        </p:txBody>
      </p:sp>
      <p:sp>
        <p:nvSpPr>
          <p:cNvPr id="3" name="Content Placeholder 2"/>
          <p:cNvSpPr>
            <a:spLocks noGrp="1"/>
          </p:cNvSpPr>
          <p:nvPr>
            <p:ph idx="1"/>
          </p:nvPr>
        </p:nvSpPr>
        <p:spPr>
          <a:xfrm>
            <a:off x="304800" y="1066800"/>
            <a:ext cx="2362200" cy="5105400"/>
          </a:xfrm>
        </p:spPr>
        <p:txBody>
          <a:bodyPr>
            <a:normAutofit fontScale="92500"/>
          </a:bodyPr>
          <a:lstStyle/>
          <a:p>
            <a:pPr marL="169863" indent="-169863"/>
            <a:r>
              <a:rPr lang="en-US" sz="2000" dirty="0" smtClean="0"/>
              <a:t>President Trump’s decision exempts the first 2.5 GW of imports from the tariffs</a:t>
            </a:r>
          </a:p>
          <a:p>
            <a:pPr marL="169863" indent="-169863"/>
            <a:r>
              <a:rPr lang="en-US" sz="2000" dirty="0" smtClean="0"/>
              <a:t>Also exempted:  imports from numerous countries including India, Turkey, Brazil and South Africa – low-cost producers but with far less manufacturing capacity than China</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p:cNvPicPr>
            <a:picLocks noChangeAspect="1"/>
          </p:cNvPicPr>
          <p:nvPr/>
        </p:nvPicPr>
        <p:blipFill>
          <a:blip r:embed="rId2"/>
          <a:stretch>
            <a:fillRect/>
          </a:stretch>
        </p:blipFill>
        <p:spPr>
          <a:xfrm>
            <a:off x="2819400" y="736709"/>
            <a:ext cx="5695950" cy="1473091"/>
          </a:xfrm>
          <a:prstGeom prst="rect">
            <a:avLst/>
          </a:prstGeom>
        </p:spPr>
      </p:pic>
      <p:pic>
        <p:nvPicPr>
          <p:cNvPr id="7" name="Picture 6"/>
          <p:cNvPicPr>
            <a:picLocks noChangeAspect="1"/>
          </p:cNvPicPr>
          <p:nvPr/>
        </p:nvPicPr>
        <p:blipFill>
          <a:blip r:embed="rId3"/>
          <a:stretch>
            <a:fillRect/>
          </a:stretch>
        </p:blipFill>
        <p:spPr>
          <a:xfrm>
            <a:off x="2809875" y="2180215"/>
            <a:ext cx="5800725" cy="1312176"/>
          </a:xfrm>
          <a:prstGeom prst="rect">
            <a:avLst/>
          </a:prstGeom>
        </p:spPr>
      </p:pic>
      <p:pic>
        <p:nvPicPr>
          <p:cNvPr id="8" name="Picture 7"/>
          <p:cNvPicPr>
            <a:picLocks noChangeAspect="1"/>
          </p:cNvPicPr>
          <p:nvPr/>
        </p:nvPicPr>
        <p:blipFill>
          <a:blip r:embed="rId4"/>
          <a:stretch>
            <a:fillRect/>
          </a:stretch>
        </p:blipFill>
        <p:spPr>
          <a:xfrm>
            <a:off x="2819400" y="3429000"/>
            <a:ext cx="5772150" cy="128169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656521244"/>
              </p:ext>
            </p:extLst>
          </p:nvPr>
        </p:nvGraphicFramePr>
        <p:xfrm>
          <a:off x="2895600" y="4724400"/>
          <a:ext cx="5730718" cy="1600199"/>
        </p:xfrm>
        <a:graphic>
          <a:graphicData uri="http://schemas.openxmlformats.org/drawingml/2006/table">
            <a:tbl>
              <a:tblPr firstRow="1" bandRow="1">
                <a:effectLst>
                  <a:outerShdw blurRad="50800" dist="38100" dir="2700000" algn="tl" rotWithShape="0">
                    <a:prstClr val="black">
                      <a:alpha val="40000"/>
                    </a:prstClr>
                  </a:outerShdw>
                </a:effectLst>
                <a:tableStyleId>{46F890A9-2807-4EBB-B81D-B2AA78EC7F39}</a:tableStyleId>
              </a:tblPr>
              <a:tblGrid>
                <a:gridCol w="2664938"/>
                <a:gridCol w="762000"/>
                <a:gridCol w="838200"/>
                <a:gridCol w="762000"/>
                <a:gridCol w="703580"/>
              </a:tblGrid>
              <a:tr h="323586">
                <a:tc>
                  <a:txBody>
                    <a:bodyPr/>
                    <a:lstStyle/>
                    <a:p>
                      <a:r>
                        <a:rPr lang="en-US" sz="1200" dirty="0" smtClean="0"/>
                        <a:t>President Trump’s Decision</a:t>
                      </a:r>
                      <a:endParaRPr 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200" dirty="0" smtClean="0"/>
                        <a:t>Y1</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Y2</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Y3</a:t>
                      </a:r>
                      <a:endParaRPr lang="en-US" sz="1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smtClean="0"/>
                        <a:t>Y4</a:t>
                      </a:r>
                      <a:endParaRPr lang="en-US" sz="1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3586">
                <a:tc>
                  <a:txBody>
                    <a:bodyPr/>
                    <a:lstStyle/>
                    <a:p>
                      <a:r>
                        <a:rPr lang="en-US" sz="1200" b="1" dirty="0" smtClean="0"/>
                        <a:t>Cell Quota</a:t>
                      </a:r>
                      <a:r>
                        <a:rPr lang="en-US" sz="1200" b="1" baseline="0" dirty="0" smtClean="0"/>
                        <a:t> Volume</a:t>
                      </a:r>
                      <a:endParaRPr lang="en-US" sz="1200" b="1"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b="1" dirty="0" smtClean="0"/>
                        <a:t>2.5 GW</a:t>
                      </a:r>
                      <a:endParaRPr lang="en-US" sz="12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t>2.5 GW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t>2.5 GW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t>2.5 GW</a:t>
                      </a:r>
                    </a:p>
                  </a:txBody>
                  <a:tcPr anchor="ctr">
                    <a:lnR w="12700" cap="flat" cmpd="sng" algn="ctr">
                      <a:solidFill>
                        <a:schemeClr val="tx1"/>
                      </a:solidFill>
                      <a:prstDash val="solid"/>
                      <a:round/>
                      <a:headEnd type="none" w="med" len="med"/>
                      <a:tailEnd type="none" w="med" len="med"/>
                    </a:lnR>
                  </a:tcPr>
                </a:tc>
              </a:tr>
              <a:tr h="305855">
                <a:tc>
                  <a:txBody>
                    <a:bodyPr/>
                    <a:lstStyle/>
                    <a:p>
                      <a:r>
                        <a:rPr lang="en-US" sz="1200" b="1" dirty="0" smtClean="0"/>
                        <a:t>Cell Tariffs</a:t>
                      </a:r>
                      <a:r>
                        <a:rPr lang="en-US" sz="1200" b="1" baseline="0" dirty="0" smtClean="0"/>
                        <a:t> below Quota</a:t>
                      </a:r>
                      <a:endParaRPr lang="en-US" sz="1200" b="1"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tc>
                <a:tc>
                  <a:txBody>
                    <a:bodyPr/>
                    <a:lstStyle/>
                    <a:p>
                      <a:pPr algn="ctr"/>
                      <a:r>
                        <a:rPr lang="en-US" sz="1200" b="1" dirty="0" smtClean="0"/>
                        <a:t>0%</a:t>
                      </a:r>
                      <a:endParaRPr lang="en-US" sz="1200" b="1" dirty="0"/>
                    </a:p>
                  </a:txBody>
                  <a:tcPr anchor="ctr">
                    <a:lnR w="12700" cap="flat" cmpd="sng" algn="ctr">
                      <a:solidFill>
                        <a:schemeClr val="tx1"/>
                      </a:solidFill>
                      <a:prstDash val="solid"/>
                      <a:round/>
                      <a:headEnd type="none" w="med" len="med"/>
                      <a:tailEnd type="none" w="med" len="med"/>
                    </a:lnR>
                  </a:tcPr>
                </a:tc>
              </a:tr>
              <a:tr h="323586">
                <a:tc>
                  <a:txBody>
                    <a:bodyPr/>
                    <a:lstStyle/>
                    <a:p>
                      <a:r>
                        <a:rPr lang="en-US" sz="1200" b="1" dirty="0" smtClean="0"/>
                        <a:t>Cell Tariffs</a:t>
                      </a:r>
                      <a:r>
                        <a:rPr lang="en-US" sz="1200" b="1" baseline="0" dirty="0" smtClean="0"/>
                        <a:t> above Quota</a:t>
                      </a:r>
                      <a:endParaRPr lang="en-US" sz="1200" b="1" dirty="0"/>
                    </a:p>
                  </a:txBody>
                  <a:tcPr anchor="ctr">
                    <a:lnL w="12700" cap="flat" cmpd="sng" algn="ctr">
                      <a:solidFill>
                        <a:schemeClr val="tx1"/>
                      </a:solidFill>
                      <a:prstDash val="solid"/>
                      <a:round/>
                      <a:headEnd type="none" w="med" len="med"/>
                      <a:tailEnd type="none" w="med" len="med"/>
                    </a:lnL>
                  </a:tcPr>
                </a:tc>
                <a:tc>
                  <a:txBody>
                    <a:bodyPr/>
                    <a:lstStyle/>
                    <a:p>
                      <a:pPr algn="ctr"/>
                      <a:r>
                        <a:rPr lang="en-US" sz="1200" b="1" dirty="0" smtClean="0"/>
                        <a:t>30%</a:t>
                      </a:r>
                      <a:endParaRPr lang="en-US" sz="1200" b="1" dirty="0"/>
                    </a:p>
                  </a:txBody>
                  <a:tcPr anchor="ctr"/>
                </a:tc>
                <a:tc>
                  <a:txBody>
                    <a:bodyPr/>
                    <a:lstStyle/>
                    <a:p>
                      <a:pPr algn="ctr"/>
                      <a:r>
                        <a:rPr lang="en-US" sz="1200" b="1" dirty="0" smtClean="0"/>
                        <a:t>25%</a:t>
                      </a:r>
                      <a:endParaRPr lang="en-US" sz="1200" b="1" dirty="0"/>
                    </a:p>
                  </a:txBody>
                  <a:tcPr anchor="ctr"/>
                </a:tc>
                <a:tc>
                  <a:txBody>
                    <a:bodyPr/>
                    <a:lstStyle/>
                    <a:p>
                      <a:pPr algn="ctr"/>
                      <a:r>
                        <a:rPr lang="en-US" sz="1200" b="1" dirty="0" smtClean="0"/>
                        <a:t>20%</a:t>
                      </a:r>
                      <a:endParaRPr lang="en-US" sz="1200" b="1" dirty="0"/>
                    </a:p>
                  </a:txBody>
                  <a:tcPr anchor="ctr"/>
                </a:tc>
                <a:tc>
                  <a:txBody>
                    <a:bodyPr/>
                    <a:lstStyle/>
                    <a:p>
                      <a:pPr algn="ctr"/>
                      <a:r>
                        <a:rPr lang="en-US" sz="1200" b="1" dirty="0" smtClean="0"/>
                        <a:t>15%</a:t>
                      </a:r>
                      <a:endParaRPr lang="en-US" sz="1200" b="1" dirty="0"/>
                    </a:p>
                  </a:txBody>
                  <a:tcPr anchor="ctr">
                    <a:lnR w="12700" cap="flat" cmpd="sng" algn="ctr">
                      <a:solidFill>
                        <a:schemeClr val="tx1"/>
                      </a:solidFill>
                      <a:prstDash val="solid"/>
                      <a:round/>
                      <a:headEnd type="none" w="med" len="med"/>
                      <a:tailEnd type="none" w="med" len="med"/>
                    </a:lnR>
                  </a:tcPr>
                </a:tc>
              </a:tr>
              <a:tr h="323586">
                <a:tc>
                  <a:txBody>
                    <a:bodyPr/>
                    <a:lstStyle/>
                    <a:p>
                      <a:r>
                        <a:rPr lang="en-US" sz="1200" b="1" dirty="0" smtClean="0"/>
                        <a:t>Module Tariffs</a:t>
                      </a:r>
                      <a:endParaRPr lang="en-US" sz="12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b="1" dirty="0" smtClean="0"/>
                        <a:t>30%</a:t>
                      </a:r>
                      <a:endParaRPr lang="en-US" sz="12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b="1" dirty="0" smtClean="0"/>
                        <a:t>25%</a:t>
                      </a:r>
                      <a:endParaRPr lang="en-US" sz="12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b="1" dirty="0" smtClean="0"/>
                        <a:t>20%</a:t>
                      </a:r>
                      <a:endParaRPr lang="en-US" sz="12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1200" b="1" dirty="0" smtClean="0"/>
                        <a:t>15%</a:t>
                      </a:r>
                      <a:endParaRPr lang="en-US" sz="12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rot="16200000">
            <a:off x="5972175" y="1632264"/>
            <a:ext cx="5410200" cy="261610"/>
          </a:xfrm>
          <a:prstGeom prst="rect">
            <a:avLst/>
          </a:prstGeom>
          <a:noFill/>
        </p:spPr>
        <p:txBody>
          <a:bodyPr wrap="square" rtlCol="0">
            <a:spAutoFit/>
          </a:bodyPr>
          <a:lstStyle/>
          <a:p>
            <a:r>
              <a:rPr lang="en-US" sz="1100" dirty="0" smtClean="0"/>
              <a:t>----------------- Source:  GTM Research -----------------</a:t>
            </a:r>
            <a:endParaRPr lang="en-US" sz="1100" dirty="0"/>
          </a:p>
        </p:txBody>
      </p:sp>
    </p:spTree>
    <p:extLst>
      <p:ext uri="{BB962C8B-B14F-4D97-AF65-F5344CB8AC3E}">
        <p14:creationId xmlns:p14="http://schemas.microsoft.com/office/powerpoint/2010/main" val="216789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Tariff impacts, reactions and predictions</a:t>
            </a:r>
            <a:endParaRPr lang="en-US" sz="2400" dirty="0"/>
          </a:p>
        </p:txBody>
      </p:sp>
      <p:sp>
        <p:nvSpPr>
          <p:cNvPr id="3" name="Content Placeholder 2"/>
          <p:cNvSpPr>
            <a:spLocks noGrp="1"/>
          </p:cNvSpPr>
          <p:nvPr>
            <p:ph idx="1"/>
          </p:nvPr>
        </p:nvSpPr>
        <p:spPr>
          <a:xfrm>
            <a:off x="304800" y="990600"/>
            <a:ext cx="8534400" cy="2612896"/>
          </a:xfrm>
        </p:spPr>
        <p:txBody>
          <a:bodyPr/>
          <a:lstStyle/>
          <a:p>
            <a:r>
              <a:rPr lang="en-US" sz="2400" dirty="0" smtClean="0"/>
              <a:t>GTM Research:  U.S</a:t>
            </a:r>
            <a:r>
              <a:rPr lang="en-US" sz="2400" dirty="0"/>
              <a:t>. solar market will see a net reduction in installations of around 11 percent as a result of the new tariffs. </a:t>
            </a:r>
            <a:endParaRPr lang="en-US" sz="2400" dirty="0" smtClean="0"/>
          </a:p>
          <a:p>
            <a:pPr lvl="1"/>
            <a:r>
              <a:rPr lang="en-US" sz="2000" dirty="0" smtClean="0"/>
              <a:t>A cumulative </a:t>
            </a:r>
            <a:r>
              <a:rPr lang="en-US" sz="2000" dirty="0"/>
              <a:t>61.3 </a:t>
            </a:r>
            <a:r>
              <a:rPr lang="en-US" sz="2000" dirty="0" smtClean="0"/>
              <a:t>GW of </a:t>
            </a:r>
            <a:r>
              <a:rPr lang="en-US" sz="2000" dirty="0"/>
              <a:t>solar deployed </a:t>
            </a:r>
            <a:r>
              <a:rPr lang="en-US" sz="2000" dirty="0" smtClean="0"/>
              <a:t>2018-2022 </a:t>
            </a:r>
            <a:r>
              <a:rPr lang="en-US" sz="2000" dirty="0"/>
              <a:t>compared to an original projection of 68.9 </a:t>
            </a:r>
            <a:r>
              <a:rPr lang="en-US" sz="2000" dirty="0" smtClean="0"/>
              <a:t>GW</a:t>
            </a:r>
          </a:p>
          <a:p>
            <a:pPr lvl="1"/>
            <a:r>
              <a:rPr lang="en-US" sz="2000" dirty="0"/>
              <a:t>~</a:t>
            </a:r>
            <a:r>
              <a:rPr lang="en-US" sz="2000" dirty="0" smtClean="0"/>
              <a:t>65% of </a:t>
            </a:r>
            <a:r>
              <a:rPr lang="en-US" sz="2000" dirty="0"/>
              <a:t>that loss demand is expected to come from the </a:t>
            </a:r>
            <a:r>
              <a:rPr lang="en-US" sz="2000" u="sng" dirty="0"/>
              <a:t>utility scale </a:t>
            </a:r>
            <a:r>
              <a:rPr lang="en-US" sz="2000" dirty="0"/>
              <a:t>solar segment</a:t>
            </a: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6" name="TextBox 5"/>
          <p:cNvSpPr txBox="1"/>
          <p:nvPr/>
        </p:nvSpPr>
        <p:spPr>
          <a:xfrm>
            <a:off x="1371600" y="3733800"/>
            <a:ext cx="7334250" cy="224676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2000" dirty="0"/>
              <a:t>The day Trump signed the </a:t>
            </a:r>
            <a:r>
              <a:rPr lang="en-US" sz="2000" dirty="0" smtClean="0"/>
              <a:t>proclamation, </a:t>
            </a:r>
            <a:r>
              <a:rPr lang="en-US" sz="2000" dirty="0"/>
              <a:t>Texas-based solar module manufacturer </a:t>
            </a:r>
            <a:r>
              <a:rPr lang="en-US" sz="2000" b="1" dirty="0"/>
              <a:t>Mission Solar Energy</a:t>
            </a:r>
            <a:r>
              <a:rPr lang="en-US" sz="2000" dirty="0"/>
              <a:t> announced that it’s ramping up production to meet 2018 demand. </a:t>
            </a:r>
            <a:endParaRPr lang="en-US" sz="2000" dirty="0" smtClean="0"/>
          </a:p>
          <a:p>
            <a:r>
              <a:rPr lang="en-US" sz="2000" dirty="0" smtClean="0"/>
              <a:t>The </a:t>
            </a:r>
            <a:r>
              <a:rPr lang="en-US" sz="2000" dirty="0"/>
              <a:t>company -- which had </a:t>
            </a:r>
            <a:r>
              <a:rPr lang="en-US" sz="2000" dirty="0" smtClean="0"/>
              <a:t>laid off workers in early 2017 -- is </a:t>
            </a:r>
            <a:r>
              <a:rPr lang="en-US" sz="2000" dirty="0"/>
              <a:t>also hiring 50 new employees to shift production line operations to a 24/7 schedule, stating that this is just “the first phase in the plan for production increase.”</a:t>
            </a:r>
          </a:p>
        </p:txBody>
      </p:sp>
    </p:spTree>
    <p:extLst>
      <p:ext uri="{BB962C8B-B14F-4D97-AF65-F5344CB8AC3E}">
        <p14:creationId xmlns:p14="http://schemas.microsoft.com/office/powerpoint/2010/main" val="1814994502"/>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DB1E7B711A9D4BB64117F92D106A87" ma:contentTypeVersion="1" ma:contentTypeDescription="Create a new document." ma:contentTypeScope="" ma:versionID="886bbd2e2298cd1dcd54ea3dd738c16f">
  <xsd:schema xmlns:xsd="http://www.w3.org/2001/XMLSchema" xmlns:xs="http://www.w3.org/2001/XMLSchema" xmlns:p="http://schemas.microsoft.com/office/2006/metadata/properties" xmlns:ns2="c34af464-7aa1-4edd-9be4-83dffc1cb926" targetNamespace="http://schemas.microsoft.com/office/2006/metadata/properties" ma:root="true" ma:fieldsID="21a9ee48c79d2ff885e27998c621344c"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0192173D-BE5B-40BD-ADC7-4FC8725F55CB}"/>
</file>

<file path=customXml/itemProps2.xml><?xml version="1.0" encoding="utf-8"?>
<ds:datastoreItem xmlns:ds="http://schemas.openxmlformats.org/officeDocument/2006/customXml" ds:itemID="{E4A68982-DD5D-44FD-B77F-4C531465FE54}"/>
</file>

<file path=customXml/itemProps3.xml><?xml version="1.0" encoding="utf-8"?>
<ds:datastoreItem xmlns:ds="http://schemas.openxmlformats.org/officeDocument/2006/customXml" ds:itemID="{C0E9AA12-8AF9-4AA6-90FE-24669859CDF3}"/>
</file>

<file path=docProps/app.xml><?xml version="1.0" encoding="utf-8"?>
<Properties xmlns="http://schemas.openxmlformats.org/officeDocument/2006/extended-properties" xmlns:vt="http://schemas.openxmlformats.org/officeDocument/2006/docPropsVTypes">
  <Template/>
  <TotalTime>27680</TotalTime>
  <Words>2585</Words>
  <Application>Microsoft Office PowerPoint</Application>
  <PresentationFormat>On-screen Show (4:3)</PresentationFormat>
  <Paragraphs>399</Paragraphs>
  <Slides>47</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Calibri</vt:lpstr>
      <vt:lpstr>1_Custom Design</vt:lpstr>
      <vt:lpstr>Office Theme</vt:lpstr>
      <vt:lpstr>PowerPoint Presentation</vt:lpstr>
      <vt:lpstr>Objectives</vt:lpstr>
      <vt:lpstr>Policy impacts and the evolving grid</vt:lpstr>
      <vt:lpstr>Solar</vt:lpstr>
      <vt:lpstr>Solar history &amp; projections</vt:lpstr>
      <vt:lpstr>Solar job picture</vt:lpstr>
      <vt:lpstr>Federal policy: The Suniva/SolarWorld Trade Case</vt:lpstr>
      <vt:lpstr>Trade case recommendations &amp; outcome</vt:lpstr>
      <vt:lpstr>Tariff impacts, reactions and predictions</vt:lpstr>
      <vt:lpstr>Tariff impacts, reactions and predictions (cont’d)</vt:lpstr>
      <vt:lpstr>Solar Futures:  Tax credits</vt:lpstr>
      <vt:lpstr>Net Metering</vt:lpstr>
      <vt:lpstr>Impacts of solar DG on T&amp;D rates</vt:lpstr>
      <vt:lpstr>Metering Types</vt:lpstr>
      <vt:lpstr>Baseload generation &amp; grid resilience</vt:lpstr>
      <vt:lpstr>Department of Energy study</vt:lpstr>
      <vt:lpstr>Federal policy: The DOE NOPR at FERC</vt:lpstr>
      <vt:lpstr>DOE NOPR Comments</vt:lpstr>
      <vt:lpstr>DOE NOPR</vt:lpstr>
      <vt:lpstr>FERC Grid Resilience Rulemaking</vt:lpstr>
      <vt:lpstr>ERCOT Market forces &amp; trends</vt:lpstr>
      <vt:lpstr>Real-Time Energy Prices</vt:lpstr>
      <vt:lpstr>Unit Retirements</vt:lpstr>
      <vt:lpstr>ERCOT Installed Capacity (1999-2018E)</vt:lpstr>
      <vt:lpstr>Cost of grid-scale wind</vt:lpstr>
      <vt:lpstr>ERCOT Wind Generation Queue</vt:lpstr>
      <vt:lpstr>ERCOT Utility Scale Solar Generation Queue</vt:lpstr>
      <vt:lpstr>Competitive Renewable Energy Zone Transmission</vt:lpstr>
      <vt:lpstr>Storage</vt:lpstr>
      <vt:lpstr>U.S. Annual Storage Deployment Forecast</vt:lpstr>
      <vt:lpstr>Global Storage Outlook</vt:lpstr>
      <vt:lpstr>A ‘Moore’s Law’ for battery storage</vt:lpstr>
      <vt:lpstr>AEP Storage Docket (46368)</vt:lpstr>
      <vt:lpstr>AEP Storage Docket (46368)</vt:lpstr>
      <vt:lpstr>Electric vehicles (storage)</vt:lpstr>
      <vt:lpstr>PowerPoint Presentation</vt:lpstr>
      <vt:lpstr>Electric vehicle adoption trends</vt:lpstr>
      <vt:lpstr>Oil industry tracking &amp; projecting EV growth</vt:lpstr>
      <vt:lpstr>Electric vehicles and wholesale markets</vt:lpstr>
      <vt:lpstr>PowerPoint Presentation</vt:lpstr>
      <vt:lpstr>Electric vehicles and ERCOT Ancillary Services</vt:lpstr>
      <vt:lpstr>The DER market conundrum</vt:lpstr>
      <vt:lpstr>Zonal vs. Nodal prices: Rio Grande Valley, Oct. 8, 2014</vt:lpstr>
      <vt:lpstr>LMPs for DERs</vt:lpstr>
      <vt:lpstr>Disclaimer</vt:lpstr>
      <vt:lpstr>Objectives</vt:lpstr>
      <vt:lpstr>Questions?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Wattles, Paul</cp:lastModifiedBy>
  <cp:revision>235</cp:revision>
  <cp:lastPrinted>2016-01-21T20:53:15Z</cp:lastPrinted>
  <dcterms:created xsi:type="dcterms:W3CDTF">2016-01-21T15:20:31Z</dcterms:created>
  <dcterms:modified xsi:type="dcterms:W3CDTF">2018-03-05T15:55:39Z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0x01010047DB1E7B711A9D4BB64117F92D106A87</vt:lpwstr>
  </property>
</Properties>
</file>