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5"/>
  </p:notesMasterIdLst>
  <p:handoutMasterIdLst>
    <p:handoutMasterId r:id="rId36"/>
  </p:handoutMasterIdLst>
  <p:sldIdLst>
    <p:sldId id="260" r:id="rId6"/>
    <p:sldId id="267" r:id="rId7"/>
    <p:sldId id="268" r:id="rId8"/>
    <p:sldId id="288" r:id="rId9"/>
    <p:sldId id="277" r:id="rId10"/>
    <p:sldId id="294" r:id="rId11"/>
    <p:sldId id="295" r:id="rId12"/>
    <p:sldId id="272" r:id="rId13"/>
    <p:sldId id="274" r:id="rId14"/>
    <p:sldId id="280" r:id="rId15"/>
    <p:sldId id="276" r:id="rId16"/>
    <p:sldId id="292" r:id="rId17"/>
    <p:sldId id="275" r:id="rId18"/>
    <p:sldId id="286" r:id="rId19"/>
    <p:sldId id="279" r:id="rId20"/>
    <p:sldId id="278" r:id="rId21"/>
    <p:sldId id="289" r:id="rId22"/>
    <p:sldId id="290" r:id="rId23"/>
    <p:sldId id="291" r:id="rId24"/>
    <p:sldId id="298" r:id="rId25"/>
    <p:sldId id="282" r:id="rId26"/>
    <p:sldId id="300" r:id="rId27"/>
    <p:sldId id="296" r:id="rId28"/>
    <p:sldId id="301" r:id="rId29"/>
    <p:sldId id="284" r:id="rId30"/>
    <p:sldId id="299" r:id="rId31"/>
    <p:sldId id="302" r:id="rId32"/>
    <p:sldId id="303" r:id="rId33"/>
    <p:sldId id="28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ddy, Jerry" initials="GJ" lastIdx="3" clrIdx="0">
    <p:extLst>
      <p:ext uri="{19B8F6BF-5375-455C-9EA6-DF929625EA0E}">
        <p15:presenceInfo xmlns:p15="http://schemas.microsoft.com/office/powerpoint/2012/main" userId="S-1-5-21-639947351-343809578-3807592339-4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6897" autoAdjust="0"/>
  </p:normalViewPr>
  <p:slideViewPr>
    <p:cSldViewPr showGuides="1">
      <p:cViewPr varScale="1">
        <p:scale>
          <a:sx n="132" d="100"/>
          <a:sy n="132" d="100"/>
        </p:scale>
        <p:origin x="636" y="13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3/12/2018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(Double-Click</a:t>
            </a:r>
            <a:r>
              <a:rPr lang="en-US" sz="1200" kern="1200" baseline="0" dirty="0" smtClean="0">
                <a:solidFill>
                  <a:schemeClr val="tx1"/>
                </a:solidFill>
                <a:effectLst/>
                <a:latin typeface="+mn-lt"/>
                <a:ea typeface="+mn-ea"/>
                <a:cs typeface="+mn-cs"/>
              </a:rPr>
              <a:t> the video)</a:t>
            </a:r>
            <a:r>
              <a:rPr lang="en-US" sz="1200" kern="1200" dirty="0" smtClean="0">
                <a:solidFill>
                  <a:schemeClr val="tx1"/>
                </a:solidFill>
                <a:effectLst/>
                <a:latin typeface="+mn-lt"/>
                <a:ea typeface="+mn-ea"/>
                <a:cs typeface="+mn-cs"/>
              </a:rPr>
              <a:t>Predicting the storm path for Hurricane Harvey proved to be very difficult.  Throughout much of the storm, the weather models used by ERCOT staff predicted varying outcomes as to the strength and path of the storm.  The following are a series of </a:t>
            </a:r>
            <a:r>
              <a:rPr lang="en-US" sz="1200" kern="120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videos</a:t>
            </a:r>
            <a:r>
              <a:rPr lang="en-US" sz="1200" kern="1200" dirty="0" smtClean="0">
                <a:solidFill>
                  <a:schemeClr val="tx1"/>
                </a:solidFill>
                <a:effectLst/>
                <a:latin typeface="+mn-lt"/>
                <a:ea typeface="+mn-ea"/>
                <a:cs typeface="+mn-cs"/>
              </a:rPr>
              <a:t> that illustrate the weather forecast models, as the storm moved</a:t>
            </a:r>
            <a:r>
              <a:rPr lang="en-US" sz="1200" kern="1200" baseline="0" dirty="0" smtClean="0">
                <a:solidFill>
                  <a:schemeClr val="tx1"/>
                </a:solidFill>
                <a:effectLst/>
                <a:latin typeface="+mn-lt"/>
                <a:ea typeface="+mn-ea"/>
                <a:cs typeface="+mn-cs"/>
              </a:rPr>
              <a:t> towards landfall.  </a:t>
            </a:r>
            <a:r>
              <a:rPr lang="en-US" sz="1200" kern="1200" dirty="0" smtClean="0">
                <a:solidFill>
                  <a:schemeClr val="tx1"/>
                </a:solidFill>
                <a:effectLst/>
                <a:latin typeface="+mn-lt"/>
                <a:ea typeface="+mn-ea"/>
                <a:cs typeface="+mn-cs"/>
              </a:rPr>
              <a:t>For nearly the entirety of the storm, once it reached the Western Gulf of Mexico, the various weather models could not agree with the expected movement of the hurricane.  The one piece of the models that were in agreement was that the storm would stall out somewhere north of the Corpus Christi area for a day or so, before moving on.</a:t>
            </a:r>
          </a:p>
          <a:p>
            <a:r>
              <a:rPr lang="en-US" sz="1200" kern="1200" dirty="0" smtClean="0">
                <a:solidFill>
                  <a:schemeClr val="tx1"/>
                </a:solidFill>
                <a:effectLst/>
                <a:latin typeface="+mn-lt"/>
                <a:ea typeface="+mn-ea"/>
                <a:cs typeface="+mn-cs"/>
              </a:rPr>
              <a:t> Additionally, comparing the potential track areas from the National Hurricane Center, the tracks were not consistent.  As of 10 AM on August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the prediction was that Harvey would move east towards Louisiana, but by 4 AM on August 26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the prediction had Harvey potentially moving further west, possibly over the Texas Hill Country.  The 4 AM update on August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then changed the model back towards Louisiana, possibly moving off shore and rebuilding first.  After the 4 AM update the storm future tracks began to be more consistent, moving the remnants of Harvey north and east; by then significant damage and flooding had already been recognized along the coastal region of Texas.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6769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Rockport, Texas storm surge and </a:t>
            </a:r>
            <a:r>
              <a:rPr lang="en-US" smtClean="0"/>
              <a:t>powerlines exploding</a:t>
            </a:r>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247233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51926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snapshot</a:t>
            </a:r>
            <a:r>
              <a:rPr lang="en-US" baseline="0" dirty="0" smtClean="0"/>
              <a:t> of the ERCOT </a:t>
            </a:r>
            <a:r>
              <a:rPr lang="en-US" baseline="0" dirty="0" err="1" smtClean="0"/>
              <a:t>Macomber</a:t>
            </a:r>
            <a:r>
              <a:rPr lang="en-US" baseline="0" dirty="0" smtClean="0"/>
              <a:t> Map on the morning of 8/26/17</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99594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19385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134767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44794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55791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101942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964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100069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2568211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4255214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4257031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0124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85560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18609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39247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52066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69761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9530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15793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content/wcm/key_documents_lists/90055/Scripts.doc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ercot.com/content/wcm/key_documents_lists/90055/Scripts.doc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P1dh-I1_ye8" TargetMode="External"/><Relationship Id="rId5" Type="http://schemas.openxmlformats.org/officeDocument/2006/relationships/hyperlink" Target="https://youtu.be/P1dh-I1_ye8" TargetMode="Externa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go-rFTzX6LU" TargetMode="External"/><Relationship Id="rId5" Type="http://schemas.openxmlformats.org/officeDocument/2006/relationships/hyperlink" Target="https://youtu.be/go-rFTzX6LU"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295400"/>
            <a:ext cx="5181600" cy="4647426"/>
          </a:xfrm>
          <a:prstGeom prst="rect">
            <a:avLst/>
          </a:prstGeom>
          <a:noFill/>
        </p:spPr>
        <p:txBody>
          <a:bodyPr wrap="square" rtlCol="0">
            <a:spAutoFit/>
          </a:bodyPr>
          <a:lstStyle/>
          <a:p>
            <a:r>
              <a:rPr lang="en-US" sz="2000" b="1" dirty="0">
                <a:solidFill>
                  <a:schemeClr val="tx2"/>
                </a:solidFill>
              </a:rPr>
              <a:t>“</a:t>
            </a:r>
            <a:r>
              <a:rPr lang="en-US" sz="2000" b="1" u="sng" dirty="0">
                <a:solidFill>
                  <a:schemeClr val="tx2"/>
                </a:solidFill>
              </a:rPr>
              <a:t>Working Together to Ensure Reliability</a:t>
            </a:r>
            <a:r>
              <a:rPr lang="en-US" sz="2000" b="1" dirty="0">
                <a:solidFill>
                  <a:schemeClr val="tx2"/>
                </a:solidFill>
              </a:rPr>
              <a:t>”</a:t>
            </a:r>
          </a:p>
          <a:p>
            <a:endParaRPr lang="en-US" sz="2000" b="1" dirty="0" smtClean="0">
              <a:solidFill>
                <a:schemeClr val="tx2"/>
              </a:solidFill>
            </a:endParaRPr>
          </a:p>
          <a:p>
            <a:r>
              <a:rPr lang="en-US" sz="2000" b="1" dirty="0" smtClean="0">
                <a:solidFill>
                  <a:schemeClr val="tx2"/>
                </a:solidFill>
              </a:rPr>
              <a:t>Hurricane Harvey from an ERCOT </a:t>
            </a:r>
            <a:r>
              <a:rPr lang="en-US" sz="2000" b="1" dirty="0">
                <a:solidFill>
                  <a:schemeClr val="tx2"/>
                </a:solidFill>
              </a:rPr>
              <a:t>Perspective</a:t>
            </a:r>
          </a:p>
          <a:p>
            <a:endParaRPr lang="en-US" dirty="0" smtClean="0">
              <a:solidFill>
                <a:schemeClr val="tx2"/>
              </a:solidFill>
            </a:endParaRPr>
          </a:p>
          <a:p>
            <a:endParaRPr lang="en-US" dirty="0">
              <a:solidFill>
                <a:schemeClr val="tx2"/>
              </a:solidFill>
            </a:endParaRPr>
          </a:p>
          <a:p>
            <a:r>
              <a:rPr lang="en-US" dirty="0" smtClean="0">
                <a:solidFill>
                  <a:schemeClr val="tx2"/>
                </a:solidFill>
              </a:rPr>
              <a:t>Jimmy Hartmann</a:t>
            </a:r>
          </a:p>
          <a:p>
            <a:r>
              <a:rPr lang="en-US" dirty="0" smtClean="0">
                <a:solidFill>
                  <a:schemeClr val="tx2"/>
                </a:solidFill>
              </a:rPr>
              <a:t>Sr. Manager, System Operations</a:t>
            </a:r>
          </a:p>
          <a:p>
            <a:endParaRPr lang="en-US" dirty="0">
              <a:solidFill>
                <a:schemeClr val="tx2"/>
              </a:solidFill>
            </a:endParaRPr>
          </a:p>
          <a:p>
            <a:r>
              <a:rPr lang="en-US" dirty="0">
                <a:solidFill>
                  <a:schemeClr val="tx2"/>
                </a:solidFill>
              </a:rPr>
              <a:t>Aaron Ballew</a:t>
            </a:r>
          </a:p>
          <a:p>
            <a:r>
              <a:rPr lang="en-US" dirty="0">
                <a:solidFill>
                  <a:schemeClr val="tx2"/>
                </a:solidFill>
              </a:rPr>
              <a:t>Transmission Operations Manager</a:t>
            </a:r>
          </a:p>
          <a:p>
            <a:endParaRPr lang="en-US" dirty="0" smtClean="0">
              <a:solidFill>
                <a:schemeClr val="tx2"/>
              </a:solidFill>
            </a:endParaRPr>
          </a:p>
          <a:p>
            <a:r>
              <a:rPr lang="en-US" dirty="0" smtClean="0">
                <a:solidFill>
                  <a:schemeClr val="tx2"/>
                </a:solidFill>
              </a:rPr>
              <a:t>Jerry Gaddy</a:t>
            </a:r>
            <a:endParaRPr lang="en-US" dirty="0">
              <a:solidFill>
                <a:schemeClr val="tx2"/>
              </a:solidFill>
            </a:endParaRPr>
          </a:p>
          <a:p>
            <a:r>
              <a:rPr lang="en-US" dirty="0" smtClean="0">
                <a:solidFill>
                  <a:schemeClr val="tx2"/>
                </a:solidFill>
              </a:rPr>
              <a:t>Resource </a:t>
            </a:r>
            <a:r>
              <a:rPr lang="en-US" dirty="0">
                <a:solidFill>
                  <a:schemeClr val="tx2"/>
                </a:solidFill>
              </a:rPr>
              <a:t>Operations Manager</a:t>
            </a:r>
          </a:p>
          <a:p>
            <a:endParaRPr lang="en-US" dirty="0">
              <a:solidFill>
                <a:schemeClr val="tx2"/>
              </a:solidFill>
            </a:endParaRPr>
          </a:p>
          <a:p>
            <a:r>
              <a:rPr lang="en-US" sz="2000" dirty="0" smtClean="0">
                <a:solidFill>
                  <a:schemeClr val="tx2"/>
                </a:solidFill>
              </a:rPr>
              <a:t>2018 ERCOT Operations Training Seminar</a:t>
            </a:r>
            <a:endParaRPr lang="en-US" sz="2000"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500" dirty="0"/>
              <a:t>Transmission and Security Desk Operating </a:t>
            </a:r>
            <a:r>
              <a:rPr lang="en-US" sz="2500" dirty="0" smtClean="0"/>
              <a:t>Procedure</a:t>
            </a:r>
            <a:endParaRPr lang="en-US" sz="2500" dirty="0"/>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solidFill>
                  <a:schemeClr val="tx1"/>
                </a:solidFill>
              </a:rPr>
              <a:t>7.1 </a:t>
            </a:r>
            <a:r>
              <a:rPr lang="en-US" sz="2000" dirty="0">
                <a:solidFill>
                  <a:schemeClr val="tx1"/>
                </a:solidFill>
              </a:rPr>
              <a:t>(Subsection - Emergency Notice)</a:t>
            </a:r>
            <a:endParaRPr lang="en-US" sz="2000" dirty="0" smtClean="0">
              <a:solidFill>
                <a:schemeClr val="tx1"/>
              </a:solidFill>
            </a:endParaRPr>
          </a:p>
          <a:p>
            <a:pPr>
              <a:lnSpc>
                <a:spcPct val="150000"/>
              </a:lnSpc>
            </a:pPr>
            <a:endParaRPr lang="en-US" sz="2000" dirty="0"/>
          </a:p>
          <a:p>
            <a:pPr>
              <a:lnSpc>
                <a:spcPct val="150000"/>
              </a:lnSpc>
            </a:pPr>
            <a:r>
              <a:rPr lang="en-US" sz="2000" dirty="0" smtClean="0"/>
              <a:t>When </a:t>
            </a:r>
            <a:r>
              <a:rPr lang="en-US" sz="2000" dirty="0"/>
              <a:t>Hurricane / Tropical Storm is in the ERCOT Region and is beginning to have an adverse impact on the </a:t>
            </a:r>
            <a:r>
              <a:rPr lang="en-US" sz="2000" dirty="0" smtClean="0"/>
              <a:t>System, the ERCOT Operator will issue an Emergency Notice</a:t>
            </a: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20283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Emergency Notice Continued </a:t>
            </a:r>
            <a:r>
              <a:rPr lang="en-US" dirty="0" smtClean="0"/>
              <a:t>TO Script #75</a:t>
            </a:r>
            <a:endParaRPr lang="en-US" b="1" dirty="0">
              <a:solidFill>
                <a:schemeClr val="accent1"/>
              </a:solidFill>
            </a:endParaRPr>
          </a:p>
        </p:txBody>
      </p:sp>
      <p:sp>
        <p:nvSpPr>
          <p:cNvPr id="3" name="Content Placeholder 2"/>
          <p:cNvSpPr>
            <a:spLocks noGrp="1"/>
          </p:cNvSpPr>
          <p:nvPr>
            <p:ph idx="1"/>
          </p:nvPr>
        </p:nvSpPr>
        <p:spPr>
          <a:xfrm>
            <a:off x="304800" y="1223169"/>
            <a:ext cx="8534400" cy="4876800"/>
          </a:xfrm>
        </p:spPr>
        <p:txBody>
          <a:bodyPr/>
          <a:lstStyle/>
          <a:p>
            <a:pPr marL="0" indent="0">
              <a:buNone/>
            </a:pPr>
            <a:r>
              <a:rPr lang="en-US" sz="2000" b="1" u="sng" dirty="0"/>
              <a:t>T#75 Emergency for Hurricane / Tropical Storm:</a:t>
            </a:r>
          </a:p>
          <a:p>
            <a:pPr marL="0" indent="0">
              <a:buNone/>
            </a:pPr>
            <a:r>
              <a:rPr lang="en-US" sz="2000" dirty="0"/>
              <a:t>“This call requires everyone to remain on the line until it is complete.  [TO] I will be asking you for the repeat back. This is ERCOT operator [first and last name]. At [</a:t>
            </a:r>
            <a:r>
              <a:rPr lang="en-US" sz="2000" dirty="0" err="1"/>
              <a:t>xx:xx</a:t>
            </a:r>
            <a:r>
              <a:rPr lang="en-US" sz="2000" dirty="0"/>
              <a:t>], ERCOT is issuing an Emergency Notice due to [Tropical Storm/Hurricane Name] having an adverse impact on the ERCOT System [specify condition]. TOs are instructed to:</a:t>
            </a:r>
          </a:p>
          <a:p>
            <a:pPr marL="0" lvl="0" indent="0">
              <a:buNone/>
            </a:pPr>
            <a:r>
              <a:rPr lang="en-US" sz="2000" dirty="0"/>
              <a:t>Be prepared to lose load and expect high voltage conditions</a:t>
            </a:r>
            <a:endParaRPr lang="en-US" sz="2000" b="1" u="sng" dirty="0"/>
          </a:p>
          <a:p>
            <a:pPr marL="0" lvl="0" indent="0">
              <a:buNone/>
            </a:pPr>
            <a:r>
              <a:rPr lang="en-US" sz="2000" dirty="0"/>
              <a:t>Keep ERCOT informed of any issues</a:t>
            </a:r>
            <a:endParaRPr lang="en-US" sz="2000" b="1" u="sng" dirty="0"/>
          </a:p>
          <a:p>
            <a:pPr marL="0" indent="0">
              <a:buNone/>
            </a:pPr>
            <a:r>
              <a:rPr lang="en-US" sz="2000" dirty="0"/>
              <a:t>ERCOT will continue to monitor the Storm. [TO] please repeat this back to me</a:t>
            </a:r>
            <a:r>
              <a:rPr lang="en-US" sz="2000" dirty="0" smtClean="0"/>
              <a:t>.”</a:t>
            </a:r>
            <a:endParaRPr lang="en-US" sz="2000" dirty="0"/>
          </a:p>
          <a:p>
            <a:pPr marL="0" indent="0">
              <a:buNone/>
            </a:pPr>
            <a:r>
              <a:rPr lang="en-US" sz="2000" dirty="0"/>
              <a:t>If repeat back is </a:t>
            </a:r>
            <a:r>
              <a:rPr lang="en-US" sz="2000" b="1" u="sng" dirty="0"/>
              <a:t>CORRECT</a:t>
            </a:r>
            <a:r>
              <a:rPr lang="en-US" sz="2000" dirty="0"/>
              <a:t>, “That is correct, thank you.”</a:t>
            </a:r>
          </a:p>
          <a:p>
            <a:pPr marL="0" indent="0">
              <a:buNone/>
            </a:pPr>
            <a:r>
              <a:rPr lang="en-US" sz="2000" dirty="0"/>
              <a:t>If </a:t>
            </a:r>
            <a:r>
              <a:rPr lang="en-US" sz="2000" b="1" u="sng" dirty="0"/>
              <a:t>INCORRECT</a:t>
            </a:r>
            <a:r>
              <a:rPr lang="en-US" sz="2000" dirty="0"/>
              <a:t>, repeat the process until the repeat back is correct.</a:t>
            </a:r>
          </a:p>
          <a:p>
            <a:pPr marL="0" indent="0">
              <a:buNone/>
            </a:pPr>
            <a:endParaRPr lang="en-US" sz="1000" dirty="0"/>
          </a:p>
          <a:p>
            <a:pPr marL="0" indent="0">
              <a:buNone/>
            </a:pPr>
            <a:r>
              <a:rPr lang="en-US" sz="1800" dirty="0">
                <a:hlinkClick r:id="rId3"/>
              </a:rPr>
              <a:t>http://www.ercot.com/content/wcm/key_documents_lists/90055/Scripts.docx</a:t>
            </a:r>
            <a:endParaRPr lang="en-US" sz="1800" dirty="0"/>
          </a:p>
          <a:p>
            <a:pPr marL="0" indent="0">
              <a:buNone/>
            </a:pP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25433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Real-time Desk Operating Procedure</a:t>
            </a: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b="1" dirty="0">
                <a:solidFill>
                  <a:schemeClr val="tx1"/>
                </a:solidFill>
              </a:rPr>
              <a:t>5.0 (Subsection - Emergency Notice)</a:t>
            </a:r>
            <a:endParaRPr lang="en-US" sz="2000" dirty="0">
              <a:solidFill>
                <a:schemeClr val="tx1"/>
              </a:solidFill>
            </a:endParaRPr>
          </a:p>
          <a:p>
            <a:pPr>
              <a:lnSpc>
                <a:spcPct val="150000"/>
              </a:lnSpc>
            </a:pPr>
            <a:endParaRPr lang="en-US" sz="2000" dirty="0" smtClean="0"/>
          </a:p>
          <a:p>
            <a:pPr>
              <a:lnSpc>
                <a:spcPct val="150000"/>
              </a:lnSpc>
            </a:pPr>
            <a:r>
              <a:rPr lang="en-US" sz="2000" dirty="0" smtClean="0"/>
              <a:t>When </a:t>
            </a:r>
            <a:r>
              <a:rPr lang="en-US" sz="2000" dirty="0"/>
              <a:t>Hurricane / Tropical Storm is in the ERCOT Region and is beginning to have an adverse impact on the </a:t>
            </a:r>
            <a:r>
              <a:rPr lang="en-US" sz="2000" dirty="0" smtClean="0"/>
              <a:t>System, the ERCOT Operator will issue an Emergency Notice</a:t>
            </a: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4862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Emergency Notice Continued QSE Script #61</a:t>
            </a:r>
            <a:endParaRPr lang="en-US" b="1" dirty="0">
              <a:solidFill>
                <a:schemeClr val="accent1"/>
              </a:solidFill>
            </a:endParaRPr>
          </a:p>
        </p:txBody>
      </p:sp>
      <p:sp>
        <p:nvSpPr>
          <p:cNvPr id="3" name="Content Placeholder 2"/>
          <p:cNvSpPr>
            <a:spLocks noGrp="1"/>
          </p:cNvSpPr>
          <p:nvPr>
            <p:ph idx="1"/>
          </p:nvPr>
        </p:nvSpPr>
        <p:spPr>
          <a:xfrm>
            <a:off x="304800" y="1219200"/>
            <a:ext cx="8534400" cy="5029200"/>
          </a:xfrm>
        </p:spPr>
        <p:txBody>
          <a:bodyPr/>
          <a:lstStyle/>
          <a:p>
            <a:pPr marL="0" indent="0">
              <a:buNone/>
            </a:pPr>
            <a:r>
              <a:rPr lang="en-US" sz="2000" b="1" u="sng" dirty="0"/>
              <a:t>Q#61 Emergency Notice for Hurricane/Tropical Storm:</a:t>
            </a:r>
          </a:p>
          <a:p>
            <a:pPr marL="0" indent="0">
              <a:buNone/>
            </a:pPr>
            <a:r>
              <a:rPr lang="en-US" sz="2000" dirty="0"/>
              <a:t>“This call requires everyone to remain on the line until it is complete.  [QSE] I will be asking you for the repeat back. This is ERCOT Operator [first and last name]. At [</a:t>
            </a:r>
            <a:r>
              <a:rPr lang="en-US" sz="2000" dirty="0" err="1"/>
              <a:t>xx:xx</a:t>
            </a:r>
            <a:r>
              <a:rPr lang="en-US" sz="2000" dirty="0"/>
              <a:t>], ERCOT is issuing an Emergency Notice due to [Tropical Storm/Hurricane Name] having an adverse impact on the ERCOT System [specify condition].  QSEs are instructed to:</a:t>
            </a:r>
          </a:p>
          <a:p>
            <a:pPr marL="0" lvl="0" indent="0">
              <a:buNone/>
            </a:pPr>
            <a:r>
              <a:rPr lang="en-US" sz="2000" dirty="0"/>
              <a:t>Be prepared to reduce Generator output due to anticipated load loss and respond to voltage support issues as requested,</a:t>
            </a:r>
          </a:p>
          <a:p>
            <a:pPr marL="0" lvl="0" indent="0">
              <a:buNone/>
            </a:pPr>
            <a:r>
              <a:rPr lang="en-US" sz="2000" dirty="0"/>
              <a:t>Keep COPs and HSLs current. </a:t>
            </a:r>
          </a:p>
          <a:p>
            <a:pPr marL="0" indent="0">
              <a:buNone/>
            </a:pPr>
            <a:r>
              <a:rPr lang="en-US" sz="2000" dirty="0"/>
              <a:t>ERCOT will continue to monitor [Tropical Storm/Hurricane Name].  [QSE] please repeat this back to me.” </a:t>
            </a:r>
          </a:p>
          <a:p>
            <a:pPr marL="0" indent="0">
              <a:buNone/>
            </a:pPr>
            <a:r>
              <a:rPr lang="en-US" sz="2000" dirty="0"/>
              <a:t>If repeat back is </a:t>
            </a:r>
            <a:r>
              <a:rPr lang="en-US" sz="2000" b="1" u="sng" dirty="0"/>
              <a:t>CORRECT</a:t>
            </a:r>
            <a:r>
              <a:rPr lang="en-US" sz="2000" dirty="0"/>
              <a:t>, “That is correct, thank you.”</a:t>
            </a:r>
          </a:p>
          <a:p>
            <a:pPr marL="0" indent="0">
              <a:buNone/>
            </a:pPr>
            <a:r>
              <a:rPr lang="en-US" sz="2000" dirty="0"/>
              <a:t>If </a:t>
            </a:r>
            <a:r>
              <a:rPr lang="en-US" sz="2000" b="1" u="sng" dirty="0"/>
              <a:t>INCORRECT</a:t>
            </a:r>
            <a:r>
              <a:rPr lang="en-US" sz="2000" dirty="0"/>
              <a:t>, repeat the process until the repeat back is correct.</a:t>
            </a:r>
          </a:p>
          <a:p>
            <a:pPr marL="0" indent="0">
              <a:buNone/>
            </a:pPr>
            <a:endParaRPr lang="en-US" sz="1000" dirty="0" smtClean="0"/>
          </a:p>
          <a:p>
            <a:pPr marL="0" indent="0">
              <a:buNone/>
            </a:pPr>
            <a:r>
              <a:rPr lang="en-US" sz="1800" dirty="0">
                <a:hlinkClick r:id="rId3"/>
              </a:rPr>
              <a:t>http://</a:t>
            </a:r>
            <a:r>
              <a:rPr lang="en-US" sz="1800" dirty="0" smtClean="0">
                <a:hlinkClick r:id="rId3"/>
              </a:rPr>
              <a:t>www.ercot.com/content/wcm/key_documents_lists/90055/Scripts.docx</a:t>
            </a:r>
            <a:endParaRPr lang="en-US" sz="1800" dirty="0" smtClean="0"/>
          </a:p>
          <a:p>
            <a:pPr marL="0" indent="0">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372680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Harvey Animated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1dh-I1_ye8"/>
          <p:cNvPicPr>
            <a:picLocks noRot="1" noChangeAspect="1"/>
          </p:cNvPicPr>
          <p:nvPr>
            <a:videoFile r:link="rId1"/>
          </p:nvPr>
        </p:nvPicPr>
        <p:blipFill>
          <a:blip r:embed="rId4"/>
          <a:stretch>
            <a:fillRect/>
          </a:stretch>
        </p:blipFill>
        <p:spPr>
          <a:xfrm>
            <a:off x="315960" y="812800"/>
            <a:ext cx="8485140" cy="5105400"/>
          </a:xfrm>
          <a:prstGeom prst="rect">
            <a:avLst/>
          </a:prstGeom>
        </p:spPr>
      </p:pic>
      <p:sp>
        <p:nvSpPr>
          <p:cNvPr id="3" name="Rectangle 2"/>
          <p:cNvSpPr/>
          <p:nvPr/>
        </p:nvSpPr>
        <p:spPr>
          <a:xfrm>
            <a:off x="277860" y="5929868"/>
            <a:ext cx="3151140" cy="369332"/>
          </a:xfrm>
          <a:prstGeom prst="rect">
            <a:avLst/>
          </a:prstGeom>
        </p:spPr>
        <p:txBody>
          <a:bodyPr wrap="square">
            <a:spAutoFit/>
          </a:bodyPr>
          <a:lstStyle/>
          <a:p>
            <a:r>
              <a:rPr lang="en-US" dirty="0">
                <a:hlinkClick r:id="rId5"/>
              </a:rPr>
              <a:t>https://</a:t>
            </a:r>
            <a:r>
              <a:rPr lang="en-US" dirty="0" smtClean="0">
                <a:hlinkClick r:id="rId5"/>
              </a:rPr>
              <a:t>youtu.be/P1dh-I1_ye8</a:t>
            </a:r>
            <a:endParaRPr lang="en-US" dirty="0"/>
          </a:p>
        </p:txBody>
      </p:sp>
    </p:spTree>
    <p:extLst>
      <p:ext uri="{BB962C8B-B14F-4D97-AF65-F5344CB8AC3E}">
        <p14:creationId xmlns:p14="http://schemas.microsoft.com/office/powerpoint/2010/main" val="29713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Major </a:t>
            </a:r>
            <a:r>
              <a:rPr lang="en-US" dirty="0"/>
              <a:t>Impacts</a:t>
            </a:r>
            <a:r>
              <a:rPr lang="en-US" dirty="0" smtClean="0"/>
              <a:t> </a:t>
            </a:r>
            <a:r>
              <a:rPr lang="en-US" dirty="0"/>
              <a:t>Storm Surge, Flooding and Wind</a:t>
            </a:r>
          </a:p>
        </p:txBody>
      </p:sp>
      <p:pic>
        <p:nvPicPr>
          <p:cNvPr id="5" name="go-rFTzX6LU"/>
          <p:cNvPicPr>
            <a:picLocks noGrp="1" noRot="1" noChangeAspect="1"/>
          </p:cNvPicPr>
          <p:nvPr>
            <p:ph idx="1"/>
            <a:videoFile r:link="rId1"/>
          </p:nvPr>
        </p:nvPicPr>
        <p:blipFill>
          <a:blip r:embed="rId4"/>
          <a:stretch>
            <a:fillRect/>
          </a:stretch>
        </p:blipFill>
        <p:spPr>
          <a:xfrm>
            <a:off x="355600" y="914400"/>
            <a:ext cx="8412238" cy="4953000"/>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
        <p:nvSpPr>
          <p:cNvPr id="3" name="Rectangle 2"/>
          <p:cNvSpPr/>
          <p:nvPr/>
        </p:nvSpPr>
        <p:spPr>
          <a:xfrm>
            <a:off x="304800" y="5905500"/>
            <a:ext cx="3211135" cy="369332"/>
          </a:xfrm>
          <a:prstGeom prst="rect">
            <a:avLst/>
          </a:prstGeom>
        </p:spPr>
        <p:txBody>
          <a:bodyPr wrap="none">
            <a:spAutoFit/>
          </a:bodyPr>
          <a:lstStyle/>
          <a:p>
            <a:r>
              <a:rPr lang="en-US" dirty="0">
                <a:hlinkClick r:id="rId5"/>
              </a:rPr>
              <a:t>https://</a:t>
            </a:r>
            <a:r>
              <a:rPr lang="en-US" dirty="0" smtClean="0">
                <a:hlinkClick r:id="rId5"/>
              </a:rPr>
              <a:t>youtu.be/go-rFTzX6LU</a:t>
            </a:r>
            <a:endParaRPr lang="en-US" dirty="0"/>
          </a:p>
        </p:txBody>
      </p:sp>
    </p:spTree>
    <p:extLst>
      <p:ext uri="{BB962C8B-B14F-4D97-AF65-F5344CB8AC3E}">
        <p14:creationId xmlns:p14="http://schemas.microsoft.com/office/powerpoint/2010/main" val="2215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Major Impacts due to Hurricane Harvey</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a:lnSpc>
                <a:spcPct val="150000"/>
              </a:lnSpc>
            </a:pPr>
            <a:r>
              <a:rPr lang="en-US" sz="2000" dirty="0"/>
              <a:t>Major hurricane force winds inflicted significant damage across Aransas County. Nearly every structure in Port Aransas, Rockport, and Fulton was damaged. Significant structural damage due to the winds were reported at Port Lavaca, </a:t>
            </a:r>
            <a:r>
              <a:rPr lang="en-US" sz="2000" dirty="0" err="1"/>
              <a:t>Copano</a:t>
            </a:r>
            <a:r>
              <a:rPr lang="en-US" sz="2000" dirty="0"/>
              <a:t> Village, and Ingleside</a:t>
            </a:r>
            <a:r>
              <a:rPr lang="en-US" sz="2000" dirty="0" smtClean="0"/>
              <a:t>.</a:t>
            </a:r>
          </a:p>
          <a:p>
            <a:pPr>
              <a:lnSpc>
                <a:spcPct val="150000"/>
              </a:lnSpc>
            </a:pPr>
            <a:endParaRPr lang="en-US" sz="1800" dirty="0" smtClean="0"/>
          </a:p>
          <a:p>
            <a:pPr>
              <a:lnSpc>
                <a:spcPct val="150000"/>
              </a:lnSpc>
            </a:pPr>
            <a:r>
              <a:rPr lang="en-US" sz="2000" dirty="0" smtClean="0"/>
              <a:t>The </a:t>
            </a:r>
            <a:r>
              <a:rPr lang="en-US" sz="2000" dirty="0"/>
              <a:t>highest storm surge was recorded at the Aransas Wildlife Refuge, where a 12ft surge was reported. Port Lavaca’s storm surge topped 10 feet. </a:t>
            </a:r>
            <a:endParaRPr lang="en-US" sz="2000" dirty="0" smtClean="0"/>
          </a:p>
          <a:p>
            <a:pPr>
              <a:lnSpc>
                <a:spcPct val="150000"/>
              </a:lnSpc>
            </a:pPr>
            <a:endParaRPr lang="en-US" sz="1800" dirty="0" smtClean="0"/>
          </a:p>
          <a:p>
            <a:pPr>
              <a:lnSpc>
                <a:spcPct val="150000"/>
              </a:lnSpc>
            </a:pPr>
            <a:r>
              <a:rPr lang="en-US" sz="2000" dirty="0" smtClean="0"/>
              <a:t>Major flooding occurred in the Houston area as a </a:t>
            </a:r>
            <a:r>
              <a:rPr lang="en-US" sz="2000" dirty="0"/>
              <a:t>r</a:t>
            </a:r>
            <a:r>
              <a:rPr lang="en-US" sz="2000" dirty="0" smtClean="0"/>
              <a:t>ecorded 51.88 </a:t>
            </a:r>
            <a:r>
              <a:rPr lang="en-US" sz="2000" dirty="0"/>
              <a:t>inches </a:t>
            </a:r>
            <a:r>
              <a:rPr lang="en-US" sz="2000" dirty="0" smtClean="0"/>
              <a:t>of rain occurred on </a:t>
            </a:r>
            <a:r>
              <a:rPr lang="en-US" sz="2000" dirty="0"/>
              <a:t>Cedar Bayou near Highlands, </a:t>
            </a:r>
            <a:r>
              <a:rPr lang="en-US" sz="2000" dirty="0" smtClean="0"/>
              <a:t>Texas.</a:t>
            </a:r>
            <a:endParaRPr lang="en-US" sz="2000" dirty="0"/>
          </a:p>
          <a:p>
            <a:pPr>
              <a:lnSpc>
                <a:spcPct val="150000"/>
              </a:lnSpc>
            </a:pPr>
            <a:endParaRPr lang="en-US" sz="2000" dirty="0"/>
          </a:p>
          <a:p>
            <a:pPr>
              <a:lnSpc>
                <a:spcPct val="150000"/>
              </a:lnSpc>
            </a:pP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3745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258" t="11487" r="11996" b="16719"/>
          <a:stretch/>
        </p:blipFill>
        <p:spPr>
          <a:xfrm>
            <a:off x="445008" y="990600"/>
            <a:ext cx="8394192" cy="5181600"/>
          </a:xfrm>
          <a:prstGeom prst="rect">
            <a:avLst/>
          </a:prstGeom>
        </p:spPr>
      </p:pic>
      <p:sp>
        <p:nvSpPr>
          <p:cNvPr id="2" name="Title 1"/>
          <p:cNvSpPr>
            <a:spLocks noGrp="1"/>
          </p:cNvSpPr>
          <p:nvPr>
            <p:ph type="title"/>
          </p:nvPr>
        </p:nvSpPr>
        <p:spPr/>
        <p:txBody>
          <a:bodyPr/>
          <a:lstStyle/>
          <a:p>
            <a:r>
              <a:rPr lang="en-US" dirty="0" smtClean="0"/>
              <a:t>Hurricane Harvey Impact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9" name="TextBox 8"/>
          <p:cNvSpPr txBox="1"/>
          <p:nvPr/>
        </p:nvSpPr>
        <p:spPr>
          <a:xfrm>
            <a:off x="6450562" y="5486400"/>
            <a:ext cx="2083838" cy="461665"/>
          </a:xfrm>
          <a:prstGeom prst="rect">
            <a:avLst/>
          </a:prstGeom>
          <a:noFill/>
          <a:ln>
            <a:solidFill>
              <a:srgbClr val="FFFF00"/>
            </a:solidFill>
          </a:ln>
        </p:spPr>
        <p:txBody>
          <a:bodyPr wrap="square" rtlCol="0">
            <a:spAutoFit/>
          </a:bodyPr>
          <a:lstStyle/>
          <a:p>
            <a:r>
              <a:rPr lang="en-US" sz="2400" dirty="0" smtClean="0">
                <a:solidFill>
                  <a:srgbClr val="FFFF00"/>
                </a:solidFill>
              </a:rPr>
              <a:t>8/26/17 08:00</a:t>
            </a:r>
            <a:endParaRPr lang="en-US" sz="2400" dirty="0">
              <a:solidFill>
                <a:srgbClr val="FFFF00"/>
              </a:solidFill>
            </a:endParaRPr>
          </a:p>
        </p:txBody>
      </p:sp>
      <p:sp>
        <p:nvSpPr>
          <p:cNvPr id="5" name="TextBox 4"/>
          <p:cNvSpPr txBox="1"/>
          <p:nvPr/>
        </p:nvSpPr>
        <p:spPr>
          <a:xfrm>
            <a:off x="6835891" y="1066800"/>
            <a:ext cx="1313180" cy="369332"/>
          </a:xfrm>
          <a:prstGeom prst="rect">
            <a:avLst/>
          </a:prstGeom>
          <a:solidFill>
            <a:srgbClr val="000000">
              <a:alpha val="49020"/>
            </a:srgbClr>
          </a:solidFill>
        </p:spPr>
        <p:txBody>
          <a:bodyPr wrap="none" rtlCol="0">
            <a:spAutoFit/>
          </a:bodyPr>
          <a:lstStyle/>
          <a:p>
            <a:r>
              <a:rPr lang="en-US" dirty="0" smtClean="0">
                <a:solidFill>
                  <a:srgbClr val="FFFF00"/>
                </a:solidFill>
              </a:rPr>
              <a:t>Houston </a:t>
            </a:r>
            <a:r>
              <a:rPr lang="en-US" dirty="0" smtClean="0">
                <a:solidFill>
                  <a:srgbClr val="FFFF00"/>
                </a:solidFill>
                <a:sym typeface="Wingdings" panose="05000000000000000000" pitchFamily="2" charset="2"/>
              </a:rPr>
              <a:t></a:t>
            </a:r>
            <a:endParaRPr lang="en-US" dirty="0">
              <a:solidFill>
                <a:srgbClr val="FFFF00"/>
              </a:solidFill>
            </a:endParaRPr>
          </a:p>
        </p:txBody>
      </p:sp>
      <p:sp>
        <p:nvSpPr>
          <p:cNvPr id="7" name="TextBox 6"/>
          <p:cNvSpPr txBox="1"/>
          <p:nvPr/>
        </p:nvSpPr>
        <p:spPr>
          <a:xfrm>
            <a:off x="461050" y="990600"/>
            <a:ext cx="1428661" cy="369332"/>
          </a:xfrm>
          <a:prstGeom prst="rect">
            <a:avLst/>
          </a:prstGeom>
          <a:solidFill>
            <a:srgbClr val="000000">
              <a:alpha val="49020"/>
            </a:srgbClr>
          </a:solidFill>
        </p:spPr>
        <p:txBody>
          <a:bodyPr wrap="none" rtlCol="0">
            <a:spAutoFit/>
          </a:bodyPr>
          <a:lstStyle/>
          <a:p>
            <a:r>
              <a:rPr lang="en-US" dirty="0" smtClean="0">
                <a:solidFill>
                  <a:srgbClr val="FFFF00"/>
                </a:solidFill>
              </a:rPr>
              <a:t>San Antonio</a:t>
            </a:r>
            <a:endParaRPr lang="en-US" dirty="0">
              <a:solidFill>
                <a:srgbClr val="FFFF00"/>
              </a:solidFill>
            </a:endParaRPr>
          </a:p>
        </p:txBody>
      </p:sp>
      <p:sp>
        <p:nvSpPr>
          <p:cNvPr id="8" name="TextBox 7"/>
          <p:cNvSpPr txBox="1"/>
          <p:nvPr/>
        </p:nvSpPr>
        <p:spPr>
          <a:xfrm>
            <a:off x="1175380" y="4191000"/>
            <a:ext cx="1646605" cy="369332"/>
          </a:xfrm>
          <a:prstGeom prst="rect">
            <a:avLst/>
          </a:prstGeom>
          <a:solidFill>
            <a:srgbClr val="000000">
              <a:alpha val="49020"/>
            </a:srgbClr>
          </a:solidFill>
        </p:spPr>
        <p:txBody>
          <a:bodyPr wrap="none" rtlCol="0">
            <a:spAutoFit/>
          </a:bodyPr>
          <a:lstStyle/>
          <a:p>
            <a:r>
              <a:rPr lang="en-US" dirty="0" smtClean="0">
                <a:solidFill>
                  <a:srgbClr val="FFFF00"/>
                </a:solidFill>
              </a:rPr>
              <a:t>Corpus Christi</a:t>
            </a:r>
            <a:endParaRPr lang="en-US" dirty="0">
              <a:solidFill>
                <a:srgbClr val="FFFF00"/>
              </a:solidFill>
            </a:endParaRPr>
          </a:p>
        </p:txBody>
      </p:sp>
    </p:spTree>
    <p:extLst>
      <p:ext uri="{BB962C8B-B14F-4D97-AF65-F5344CB8AC3E}">
        <p14:creationId xmlns:p14="http://schemas.microsoft.com/office/powerpoint/2010/main" val="3585211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AEP Photos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4"/>
          <p:cNvPicPr>
            <a:picLocks noChangeAspect="1"/>
          </p:cNvPicPr>
          <p:nvPr/>
        </p:nvPicPr>
        <p:blipFill>
          <a:blip r:embed="rId3"/>
          <a:stretch>
            <a:fillRect/>
          </a:stretch>
        </p:blipFill>
        <p:spPr>
          <a:xfrm>
            <a:off x="228600" y="914400"/>
            <a:ext cx="6919770" cy="4042628"/>
          </a:xfrm>
          <a:prstGeom prst="rect">
            <a:avLst/>
          </a:prstGeom>
        </p:spPr>
      </p:pic>
      <p:pic>
        <p:nvPicPr>
          <p:cNvPr id="6" name="Picture 5"/>
          <p:cNvPicPr>
            <a:picLocks noChangeAspect="1"/>
          </p:cNvPicPr>
          <p:nvPr/>
        </p:nvPicPr>
        <p:blipFill>
          <a:blip r:embed="rId4"/>
          <a:stretch>
            <a:fillRect/>
          </a:stretch>
        </p:blipFill>
        <p:spPr>
          <a:xfrm>
            <a:off x="2994652" y="3238418"/>
            <a:ext cx="5463548" cy="3314782"/>
          </a:xfrm>
          <a:prstGeom prst="rect">
            <a:avLst/>
          </a:prstGeom>
        </p:spPr>
      </p:pic>
      <p:sp>
        <p:nvSpPr>
          <p:cNvPr id="7" name="TextBox 6"/>
          <p:cNvSpPr txBox="1"/>
          <p:nvPr/>
        </p:nvSpPr>
        <p:spPr>
          <a:xfrm>
            <a:off x="3886200" y="1066800"/>
            <a:ext cx="2608406" cy="369332"/>
          </a:xfrm>
          <a:prstGeom prst="rect">
            <a:avLst/>
          </a:prstGeom>
          <a:noFill/>
        </p:spPr>
        <p:txBody>
          <a:bodyPr wrap="none" rtlCol="0">
            <a:spAutoFit/>
          </a:bodyPr>
          <a:lstStyle/>
          <a:p>
            <a:r>
              <a:rPr lang="en-US" dirty="0" smtClean="0"/>
              <a:t>STP-White Point 345kV</a:t>
            </a:r>
          </a:p>
        </p:txBody>
      </p:sp>
      <p:sp>
        <p:nvSpPr>
          <p:cNvPr id="8" name="TextBox 7"/>
          <p:cNvSpPr txBox="1"/>
          <p:nvPr/>
        </p:nvSpPr>
        <p:spPr>
          <a:xfrm>
            <a:off x="5726426" y="3429000"/>
            <a:ext cx="2557175" cy="369332"/>
          </a:xfrm>
          <a:prstGeom prst="rect">
            <a:avLst/>
          </a:prstGeom>
          <a:noFill/>
        </p:spPr>
        <p:txBody>
          <a:bodyPr wrap="none" rtlCol="0">
            <a:spAutoFit/>
          </a:bodyPr>
          <a:lstStyle/>
          <a:p>
            <a:r>
              <a:rPr lang="en-US" dirty="0" err="1" smtClean="0"/>
              <a:t>Tatton</a:t>
            </a:r>
            <a:r>
              <a:rPr lang="en-US" dirty="0" smtClean="0"/>
              <a:t> 69kV Substation</a:t>
            </a:r>
            <a:endParaRPr lang="en-US" dirty="0"/>
          </a:p>
        </p:txBody>
      </p:sp>
    </p:spTree>
    <p:extLst>
      <p:ext uri="{BB962C8B-B14F-4D97-AF65-F5344CB8AC3E}">
        <p14:creationId xmlns:p14="http://schemas.microsoft.com/office/powerpoint/2010/main" val="39657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STEC Photos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3" name="Picture 2"/>
          <p:cNvPicPr>
            <a:picLocks noChangeAspect="1"/>
          </p:cNvPicPr>
          <p:nvPr/>
        </p:nvPicPr>
        <p:blipFill>
          <a:blip r:embed="rId2"/>
          <a:stretch>
            <a:fillRect/>
          </a:stretch>
        </p:blipFill>
        <p:spPr>
          <a:xfrm>
            <a:off x="4430512" y="762000"/>
            <a:ext cx="4054727" cy="3162418"/>
          </a:xfrm>
          <a:prstGeom prst="rect">
            <a:avLst/>
          </a:prstGeom>
        </p:spPr>
      </p:pic>
      <p:pic>
        <p:nvPicPr>
          <p:cNvPr id="8" name="Picture 7"/>
          <p:cNvPicPr>
            <a:picLocks noChangeAspect="1"/>
          </p:cNvPicPr>
          <p:nvPr/>
        </p:nvPicPr>
        <p:blipFill>
          <a:blip r:embed="rId3"/>
          <a:stretch>
            <a:fillRect/>
          </a:stretch>
        </p:blipFill>
        <p:spPr>
          <a:xfrm>
            <a:off x="304800" y="762000"/>
            <a:ext cx="4140777" cy="4572000"/>
          </a:xfrm>
          <a:prstGeom prst="rect">
            <a:avLst/>
          </a:prstGeom>
        </p:spPr>
      </p:pic>
      <p:pic>
        <p:nvPicPr>
          <p:cNvPr id="9" name="Picture 8"/>
          <p:cNvPicPr>
            <a:picLocks noChangeAspect="1"/>
          </p:cNvPicPr>
          <p:nvPr/>
        </p:nvPicPr>
        <p:blipFill>
          <a:blip r:embed="rId4"/>
          <a:stretch>
            <a:fillRect/>
          </a:stretch>
        </p:blipFill>
        <p:spPr>
          <a:xfrm>
            <a:off x="4445577" y="3924418"/>
            <a:ext cx="4306856" cy="2704982"/>
          </a:xfrm>
          <a:prstGeom prst="rect">
            <a:avLst/>
          </a:prstGeom>
        </p:spPr>
      </p:pic>
    </p:spTree>
    <p:extLst>
      <p:ext uri="{BB962C8B-B14F-4D97-AF65-F5344CB8AC3E}">
        <p14:creationId xmlns:p14="http://schemas.microsoft.com/office/powerpoint/2010/main" val="25067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lvl="1"/>
            <a:r>
              <a:rPr lang="en-US" dirty="0" smtClean="0">
                <a:solidFill>
                  <a:schemeClr val="tx1"/>
                </a:solidFill>
              </a:rPr>
              <a:t>Identify the two ERCOT departments who advised the Transmission Operators to restore Transmission Equipment</a:t>
            </a:r>
          </a:p>
          <a:p>
            <a:pPr lvl="1"/>
            <a:endParaRPr lang="en-US" dirty="0" smtClean="0">
              <a:solidFill>
                <a:schemeClr val="tx1"/>
              </a:solidFill>
            </a:endParaRPr>
          </a:p>
          <a:p>
            <a:pPr lvl="1"/>
            <a:r>
              <a:rPr lang="en-US" dirty="0" smtClean="0">
                <a:solidFill>
                  <a:schemeClr val="tx1"/>
                </a:solidFill>
              </a:rPr>
              <a:t>List </a:t>
            </a:r>
            <a:r>
              <a:rPr lang="en-US" dirty="0">
                <a:solidFill>
                  <a:schemeClr val="tx1"/>
                </a:solidFill>
              </a:rPr>
              <a:t>the </a:t>
            </a:r>
            <a:r>
              <a:rPr lang="en-US" dirty="0" smtClean="0">
                <a:solidFill>
                  <a:schemeClr val="tx1"/>
                </a:solidFill>
              </a:rPr>
              <a:t>four types </a:t>
            </a:r>
            <a:r>
              <a:rPr lang="en-US" dirty="0">
                <a:solidFill>
                  <a:schemeClr val="tx1"/>
                </a:solidFill>
              </a:rPr>
              <a:t>of </a:t>
            </a:r>
            <a:r>
              <a:rPr lang="en-US" dirty="0" smtClean="0">
                <a:solidFill>
                  <a:schemeClr val="tx1"/>
                </a:solidFill>
              </a:rPr>
              <a:t>notifications ERCOT issued for </a:t>
            </a:r>
            <a:r>
              <a:rPr lang="en-US" dirty="0">
                <a:solidFill>
                  <a:schemeClr val="tx1"/>
                </a:solidFill>
              </a:rPr>
              <a:t>Hurricane </a:t>
            </a:r>
            <a:r>
              <a:rPr lang="en-US" dirty="0" smtClean="0">
                <a:solidFill>
                  <a:schemeClr val="tx1"/>
                </a:solidFill>
              </a:rPr>
              <a:t>Harvey</a:t>
            </a:r>
          </a:p>
          <a:p>
            <a:pPr lvl="1"/>
            <a:endParaRPr lang="en-US" dirty="0">
              <a:solidFill>
                <a:schemeClr val="tx1"/>
              </a:solidFill>
            </a:endParaRPr>
          </a:p>
          <a:p>
            <a:pPr lvl="1"/>
            <a:r>
              <a:rPr lang="en-US" dirty="0" smtClean="0">
                <a:solidFill>
                  <a:schemeClr val="tx1"/>
                </a:solidFill>
              </a:rPr>
              <a:t>Identify the region in Texas that ERCOT had gas supply concerns</a:t>
            </a:r>
          </a:p>
          <a:p>
            <a:pPr lvl="1"/>
            <a:endParaRPr lang="en-US" dirty="0">
              <a:solidFill>
                <a:schemeClr val="tx1"/>
              </a:solidFill>
            </a:endParaRPr>
          </a:p>
          <a:p>
            <a:pPr lvl="1"/>
            <a:r>
              <a:rPr lang="en-US" dirty="0" smtClean="0">
                <a:solidFill>
                  <a:schemeClr val="tx1"/>
                </a:solidFill>
              </a:rPr>
              <a:t>Identify two major Impacts to the ERCOT electric grid caused by Hurricane Harvey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CNP Photos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6" name="Picture 5"/>
          <p:cNvPicPr>
            <a:picLocks noChangeAspect="1"/>
          </p:cNvPicPr>
          <p:nvPr/>
        </p:nvPicPr>
        <p:blipFill>
          <a:blip r:embed="rId2"/>
          <a:stretch>
            <a:fillRect/>
          </a:stretch>
        </p:blipFill>
        <p:spPr>
          <a:xfrm>
            <a:off x="2444741" y="4038600"/>
            <a:ext cx="6040498" cy="2590800"/>
          </a:xfrm>
          <a:prstGeom prst="rect">
            <a:avLst/>
          </a:prstGeom>
        </p:spPr>
      </p:pic>
      <p:pic>
        <p:nvPicPr>
          <p:cNvPr id="5" name="Picture 4"/>
          <p:cNvPicPr>
            <a:picLocks noChangeAspect="1"/>
          </p:cNvPicPr>
          <p:nvPr/>
        </p:nvPicPr>
        <p:blipFill>
          <a:blip r:embed="rId3"/>
          <a:stretch>
            <a:fillRect/>
          </a:stretch>
        </p:blipFill>
        <p:spPr>
          <a:xfrm>
            <a:off x="35232" y="762000"/>
            <a:ext cx="5486400" cy="3313529"/>
          </a:xfrm>
          <a:prstGeom prst="rect">
            <a:avLst/>
          </a:prstGeom>
        </p:spPr>
      </p:pic>
      <p:pic>
        <p:nvPicPr>
          <p:cNvPr id="7" name="Picture 6"/>
          <p:cNvPicPr>
            <a:picLocks noChangeAspect="1"/>
          </p:cNvPicPr>
          <p:nvPr/>
        </p:nvPicPr>
        <p:blipFill>
          <a:blip r:embed="rId4"/>
          <a:stretch>
            <a:fillRect/>
          </a:stretch>
        </p:blipFill>
        <p:spPr>
          <a:xfrm>
            <a:off x="5524500" y="762000"/>
            <a:ext cx="3581400" cy="3313529"/>
          </a:xfrm>
          <a:prstGeom prst="rect">
            <a:avLst/>
          </a:prstGeom>
        </p:spPr>
      </p:pic>
    </p:spTree>
    <p:extLst>
      <p:ext uri="{BB962C8B-B14F-4D97-AF65-F5344CB8AC3E}">
        <p14:creationId xmlns:p14="http://schemas.microsoft.com/office/powerpoint/2010/main" val="10826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Weather Data Information</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r>
              <a:rPr lang="en-US" sz="2000" dirty="0"/>
              <a:t>ERCOT utilized </a:t>
            </a:r>
            <a:r>
              <a:rPr lang="en-US" sz="2000" dirty="0" err="1"/>
              <a:t>WeatherSentry</a:t>
            </a:r>
            <a:r>
              <a:rPr lang="en-US" sz="2000" dirty="0"/>
              <a:t>, local and national televised weather </a:t>
            </a:r>
            <a:r>
              <a:rPr lang="en-US" sz="2000" dirty="0" smtClean="0"/>
              <a:t>channels.  </a:t>
            </a:r>
            <a:r>
              <a:rPr lang="en-US" sz="2000" dirty="0"/>
              <a:t>W</a:t>
            </a:r>
            <a:r>
              <a:rPr lang="en-US" sz="2000" dirty="0" smtClean="0"/>
              <a:t>ebsites </a:t>
            </a:r>
            <a:r>
              <a:rPr lang="en-US" sz="2000" dirty="0"/>
              <a:t>for National Hurricane Center (NHC), </a:t>
            </a:r>
            <a:r>
              <a:rPr lang="en-US" sz="2000" dirty="0" err="1"/>
              <a:t>Intellicast</a:t>
            </a:r>
            <a:r>
              <a:rPr lang="en-US" sz="2000" dirty="0"/>
              <a:t>, </a:t>
            </a:r>
            <a:r>
              <a:rPr lang="en-US" sz="2000" dirty="0" smtClean="0"/>
              <a:t>and National Oceanic and Atmospheric Administration (NOAA</a:t>
            </a:r>
            <a:r>
              <a:rPr lang="en-US" sz="2000" dirty="0"/>
              <a:t>).  </a:t>
            </a:r>
          </a:p>
          <a:p>
            <a:endParaRPr lang="en-US" sz="2000" dirty="0"/>
          </a:p>
          <a:p>
            <a:r>
              <a:rPr lang="en-US" sz="2000" dirty="0" smtClean="0"/>
              <a:t>ERCOT’s </a:t>
            </a:r>
            <a:r>
              <a:rPr lang="en-US" sz="2000" dirty="0"/>
              <a:t>Senior </a:t>
            </a:r>
            <a:r>
              <a:rPr lang="en-US" sz="2000" dirty="0" smtClean="0"/>
              <a:t>Meteorologist (Chris Coleman) </a:t>
            </a:r>
            <a:r>
              <a:rPr lang="en-US" sz="2000" dirty="0"/>
              <a:t>also utilized computer models supplied from a weather vendor, </a:t>
            </a:r>
            <a:r>
              <a:rPr lang="en-US" sz="2000" i="1" dirty="0"/>
              <a:t>The Weather Company/WSI</a:t>
            </a:r>
            <a:r>
              <a:rPr lang="en-US" sz="2000" dirty="0"/>
              <a:t>, as well as models </a:t>
            </a:r>
            <a:r>
              <a:rPr lang="en-US" sz="2000" dirty="0" smtClean="0"/>
              <a:t>he has available; in </a:t>
            </a:r>
            <a:r>
              <a:rPr lang="en-US" sz="2000" dirty="0"/>
              <a:t>addition to his personal forecast experience and discussions with fellow meteorologists in Houston</a:t>
            </a:r>
            <a:r>
              <a:rPr lang="en-US" sz="2000" dirty="0" smtClean="0"/>
              <a:t>.</a:t>
            </a:r>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40283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Storm Impacts</a:t>
            </a:r>
            <a:endParaRPr lang="en-US" b="1" dirty="0">
              <a:solidFill>
                <a:schemeClr val="accent1"/>
              </a:solidFill>
            </a:endParaRPr>
          </a:p>
        </p:txBody>
      </p:sp>
      <p:sp>
        <p:nvSpPr>
          <p:cNvPr id="3" name="Content Placeholder 2"/>
          <p:cNvSpPr>
            <a:spLocks noGrp="1"/>
          </p:cNvSpPr>
          <p:nvPr>
            <p:ph idx="1"/>
          </p:nvPr>
        </p:nvSpPr>
        <p:spPr>
          <a:xfrm>
            <a:off x="304800" y="838200"/>
            <a:ext cx="8534400" cy="5410200"/>
          </a:xfrm>
        </p:spPr>
        <p:txBody>
          <a:bodyPr/>
          <a:lstStyle/>
          <a:p>
            <a:pPr>
              <a:lnSpc>
                <a:spcPct val="150000"/>
              </a:lnSpc>
            </a:pPr>
            <a:r>
              <a:rPr lang="en-US" sz="2000" dirty="0"/>
              <a:t>Hurricane Harvey was a devastating storm that caused extensive damage to the bulk power </a:t>
            </a:r>
            <a:r>
              <a:rPr lang="en-US" sz="2000" dirty="0" smtClean="0"/>
              <a:t>system. </a:t>
            </a:r>
          </a:p>
          <a:p>
            <a:pPr>
              <a:lnSpc>
                <a:spcPct val="150000"/>
              </a:lnSpc>
            </a:pPr>
            <a:endParaRPr lang="en-US" sz="1600" dirty="0"/>
          </a:p>
          <a:p>
            <a:pPr>
              <a:lnSpc>
                <a:spcPct val="150000"/>
              </a:lnSpc>
            </a:pPr>
            <a:r>
              <a:rPr lang="en-US" sz="2000" dirty="0" smtClean="0"/>
              <a:t>The </a:t>
            </a:r>
            <a:r>
              <a:rPr lang="en-US" sz="2000" dirty="0"/>
              <a:t>ERCOT system responded very well </a:t>
            </a:r>
            <a:r>
              <a:rPr lang="en-US" sz="2000" dirty="0" smtClean="0"/>
              <a:t>considering:</a:t>
            </a:r>
          </a:p>
          <a:p>
            <a:pPr lvl="1">
              <a:lnSpc>
                <a:spcPct val="150000"/>
              </a:lnSpc>
            </a:pPr>
            <a:r>
              <a:rPr lang="en-US" sz="1800" dirty="0" smtClean="0"/>
              <a:t>Loss </a:t>
            </a:r>
            <a:r>
              <a:rPr lang="en-US" sz="1800" dirty="0"/>
              <a:t>of 10,992 MWs of ERCOT Generation (1196 MWs were Private Use Network (PUN) Generation</a:t>
            </a:r>
            <a:r>
              <a:rPr lang="en-US" sz="1800" dirty="0" smtClean="0"/>
              <a:t>) </a:t>
            </a:r>
          </a:p>
          <a:p>
            <a:pPr lvl="1">
              <a:lnSpc>
                <a:spcPct val="150000"/>
              </a:lnSpc>
            </a:pPr>
            <a:r>
              <a:rPr lang="en-US" sz="1800" dirty="0" smtClean="0"/>
              <a:t>225 </a:t>
            </a:r>
            <a:r>
              <a:rPr lang="en-US" sz="1800" dirty="0"/>
              <a:t>transmission </a:t>
            </a:r>
            <a:r>
              <a:rPr lang="en-US" sz="1800" dirty="0" smtClean="0"/>
              <a:t>lines </a:t>
            </a:r>
          </a:p>
          <a:p>
            <a:pPr lvl="2">
              <a:lnSpc>
                <a:spcPct val="150000"/>
              </a:lnSpc>
            </a:pPr>
            <a:r>
              <a:rPr lang="en-US" sz="1600" dirty="0" smtClean="0"/>
              <a:t>7 – 345kV</a:t>
            </a:r>
          </a:p>
          <a:p>
            <a:pPr lvl="2">
              <a:lnSpc>
                <a:spcPct val="150000"/>
              </a:lnSpc>
            </a:pPr>
            <a:r>
              <a:rPr lang="en-US" sz="1600" dirty="0" smtClean="0"/>
              <a:t>99 – 138kV</a:t>
            </a:r>
          </a:p>
          <a:p>
            <a:pPr lvl="2">
              <a:lnSpc>
                <a:spcPct val="150000"/>
              </a:lnSpc>
            </a:pPr>
            <a:r>
              <a:rPr lang="en-US" sz="1600" dirty="0" smtClean="0"/>
              <a:t>119 – 69kV</a:t>
            </a:r>
          </a:p>
          <a:p>
            <a:pPr lvl="1">
              <a:lnSpc>
                <a:spcPct val="150000"/>
              </a:lnSpc>
            </a:pPr>
            <a:r>
              <a:rPr lang="en-US" sz="1800" dirty="0" smtClean="0"/>
              <a:t>588 </a:t>
            </a:r>
            <a:r>
              <a:rPr lang="en-US" sz="1800" dirty="0"/>
              <a:t>transmission level modeled </a:t>
            </a:r>
            <a:r>
              <a:rPr lang="en-US" sz="1800" dirty="0" smtClean="0"/>
              <a:t>loads</a:t>
            </a:r>
          </a:p>
          <a:p>
            <a:pPr lvl="1">
              <a:lnSpc>
                <a:spcPct val="150000"/>
              </a:lnSpc>
            </a:pPr>
            <a:r>
              <a:rPr lang="en-US" sz="1800" dirty="0" smtClean="0"/>
              <a:t>Outages </a:t>
            </a:r>
            <a:r>
              <a:rPr lang="en-US" sz="1800" dirty="0"/>
              <a:t>to over 1.67 million customers. </a:t>
            </a:r>
          </a:p>
          <a:p>
            <a:pPr>
              <a:lnSpc>
                <a:spcPct val="150000"/>
              </a:lnSpc>
            </a:pPr>
            <a:endParaRPr lang="en-US" sz="1600" dirty="0" smtClean="0"/>
          </a:p>
          <a:p>
            <a:pPr>
              <a:lnSpc>
                <a:spcPct val="150000"/>
              </a:lnSpc>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6347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Reliability</a:t>
            </a:r>
            <a:endParaRPr lang="en-US" b="1" dirty="0">
              <a:solidFill>
                <a:schemeClr val="accent1"/>
              </a:solidFill>
            </a:endParaRPr>
          </a:p>
        </p:txBody>
      </p:sp>
      <p:sp>
        <p:nvSpPr>
          <p:cNvPr id="3" name="Content Placeholder 2"/>
          <p:cNvSpPr>
            <a:spLocks noGrp="1"/>
          </p:cNvSpPr>
          <p:nvPr>
            <p:ph idx="1"/>
          </p:nvPr>
        </p:nvSpPr>
        <p:spPr>
          <a:xfrm>
            <a:off x="304800" y="838200"/>
            <a:ext cx="8534400" cy="5410200"/>
          </a:xfrm>
        </p:spPr>
        <p:txBody>
          <a:bodyPr/>
          <a:lstStyle/>
          <a:p>
            <a:pPr>
              <a:lnSpc>
                <a:spcPct val="150000"/>
              </a:lnSpc>
            </a:pPr>
            <a:r>
              <a:rPr lang="en-US" sz="2000" dirty="0"/>
              <a:t>ERCOT did not experience challenges associated with BPS transmission thermal issues outside of typical real-time and post-contingency issues. </a:t>
            </a:r>
            <a:endParaRPr lang="en-US" sz="2000" dirty="0" smtClean="0"/>
          </a:p>
          <a:p>
            <a:pPr>
              <a:lnSpc>
                <a:spcPct val="150000"/>
              </a:lnSpc>
            </a:pPr>
            <a:endParaRPr lang="en-US" sz="1600" dirty="0" smtClean="0"/>
          </a:p>
          <a:p>
            <a:pPr>
              <a:lnSpc>
                <a:spcPct val="150000"/>
              </a:lnSpc>
            </a:pPr>
            <a:r>
              <a:rPr lang="en-US" sz="2000" dirty="0" smtClean="0"/>
              <a:t>Two Reliability </a:t>
            </a:r>
            <a:r>
              <a:rPr lang="en-US" sz="2000" dirty="0"/>
              <a:t>Unit Commitments (RUC) </a:t>
            </a:r>
            <a:r>
              <a:rPr lang="en-US" sz="2000" dirty="0" smtClean="0"/>
              <a:t>during Hurricane Harvey. </a:t>
            </a:r>
          </a:p>
          <a:p>
            <a:pPr>
              <a:lnSpc>
                <a:spcPct val="150000"/>
              </a:lnSpc>
            </a:pPr>
            <a:endParaRPr lang="en-US" sz="1000" dirty="0"/>
          </a:p>
          <a:p>
            <a:pPr lvl="1">
              <a:lnSpc>
                <a:spcPct val="150000"/>
              </a:lnSpc>
            </a:pPr>
            <a:r>
              <a:rPr lang="en-US" sz="1800" dirty="0"/>
              <a:t>A forced outage </a:t>
            </a:r>
            <a:r>
              <a:rPr lang="en-US" sz="1800" dirty="0" smtClean="0"/>
              <a:t>on the Lon Hill – North Edinburg 345kV </a:t>
            </a:r>
            <a:r>
              <a:rPr lang="en-US" sz="1800" dirty="0"/>
              <a:t>line prompted </a:t>
            </a:r>
            <a:r>
              <a:rPr lang="en-US" sz="1800" dirty="0" smtClean="0"/>
              <a:t>a RUC instruction for Duke generation </a:t>
            </a:r>
            <a:r>
              <a:rPr lang="en-US" sz="1800" dirty="0"/>
              <a:t>in the Rio Grande </a:t>
            </a:r>
            <a:r>
              <a:rPr lang="en-US" sz="1800" dirty="0" smtClean="0"/>
              <a:t>Valley until the line was restored. </a:t>
            </a:r>
          </a:p>
          <a:p>
            <a:pPr>
              <a:lnSpc>
                <a:spcPct val="150000"/>
              </a:lnSpc>
            </a:pPr>
            <a:endParaRPr lang="en-US" sz="1000" dirty="0"/>
          </a:p>
          <a:p>
            <a:pPr lvl="1">
              <a:lnSpc>
                <a:spcPct val="150000"/>
              </a:lnSpc>
            </a:pPr>
            <a:r>
              <a:rPr lang="en-US" sz="1800" dirty="0" err="1" smtClean="0"/>
              <a:t>Coleto</a:t>
            </a:r>
            <a:r>
              <a:rPr lang="en-US" sz="1800" dirty="0" smtClean="0"/>
              <a:t> Creek was instructed to </a:t>
            </a:r>
            <a:r>
              <a:rPr lang="en-US" sz="1800" dirty="0"/>
              <a:t>remain online to provide generation to the local area in support of expected load restoration </a:t>
            </a:r>
            <a:r>
              <a:rPr lang="en-US" sz="1800" dirty="0" smtClean="0"/>
              <a:t>efforts in the Victoria area.</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13967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Recovery</a:t>
            </a:r>
            <a:endParaRPr lang="en-US" b="1" dirty="0">
              <a:solidFill>
                <a:schemeClr val="accent1"/>
              </a:solidFill>
            </a:endParaRPr>
          </a:p>
        </p:txBody>
      </p:sp>
      <p:sp>
        <p:nvSpPr>
          <p:cNvPr id="3" name="Content Placeholder 2"/>
          <p:cNvSpPr>
            <a:spLocks noGrp="1"/>
          </p:cNvSpPr>
          <p:nvPr>
            <p:ph idx="1"/>
          </p:nvPr>
        </p:nvSpPr>
        <p:spPr>
          <a:xfrm>
            <a:off x="304800" y="1143000"/>
            <a:ext cx="8534400" cy="4876800"/>
          </a:xfrm>
        </p:spPr>
        <p:txBody>
          <a:bodyPr/>
          <a:lstStyle/>
          <a:p>
            <a:pPr>
              <a:lnSpc>
                <a:spcPct val="150000"/>
              </a:lnSpc>
            </a:pPr>
            <a:r>
              <a:rPr lang="en-US" sz="2000" dirty="0"/>
              <a:t>In the Corpus Christi, Port Aransas, and Victoria areas, hurricane force winds and tornados damaged over 800 transmission line </a:t>
            </a:r>
            <a:r>
              <a:rPr lang="en-US" sz="2000" dirty="0" smtClean="0"/>
              <a:t>structures. </a:t>
            </a:r>
          </a:p>
          <a:p>
            <a:pPr>
              <a:lnSpc>
                <a:spcPct val="150000"/>
              </a:lnSpc>
            </a:pPr>
            <a:endParaRPr lang="en-US" sz="1600" dirty="0"/>
          </a:p>
          <a:p>
            <a:pPr>
              <a:lnSpc>
                <a:spcPct val="150000"/>
              </a:lnSpc>
            </a:pPr>
            <a:r>
              <a:rPr lang="en-US" sz="2000" dirty="0"/>
              <a:t>ERCOT System Operations, Transmission Operators and State Government officials held several conference calls on priority loads such as hydrogen gas facilities near the Gregory/Portland and Victoria areas and also the refineries in the Corpus Christi area.</a:t>
            </a:r>
            <a:endParaRPr lang="en-US" sz="1600" dirty="0"/>
          </a:p>
          <a:p>
            <a:pPr>
              <a:lnSpc>
                <a:spcPct val="150000"/>
              </a:lnSpc>
            </a:pPr>
            <a:endParaRPr lang="en-US" sz="1600" dirty="0" smtClean="0"/>
          </a:p>
          <a:p>
            <a:pPr>
              <a:lnSpc>
                <a:spcPct val="150000"/>
              </a:lnSpc>
            </a:pPr>
            <a:r>
              <a:rPr lang="en-US" sz="2000" dirty="0" smtClean="0"/>
              <a:t>ERCOT and the Transmission </a:t>
            </a:r>
            <a:r>
              <a:rPr lang="en-US" sz="2000" dirty="0"/>
              <a:t>Operators worked </a:t>
            </a:r>
            <a:r>
              <a:rPr lang="en-US" sz="2000" dirty="0" smtClean="0"/>
              <a:t>to prioritize </a:t>
            </a:r>
            <a:r>
              <a:rPr lang="en-US" sz="2000" dirty="0"/>
              <a:t>the restoration of critical transmission </a:t>
            </a:r>
            <a:r>
              <a:rPr lang="en-US" sz="2000" dirty="0" smtClean="0"/>
              <a:t>facilities.</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3977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Recovery</a:t>
            </a:r>
            <a:endParaRPr lang="en-US" b="1" dirty="0">
              <a:solidFill>
                <a:schemeClr val="accent1"/>
              </a:solidFill>
            </a:endParaRPr>
          </a:p>
        </p:txBody>
      </p:sp>
      <p:sp>
        <p:nvSpPr>
          <p:cNvPr id="3" name="Content Placeholder 2"/>
          <p:cNvSpPr>
            <a:spLocks noGrp="1"/>
          </p:cNvSpPr>
          <p:nvPr>
            <p:ph idx="1"/>
          </p:nvPr>
        </p:nvSpPr>
        <p:spPr>
          <a:xfrm>
            <a:off x="304800" y="946355"/>
            <a:ext cx="8534400" cy="4921045"/>
          </a:xfrm>
        </p:spPr>
        <p:txBody>
          <a:bodyPr/>
          <a:lstStyle/>
          <a:p>
            <a:pPr>
              <a:lnSpc>
                <a:spcPct val="150000"/>
              </a:lnSpc>
            </a:pPr>
            <a:r>
              <a:rPr lang="en-US" sz="2000" dirty="0" smtClean="0"/>
              <a:t>We also had some of the Generator Operators that evacuated </a:t>
            </a:r>
            <a:r>
              <a:rPr lang="en-US" sz="2000" dirty="0"/>
              <a:t>the Corpus Christi area to the Houston </a:t>
            </a:r>
            <a:r>
              <a:rPr lang="en-US" sz="2000" dirty="0" smtClean="0"/>
              <a:t>area due to the projected landfall.</a:t>
            </a:r>
          </a:p>
          <a:p>
            <a:pPr>
              <a:lnSpc>
                <a:spcPct val="150000"/>
              </a:lnSpc>
            </a:pPr>
            <a:endParaRPr lang="en-US" sz="2000" dirty="0"/>
          </a:p>
          <a:p>
            <a:pPr>
              <a:lnSpc>
                <a:spcPct val="150000"/>
              </a:lnSpc>
            </a:pPr>
            <a:r>
              <a:rPr lang="en-US" sz="2000" dirty="0" smtClean="0"/>
              <a:t>When the Generator Operators tried to return </a:t>
            </a:r>
            <a:r>
              <a:rPr lang="en-US" sz="2000" dirty="0"/>
              <a:t>to their </a:t>
            </a:r>
            <a:r>
              <a:rPr lang="en-US" sz="2000" dirty="0" smtClean="0"/>
              <a:t>facilities to access the damages they ended up stranded in the Houston area due to the flooding.  </a:t>
            </a:r>
            <a:endParaRPr lang="en-US" sz="2000" dirty="0"/>
          </a:p>
          <a:p>
            <a:pPr>
              <a:lnSpc>
                <a:spcPct val="150000"/>
              </a:lnSpc>
            </a:pPr>
            <a:endParaRPr lang="en-US" sz="2000" dirty="0" smtClean="0"/>
          </a:p>
          <a:p>
            <a:pPr>
              <a:lnSpc>
                <a:spcPct val="150000"/>
              </a:lnSpc>
            </a:pPr>
            <a:r>
              <a:rPr lang="en-US" sz="2000" dirty="0" smtClean="0"/>
              <a:t>The </a:t>
            </a:r>
            <a:r>
              <a:rPr lang="en-US" sz="2000" dirty="0"/>
              <a:t>lost load coupled with the reduced amount of load due to the continued rain and lower temperatures allowed for load and reserves to be met with sufficient remaining capacity.</a:t>
            </a:r>
          </a:p>
          <a:p>
            <a:pPr marL="0" indent="0">
              <a:lnSpc>
                <a:spcPct val="150000"/>
              </a:lnSpc>
              <a:buNone/>
            </a:pPr>
            <a:endParaRPr lang="en-US" sz="2000" dirty="0" smtClean="0"/>
          </a:p>
          <a:p>
            <a:pPr>
              <a:lnSpc>
                <a:spcPct val="150000"/>
              </a:lnSpc>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368085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Conclusion</a:t>
            </a:r>
            <a:br>
              <a:rPr lang="en-US" b="1" dirty="0" smtClean="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304800" y="1098755"/>
            <a:ext cx="8534400" cy="4463845"/>
          </a:xfrm>
        </p:spPr>
        <p:txBody>
          <a:bodyPr/>
          <a:lstStyle/>
          <a:p>
            <a:pPr>
              <a:lnSpc>
                <a:spcPct val="150000"/>
              </a:lnSpc>
            </a:pPr>
            <a:r>
              <a:rPr lang="en-US" sz="2000" dirty="0"/>
              <a:t>ERCOT Market Participants worked diligently to restore Transmission and Generation capacity as Hurricane Harvey moved out of the ERCOT </a:t>
            </a:r>
            <a:r>
              <a:rPr lang="en-US" sz="2000" dirty="0" smtClean="0"/>
              <a:t>region.</a:t>
            </a:r>
          </a:p>
          <a:p>
            <a:pPr>
              <a:lnSpc>
                <a:spcPct val="150000"/>
              </a:lnSpc>
            </a:pPr>
            <a:endParaRPr lang="en-US" sz="2000" dirty="0"/>
          </a:p>
          <a:p>
            <a:pPr>
              <a:lnSpc>
                <a:spcPct val="150000"/>
              </a:lnSpc>
            </a:pPr>
            <a:r>
              <a:rPr lang="en-US" sz="2800" dirty="0" smtClean="0"/>
              <a:t>ERCOT and its Market Participants are “</a:t>
            </a:r>
            <a:r>
              <a:rPr lang="en-US" sz="2800" b="1" u="sng" dirty="0" smtClean="0"/>
              <a:t>Working together to ensure Reliability</a:t>
            </a:r>
            <a:r>
              <a:rPr lang="en-US" sz="2800" dirty="0" smtClean="0"/>
              <a:t>”.</a:t>
            </a:r>
            <a:endParaRPr lang="en-US" sz="28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6585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lvl="1"/>
            <a:r>
              <a:rPr lang="en-US" dirty="0" smtClean="0">
                <a:solidFill>
                  <a:schemeClr val="tx1"/>
                </a:solidFill>
              </a:rPr>
              <a:t>Identify the two ERCOT departments who advised the Transmission Operators to restore Transmission Equipment</a:t>
            </a:r>
          </a:p>
          <a:p>
            <a:pPr lvl="1"/>
            <a:endParaRPr lang="en-US" dirty="0" smtClean="0">
              <a:solidFill>
                <a:schemeClr val="tx1"/>
              </a:solidFill>
            </a:endParaRPr>
          </a:p>
          <a:p>
            <a:pPr lvl="1"/>
            <a:r>
              <a:rPr lang="en-US" dirty="0" smtClean="0">
                <a:solidFill>
                  <a:schemeClr val="tx1"/>
                </a:solidFill>
              </a:rPr>
              <a:t>List </a:t>
            </a:r>
            <a:r>
              <a:rPr lang="en-US" dirty="0">
                <a:solidFill>
                  <a:schemeClr val="tx1"/>
                </a:solidFill>
              </a:rPr>
              <a:t>the </a:t>
            </a:r>
            <a:r>
              <a:rPr lang="en-US" dirty="0" smtClean="0">
                <a:solidFill>
                  <a:schemeClr val="tx1"/>
                </a:solidFill>
              </a:rPr>
              <a:t>four types </a:t>
            </a:r>
            <a:r>
              <a:rPr lang="en-US" dirty="0">
                <a:solidFill>
                  <a:schemeClr val="tx1"/>
                </a:solidFill>
              </a:rPr>
              <a:t>of </a:t>
            </a:r>
            <a:r>
              <a:rPr lang="en-US" dirty="0" smtClean="0">
                <a:solidFill>
                  <a:schemeClr val="tx1"/>
                </a:solidFill>
              </a:rPr>
              <a:t>notifications ERCOT issued for </a:t>
            </a:r>
            <a:r>
              <a:rPr lang="en-US" dirty="0">
                <a:solidFill>
                  <a:schemeClr val="tx1"/>
                </a:solidFill>
              </a:rPr>
              <a:t>Hurricane </a:t>
            </a:r>
            <a:r>
              <a:rPr lang="en-US" dirty="0" smtClean="0">
                <a:solidFill>
                  <a:schemeClr val="tx1"/>
                </a:solidFill>
              </a:rPr>
              <a:t>Harvey</a:t>
            </a:r>
          </a:p>
          <a:p>
            <a:pPr lvl="1"/>
            <a:endParaRPr lang="en-US" dirty="0">
              <a:solidFill>
                <a:schemeClr val="tx1"/>
              </a:solidFill>
            </a:endParaRPr>
          </a:p>
          <a:p>
            <a:pPr lvl="1"/>
            <a:r>
              <a:rPr lang="en-US" dirty="0" smtClean="0">
                <a:solidFill>
                  <a:schemeClr val="tx1"/>
                </a:solidFill>
              </a:rPr>
              <a:t>Identify the region in Texas that ERCOT had gas supply concerns</a:t>
            </a:r>
          </a:p>
          <a:p>
            <a:pPr lvl="1"/>
            <a:endParaRPr lang="en-US" dirty="0">
              <a:solidFill>
                <a:schemeClr val="tx1"/>
              </a:solidFill>
            </a:endParaRPr>
          </a:p>
          <a:p>
            <a:pPr lvl="1"/>
            <a:r>
              <a:rPr lang="en-US" dirty="0" smtClean="0">
                <a:solidFill>
                  <a:schemeClr val="tx1"/>
                </a:solidFill>
              </a:rPr>
              <a:t>Identify two major Impacts to the ERCOT electric grid caused by Hurricane Harvey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703657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Objectives continued</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lvl="1"/>
            <a:r>
              <a:rPr lang="en-US" dirty="0" smtClean="0">
                <a:solidFill>
                  <a:schemeClr val="tx1"/>
                </a:solidFill>
              </a:rPr>
              <a:t>Identify which ERCOT Desk(s) issued the Emergency Notice for Hurricane Harvey.</a:t>
            </a:r>
          </a:p>
          <a:p>
            <a:pPr lvl="1"/>
            <a:endParaRPr lang="en-US" dirty="0" smtClean="0">
              <a:solidFill>
                <a:schemeClr val="tx1"/>
              </a:solidFill>
            </a:endParaRPr>
          </a:p>
          <a:p>
            <a:pPr lvl="1"/>
            <a:r>
              <a:rPr lang="en-US" dirty="0" smtClean="0">
                <a:solidFill>
                  <a:schemeClr val="tx1"/>
                </a:solidFill>
              </a:rPr>
              <a:t>Identify the procedure the ERCOT Operator uses to determine when to issue an Emergency Notice.</a:t>
            </a:r>
          </a:p>
          <a:p>
            <a:pPr lvl="1"/>
            <a:endParaRPr lang="en-US" dirty="0" smtClean="0">
              <a:solidFill>
                <a:schemeClr val="tx1"/>
              </a:solidFill>
            </a:endParaRPr>
          </a:p>
          <a:p>
            <a:pPr lvl="1"/>
            <a:r>
              <a:rPr lang="en-US" dirty="0" smtClean="0">
                <a:solidFill>
                  <a:schemeClr val="tx1"/>
                </a:solidFill>
              </a:rPr>
              <a:t>Identify a weather service ERCOT used during Hurricane Harvey</a:t>
            </a:r>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Tree>
    <p:extLst>
      <p:ext uri="{BB962C8B-B14F-4D97-AF65-F5344CB8AC3E}">
        <p14:creationId xmlns:p14="http://schemas.microsoft.com/office/powerpoint/2010/main" val="793151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518318"/>
          </a:xfrm>
        </p:spPr>
        <p:txBody>
          <a:bodyPr/>
          <a:lstStyle/>
          <a:p>
            <a:r>
              <a:rPr lang="en-US" b="1" dirty="0" smtClean="0">
                <a:solidFill>
                  <a:schemeClr val="accent1"/>
                </a:solidFill>
              </a:rPr>
              <a:t>Thank You</a:t>
            </a:r>
            <a:endParaRPr lang="en-US" b="1" dirty="0">
              <a:solidFill>
                <a:schemeClr val="accent1"/>
              </a:solidFill>
            </a:endParaRPr>
          </a:p>
        </p:txBody>
      </p:sp>
      <p:sp>
        <p:nvSpPr>
          <p:cNvPr id="3" name="Content Placeholder 2"/>
          <p:cNvSpPr>
            <a:spLocks noGrp="1"/>
          </p:cNvSpPr>
          <p:nvPr>
            <p:ph idx="1"/>
          </p:nvPr>
        </p:nvSpPr>
        <p:spPr>
          <a:xfrm>
            <a:off x="304800" y="1710928"/>
            <a:ext cx="8534400" cy="1295400"/>
          </a:xfrm>
        </p:spPr>
        <p:txBody>
          <a:bodyPr/>
          <a:lstStyle/>
          <a:p>
            <a:pPr marL="0" indent="0">
              <a:lnSpc>
                <a:spcPct val="150000"/>
              </a:lnSpc>
              <a:buNone/>
            </a:pPr>
            <a:r>
              <a:rPr lang="en-US" sz="4800" dirty="0" smtClean="0">
                <a:solidFill>
                  <a:schemeClr val="tx2"/>
                </a:solidFill>
              </a:rPr>
              <a:t>                 Questions?</a:t>
            </a:r>
            <a:endParaRPr lang="en-US" sz="48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130158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Objectives continued</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lvl="1"/>
            <a:r>
              <a:rPr lang="en-US" dirty="0" smtClean="0">
                <a:solidFill>
                  <a:schemeClr val="tx1"/>
                </a:solidFill>
              </a:rPr>
              <a:t>Identify which ERCOT Desk(s) issued the Emergency Notice for Hurricane Harvey.</a:t>
            </a:r>
          </a:p>
          <a:p>
            <a:pPr lvl="1"/>
            <a:endParaRPr lang="en-US" dirty="0" smtClean="0">
              <a:solidFill>
                <a:schemeClr val="tx1"/>
              </a:solidFill>
            </a:endParaRPr>
          </a:p>
          <a:p>
            <a:pPr lvl="1"/>
            <a:r>
              <a:rPr lang="en-US" dirty="0" smtClean="0">
                <a:solidFill>
                  <a:schemeClr val="tx1"/>
                </a:solidFill>
              </a:rPr>
              <a:t>Identify the procedure the ERCOT Operator uses to determine when to issue an Emergency Notice.</a:t>
            </a:r>
          </a:p>
          <a:p>
            <a:pPr lvl="1"/>
            <a:endParaRPr lang="en-US" dirty="0" smtClean="0">
              <a:solidFill>
                <a:schemeClr val="tx1"/>
              </a:solidFill>
            </a:endParaRPr>
          </a:p>
          <a:p>
            <a:pPr lvl="1"/>
            <a:r>
              <a:rPr lang="en-US" dirty="0" smtClean="0">
                <a:solidFill>
                  <a:schemeClr val="tx1"/>
                </a:solidFill>
              </a:rPr>
              <a:t>Identify a weather service ERCOT used during Hurricane Harvey</a:t>
            </a:r>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3329382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ystem Conditions prior to Hurricane Harvey</a:t>
            </a:r>
            <a:endParaRPr lang="en-US" dirty="0"/>
          </a:p>
        </p:txBody>
      </p:sp>
      <p:sp>
        <p:nvSpPr>
          <p:cNvPr id="3" name="Content Placeholder 2"/>
          <p:cNvSpPr>
            <a:spLocks noGrp="1"/>
          </p:cNvSpPr>
          <p:nvPr>
            <p:ph idx="1"/>
          </p:nvPr>
        </p:nvSpPr>
        <p:spPr>
          <a:xfrm>
            <a:off x="304800" y="990600"/>
            <a:ext cx="8534400" cy="5334000"/>
          </a:xfrm>
        </p:spPr>
        <p:txBody>
          <a:bodyPr/>
          <a:lstStyle/>
          <a:p>
            <a:r>
              <a:rPr lang="en-US" sz="1800" dirty="0"/>
              <a:t>Before the event, local agencies and authorities had advised residents in the Corpus Christi and surrounding areas to evacuate the region due </a:t>
            </a:r>
            <a:r>
              <a:rPr lang="en-US" sz="1800" dirty="0" smtClean="0"/>
              <a:t>to anticipated </a:t>
            </a:r>
            <a:r>
              <a:rPr lang="en-US" sz="1800" dirty="0"/>
              <a:t>severe </a:t>
            </a:r>
            <a:r>
              <a:rPr lang="en-US" sz="1800" dirty="0" smtClean="0"/>
              <a:t>weather. Flooding </a:t>
            </a:r>
            <a:r>
              <a:rPr lang="en-US" sz="1800" dirty="0"/>
              <a:t>in areas along the coast </a:t>
            </a:r>
            <a:r>
              <a:rPr lang="en-US" sz="1800" dirty="0" smtClean="0"/>
              <a:t>were </a:t>
            </a:r>
            <a:r>
              <a:rPr lang="en-US" sz="1800" dirty="0"/>
              <a:t>expected </a:t>
            </a:r>
            <a:r>
              <a:rPr lang="en-US" sz="1800" dirty="0" smtClean="0"/>
              <a:t>and the </a:t>
            </a:r>
            <a:r>
              <a:rPr lang="en-US" sz="1800" dirty="0"/>
              <a:t>storm </a:t>
            </a:r>
            <a:r>
              <a:rPr lang="en-US" sz="1800" dirty="0" smtClean="0"/>
              <a:t>surge was predicted to be upwards of </a:t>
            </a:r>
            <a:r>
              <a:rPr lang="en-US" sz="1800" dirty="0"/>
              <a:t>fifteen </a:t>
            </a:r>
            <a:r>
              <a:rPr lang="en-US" sz="1800" dirty="0" smtClean="0"/>
              <a:t>feet.  </a:t>
            </a:r>
            <a:endParaRPr lang="en-US" sz="1800" dirty="0"/>
          </a:p>
          <a:p>
            <a:endParaRPr lang="en-US" sz="1800" dirty="0"/>
          </a:p>
          <a:p>
            <a:r>
              <a:rPr lang="en-US" sz="1800" dirty="0"/>
              <a:t>On </a:t>
            </a:r>
            <a:r>
              <a:rPr lang="en-US" sz="1800" dirty="0" smtClean="0"/>
              <a:t>Wednesday August </a:t>
            </a:r>
            <a:r>
              <a:rPr lang="en-US" sz="1800" dirty="0"/>
              <a:t>23, 2017 at 08:00, ERCOT Outage Coordination and ERCOT System Operations advised the TOs to restore any transmission equipment on planned maintenance, and to withdraw any new planned transmission outages in the South Texas area. </a:t>
            </a:r>
            <a:endParaRPr lang="en-US" sz="1800" dirty="0" smtClean="0"/>
          </a:p>
          <a:p>
            <a:endParaRPr lang="en-US" sz="1800" dirty="0" smtClean="0"/>
          </a:p>
          <a:p>
            <a:r>
              <a:rPr lang="en-US" sz="1800" dirty="0"/>
              <a:t>ERCOT contacted the Transmission Control Center Managers at BPUB, AEP, STEC, CenterPoint, and TNMP.  Discussed the potential storm impacts and requested that all outages that </a:t>
            </a:r>
            <a:r>
              <a:rPr lang="en-US" sz="1800" dirty="0" smtClean="0"/>
              <a:t>could </a:t>
            </a:r>
            <a:r>
              <a:rPr lang="en-US" sz="1800" dirty="0"/>
              <a:t>be restored be put back into service prior to any impacts of the potential Hurricane.  </a:t>
            </a:r>
          </a:p>
          <a:p>
            <a:endParaRPr lang="en-US" sz="1800" dirty="0"/>
          </a:p>
          <a:p>
            <a:r>
              <a:rPr lang="en-US" sz="1800" dirty="0" smtClean="0"/>
              <a:t>ERCOT </a:t>
            </a:r>
            <a:r>
              <a:rPr lang="en-US" sz="1800" dirty="0"/>
              <a:t>System </a:t>
            </a:r>
            <a:r>
              <a:rPr lang="en-US" sz="1800" dirty="0" smtClean="0"/>
              <a:t>Operators then </a:t>
            </a:r>
            <a:r>
              <a:rPr lang="en-US" sz="1800" dirty="0"/>
              <a:t>provided advanced notifications to market participants regarding Hurricane Harvey.</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41613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Gas Supply Concerns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lvl="0"/>
            <a:r>
              <a:rPr lang="en-US" sz="2000" dirty="0"/>
              <a:t>On </a:t>
            </a:r>
            <a:r>
              <a:rPr lang="en-US" sz="2000" dirty="0" smtClean="0"/>
              <a:t>Thursday August </a:t>
            </a:r>
            <a:r>
              <a:rPr lang="en-US" sz="2000" dirty="0"/>
              <a:t>24, 2017 at 16:00, ERCOT had a phone call with gas pipeline companies serving the coast and Lower Rio Grande Valley (RGV) generation facilities to determine potential </a:t>
            </a:r>
            <a:r>
              <a:rPr lang="en-US" sz="2000" dirty="0" smtClean="0"/>
              <a:t>impact </a:t>
            </a:r>
            <a:r>
              <a:rPr lang="en-US" sz="2000" dirty="0"/>
              <a:t>on gas supply to those facilities.  </a:t>
            </a:r>
            <a:endParaRPr lang="en-US" sz="2000" dirty="0" smtClean="0"/>
          </a:p>
          <a:p>
            <a:pPr lvl="0"/>
            <a:endParaRPr lang="en-US" sz="2000" dirty="0"/>
          </a:p>
          <a:p>
            <a:pPr lvl="0"/>
            <a:r>
              <a:rPr lang="en-US" sz="2000" dirty="0" smtClean="0"/>
              <a:t>The </a:t>
            </a:r>
            <a:r>
              <a:rPr lang="en-US" sz="2000" dirty="0"/>
              <a:t>gas companies indicated the potential for gas curtailments due to compressor stations and gas processing facility being shut down due to the </a:t>
            </a:r>
            <a:r>
              <a:rPr lang="en-US" sz="2000" dirty="0" smtClean="0"/>
              <a:t>evacuations near Corpus Christi.  </a:t>
            </a:r>
          </a:p>
          <a:p>
            <a:pPr lvl="0"/>
            <a:endParaRPr lang="en-US" sz="2000" dirty="0"/>
          </a:p>
          <a:p>
            <a:pPr lvl="0"/>
            <a:r>
              <a:rPr lang="en-US" sz="2000" dirty="0" smtClean="0"/>
              <a:t>One </a:t>
            </a:r>
            <a:r>
              <a:rPr lang="en-US" sz="2000" dirty="0"/>
              <a:t>gas pipeline carrier reported it was blending raw gas to avoid curtailments and </a:t>
            </a:r>
            <a:r>
              <a:rPr lang="en-US" sz="2000" dirty="0" smtClean="0"/>
              <a:t>that allowed </a:t>
            </a:r>
            <a:r>
              <a:rPr lang="en-US" sz="2000" dirty="0"/>
              <a:t>continued gas delivery to generators in the </a:t>
            </a:r>
            <a:r>
              <a:rPr lang="en-US" sz="2000" dirty="0" smtClean="0"/>
              <a:t>RGV. </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32389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the Storm</a:t>
            </a:r>
            <a:endParaRPr lang="en-US" dirty="0"/>
          </a:p>
        </p:txBody>
      </p:sp>
      <p:sp>
        <p:nvSpPr>
          <p:cNvPr id="3" name="Content Placeholder 2"/>
          <p:cNvSpPr>
            <a:spLocks noGrp="1"/>
          </p:cNvSpPr>
          <p:nvPr>
            <p:ph idx="1"/>
          </p:nvPr>
        </p:nvSpPr>
        <p:spPr>
          <a:xfrm>
            <a:off x="304800" y="1295400"/>
            <a:ext cx="8534400" cy="4343400"/>
          </a:xfrm>
        </p:spPr>
        <p:txBody>
          <a:bodyPr/>
          <a:lstStyle/>
          <a:p>
            <a:r>
              <a:rPr lang="en-US" sz="1800" dirty="0"/>
              <a:t>ERCOT Disaster Management representatives </a:t>
            </a:r>
            <a:r>
              <a:rPr lang="en-US" sz="1800" dirty="0" smtClean="0"/>
              <a:t>(DMT) were </a:t>
            </a:r>
            <a:r>
              <a:rPr lang="en-US" sz="1800" dirty="0"/>
              <a:t>logged in and monitoring National Weather Service </a:t>
            </a:r>
            <a:r>
              <a:rPr lang="en-US" sz="1800" dirty="0" smtClean="0"/>
              <a:t>briefings.  </a:t>
            </a:r>
            <a:r>
              <a:rPr lang="en-US" sz="1800" dirty="0"/>
              <a:t>System Operations representatives were on </a:t>
            </a:r>
            <a:r>
              <a:rPr lang="en-US" sz="1800" dirty="0" err="1" smtClean="0"/>
              <a:t>WeatherSentry</a:t>
            </a:r>
            <a:r>
              <a:rPr lang="en-US" sz="1800" dirty="0" smtClean="0"/>
              <a:t> briefings.  We then worked together in order to determine the differences between the forecasts to assess the </a:t>
            </a:r>
            <a:r>
              <a:rPr lang="en-US" sz="1800" dirty="0"/>
              <a:t>risk in the ERCOT </a:t>
            </a:r>
            <a:r>
              <a:rPr lang="en-US" sz="1800" dirty="0" smtClean="0"/>
              <a:t>region.</a:t>
            </a:r>
            <a:endParaRPr lang="en-US" sz="1800" dirty="0"/>
          </a:p>
          <a:p>
            <a:endParaRPr lang="en-US" sz="1800" dirty="0" smtClean="0"/>
          </a:p>
          <a:p>
            <a:r>
              <a:rPr lang="en-US" sz="1800" dirty="0" smtClean="0"/>
              <a:t>At a minimum, ERCOT </a:t>
            </a:r>
            <a:r>
              <a:rPr lang="en-US" sz="1800" dirty="0"/>
              <a:t>System Operations </a:t>
            </a:r>
            <a:r>
              <a:rPr lang="en-US" sz="1800" dirty="0" smtClean="0"/>
              <a:t>held daily </a:t>
            </a:r>
            <a:r>
              <a:rPr lang="en-US" sz="1800" dirty="0"/>
              <a:t>internal briefings at 8 am and 5 pm </a:t>
            </a:r>
            <a:r>
              <a:rPr lang="en-US" sz="1800" dirty="0" smtClean="0"/>
              <a:t>meetings. Coordinated communication regarding </a:t>
            </a:r>
            <a:r>
              <a:rPr lang="en-US" sz="1800" dirty="0"/>
              <a:t>storm weather updates between shifts, </a:t>
            </a:r>
            <a:r>
              <a:rPr lang="en-US" sz="1800" dirty="0" smtClean="0"/>
              <a:t>operations </a:t>
            </a:r>
            <a:r>
              <a:rPr lang="en-US" sz="1800" dirty="0"/>
              <a:t>staff, and management staff</a:t>
            </a:r>
            <a:r>
              <a:rPr lang="en-US" sz="1800" dirty="0" smtClean="0"/>
              <a:t>.</a:t>
            </a:r>
          </a:p>
          <a:p>
            <a:endParaRPr lang="en-US" sz="1800" dirty="0" smtClean="0"/>
          </a:p>
          <a:p>
            <a:r>
              <a:rPr lang="en-US" sz="1800" dirty="0" smtClean="0"/>
              <a:t>ERCOT was also in contact with SPP and MISO Reliability Coordinators prior to the event.  No assistance or BLTs </a:t>
            </a:r>
            <a:r>
              <a:rPr lang="en-US" sz="1800" dirty="0"/>
              <a:t>were </a:t>
            </a:r>
            <a:r>
              <a:rPr lang="en-US" sz="1800" dirty="0" smtClean="0"/>
              <a:t>needed </a:t>
            </a:r>
            <a:r>
              <a:rPr lang="en-US" sz="1800" dirty="0"/>
              <a:t>during the events</a:t>
            </a:r>
            <a:r>
              <a:rPr lang="en-US" sz="1800" dirty="0" smtClean="0"/>
              <a:t>.</a:t>
            </a:r>
            <a:endParaRPr lang="en-US" sz="18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24877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Additional Staffing</a:t>
            </a:r>
            <a:endParaRPr lang="en-US" dirty="0"/>
          </a:p>
        </p:txBody>
      </p:sp>
      <p:sp>
        <p:nvSpPr>
          <p:cNvPr id="3" name="Content Placeholder 2"/>
          <p:cNvSpPr>
            <a:spLocks noGrp="1"/>
          </p:cNvSpPr>
          <p:nvPr>
            <p:ph idx="1"/>
          </p:nvPr>
        </p:nvSpPr>
        <p:spPr/>
        <p:txBody>
          <a:bodyPr/>
          <a:lstStyle/>
          <a:p>
            <a:r>
              <a:rPr lang="en-US" sz="2000" dirty="0"/>
              <a:t>ERCOT brought additional staff on site for 24-hour on-site support to the control room over the weekend.  </a:t>
            </a:r>
            <a:r>
              <a:rPr lang="en-US" sz="2000" dirty="0" smtClean="0"/>
              <a:t>The staff included: </a:t>
            </a:r>
          </a:p>
          <a:p>
            <a:pPr lvl="1"/>
            <a:r>
              <a:rPr lang="en-US" sz="1800" dirty="0" smtClean="0"/>
              <a:t>Operations Support</a:t>
            </a:r>
          </a:p>
          <a:p>
            <a:pPr lvl="1"/>
            <a:r>
              <a:rPr lang="en-US" sz="1800" dirty="0" smtClean="0"/>
              <a:t>EMMS </a:t>
            </a:r>
            <a:r>
              <a:rPr lang="en-US" sz="1800" dirty="0"/>
              <a:t>Production </a:t>
            </a:r>
            <a:r>
              <a:rPr lang="en-US" sz="1800" dirty="0" smtClean="0"/>
              <a:t>Support</a:t>
            </a:r>
          </a:p>
          <a:p>
            <a:pPr lvl="1"/>
            <a:r>
              <a:rPr lang="en-US" sz="1800" dirty="0" smtClean="0"/>
              <a:t>Advanced </a:t>
            </a:r>
            <a:r>
              <a:rPr lang="en-US" sz="1800" dirty="0"/>
              <a:t>Network Applications (ANA</a:t>
            </a:r>
            <a:r>
              <a:rPr lang="en-US" sz="1800" dirty="0" smtClean="0"/>
              <a:t>)</a:t>
            </a:r>
          </a:p>
          <a:p>
            <a:pPr lvl="1"/>
            <a:r>
              <a:rPr lang="en-US" sz="1800" dirty="0"/>
              <a:t>Facilities</a:t>
            </a:r>
          </a:p>
          <a:p>
            <a:pPr lvl="1"/>
            <a:r>
              <a:rPr lang="en-US" sz="1800" dirty="0" smtClean="0"/>
              <a:t>The on-site </a:t>
            </a:r>
            <a:r>
              <a:rPr lang="en-US" sz="1800" dirty="0"/>
              <a:t>support began Friday </a:t>
            </a:r>
            <a:r>
              <a:rPr lang="en-US" sz="1800" dirty="0" smtClean="0"/>
              <a:t>afternoon and additional Outage </a:t>
            </a:r>
            <a:r>
              <a:rPr lang="en-US" sz="1800" dirty="0"/>
              <a:t>Coordination </a:t>
            </a:r>
            <a:r>
              <a:rPr lang="en-US" sz="1800" dirty="0" smtClean="0"/>
              <a:t>staff was </a:t>
            </a:r>
            <a:r>
              <a:rPr lang="en-US" sz="1800" dirty="0"/>
              <a:t>also on-site during the weekend </a:t>
            </a:r>
            <a:r>
              <a:rPr lang="en-US" sz="1800" dirty="0" smtClean="0"/>
              <a:t>daytime </a:t>
            </a:r>
            <a:r>
              <a:rPr lang="en-US" sz="1800" dirty="0"/>
              <a:t>hours. </a:t>
            </a:r>
            <a:endParaRPr lang="en-US" sz="1800" dirty="0" smtClean="0"/>
          </a:p>
          <a:p>
            <a:endParaRPr lang="en-US" sz="2000" dirty="0"/>
          </a:p>
          <a:p>
            <a:r>
              <a:rPr lang="en-US" sz="2000" dirty="0" smtClean="0"/>
              <a:t>ERCOT </a:t>
            </a:r>
            <a:r>
              <a:rPr lang="en-US" sz="2000" dirty="0"/>
              <a:t>staffed both its primary and alternate control centers during the storm.  While ERCOT normally staffs the alternate control center with one System Operator at all times, an additional Real Time/DC Tie operator was on-site at the alternate site (Bastrop Control Room) on 8/26/17 and 8/27/17 due to the potential </a:t>
            </a:r>
            <a:r>
              <a:rPr lang="en-US" sz="2000" dirty="0" smtClean="0"/>
              <a:t>for flooding.</a:t>
            </a:r>
            <a:endParaRPr lang="en-US" sz="20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23763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ERCOT Notifications</a:t>
            </a:r>
            <a:endParaRPr lang="en-US" b="1" dirty="0">
              <a:solidFill>
                <a:schemeClr val="accent1"/>
              </a:solidFill>
            </a:endParaRPr>
          </a:p>
        </p:txBody>
      </p:sp>
      <p:sp>
        <p:nvSpPr>
          <p:cNvPr id="3" name="Content Placeholder 2"/>
          <p:cNvSpPr>
            <a:spLocks noGrp="1"/>
          </p:cNvSpPr>
          <p:nvPr>
            <p:ph idx="1"/>
          </p:nvPr>
        </p:nvSpPr>
        <p:spPr>
          <a:xfrm>
            <a:off x="304800" y="762000"/>
            <a:ext cx="8534400" cy="5029200"/>
          </a:xfrm>
        </p:spPr>
        <p:txBody>
          <a:bodyPr/>
          <a:lstStyle/>
          <a:p>
            <a:pPr lvl="0"/>
            <a:r>
              <a:rPr lang="en-US" sz="2000" dirty="0"/>
              <a:t>On </a:t>
            </a:r>
            <a:r>
              <a:rPr lang="en-US" sz="2000" dirty="0" smtClean="0"/>
              <a:t>Wednesday August </a:t>
            </a:r>
            <a:r>
              <a:rPr lang="en-US" sz="2000" dirty="0"/>
              <a:t>23, 2017 at 10:30, ERCOT System Operations issued an Operating Condition Notice (OCN) for Tropical Storm Harvey to all QSEs and TOs with instructions to evaluate fuel supplies and to review outages and emergency procedures.  </a:t>
            </a:r>
          </a:p>
          <a:p>
            <a:pPr lvl="0"/>
            <a:endParaRPr lang="en-US" sz="2000" dirty="0"/>
          </a:p>
          <a:p>
            <a:r>
              <a:rPr lang="en-US" sz="2000" dirty="0"/>
              <a:t>On </a:t>
            </a:r>
            <a:r>
              <a:rPr lang="en-US" sz="2000" dirty="0" smtClean="0"/>
              <a:t>Thursday August </a:t>
            </a:r>
            <a:r>
              <a:rPr lang="en-US" sz="2000" dirty="0"/>
              <a:t>24, 2017 at 07:50, ERCOT System Operations issued an Advisory for Tropical Storm Harvey to all QSEs and TOs with repeating previous instructions and providing additional instructions regarding communications.  </a:t>
            </a:r>
          </a:p>
          <a:p>
            <a:pPr lvl="0"/>
            <a:endParaRPr lang="en-US" sz="2000" dirty="0"/>
          </a:p>
          <a:p>
            <a:pPr lvl="0"/>
            <a:r>
              <a:rPr lang="en-US" sz="2000" dirty="0"/>
              <a:t>On </a:t>
            </a:r>
            <a:r>
              <a:rPr lang="en-US" sz="2000" dirty="0" smtClean="0"/>
              <a:t>Thursday August </a:t>
            </a:r>
            <a:r>
              <a:rPr lang="en-US" sz="2000" dirty="0"/>
              <a:t>24, 2017 at 11:00, ERCOT System Operations issued a Watch for Hurricane Harvey to all QSEs and TOs with additional instructions to prepare for anticipated system conditions and keep ERCOT notified of actual and anticipated resource conditions.</a:t>
            </a:r>
            <a:endParaRPr lang="en-US" sz="2000" dirty="0" smtClean="0"/>
          </a:p>
          <a:p>
            <a:pPr lvl="0"/>
            <a:endParaRPr lang="en-US" sz="2000" dirty="0"/>
          </a:p>
          <a:p>
            <a:pPr lvl="0"/>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12533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smtClean="0"/>
              <a:t>Notifications continued</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lvl="0"/>
            <a:r>
              <a:rPr lang="en-US" sz="2000" dirty="0"/>
              <a:t>On Friday</a:t>
            </a:r>
            <a:r>
              <a:rPr lang="en-US" sz="2000" dirty="0" smtClean="0"/>
              <a:t> August </a:t>
            </a:r>
            <a:r>
              <a:rPr lang="en-US" sz="2000" dirty="0"/>
              <a:t>25, 2017 at 17:00, ERCOT System Operations issued an Emergency Notice for Hurricane Harvey to all QSEs and TOs with additional instructions to prepare for anticipated system conditions and keep ERCOT notified of actual and anticipated resource conditions.</a:t>
            </a:r>
          </a:p>
          <a:p>
            <a:pPr lvl="0"/>
            <a:endParaRPr lang="en-US" sz="2000" dirty="0"/>
          </a:p>
          <a:p>
            <a:r>
              <a:rPr lang="en-US" sz="2000" dirty="0"/>
              <a:t>On </a:t>
            </a:r>
            <a:r>
              <a:rPr lang="en-US" sz="2000" dirty="0" smtClean="0"/>
              <a:t>Wednesday August </a:t>
            </a:r>
            <a:r>
              <a:rPr lang="en-US" sz="2000" dirty="0"/>
              <a:t>30, 2017 at 12:00 ERCOT issued an OCN for unplanned transmission outages that may impact reliability.</a:t>
            </a:r>
          </a:p>
          <a:p>
            <a:pPr lvl="0"/>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7695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DB1E7B711A9D4BB64117F92D106A87" ma:contentTypeVersion="1" ma:contentTypeDescription="Create a new document." ma:contentTypeScope="" ma:versionID="886bbd2e2298cd1dcd54ea3dd738c16f">
  <xsd:schema xmlns:xsd="http://www.w3.org/2001/XMLSchema" xmlns:xs="http://www.w3.org/2001/XMLSchema" xmlns:p="http://schemas.microsoft.com/office/2006/metadata/properties" xmlns:ns2="c34af464-7aa1-4edd-9be4-83dffc1cb926" targetNamespace="http://schemas.microsoft.com/office/2006/metadata/properties" ma:root="true" ma:fieldsID="21a9ee48c79d2ff885e27998c621344c"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2006/metadata/propertie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c34af464-7aa1-4edd-9be4-83dffc1cb926"/>
  </ds:schemaRefs>
</ds:datastoreItem>
</file>

<file path=customXml/itemProps3.xml><?xml version="1.0" encoding="utf-8"?>
<ds:datastoreItem xmlns:ds="http://schemas.openxmlformats.org/officeDocument/2006/customXml" ds:itemID="{17513097-BE20-4F42-8B52-668E0A6BB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1888</TotalTime>
  <Words>2185</Words>
  <Application>Microsoft Office PowerPoint</Application>
  <PresentationFormat>On-screen Show (4:3)</PresentationFormat>
  <Paragraphs>226</Paragraphs>
  <Slides>29</Slides>
  <Notes>23</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Wingdings</vt:lpstr>
      <vt:lpstr>1_Custom Design</vt:lpstr>
      <vt:lpstr>Office Theme</vt:lpstr>
      <vt:lpstr>PowerPoint Presentation</vt:lpstr>
      <vt:lpstr>Objectives</vt:lpstr>
      <vt:lpstr>Objectives continued</vt:lpstr>
      <vt:lpstr>System Conditions prior to Hurricane Harvey</vt:lpstr>
      <vt:lpstr>Gas Supply Concerns</vt:lpstr>
      <vt:lpstr>Preparation for the Storm</vt:lpstr>
      <vt:lpstr>Need for Additional Staffing</vt:lpstr>
      <vt:lpstr>ERCOT Notifications</vt:lpstr>
      <vt:lpstr>ERCOT Notifications continued</vt:lpstr>
      <vt:lpstr>Transmission and Security Desk Operating Procedure</vt:lpstr>
      <vt:lpstr>Emergency Notice Continued TO Script #75</vt:lpstr>
      <vt:lpstr>Real-time Desk Operating Procedure</vt:lpstr>
      <vt:lpstr>Emergency Notice Continued QSE Script #61</vt:lpstr>
      <vt:lpstr>Harvey Animated</vt:lpstr>
      <vt:lpstr>Major Impacts Storm Surge, Flooding and Wind</vt:lpstr>
      <vt:lpstr>Major Impacts due to Hurricane Harvey</vt:lpstr>
      <vt:lpstr>Hurricane Harvey Impact</vt:lpstr>
      <vt:lpstr>AEP Photos</vt:lpstr>
      <vt:lpstr>STEC Photos</vt:lpstr>
      <vt:lpstr>CNP Photos</vt:lpstr>
      <vt:lpstr>Weather Data Information</vt:lpstr>
      <vt:lpstr>Storm Impacts</vt:lpstr>
      <vt:lpstr>Reliability</vt:lpstr>
      <vt:lpstr>Recovery</vt:lpstr>
      <vt:lpstr>Recovery</vt:lpstr>
      <vt:lpstr>Conclusion </vt:lpstr>
      <vt:lpstr>Objectives</vt:lpstr>
      <vt:lpstr>Objectives continued</vt:lpstr>
      <vt:lpstr>Thank You</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Aldridge, Joshua</cp:lastModifiedBy>
  <cp:revision>119</cp:revision>
  <cp:lastPrinted>2016-01-21T20:53:15Z</cp:lastPrinted>
  <dcterms:created xsi:type="dcterms:W3CDTF">2016-01-21T15:20:31Z</dcterms:created>
  <dcterms:modified xsi:type="dcterms:W3CDTF">2018-03-12T14:50:06Z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0x01010047DB1E7B711A9D4BB64117F92D106A87</vt:lpwstr>
  </property>
</Properties>
</file>