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1"/>
    <p:sldMasterId id="2147483648" r:id="rId12"/>
  </p:sldMasterIdLst>
  <p:notesMasterIdLst>
    <p:notesMasterId r:id="rId44"/>
  </p:notesMasterIdLst>
  <p:handoutMasterIdLst>
    <p:handoutMasterId r:id="rId45"/>
  </p:handoutMasterIdLst>
  <p:sldIdLst>
    <p:sldId id="260" r:id="rId13"/>
    <p:sldId id="316" r:id="rId14"/>
    <p:sldId id="306" r:id="rId15"/>
    <p:sldId id="308" r:id="rId16"/>
    <p:sldId id="309" r:id="rId17"/>
    <p:sldId id="271" r:id="rId18"/>
    <p:sldId id="317" r:id="rId19"/>
    <p:sldId id="314" r:id="rId20"/>
    <p:sldId id="312" r:id="rId21"/>
    <p:sldId id="270" r:id="rId22"/>
    <p:sldId id="322" r:id="rId23"/>
    <p:sldId id="282" r:id="rId24"/>
    <p:sldId id="304" r:id="rId25"/>
    <p:sldId id="276" r:id="rId26"/>
    <p:sldId id="277" r:id="rId27"/>
    <p:sldId id="321" r:id="rId28"/>
    <p:sldId id="303" r:id="rId29"/>
    <p:sldId id="302" r:id="rId30"/>
    <p:sldId id="318" r:id="rId31"/>
    <p:sldId id="279" r:id="rId32"/>
    <p:sldId id="280" r:id="rId33"/>
    <p:sldId id="286" r:id="rId34"/>
    <p:sldId id="319" r:id="rId35"/>
    <p:sldId id="290" r:id="rId36"/>
    <p:sldId id="295" r:id="rId37"/>
    <p:sldId id="296" r:id="rId38"/>
    <p:sldId id="297" r:id="rId39"/>
    <p:sldId id="298" r:id="rId40"/>
    <p:sldId id="320" r:id="rId41"/>
    <p:sldId id="307" r:id="rId42"/>
    <p:sldId id="299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6"/>
    </p:cViewPr>
  </p:sorterViewPr>
  <p:notesViewPr>
    <p:cSldViewPr showGuides="1">
      <p:cViewPr varScale="1">
        <p:scale>
          <a:sx n="76" d="100"/>
          <a:sy n="76" d="100"/>
        </p:scale>
        <p:origin x="20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customXml" Target="../customXml/item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BF31-E9A8-4E88-81E7-44C5092290F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BDB1-E95E-402D-B2EB-CA9CC1A39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EFB637-CCC9-4803-8851-F6915048CBB4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2AC51D-6DAA-4455-8EA7-D54B6490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Outlook email notifications starting as Tropical Storm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5E01F-C22F-4305-A952-16100DD260E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4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One of AEP’s tools used to flag Thermal Contingency’s and Voltage violations during restoration.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0EC06-EDC6-4A5C-9CAF-EA5A6A74D5F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9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</a:p>
          <a:p>
            <a:r>
              <a:rPr lang="en-US" dirty="0" smtClean="0"/>
              <a:t>Flooding, mosquitos, as well as windy and muddy conditions created special challenges for work crews.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93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To address these challenges, specialized equipment and technology, such as drones, ATVs, and helicopters were utilized during the assessment and restoration efforts.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67CDCE-2D08-469F-93ED-E6D39CC35E6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9319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Dispatchers were sent to Alternate Center to dispatch all non-storm planned work. Phones from CC TDC were switched over to this location for all of AEP Northern region in addition to other areas.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4278BC-C48B-4474-AE6A-188BEBC0EE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29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All desks were utilized during the storm taking calls, logging operations, writing switching, sending notifications and Dispatching restoration instructions.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610DC0-74CB-46AB-BA6D-EE57A486B23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2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505D7-E060-4939-9365-E1783CCA59C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2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05222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200">
                <a:solidFill>
                  <a:schemeClr val="tx2"/>
                </a:solidFill>
              </a:defRPr>
            </a:lvl3pPr>
            <a:lvl4pPr>
              <a:defRPr sz="21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990601"/>
            <a:ext cx="3886200" cy="4800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990601"/>
            <a:ext cx="3886200" cy="4800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64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05200" y="0"/>
            <a:ext cx="563880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14" y="2876277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Footer text goes here.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553200"/>
            <a:ext cx="707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 dirty="0" smtClean="0">
                <a:solidFill>
                  <a:schemeClr val="tx2"/>
                </a:solidFill>
              </a:rPr>
              <a:t>PUBLIC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7966" y="881152"/>
            <a:ext cx="564603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Hurricane Harvey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AEP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2018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666067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6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052221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000000"/>
                </a:solidFill>
              </a:rPr>
              <a:t>Category 4 hurricane made landfall in the Coastal Bend area of the AEP Texas service territory on August 25</a:t>
            </a:r>
            <a:r>
              <a:rPr lang="en-US" altLang="en-US" sz="2800" baseline="30000" dirty="0" smtClean="0">
                <a:solidFill>
                  <a:srgbClr val="000000"/>
                </a:solidFill>
              </a:rPr>
              <a:t>th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</a:rPr>
              <a:t>At peak, 220,000 outages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Restored power to 96% by day 14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</a:rPr>
              <a:t>Tremendous support from community leaders and the public in the impacted areas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</a:rPr>
              <a:t>Collaborative efforts with other Texas utilities, ERCOT and Regional Mutual Assistance Groups</a:t>
            </a:r>
          </a:p>
          <a:p>
            <a:endParaRPr lang="en-US" alt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746918"/>
          </a:xfrm>
        </p:spPr>
        <p:txBody>
          <a:bodyPr/>
          <a:lstStyle/>
          <a:p>
            <a:r>
              <a:rPr lang="en-US" altLang="en-US" sz="2000" dirty="0">
                <a:solidFill>
                  <a:srgbClr val="00AEC7"/>
                </a:solidFill>
              </a:rPr>
              <a:t>Common events impacting system equipment, facilities, customers and topography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9732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solidFill>
                  <a:srgbClr val="00AEC7"/>
                </a:solidFill>
              </a:rPr>
              <a:t>Post Hurricane activities to restore the system to steady-state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1010"/>
            <a:ext cx="8534400" cy="49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93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670718"/>
          </a:xfrm>
        </p:spPr>
        <p:txBody>
          <a:bodyPr/>
          <a:lstStyle/>
          <a:p>
            <a:r>
              <a:rPr lang="en-US" altLang="en-US" sz="2000" dirty="0">
                <a:solidFill>
                  <a:srgbClr val="00AEC7"/>
                </a:solidFill>
              </a:rPr>
              <a:t>Post Hurricane activities to restore the system to steady-state operations</a:t>
            </a:r>
            <a:endParaRPr lang="en-US" alt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26" y="1255677"/>
            <a:ext cx="8192347" cy="4522858"/>
          </a:xfrm>
        </p:spPr>
      </p:pic>
    </p:spTree>
    <p:extLst>
      <p:ext uri="{BB962C8B-B14F-4D97-AF65-F5344CB8AC3E}">
        <p14:creationId xmlns:p14="http://schemas.microsoft.com/office/powerpoint/2010/main" val="63696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solidFill>
                  <a:srgbClr val="00AEC7"/>
                </a:solidFill>
              </a:rPr>
              <a:t>Post Hurricane activities to restore the system to steady-state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884" y="990600"/>
            <a:ext cx="6092231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220227\Pictures\Picture1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29101"/>
            <a:ext cx="5943600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74691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sz="2000" dirty="0" smtClean="0"/>
              <a:t>Post Hurricane activities to restore the system to steady-state operations</a:t>
            </a:r>
          </a:p>
        </p:txBody>
      </p:sp>
      <p:pic>
        <p:nvPicPr>
          <p:cNvPr id="3075" name="Picture 3" descr="C:\Users\s220227\Pictures\Picture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545" y="1752600"/>
            <a:ext cx="3259138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220227\Pictures\Picture2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322638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3605213" cy="489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88" y="1692275"/>
            <a:ext cx="5235575" cy="347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191000"/>
            <a:ext cx="3182938" cy="219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>
            <a:spLocks noGrp="1" noChangeArrowheads="1"/>
          </p:cNvSpPr>
          <p:nvPr>
            <p:ph type="title"/>
          </p:nvPr>
        </p:nvSpPr>
        <p:spPr>
          <a:xfrm>
            <a:off x="381000" y="243682"/>
            <a:ext cx="8458200" cy="707886"/>
          </a:xfrm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AEC7"/>
                </a:solidFill>
              </a:rPr>
              <a:t>Post Hurricane activities to restore the system to steady-state operations</a:t>
            </a:r>
            <a:endParaRPr lang="en-US" altLang="en-US" sz="1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solidFill>
                  <a:srgbClr val="00AEC7"/>
                </a:solidFill>
              </a:rPr>
              <a:t>Post Hurricane activities to restore the system to steady-state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34400" cy="33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29200"/>
            <a:ext cx="24384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05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Notifications made for Hurricane Harvey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400" cy="20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24384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35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518318"/>
          </a:xfrm>
        </p:spPr>
        <p:txBody>
          <a:bodyPr/>
          <a:lstStyle/>
          <a:p>
            <a:r>
              <a:rPr lang="en-US" dirty="0"/>
              <a:t>Internal Notifications made for Hurricane Harvey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534400" cy="273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953000"/>
            <a:ext cx="24384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82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975518"/>
          </a:xfrm>
        </p:spPr>
        <p:txBody>
          <a:bodyPr/>
          <a:lstStyle/>
          <a:p>
            <a:pPr algn="ctr"/>
            <a:r>
              <a:rPr lang="en-US" dirty="0" smtClean="0"/>
              <a:t>External Notifications </a:t>
            </a:r>
            <a:r>
              <a:rPr lang="en-US" dirty="0"/>
              <a:t>made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Hurricane </a:t>
            </a:r>
            <a:r>
              <a:rPr lang="en-US" dirty="0"/>
              <a:t>Harvey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45950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ommunication with ERCOT (RFI, Outages, Restoration, O.S.)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Communication with Neighboring TO’s (LCRA, STEC, CPS, Centerpoint) on restoration efforts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DOE </a:t>
            </a:r>
            <a:r>
              <a:rPr lang="en-US" dirty="0"/>
              <a:t>– Loss of electric service to more than 50,000 customers for 1 hour or more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Governors office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7966" y="1295400"/>
            <a:ext cx="564603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Hurricane Harvey 8-26-17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103825"/>
              </p:ext>
            </p:extLst>
          </p:nvPr>
        </p:nvGraphicFramePr>
        <p:xfrm>
          <a:off x="3810000" y="2438400"/>
          <a:ext cx="47418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3" imgW="4741920" imgH="685440" progId="Package">
                  <p:embed/>
                </p:oleObj>
              </mc:Choice>
              <mc:Fallback>
                <p:oleObj name="Packager Shell Object" showAsIcon="1" r:id="rId3" imgW="474192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438400"/>
                        <a:ext cx="474186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58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94518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Procedures followed during Hurricane Harvey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17" y="1254552"/>
            <a:ext cx="6873766" cy="4525108"/>
          </a:xfrm>
        </p:spPr>
      </p:pic>
    </p:spTree>
    <p:extLst>
      <p:ext uri="{BB962C8B-B14F-4D97-AF65-F5344CB8AC3E}">
        <p14:creationId xmlns:p14="http://schemas.microsoft.com/office/powerpoint/2010/main" val="1114696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Procedures followed during Hurricane Harvey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598" y="1252817"/>
            <a:ext cx="6348803" cy="4528579"/>
          </a:xfrm>
        </p:spPr>
      </p:pic>
    </p:spTree>
    <p:extLst>
      <p:ext uri="{BB962C8B-B14F-4D97-AF65-F5344CB8AC3E}">
        <p14:creationId xmlns:p14="http://schemas.microsoft.com/office/powerpoint/2010/main" val="3500201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First Major Event for AEP w/ICS Activated</a:t>
            </a:r>
          </a:p>
          <a:p>
            <a:pPr lvl="1"/>
            <a:r>
              <a:rPr lang="en-US" altLang="en-US" dirty="0" smtClean="0"/>
              <a:t>Advantages</a:t>
            </a:r>
          </a:p>
          <a:p>
            <a:pPr lvl="2"/>
            <a:r>
              <a:rPr lang="en-US" altLang="en-US" dirty="0" smtClean="0"/>
              <a:t>Scalable</a:t>
            </a:r>
          </a:p>
          <a:p>
            <a:pPr lvl="2"/>
            <a:r>
              <a:rPr lang="en-US" altLang="en-US" dirty="0" smtClean="0"/>
              <a:t>Easy to interface with other agencies</a:t>
            </a:r>
          </a:p>
          <a:p>
            <a:pPr lvl="2"/>
            <a:r>
              <a:rPr lang="en-US" altLang="en-US" dirty="0" smtClean="0"/>
              <a:t>Specific Job Responsibilities</a:t>
            </a:r>
          </a:p>
          <a:p>
            <a:pPr lvl="2"/>
            <a:r>
              <a:rPr lang="en-US" altLang="en-US" dirty="0" smtClean="0"/>
              <a:t>Specific Chain of Command</a:t>
            </a:r>
          </a:p>
          <a:p>
            <a:pPr lvl="1"/>
            <a:r>
              <a:rPr lang="en-US" altLang="en-US" dirty="0" smtClean="0"/>
              <a:t>Challenges</a:t>
            </a:r>
          </a:p>
          <a:p>
            <a:pPr lvl="2"/>
            <a:r>
              <a:rPr lang="en-US" altLang="en-US" dirty="0" smtClean="0"/>
              <a:t>First real test on large event</a:t>
            </a:r>
          </a:p>
          <a:p>
            <a:pPr lvl="2"/>
            <a:r>
              <a:rPr lang="en-US" altLang="en-US" dirty="0" smtClean="0"/>
              <a:t>Hard to break old habits</a:t>
            </a:r>
          </a:p>
          <a:p>
            <a:pPr lvl="2"/>
            <a:r>
              <a:rPr lang="en-US" altLang="en-US" dirty="0" smtClean="0"/>
              <a:t>Stretched resources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Procedures followed during Hurricane Harvey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followed during Hurricane Harvey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Lessons Learned </a:t>
            </a:r>
          </a:p>
          <a:p>
            <a:r>
              <a:rPr lang="en-US" dirty="0" smtClean="0"/>
              <a:t>Damage assessment hampered in several areas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Slow movement of storm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Flooding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Visit by POTUS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Large amount of debris on the road</a:t>
            </a:r>
          </a:p>
          <a:p>
            <a:pPr marL="457200" lvl="1" indent="0">
              <a:buNone/>
            </a:pPr>
            <a:r>
              <a:rPr lang="en-US" sz="2800" dirty="0" smtClean="0"/>
              <a:t>Impact to Industrials has several levels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	</a:t>
            </a:r>
            <a:r>
              <a:rPr lang="en-US" sz="2000" dirty="0" smtClean="0"/>
              <a:t>Availability of Nitrogen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000" dirty="0" smtClean="0"/>
              <a:t>Other needs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1400" dirty="0" smtClean="0"/>
              <a:t>Stock feeds (pumping stations)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Delivery of product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Water for process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4384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41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975518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Procedures followed during Hurricane Harvey</a:t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400" dirty="0" smtClean="0">
                <a:solidFill>
                  <a:srgbClr val="FF0000"/>
                </a:solidFill>
              </a:rPr>
              <a:t>Lessons</a:t>
            </a:r>
            <a:r>
              <a:rPr lang="en-US" altLang="en-US" dirty="0" smtClean="0">
                <a:solidFill>
                  <a:srgbClr val="FF0000"/>
                </a:solidFill>
              </a:rPr>
              <a:t> Learned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425" y="1676400"/>
            <a:ext cx="7572375" cy="3414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4384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Transmission Damage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6589776" cy="4102608"/>
          </a:xfrm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757613"/>
            <a:ext cx="42449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0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Substation Damage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452" y="2138290"/>
            <a:ext cx="4601095" cy="344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601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Substation Damage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61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Distribution Damage</a:t>
            </a: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34862"/>
            <a:ext cx="24384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s220227\Pictures\Picture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008186"/>
            <a:ext cx="5218113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220227\Pictures\Picture1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597275"/>
            <a:ext cx="4529138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220227\Pictures\Picture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598" y="4114800"/>
            <a:ext cx="3584575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Participants in the Restoration Effort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990600"/>
            <a:ext cx="6892923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List </a:t>
            </a:r>
            <a:r>
              <a:rPr lang="en-US" dirty="0"/>
              <a:t>preparation steps for approaching hurricane conditions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common events impacting system equipment, facilities, customers and topography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post hurricane activities to restore the system to steady-state operations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what notifications were made for Hurricane Harvey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which procedures were followed during Hurricane Harvey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36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List </a:t>
            </a:r>
            <a:r>
              <a:rPr lang="en-US" dirty="0"/>
              <a:t>preparation steps for approaching hurricane conditions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common events impacting system equipment, facilities, customers and topography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post hurricane activities to restore the system to steady-state operations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what notifications were made for Hurricane Harvey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Identify </a:t>
            </a:r>
            <a:r>
              <a:rPr lang="en-US" dirty="0"/>
              <a:t>which procedures were followed during Hurricane Harvey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28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 &amp; A</a:t>
            </a:r>
          </a:p>
        </p:txBody>
      </p:sp>
      <p:pic>
        <p:nvPicPr>
          <p:cNvPr id="2050" name="Picture 2" descr="C:\Users\s139742\AppData\Local\Microsoft\Windows\Temporary Internet Files\Content.IE5\RK7X2TJC\question-mark7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Preparation steps for approaching Hurricane conditions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51058" cy="458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24384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28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Preparation steps for approaching Hurricane conditions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24384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40" y="1219200"/>
            <a:ext cx="7797460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986381"/>
            <a:ext cx="24384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58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AEC7"/>
                </a:solidFill>
              </a:rPr>
              <a:t>Preparation steps for approaching Hurricane conditions</a:t>
            </a:r>
            <a:endParaRPr lang="en-US" altLang="en-US" dirty="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4852988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53" y="990600"/>
            <a:ext cx="8140294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683126"/>
            <a:ext cx="24384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AEC7"/>
                </a:solidFill>
              </a:rPr>
              <a:t>Preparation steps for approaching Hurricane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Track Storm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Determine manpower requirements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Locate Resources (materials &amp; equipment)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Identify staging Areas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Implement ICS- Incident Command System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9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AEC7"/>
                </a:solidFill>
              </a:rPr>
              <a:t>Preparation steps for approaching Hurricane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1226344"/>
            <a:ext cx="78009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4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AEC7"/>
                </a:solidFill>
              </a:rPr>
              <a:t>Preparation steps for approaching Hurricane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657409" cy="504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38637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ERCOT Identity v.2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EC7"/>
      </a:accent1>
      <a:accent2>
        <a:srgbClr val="5B6770"/>
      </a:accent2>
      <a:accent3>
        <a:srgbClr val="26D07C"/>
      </a:accent3>
      <a:accent4>
        <a:srgbClr val="003865"/>
      </a:accent4>
      <a:accent5>
        <a:srgbClr val="685BC7"/>
      </a:accent5>
      <a:accent6>
        <a:srgbClr val="890C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RCOT Identity v.2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EC7"/>
      </a:accent1>
      <a:accent2>
        <a:srgbClr val="5B6770"/>
      </a:accent2>
      <a:accent3>
        <a:srgbClr val="26D07C"/>
      </a:accent3>
      <a:accent4>
        <a:srgbClr val="003865"/>
      </a:accent4>
      <a:accent5>
        <a:srgbClr val="685BC7"/>
      </a:accent5>
      <a:accent6>
        <a:srgbClr val="890C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B1E7B711A9D4BB64117F92D106A87" ma:contentTypeVersion="1" ma:contentTypeDescription="Create a new document." ma:contentTypeScope="" ma:versionID="886bbd2e2298cd1dcd54ea3dd738c16f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21a9ee48c79d2ff885e27998c621344c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DE818AC-C9BB-4527-84D0-26CA93BC9F3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857CBB7-C5BD-4091-A928-74CB8236353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50A8316-122C-43D6-94EF-64F4E31A472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B49A9AB-8510-41EA-8153-2BDFFD4D2F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0E9AA12-8AF9-4AA6-90FE-24669859CDF3}">
  <ds:schemaRefs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34af464-7aa1-4edd-9be4-83dffc1cb926"/>
    <ds:schemaRef ds:uri="http://purl.org/dc/dcmitype/"/>
    <ds:schemaRef ds:uri="http://www.w3.org/XML/1998/namespace"/>
    <ds:schemaRef ds:uri="http://schemas.microsoft.com/office/2006/documentManagement/types"/>
  </ds:schemaRefs>
</ds:datastoreItem>
</file>

<file path=customXml/itemProps5.xml><?xml version="1.0" encoding="utf-8"?>
<ds:datastoreItem xmlns:ds="http://schemas.openxmlformats.org/officeDocument/2006/customXml" ds:itemID="{C0F2EEF3-7447-4AD2-812F-4660455A7B70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EC3E67BE-A5A7-4799-99B7-D2656F4A2AB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4A68982-DD5D-44FD-B77F-4C531465FE54}">
  <ds:schemaRefs>
    <ds:schemaRef ds:uri="http://schemas.microsoft.com/sharepoint/v3/contenttype/forms"/>
  </ds:schemaRefs>
</ds:datastoreItem>
</file>

<file path=customXml/itemProps8.xml><?xml version="1.0" encoding="utf-8"?>
<ds:datastoreItem xmlns:ds="http://schemas.openxmlformats.org/officeDocument/2006/customXml" ds:itemID="{501F1DA7-73D9-46FF-8D72-4392212F219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61AE5147-D802-463F-8F76-545B6FA0643A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</TotalTime>
  <Words>605</Words>
  <Application>Microsoft Office PowerPoint</Application>
  <PresentationFormat>On-screen Show (4:3)</PresentationFormat>
  <Paragraphs>133</Paragraphs>
  <Slides>31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Wingdings</vt:lpstr>
      <vt:lpstr>1_Custom Design</vt:lpstr>
      <vt:lpstr>Office Theme</vt:lpstr>
      <vt:lpstr>Package</vt:lpstr>
      <vt:lpstr>PowerPoint Presentation</vt:lpstr>
      <vt:lpstr>PowerPoint Presentation</vt:lpstr>
      <vt:lpstr>Objectives</vt:lpstr>
      <vt:lpstr>Preparation steps for approaching Hurricane conditions</vt:lpstr>
      <vt:lpstr>Preparation steps for approaching Hurricane conditions</vt:lpstr>
      <vt:lpstr>Preparation steps for approaching Hurricane conditions</vt:lpstr>
      <vt:lpstr>Preparation steps for approaching Hurricane conditions</vt:lpstr>
      <vt:lpstr>Preparation steps for approaching Hurricane conditions</vt:lpstr>
      <vt:lpstr>Preparation steps for approaching Hurricane conditions</vt:lpstr>
      <vt:lpstr>Common events impacting system equipment, facilities, customers and topography</vt:lpstr>
      <vt:lpstr>Post Hurricane activities to restore the system to steady-state operations</vt:lpstr>
      <vt:lpstr>Post Hurricane activities to restore the system to steady-state operations</vt:lpstr>
      <vt:lpstr>Post Hurricane activities to restore the system to steady-state operations</vt:lpstr>
      <vt:lpstr> Post Hurricane activities to restore the system to steady-state operations</vt:lpstr>
      <vt:lpstr>Post Hurricane activities to restore the system to steady-state operations</vt:lpstr>
      <vt:lpstr>Post Hurricane activities to restore the system to steady-state operations</vt:lpstr>
      <vt:lpstr>Internal Notifications made for Hurricane Harvey</vt:lpstr>
      <vt:lpstr>Internal Notifications made for Hurricane Harvey</vt:lpstr>
      <vt:lpstr>External Notifications made for  Hurricane Harvey</vt:lpstr>
      <vt:lpstr>Procedures followed during Hurricane Harvey</vt:lpstr>
      <vt:lpstr>Procedures followed during Hurricane Harvey</vt:lpstr>
      <vt:lpstr>Procedures followed during Hurricane Harvey</vt:lpstr>
      <vt:lpstr>Procedures followed during Hurricane Harvey</vt:lpstr>
      <vt:lpstr>Procedures followed during Hurricane Harvey  Lessons Learned</vt:lpstr>
      <vt:lpstr>Transmission Damage</vt:lpstr>
      <vt:lpstr>Substation Damage</vt:lpstr>
      <vt:lpstr>Substation Damage</vt:lpstr>
      <vt:lpstr>Distribution Damage</vt:lpstr>
      <vt:lpstr>Other Participants in the Restoration Effort</vt:lpstr>
      <vt:lpstr>SUMMARY</vt:lpstr>
      <vt:lpstr>Q &amp; A</vt:lpstr>
    </vt:vector>
  </TitlesOfParts>
  <Company>The Electric Reliability Council of Texas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Pysh, Danya</dc:creator>
  <cp:lastModifiedBy>Legg, Brian</cp:lastModifiedBy>
  <cp:revision>142</cp:revision>
  <cp:lastPrinted>2016-01-21T20:53:15Z</cp:lastPrinted>
  <dcterms:created xsi:type="dcterms:W3CDTF">2016-01-21T15:20:31Z</dcterms:created>
  <dcterms:modified xsi:type="dcterms:W3CDTF">2018-03-12T14:41:36Z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0x01010047DB1E7B711A9D4BB64117F92D106A87</vt:lpwstr>
  </property>
</Properties>
</file>