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</p:sldMasterIdLst>
  <p:notesMasterIdLst>
    <p:notesMasterId r:id="rId26"/>
  </p:notesMasterIdLst>
  <p:handoutMasterIdLst>
    <p:handoutMasterId r:id="rId27"/>
  </p:handoutMasterIdLst>
  <p:sldIdLst>
    <p:sldId id="260" r:id="rId6"/>
    <p:sldId id="276" r:id="rId7"/>
    <p:sldId id="267" r:id="rId8"/>
    <p:sldId id="279" r:id="rId9"/>
    <p:sldId id="268" r:id="rId10"/>
    <p:sldId id="269" r:id="rId11"/>
    <p:sldId id="270" r:id="rId12"/>
    <p:sldId id="284" r:id="rId13"/>
    <p:sldId id="286" r:id="rId14"/>
    <p:sldId id="285" r:id="rId15"/>
    <p:sldId id="289" r:id="rId16"/>
    <p:sldId id="290" r:id="rId17"/>
    <p:sldId id="280" r:id="rId18"/>
    <p:sldId id="278" r:id="rId19"/>
    <p:sldId id="281" r:id="rId20"/>
    <p:sldId id="291" r:id="rId21"/>
    <p:sldId id="271" r:id="rId22"/>
    <p:sldId id="272" r:id="rId23"/>
    <p:sldId id="275" r:id="rId24"/>
    <p:sldId id="273" r:id="rId25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4393" autoAdjust="0"/>
  </p:normalViewPr>
  <p:slideViewPr>
    <p:cSldViewPr showGuides="1">
      <p:cViewPr varScale="1">
        <p:scale>
          <a:sx n="125" d="100"/>
          <a:sy n="125" d="100"/>
        </p:scale>
        <p:origin x="1470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421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1"/>
            <a:ext cx="2972421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2972421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676"/>
            <a:ext cx="2972421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42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43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434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434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434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434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434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434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434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434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43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9052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43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43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43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43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43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43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43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43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200">
                <a:solidFill>
                  <a:schemeClr val="tx2"/>
                </a:solidFill>
              </a:defRPr>
            </a:lvl3pPr>
            <a:lvl4pPr>
              <a:defRPr sz="21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990601"/>
            <a:ext cx="3886200" cy="4800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990601"/>
            <a:ext cx="3886200" cy="4800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64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Footer text goes here.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embed/L7nOG7vmx4U?rel=0&amp;amp;showinfo=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0" y="2105561"/>
            <a:ext cx="564603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HURRICANE HARVEY – </a:t>
            </a:r>
          </a:p>
          <a:p>
            <a:r>
              <a:rPr lang="en-US" sz="2000" b="1" dirty="0" smtClean="0">
                <a:solidFill>
                  <a:schemeClr val="tx2"/>
                </a:solidFill>
              </a:rPr>
              <a:t>CenterPoint (CNP) Perspective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Tamme R. Chilton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sz="1400" dirty="0" smtClean="0">
                <a:solidFill>
                  <a:schemeClr val="tx2"/>
                </a:solidFill>
              </a:rPr>
              <a:t>Manager, Real Time Operations Grid Training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03/01/2018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pPr lvl="0"/>
            <a:r>
              <a:rPr lang="en-US" sz="2400" dirty="0"/>
              <a:t>P</a:t>
            </a:r>
            <a:r>
              <a:rPr lang="en-US" sz="2400" dirty="0" smtClean="0"/>
              <a:t>ost </a:t>
            </a:r>
            <a:r>
              <a:rPr lang="en-US" sz="2400" dirty="0"/>
              <a:t>hurricane </a:t>
            </a:r>
            <a:r>
              <a:rPr lang="en-US" sz="2400" dirty="0" smtClean="0"/>
              <a:t>– restoration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63" t="80684" r="30648" b="2735"/>
          <a:stretch/>
        </p:blipFill>
        <p:spPr bwMode="auto">
          <a:xfrm>
            <a:off x="7924800" y="5654298"/>
            <a:ext cx="1117601" cy="82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9" t="21915" r="17592"/>
          <a:stretch/>
        </p:blipFill>
        <p:spPr bwMode="auto">
          <a:xfrm>
            <a:off x="687851" y="1799094"/>
            <a:ext cx="6596353" cy="4333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197061" y="990600"/>
            <a:ext cx="8271042" cy="838200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400" dirty="0" smtClean="0"/>
              <a:t>Employed 36 airboats and 15 amphibious vehicles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897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pPr lvl="0"/>
            <a:r>
              <a:rPr lang="en-US" sz="2400" dirty="0"/>
              <a:t>P</a:t>
            </a:r>
            <a:r>
              <a:rPr lang="en-US" sz="2400" dirty="0" smtClean="0"/>
              <a:t>ost </a:t>
            </a:r>
            <a:r>
              <a:rPr lang="en-US" sz="2400" dirty="0"/>
              <a:t>hurricane </a:t>
            </a:r>
            <a:r>
              <a:rPr lang="en-US" sz="2400" dirty="0" smtClean="0"/>
              <a:t>– restoration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63" t="80684" r="30648" b="2735"/>
          <a:stretch/>
        </p:blipFill>
        <p:spPr bwMode="auto">
          <a:xfrm>
            <a:off x="7924800" y="5654298"/>
            <a:ext cx="1117601" cy="82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97061" y="990600"/>
            <a:ext cx="8271042" cy="838200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400" dirty="0" smtClean="0"/>
              <a:t>Contracted 1 helicopter</a:t>
            </a:r>
            <a:endParaRPr lang="en-US" sz="2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92" y="1828799"/>
            <a:ext cx="4723108" cy="390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925" y="3886200"/>
            <a:ext cx="3577279" cy="224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28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pPr lvl="0"/>
            <a:r>
              <a:rPr lang="en-US" sz="2400" dirty="0"/>
              <a:t>P</a:t>
            </a:r>
            <a:r>
              <a:rPr lang="en-US" sz="2400" dirty="0" smtClean="0"/>
              <a:t>ost </a:t>
            </a:r>
            <a:r>
              <a:rPr lang="en-US" sz="2400" dirty="0"/>
              <a:t>hurricane </a:t>
            </a:r>
            <a:r>
              <a:rPr lang="en-US" sz="2400" dirty="0" smtClean="0"/>
              <a:t>– restoration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63" t="80684" r="30648" b="2735"/>
          <a:stretch/>
        </p:blipFill>
        <p:spPr bwMode="auto">
          <a:xfrm>
            <a:off x="7924800" y="5654298"/>
            <a:ext cx="1117601" cy="82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97061" y="990600"/>
            <a:ext cx="8271042" cy="838200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400" dirty="0" smtClean="0"/>
              <a:t>Intelligent Grid operated 250 devices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AMS meters executed 45,000 orders remotely</a:t>
            </a:r>
            <a:endParaRPr lang="en-US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366" y="3193663"/>
            <a:ext cx="4414838" cy="294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53058"/>
            <a:ext cx="3722982" cy="247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2" t="14721" r="7249" b="4053"/>
          <a:stretch/>
        </p:blipFill>
        <p:spPr bwMode="auto">
          <a:xfrm>
            <a:off x="729916" y="1143000"/>
            <a:ext cx="7575884" cy="4217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pPr lvl="0"/>
            <a:r>
              <a:rPr lang="en-US" sz="2400" dirty="0"/>
              <a:t>P</a:t>
            </a:r>
            <a:r>
              <a:rPr lang="en-US" sz="2400" dirty="0" smtClean="0"/>
              <a:t>ost </a:t>
            </a:r>
            <a:r>
              <a:rPr lang="en-US" sz="2400" dirty="0"/>
              <a:t>hurricane </a:t>
            </a:r>
            <a:r>
              <a:rPr lang="en-US" sz="2400" dirty="0" smtClean="0"/>
              <a:t>– restoration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267200"/>
            <a:ext cx="8534400" cy="4876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chemeClr val="bg1"/>
                </a:solidFill>
              </a:rPr>
              <a:t>1.27 MILLION total restorations (60% within 24 hours)</a:t>
            </a:r>
          </a:p>
          <a:p>
            <a:pPr>
              <a:spcBef>
                <a:spcPts val="0"/>
              </a:spcBef>
            </a:pPr>
            <a:endParaRPr lang="en-US" sz="2000" b="1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chemeClr val="bg1"/>
                </a:solidFill>
              </a:rPr>
              <a:t>Near  ZERO  safety-related incidents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63" t="80684" r="30648" b="2735"/>
          <a:stretch/>
        </p:blipFill>
        <p:spPr bwMode="auto">
          <a:xfrm>
            <a:off x="7924800" y="5654298"/>
            <a:ext cx="1117601" cy="82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23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pPr lvl="0"/>
            <a:r>
              <a:rPr lang="en-US" sz="2400" dirty="0"/>
              <a:t>P</a:t>
            </a:r>
            <a:r>
              <a:rPr lang="en-US" sz="2400" dirty="0" smtClean="0"/>
              <a:t>ost </a:t>
            </a:r>
            <a:r>
              <a:rPr lang="en-US" sz="2400" dirty="0"/>
              <a:t>hurricane </a:t>
            </a:r>
            <a:r>
              <a:rPr lang="en-US" sz="2400" dirty="0" smtClean="0"/>
              <a:t>– restoration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63" t="80684" r="30648" b="2735"/>
          <a:stretch/>
        </p:blipFill>
        <p:spPr bwMode="auto">
          <a:xfrm>
            <a:off x="7924800" y="5654298"/>
            <a:ext cx="1117601" cy="82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" y="1143000"/>
            <a:ext cx="7589520" cy="4269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2000" y="4951095"/>
            <a:ext cx="3886200" cy="91630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West Columbia Substation</a:t>
            </a:r>
            <a:endParaRPr lang="en-US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62000" y="5484495"/>
            <a:ext cx="6934200" cy="91630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Temporary Reconfiguration –  Bypass procedure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***restored***</a:t>
            </a:r>
            <a:endParaRPr lang="en-US" sz="18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80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pPr lvl="0"/>
            <a:r>
              <a:rPr lang="en-US" sz="2400" dirty="0"/>
              <a:t>P</a:t>
            </a:r>
            <a:r>
              <a:rPr lang="en-US" sz="2400" dirty="0" smtClean="0"/>
              <a:t>ost hurricane – restoration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63" t="80684" r="30648" b="2735"/>
          <a:stretch/>
        </p:blipFill>
        <p:spPr bwMode="auto">
          <a:xfrm>
            <a:off x="7924800" y="5654298"/>
            <a:ext cx="1117601" cy="82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00019417\AppData\Local\Microsoft\Windows\Temporary Internet Files\Content.Outlook\SFFFXRSK\20170830_110257_resized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1095"/>
            <a:ext cx="7589520" cy="426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257800" y="4951095"/>
            <a:ext cx="3225800" cy="91630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Memorial Substation</a:t>
            </a:r>
            <a:endParaRPr lang="en-US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62000" y="5484495"/>
            <a:ext cx="7162800" cy="91630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Temporary Substation –  50MVA mobile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***installed in only 7 days***</a:t>
            </a:r>
            <a:endParaRPr lang="en-US" sz="1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7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669758" y="1132071"/>
            <a:ext cx="7605562" cy="4278129"/>
            <a:chOff x="0" y="762000"/>
            <a:chExt cx="9144000" cy="5143500"/>
          </a:xfrm>
        </p:grpSpPr>
        <p:pic>
          <p:nvPicPr>
            <p:cNvPr id="16" name="Picture 2" descr="C:\Users\00019417\AppData\Local\Microsoft\Windows\Temporary Internet Files\Content.Outlook\SFFFXRSK\IMG_1265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62000"/>
              <a:ext cx="914400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C:\Users\00019417\AppData\Local\Microsoft\Windows\Temporary Internet Files\Content.Outlook\SFFFXRSK\IMG_1265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91" t="81692" r="38346" b="1146"/>
            <a:stretch/>
          </p:blipFill>
          <p:spPr bwMode="auto">
            <a:xfrm>
              <a:off x="5657844" y="5018035"/>
              <a:ext cx="1880286" cy="882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C:\Users\00019417\AppData\Local\Microsoft\Windows\Temporary Internet Files\Content.Outlook\SFFFXRSK\IMG_1265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649" t="75995"/>
            <a:stretch/>
          </p:blipFill>
          <p:spPr bwMode="auto">
            <a:xfrm>
              <a:off x="7953632" y="4662616"/>
              <a:ext cx="580768" cy="123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C:\Users\00019417\AppData\Local\Microsoft\Windows\Temporary Internet Files\Content.Outlook\SFFFXRSK\IMG_1265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649" t="82908"/>
            <a:stretch/>
          </p:blipFill>
          <p:spPr bwMode="auto">
            <a:xfrm>
              <a:off x="7572632" y="5018035"/>
              <a:ext cx="580768" cy="879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pPr lvl="0"/>
            <a:r>
              <a:rPr lang="en-US" sz="2400" dirty="0"/>
              <a:t>P</a:t>
            </a:r>
            <a:r>
              <a:rPr lang="en-US" sz="2400" dirty="0" smtClean="0"/>
              <a:t>ost hurricane – restoration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63" t="80684" r="30648" b="2735"/>
          <a:stretch/>
        </p:blipFill>
        <p:spPr bwMode="auto">
          <a:xfrm>
            <a:off x="7924800" y="5654298"/>
            <a:ext cx="1117601" cy="82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257800" y="4951095"/>
            <a:ext cx="3225800" cy="91630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Memorial Substation</a:t>
            </a:r>
            <a:endParaRPr lang="en-US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62000" y="5484495"/>
            <a:ext cx="7162800" cy="91630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Temporary Substation –  50MVA mobile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***still in service***</a:t>
            </a:r>
            <a:endParaRPr lang="en-US" sz="1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47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pPr lvl="0"/>
            <a:r>
              <a:rPr lang="en-US" sz="2400" dirty="0"/>
              <a:t>N</a:t>
            </a:r>
            <a:r>
              <a:rPr lang="en-US" sz="2400" dirty="0" smtClean="0"/>
              <a:t>otifications made </a:t>
            </a:r>
            <a:r>
              <a:rPr lang="en-US" sz="2400" dirty="0"/>
              <a:t>for Hurricane Harvey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82298"/>
            <a:ext cx="8534400" cy="4876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Operations</a:t>
            </a:r>
          </a:p>
          <a:p>
            <a:pPr lvl="1">
              <a:lnSpc>
                <a:spcPct val="150000"/>
              </a:lnSpc>
            </a:pPr>
            <a:r>
              <a:rPr lang="en-US" sz="2000" dirty="0" err="1" smtClean="0"/>
              <a:t>SendWordNow</a:t>
            </a:r>
            <a:r>
              <a:rPr lang="en-US" sz="2000" dirty="0" smtClean="0"/>
              <a:t> paging (internal)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sz="2000" dirty="0" err="1" smtClean="0"/>
              <a:t>Ringdown</a:t>
            </a:r>
            <a:r>
              <a:rPr lang="en-US" sz="2000" dirty="0" smtClean="0"/>
              <a:t> or Hotline calls (external)</a:t>
            </a:r>
          </a:p>
          <a:p>
            <a:pPr lvl="1"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400" dirty="0" smtClean="0"/>
              <a:t>Public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Power Alert Service (PAS)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Facebook</a:t>
            </a:r>
            <a:endParaRPr lang="en-US" sz="2000" dirty="0"/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Twitter</a:t>
            </a:r>
            <a:endParaRPr lang="en-US" sz="2000" dirty="0"/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CenterPointEnergy.com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63" t="80684" r="30648" b="2735"/>
          <a:stretch/>
        </p:blipFill>
        <p:spPr bwMode="auto">
          <a:xfrm>
            <a:off x="7924800" y="5654298"/>
            <a:ext cx="1117601" cy="82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6" t="10470" r="7292"/>
          <a:stretch/>
        </p:blipFill>
        <p:spPr bwMode="auto">
          <a:xfrm>
            <a:off x="5197738" y="1293582"/>
            <a:ext cx="2091267" cy="1373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0094">
            <a:off x="4405588" y="3411074"/>
            <a:ext cx="791633" cy="1055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" r="3646"/>
          <a:stretch/>
        </p:blipFill>
        <p:spPr bwMode="auto">
          <a:xfrm>
            <a:off x="5177086" y="3958590"/>
            <a:ext cx="2138114" cy="145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790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2400" dirty="0"/>
              <a:t>P</a:t>
            </a:r>
            <a:r>
              <a:rPr lang="en-US" sz="2400" dirty="0" smtClean="0"/>
              <a:t>rocedures followed </a:t>
            </a:r>
            <a:r>
              <a:rPr lang="en-US" sz="2400" dirty="0"/>
              <a:t>during Hurricane Harvey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4876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/>
              <a:t>CNP Emergency Operations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LCC Emergency Operations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RTO Emergency Operations</a:t>
            </a:r>
          </a:p>
          <a:p>
            <a:pPr>
              <a:spcBef>
                <a:spcPts val="0"/>
              </a:spcBef>
            </a:pPr>
            <a:endParaRPr lang="en-US" sz="16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RTO Standard Operating Procedures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System Monitoring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Paging Templates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Switching Procedures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Floodgate Deployment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Logging Procedures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Disturbance Reporting</a:t>
            </a:r>
          </a:p>
          <a:p>
            <a:pPr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2400" dirty="0"/>
              <a:t>ERCOT Emergency Operations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Operating Instructions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63" t="80684" r="30648" b="2735"/>
          <a:stretch/>
        </p:blipFill>
        <p:spPr bwMode="auto">
          <a:xfrm>
            <a:off x="7924800" y="5654298"/>
            <a:ext cx="1117601" cy="82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035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SUMMARY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63" t="80684" r="30648" b="2735"/>
          <a:stretch/>
        </p:blipFill>
        <p:spPr bwMode="auto">
          <a:xfrm>
            <a:off x="7924800" y="5654298"/>
            <a:ext cx="1117601" cy="82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4876800"/>
          </a:xfrm>
        </p:spPr>
        <p:txBody>
          <a:bodyPr/>
          <a:lstStyle/>
          <a:p>
            <a:pPr lvl="0"/>
            <a:r>
              <a:rPr lang="en-US" sz="2400" dirty="0" smtClean="0"/>
              <a:t>Listed </a:t>
            </a:r>
            <a:r>
              <a:rPr lang="en-US" sz="2400" b="1" dirty="0"/>
              <a:t>preparation steps </a:t>
            </a:r>
            <a:r>
              <a:rPr lang="en-US" sz="2400" dirty="0"/>
              <a:t>for approaching hurricane </a:t>
            </a:r>
            <a:r>
              <a:rPr lang="en-US" sz="2400" dirty="0" smtClean="0"/>
              <a:t>conditions</a:t>
            </a:r>
          </a:p>
          <a:p>
            <a:pPr lvl="0"/>
            <a:endParaRPr lang="en-US" sz="800" dirty="0"/>
          </a:p>
          <a:p>
            <a:pPr lvl="0"/>
            <a:r>
              <a:rPr lang="en-US" sz="2400" dirty="0" smtClean="0"/>
              <a:t>Identified </a:t>
            </a:r>
            <a:r>
              <a:rPr lang="en-US" sz="2400" b="1" dirty="0"/>
              <a:t>common events </a:t>
            </a:r>
            <a:r>
              <a:rPr lang="en-US" sz="2400" dirty="0"/>
              <a:t>impacting system equipment, facilities, customers and topography</a:t>
            </a:r>
          </a:p>
          <a:p>
            <a:pPr lvl="0"/>
            <a:endParaRPr lang="en-US" sz="800" dirty="0" smtClean="0"/>
          </a:p>
          <a:p>
            <a:pPr lvl="0"/>
            <a:r>
              <a:rPr lang="en-US" sz="2400" dirty="0" smtClean="0"/>
              <a:t>Identified </a:t>
            </a:r>
            <a:r>
              <a:rPr lang="en-US" sz="2400" b="1" dirty="0" smtClean="0"/>
              <a:t>post-hurricane </a:t>
            </a:r>
            <a:r>
              <a:rPr lang="en-US" sz="2400" dirty="0"/>
              <a:t>activities to restore the system to steady-state operations</a:t>
            </a:r>
          </a:p>
          <a:p>
            <a:pPr lvl="0"/>
            <a:endParaRPr lang="en-US" sz="800" dirty="0" smtClean="0"/>
          </a:p>
          <a:p>
            <a:pPr lvl="0"/>
            <a:r>
              <a:rPr lang="en-US" sz="2400" dirty="0" smtClean="0"/>
              <a:t>Identified </a:t>
            </a:r>
            <a:r>
              <a:rPr lang="en-US" sz="2400" dirty="0"/>
              <a:t>what </a:t>
            </a:r>
            <a:r>
              <a:rPr lang="en-US" sz="2400" b="1" dirty="0"/>
              <a:t>notifications</a:t>
            </a:r>
            <a:r>
              <a:rPr lang="en-US" sz="2400" dirty="0"/>
              <a:t> were made for Hurricane Harvey</a:t>
            </a:r>
          </a:p>
          <a:p>
            <a:endParaRPr lang="en-US" sz="800" dirty="0" smtClean="0"/>
          </a:p>
          <a:p>
            <a:r>
              <a:rPr lang="en-US" sz="2400" dirty="0" smtClean="0"/>
              <a:t>Identified </a:t>
            </a:r>
            <a:r>
              <a:rPr lang="en-US" sz="2400" dirty="0"/>
              <a:t>which </a:t>
            </a:r>
            <a:r>
              <a:rPr lang="en-US" sz="2400" b="1" dirty="0"/>
              <a:t>procedures</a:t>
            </a:r>
            <a:r>
              <a:rPr lang="en-US" sz="2400" dirty="0"/>
              <a:t> were followed during Hurricane Harvey</a:t>
            </a:r>
            <a:endParaRPr lang="en-US" sz="24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85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62400" y="3105835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>
                <a:hlinkClick r:id="rId3"/>
              </a:rPr>
              <a:t>https://www.youtube.com/embed/L7nOG7vmx4U?rel=0&amp;amp;showinfo=0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84791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666" y="962377"/>
            <a:ext cx="5350934" cy="490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QUESTIONS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63" t="80684" r="30648" b="2735"/>
          <a:stretch/>
        </p:blipFill>
        <p:spPr bwMode="auto">
          <a:xfrm>
            <a:off x="7924800" y="5654298"/>
            <a:ext cx="1117601" cy="82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554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OBJECTIVES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4876800"/>
          </a:xfrm>
        </p:spPr>
        <p:txBody>
          <a:bodyPr/>
          <a:lstStyle/>
          <a:p>
            <a:pPr lvl="0"/>
            <a:r>
              <a:rPr lang="en-US" sz="2400" dirty="0"/>
              <a:t>List </a:t>
            </a:r>
            <a:r>
              <a:rPr lang="en-US" sz="2400" b="1" dirty="0"/>
              <a:t>preparation steps </a:t>
            </a:r>
            <a:r>
              <a:rPr lang="en-US" sz="2400" dirty="0"/>
              <a:t>for approaching hurricane </a:t>
            </a:r>
            <a:r>
              <a:rPr lang="en-US" sz="2400" dirty="0" smtClean="0"/>
              <a:t>conditions</a:t>
            </a:r>
          </a:p>
          <a:p>
            <a:pPr lvl="0"/>
            <a:endParaRPr lang="en-US" sz="800" dirty="0"/>
          </a:p>
          <a:p>
            <a:pPr lvl="0"/>
            <a:r>
              <a:rPr lang="en-US" sz="2400" dirty="0"/>
              <a:t>Identify </a:t>
            </a:r>
            <a:r>
              <a:rPr lang="en-US" sz="2400" b="1" dirty="0"/>
              <a:t>common events </a:t>
            </a:r>
            <a:r>
              <a:rPr lang="en-US" sz="2400" dirty="0"/>
              <a:t>impacting system equipment, facilities, customers and topography</a:t>
            </a:r>
          </a:p>
          <a:p>
            <a:pPr lvl="0"/>
            <a:endParaRPr lang="en-US" sz="800" dirty="0" smtClean="0"/>
          </a:p>
          <a:p>
            <a:pPr lvl="0"/>
            <a:r>
              <a:rPr lang="en-US" sz="2400" dirty="0" smtClean="0"/>
              <a:t>Identify </a:t>
            </a:r>
            <a:r>
              <a:rPr lang="en-US" sz="2400" b="1" dirty="0" smtClean="0"/>
              <a:t>post-hurricane </a:t>
            </a:r>
            <a:r>
              <a:rPr lang="en-US" sz="2400" dirty="0"/>
              <a:t>activities to restore the system to steady-state operations</a:t>
            </a:r>
          </a:p>
          <a:p>
            <a:pPr lvl="0"/>
            <a:endParaRPr lang="en-US" sz="800" dirty="0" smtClean="0"/>
          </a:p>
          <a:p>
            <a:pPr lvl="0"/>
            <a:r>
              <a:rPr lang="en-US" sz="2400" dirty="0" smtClean="0"/>
              <a:t>Identify </a:t>
            </a:r>
            <a:r>
              <a:rPr lang="en-US" sz="2400" dirty="0"/>
              <a:t>what </a:t>
            </a:r>
            <a:r>
              <a:rPr lang="en-US" sz="2400" b="1" dirty="0"/>
              <a:t>notifications</a:t>
            </a:r>
            <a:r>
              <a:rPr lang="en-US" sz="2400" dirty="0"/>
              <a:t> were made for Hurricane Harvey</a:t>
            </a:r>
          </a:p>
          <a:p>
            <a:endParaRPr lang="en-US" sz="800" dirty="0" smtClean="0"/>
          </a:p>
          <a:p>
            <a:r>
              <a:rPr lang="en-US" sz="2400" dirty="0" smtClean="0"/>
              <a:t>Identify </a:t>
            </a:r>
            <a:r>
              <a:rPr lang="en-US" sz="2400" dirty="0"/>
              <a:t>which </a:t>
            </a:r>
            <a:r>
              <a:rPr lang="en-US" sz="2400" b="1" dirty="0"/>
              <a:t>procedures</a:t>
            </a:r>
            <a:r>
              <a:rPr lang="en-US" sz="2400" dirty="0"/>
              <a:t> were followed during Hurricane Harvey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63" t="80684" r="30648" b="2735"/>
          <a:stretch/>
        </p:blipFill>
        <p:spPr bwMode="auto">
          <a:xfrm>
            <a:off x="7924800" y="5654298"/>
            <a:ext cx="1117601" cy="82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92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pPr lvl="0"/>
            <a:r>
              <a:rPr lang="en-US" sz="2400" dirty="0" smtClean="0"/>
              <a:t>Prep Steps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4876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 smtClean="0"/>
              <a:t>Declare Alert Levels for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CNP System </a:t>
            </a:r>
            <a:r>
              <a:rPr lang="en-US" sz="2400" dirty="0" smtClean="0"/>
              <a:t>conditions &amp; events</a:t>
            </a:r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 lvl="1">
              <a:spcBef>
                <a:spcPts val="0"/>
              </a:spcBef>
            </a:pPr>
            <a:r>
              <a:rPr lang="en-US" sz="2200" b="1" dirty="0" smtClean="0">
                <a:solidFill>
                  <a:srgbClr val="FFC000"/>
                </a:solidFill>
              </a:rPr>
              <a:t>Level 1</a:t>
            </a:r>
            <a:r>
              <a:rPr lang="en-US" sz="2200" dirty="0" smtClean="0"/>
              <a:t>	probable future event which may have minimal 			effects on the CNP Transmission System</a:t>
            </a:r>
          </a:p>
          <a:p>
            <a:pPr lvl="1">
              <a:spcBef>
                <a:spcPts val="0"/>
              </a:spcBef>
            </a:pPr>
            <a:r>
              <a:rPr lang="en-US" sz="2200" b="1" dirty="0" smtClean="0">
                <a:solidFill>
                  <a:srgbClr val="FF6600"/>
                </a:solidFill>
              </a:rPr>
              <a:t>Level 2</a:t>
            </a:r>
            <a:r>
              <a:rPr lang="en-US" sz="2200" dirty="0" smtClean="0"/>
              <a:t>	existing event which has, or will, cause abnormal 			effects on the CNP Transmission System</a:t>
            </a:r>
          </a:p>
          <a:p>
            <a:pPr lvl="1">
              <a:spcBef>
                <a:spcPts val="0"/>
              </a:spcBef>
            </a:pPr>
            <a:r>
              <a:rPr lang="en-US" sz="2200" b="1" dirty="0" smtClean="0">
                <a:solidFill>
                  <a:srgbClr val="CC0000"/>
                </a:solidFill>
              </a:rPr>
              <a:t>Level 3</a:t>
            </a:r>
            <a:r>
              <a:rPr lang="en-US" sz="2200" dirty="0" smtClean="0"/>
              <a:t>	existing event which has, or will, greatly impact     			the CNP Transmission System</a:t>
            </a:r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Make notifications</a:t>
            </a:r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 lvl="1">
              <a:spcBef>
                <a:spcPts val="0"/>
              </a:spcBef>
            </a:pPr>
            <a:r>
              <a:rPr lang="en-US" sz="2200" dirty="0" smtClean="0"/>
              <a:t>Other CNP departments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E</a:t>
            </a:r>
            <a:r>
              <a:rPr lang="en-US" sz="2200" dirty="0" smtClean="0"/>
              <a:t>xternal parties (ERCOT, adjacent TOs, etc.)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63" t="80684" r="30648" b="2735"/>
          <a:stretch/>
        </p:blipFill>
        <p:spPr bwMode="auto">
          <a:xfrm>
            <a:off x="7924800" y="5654298"/>
            <a:ext cx="1117601" cy="82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90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4876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 smtClean="0"/>
              <a:t>Implement CNP/RTO Emergency Operating Plans</a:t>
            </a:r>
          </a:p>
          <a:p>
            <a:pPr>
              <a:spcBef>
                <a:spcPts val="0"/>
              </a:spcBef>
            </a:pPr>
            <a:endParaRPr lang="en-US" sz="1600" dirty="0" smtClean="0"/>
          </a:p>
          <a:p>
            <a:pPr lvl="1">
              <a:spcBef>
                <a:spcPts val="0"/>
              </a:spcBef>
            </a:pPr>
            <a:r>
              <a:rPr lang="en-US" sz="2200" dirty="0" smtClean="0"/>
              <a:t>Staff additional key personnel accountable for monitoring the CNP System</a:t>
            </a:r>
          </a:p>
          <a:p>
            <a:pPr lvl="2">
              <a:spcBef>
                <a:spcPts val="0"/>
              </a:spcBef>
            </a:pPr>
            <a:r>
              <a:rPr lang="en-US" sz="2000" dirty="0" smtClean="0"/>
              <a:t>Pre-landfall placement encourages safety of employees, as well as securing their families and homes</a:t>
            </a:r>
          </a:p>
          <a:p>
            <a:pPr lvl="1">
              <a:spcBef>
                <a:spcPts val="0"/>
              </a:spcBef>
            </a:pPr>
            <a:r>
              <a:rPr lang="en-US" sz="2200" dirty="0" smtClean="0"/>
              <a:t>Activate mechanisms to respond to conditions and events affecting the CNP System</a:t>
            </a:r>
          </a:p>
          <a:p>
            <a:pPr lvl="2">
              <a:spcBef>
                <a:spcPts val="0"/>
              </a:spcBef>
            </a:pPr>
            <a:r>
              <a:rPr lang="en-US" sz="2000" dirty="0" smtClean="0"/>
              <a:t>Incident Command Structure established @ Evaluation Rooms to coordinate damage assessments and work area recovery</a:t>
            </a:r>
          </a:p>
          <a:p>
            <a:pPr lvl="2">
              <a:spcBef>
                <a:spcPts val="0"/>
              </a:spcBef>
            </a:pPr>
            <a:r>
              <a:rPr lang="en-US" sz="2000" dirty="0"/>
              <a:t>Automated and manual tracking tools </a:t>
            </a:r>
            <a:r>
              <a:rPr lang="en-US" sz="2000" dirty="0" smtClean="0"/>
              <a:t>monitored </a:t>
            </a:r>
            <a:r>
              <a:rPr lang="en-US" sz="2000" dirty="0"/>
              <a:t>and updated (Outage </a:t>
            </a:r>
            <a:r>
              <a:rPr lang="en-US" sz="2000" dirty="0" smtClean="0"/>
              <a:t>Monitoring System, Storm Outage Summary)</a:t>
            </a:r>
            <a:endParaRPr lang="en-US" sz="2000" dirty="0"/>
          </a:p>
          <a:p>
            <a:pPr lvl="2">
              <a:spcBef>
                <a:spcPts val="0"/>
              </a:spcBef>
            </a:pPr>
            <a:r>
              <a:rPr lang="en-US" sz="2000" dirty="0" smtClean="0"/>
              <a:t>Periodic briefings scheduled to ascertain real-time system status, discuss and resolve concerns, and measure progress</a:t>
            </a:r>
          </a:p>
          <a:p>
            <a:pPr lvl="2">
              <a:spcBef>
                <a:spcPts val="0"/>
              </a:spcBef>
            </a:pPr>
            <a:r>
              <a:rPr lang="en-US" sz="2000" dirty="0" smtClean="0"/>
              <a:t>Activities logged for pertinent analysis, reporting, and training</a:t>
            </a:r>
          </a:p>
          <a:p>
            <a:pPr lvl="2">
              <a:spcBef>
                <a:spcPts val="0"/>
              </a:spcBef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63" t="80684" r="30648" b="2735"/>
          <a:stretch/>
        </p:blipFill>
        <p:spPr bwMode="auto">
          <a:xfrm>
            <a:off x="7924800" y="5654298"/>
            <a:ext cx="1117601" cy="82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pPr lvl="0"/>
            <a:r>
              <a:rPr lang="en-US" sz="2400" dirty="0" smtClean="0"/>
              <a:t>Prep Steps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9436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pPr lvl="0"/>
            <a:r>
              <a:rPr lang="en-US" sz="2400" dirty="0"/>
              <a:t>C</a:t>
            </a:r>
            <a:r>
              <a:rPr lang="en-US" sz="2400" dirty="0" smtClean="0"/>
              <a:t>ommon </a:t>
            </a:r>
            <a:r>
              <a:rPr lang="en-US" sz="2400" dirty="0"/>
              <a:t>events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143000"/>
            <a:ext cx="6400800" cy="4876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/>
              <a:t>Multiple landfalls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Cat </a:t>
            </a:r>
            <a:r>
              <a:rPr lang="en-US" sz="2000" dirty="0"/>
              <a:t>4 </a:t>
            </a:r>
            <a:r>
              <a:rPr lang="en-US" sz="2000" dirty="0" smtClean="0"/>
              <a:t>@ Rockport, TX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Cat 3 @ Port Aransas, TX </a:t>
            </a:r>
            <a:r>
              <a:rPr lang="en-US" sz="1400" dirty="0" smtClean="0"/>
              <a:t>(only 3 </a:t>
            </a:r>
            <a:r>
              <a:rPr lang="en-US" sz="1400" dirty="0" err="1" smtClean="0"/>
              <a:t>hrs</a:t>
            </a:r>
            <a:r>
              <a:rPr lang="en-US" sz="1400" dirty="0" smtClean="0"/>
              <a:t> later)</a:t>
            </a:r>
            <a:endParaRPr lang="en-US" sz="2000" dirty="0"/>
          </a:p>
          <a:p>
            <a:pPr lvl="1">
              <a:spcBef>
                <a:spcPts val="0"/>
              </a:spcBef>
            </a:pPr>
            <a:r>
              <a:rPr lang="en-US" sz="2000" dirty="0" smtClean="0"/>
              <a:t>TS </a:t>
            </a:r>
            <a:r>
              <a:rPr lang="en-US" sz="2000" dirty="0"/>
              <a:t>@ Cameron, </a:t>
            </a:r>
            <a:r>
              <a:rPr lang="en-US" sz="2000" dirty="0" smtClean="0"/>
              <a:t>LA </a:t>
            </a:r>
            <a:r>
              <a:rPr lang="en-US" sz="1400" dirty="0" smtClean="0"/>
              <a:t>(after 4 day stall)</a:t>
            </a:r>
            <a:endParaRPr lang="en-US" sz="1400" dirty="0"/>
          </a:p>
          <a:p>
            <a:pPr>
              <a:lnSpc>
                <a:spcPct val="150000"/>
              </a:lnSpc>
            </a:pPr>
            <a:endParaRPr lang="en-US" sz="8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Greater than 52 inches of rainfall in isolated areas</a:t>
            </a:r>
            <a:endParaRPr lang="en-US" sz="2400" dirty="0"/>
          </a:p>
          <a:p>
            <a:pPr>
              <a:lnSpc>
                <a:spcPct val="150000"/>
              </a:lnSpc>
            </a:pPr>
            <a:endParaRPr lang="en-US" sz="8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More than 42,000 lightning strikes</a:t>
            </a:r>
            <a:endParaRPr lang="en-US" sz="2400" dirty="0"/>
          </a:p>
          <a:p>
            <a:pPr>
              <a:lnSpc>
                <a:spcPct val="150000"/>
              </a:lnSpc>
            </a:pPr>
            <a:endParaRPr lang="en-US" sz="8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Record number of tornado warnings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484938"/>
            <a:ext cx="533400" cy="220662"/>
          </a:xfrm>
        </p:spPr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63" t="80684" r="30648" b="2735"/>
          <a:stretch/>
        </p:blipFill>
        <p:spPr bwMode="auto">
          <a:xfrm>
            <a:off x="7924800" y="5655733"/>
            <a:ext cx="1117601" cy="82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1295400" cy="4689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588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pPr lvl="0"/>
            <a:r>
              <a:rPr lang="en-US" sz="2400" dirty="0"/>
              <a:t>P</a:t>
            </a:r>
            <a:r>
              <a:rPr lang="en-US" sz="2400" dirty="0" smtClean="0"/>
              <a:t>ost hurricane – status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143000"/>
            <a:ext cx="6400800" cy="4876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/>
              <a:t>7 transmission lines locked out</a:t>
            </a:r>
          </a:p>
          <a:p>
            <a:pPr>
              <a:lnSpc>
                <a:spcPct val="150000"/>
              </a:lnSpc>
            </a:pPr>
            <a:endParaRPr lang="en-US" sz="1400" dirty="0"/>
          </a:p>
          <a:p>
            <a:pPr>
              <a:lnSpc>
                <a:spcPct val="150000"/>
              </a:lnSpc>
            </a:pPr>
            <a:r>
              <a:rPr lang="en-US" sz="2400" dirty="0"/>
              <a:t>293 </a:t>
            </a:r>
            <a:r>
              <a:rPr lang="en-US" sz="2400" dirty="0" smtClean="0"/>
              <a:t>distribution circuits </a:t>
            </a:r>
            <a:r>
              <a:rPr lang="en-US" sz="2400" dirty="0"/>
              <a:t>locked </a:t>
            </a:r>
            <a:r>
              <a:rPr lang="en-US" sz="2400" dirty="0" smtClean="0"/>
              <a:t>out</a:t>
            </a:r>
          </a:p>
          <a:p>
            <a:pPr>
              <a:lnSpc>
                <a:spcPct val="150000"/>
              </a:lnSpc>
            </a:pPr>
            <a:endParaRPr lang="en-US" sz="1400" dirty="0"/>
          </a:p>
          <a:p>
            <a:r>
              <a:rPr lang="en-US" sz="2400" dirty="0" smtClean="0"/>
              <a:t>17 </a:t>
            </a:r>
            <a:r>
              <a:rPr lang="en-US" sz="2400" dirty="0"/>
              <a:t>substations </a:t>
            </a:r>
            <a:r>
              <a:rPr lang="en-US" sz="2400" dirty="0" smtClean="0"/>
              <a:t>out-of-service, </a:t>
            </a:r>
            <a:r>
              <a:rPr lang="en-US" sz="2400" dirty="0"/>
              <a:t>or inaccessible </a:t>
            </a:r>
            <a:r>
              <a:rPr lang="en-US" sz="2400" dirty="0" smtClean="0"/>
              <a:t>due </a:t>
            </a:r>
            <a:r>
              <a:rPr lang="en-US" sz="2400" dirty="0" smtClean="0"/>
              <a:t>to </a:t>
            </a:r>
            <a:r>
              <a:rPr lang="en-US" sz="2400" dirty="0"/>
              <a:t>high </a:t>
            </a:r>
            <a:r>
              <a:rPr lang="en-US" sz="2400" dirty="0" smtClean="0"/>
              <a:t>water</a:t>
            </a:r>
          </a:p>
          <a:p>
            <a:pPr>
              <a:lnSpc>
                <a:spcPct val="150000"/>
              </a:lnSpc>
            </a:pPr>
            <a:endParaRPr lang="en-US" sz="1400" dirty="0" smtClean="0"/>
          </a:p>
          <a:p>
            <a:r>
              <a:rPr lang="en-US" sz="2400" dirty="0" smtClean="0"/>
              <a:t>83 Downtown Houston buildings without electrical service due to high water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63" t="80684" r="30648" b="2735"/>
          <a:stretch/>
        </p:blipFill>
        <p:spPr bwMode="auto">
          <a:xfrm>
            <a:off x="7924800" y="5654298"/>
            <a:ext cx="1117601" cy="82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457200" y="1230009"/>
            <a:ext cx="1697297" cy="4256391"/>
            <a:chOff x="609600" y="1379887"/>
            <a:chExt cx="1600200" cy="3943304"/>
          </a:xfrm>
        </p:grpSpPr>
        <p:pic>
          <p:nvPicPr>
            <p:cNvPr id="18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43" t="32445" r="31778" b="29553"/>
            <a:stretch/>
          </p:blipFill>
          <p:spPr bwMode="auto">
            <a:xfrm>
              <a:off x="609600" y="1379887"/>
              <a:ext cx="1549706" cy="1287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271" t="32162" b="32162"/>
            <a:stretch/>
          </p:blipFill>
          <p:spPr bwMode="auto">
            <a:xfrm>
              <a:off x="726007" y="4114800"/>
              <a:ext cx="1401752" cy="1208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934" r="63778"/>
            <a:stretch/>
          </p:blipFill>
          <p:spPr bwMode="auto">
            <a:xfrm>
              <a:off x="609600" y="2861106"/>
              <a:ext cx="1600200" cy="1052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215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pPr lvl="0"/>
            <a:r>
              <a:rPr lang="en-US" sz="2400" dirty="0"/>
              <a:t>P</a:t>
            </a:r>
            <a:r>
              <a:rPr lang="en-US" sz="2400" dirty="0" smtClean="0"/>
              <a:t>ost </a:t>
            </a:r>
            <a:r>
              <a:rPr lang="en-US" sz="2400" dirty="0"/>
              <a:t>hurricane </a:t>
            </a:r>
            <a:r>
              <a:rPr lang="en-US" sz="2400" dirty="0" smtClean="0"/>
              <a:t>– restoration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63" t="80684" r="30648" b="2735"/>
          <a:stretch/>
        </p:blipFill>
        <p:spPr bwMode="auto">
          <a:xfrm>
            <a:off x="7924800" y="5654298"/>
            <a:ext cx="1117601" cy="82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0" t="12821" r="13732" b="9096"/>
          <a:stretch/>
        </p:blipFill>
        <p:spPr bwMode="auto">
          <a:xfrm>
            <a:off x="716796" y="1813302"/>
            <a:ext cx="6573388" cy="431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09883" y="990600"/>
            <a:ext cx="8661401" cy="8382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Utilized 2,200 employees plus 1,500 contractors &amp; mutual assistance from 7 states</a:t>
            </a:r>
          </a:p>
        </p:txBody>
      </p:sp>
    </p:spTree>
    <p:extLst>
      <p:ext uri="{BB962C8B-B14F-4D97-AF65-F5344CB8AC3E}">
        <p14:creationId xmlns:p14="http://schemas.microsoft.com/office/powerpoint/2010/main" val="78897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pPr lvl="0"/>
            <a:r>
              <a:rPr lang="en-US" sz="2400" dirty="0"/>
              <a:t>P</a:t>
            </a:r>
            <a:r>
              <a:rPr lang="en-US" sz="2400" dirty="0" smtClean="0"/>
              <a:t>ost </a:t>
            </a:r>
            <a:r>
              <a:rPr lang="en-US" sz="2400" dirty="0"/>
              <a:t>hurricane </a:t>
            </a:r>
            <a:r>
              <a:rPr lang="en-US" sz="2400" dirty="0" smtClean="0"/>
              <a:t>– restoration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63" t="80684" r="30648" b="2735"/>
          <a:stretch/>
        </p:blipFill>
        <p:spPr bwMode="auto">
          <a:xfrm>
            <a:off x="7924800" y="5654298"/>
            <a:ext cx="1117601" cy="82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59" b="7296"/>
          <a:stretch/>
        </p:blipFill>
        <p:spPr bwMode="auto">
          <a:xfrm>
            <a:off x="727644" y="1828800"/>
            <a:ext cx="6556560" cy="4307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209883" y="990600"/>
            <a:ext cx="8661401" cy="8382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400" dirty="0"/>
              <a:t>Operated 15 drones, tracking 500 </a:t>
            </a:r>
            <a:r>
              <a:rPr lang="en-US" sz="2400" dirty="0" smtClean="0"/>
              <a:t>locations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6516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DB1E7B711A9D4BB64117F92D106A87" ma:contentTypeVersion="1" ma:contentTypeDescription="Create a new document." ma:contentTypeScope="" ma:versionID="886bbd2e2298cd1dcd54ea3dd738c16f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21a9ee48c79d2ff885e27998c621344c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E9AA12-8AF9-4AA6-90FE-24669859CDF3}">
  <ds:schemaRefs>
    <ds:schemaRef ds:uri="http://www.w3.org/XML/1998/namespace"/>
    <ds:schemaRef ds:uri="http://purl.org/dc/elements/1.1/"/>
    <ds:schemaRef ds:uri="http://schemas.microsoft.com/office/2006/documentManagement/types"/>
    <ds:schemaRef ds:uri="c34af464-7aa1-4edd-9be4-83dffc1cb926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BE6AF42-EA89-4F68-94A9-D011009779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4A68982-DD5D-44FD-B77F-4C531465FE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2378</TotalTime>
  <Words>549</Words>
  <Application>Microsoft Office PowerPoint</Application>
  <PresentationFormat>On-screen Show (4:3)</PresentationFormat>
  <Paragraphs>163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Arial Black</vt:lpstr>
      <vt:lpstr>Calibri</vt:lpstr>
      <vt:lpstr>1_Custom Design</vt:lpstr>
      <vt:lpstr>Office Theme</vt:lpstr>
      <vt:lpstr>PowerPoint Presentation</vt:lpstr>
      <vt:lpstr>PowerPoint Presentation</vt:lpstr>
      <vt:lpstr>OBJECTIVES</vt:lpstr>
      <vt:lpstr>Prep Steps</vt:lpstr>
      <vt:lpstr>Prep Steps</vt:lpstr>
      <vt:lpstr>Common events </vt:lpstr>
      <vt:lpstr>Post hurricane – status</vt:lpstr>
      <vt:lpstr>Post hurricane – restoration </vt:lpstr>
      <vt:lpstr>Post hurricane – restoration </vt:lpstr>
      <vt:lpstr>Post hurricane – restoration </vt:lpstr>
      <vt:lpstr>Post hurricane – restoration </vt:lpstr>
      <vt:lpstr>Post hurricane – restoration </vt:lpstr>
      <vt:lpstr>Post hurricane – restoration </vt:lpstr>
      <vt:lpstr>Post hurricane – restoration </vt:lpstr>
      <vt:lpstr>Post hurricane – restoration </vt:lpstr>
      <vt:lpstr>Post hurricane – restoration </vt:lpstr>
      <vt:lpstr>Notifications made for Hurricane Harvey</vt:lpstr>
      <vt:lpstr>Procedures followed during Hurricane Harvey</vt:lpstr>
      <vt:lpstr>SUMMARY</vt:lpstr>
      <vt:lpstr>QUESTIONS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Aldridge, Joshua</cp:lastModifiedBy>
  <cp:revision>168</cp:revision>
  <cp:lastPrinted>2017-11-28T19:40:56Z</cp:lastPrinted>
  <dcterms:created xsi:type="dcterms:W3CDTF">2016-01-21T15:20:31Z</dcterms:created>
  <dcterms:modified xsi:type="dcterms:W3CDTF">2018-03-12T14:41:51Z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0x01010047DB1E7B711A9D4BB64117F92D106A87</vt:lpwstr>
  </property>
</Properties>
</file>