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34"/>
  </p:notesMasterIdLst>
  <p:handoutMasterIdLst>
    <p:handoutMasterId r:id="rId35"/>
  </p:handoutMasterIdLst>
  <p:sldIdLst>
    <p:sldId id="260" r:id="rId7"/>
    <p:sldId id="299" r:id="rId8"/>
    <p:sldId id="327" r:id="rId9"/>
    <p:sldId id="325" r:id="rId10"/>
    <p:sldId id="329" r:id="rId11"/>
    <p:sldId id="332" r:id="rId12"/>
    <p:sldId id="333" r:id="rId13"/>
    <p:sldId id="304" r:id="rId14"/>
    <p:sldId id="326" r:id="rId15"/>
    <p:sldId id="308" r:id="rId16"/>
    <p:sldId id="309" r:id="rId17"/>
    <p:sldId id="328" r:id="rId18"/>
    <p:sldId id="311" r:id="rId19"/>
    <p:sldId id="335" r:id="rId20"/>
    <p:sldId id="312" r:id="rId21"/>
    <p:sldId id="336" r:id="rId22"/>
    <p:sldId id="314" r:id="rId23"/>
    <p:sldId id="315" r:id="rId24"/>
    <p:sldId id="316" r:id="rId25"/>
    <p:sldId id="317" r:id="rId26"/>
    <p:sldId id="318" r:id="rId27"/>
    <p:sldId id="331" r:id="rId28"/>
    <p:sldId id="320" r:id="rId29"/>
    <p:sldId id="321" r:id="rId30"/>
    <p:sldId id="330" r:id="rId31"/>
    <p:sldId id="323" r:id="rId32"/>
    <p:sldId id="300" r:id="rId3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26D07C"/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78160" autoAdjust="0"/>
  </p:normalViewPr>
  <p:slideViewPr>
    <p:cSldViewPr showGuides="1">
      <p:cViewPr varScale="1">
        <p:scale>
          <a:sx n="103" d="100"/>
          <a:sy n="103" d="100"/>
        </p:scale>
        <p:origin x="186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44-7A46-8277-5FF98F70E7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B5-F44E-BB40-ED7494ACA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97E56D-2178-48E3-8606-B3495F5CF798}" type="doc">
      <dgm:prSet loTypeId="urn:microsoft.com/office/officeart/2005/8/layout/vList2" loCatId="list" qsTypeId="urn:microsoft.com/office/officeart/2005/8/quickstyle/simple3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BF020ACB-7850-43B8-9EB5-70E2F706A964}">
      <dgm:prSet/>
      <dgm:spPr/>
      <dgm:t>
        <a:bodyPr/>
        <a:lstStyle/>
        <a:p>
          <a:r>
            <a:rPr lang="en-US"/>
            <a:t>People are fallible</a:t>
          </a:r>
        </a:p>
      </dgm:t>
    </dgm:pt>
    <dgm:pt modelId="{052A1ABE-5254-4C0C-889F-3B8770BEFCF0}" type="parTrans" cxnId="{236A7C1A-2CB1-4226-8950-74E7BCE883F7}">
      <dgm:prSet/>
      <dgm:spPr/>
      <dgm:t>
        <a:bodyPr/>
        <a:lstStyle/>
        <a:p>
          <a:endParaRPr lang="en-US"/>
        </a:p>
      </dgm:t>
    </dgm:pt>
    <dgm:pt modelId="{EC9CE5F4-2065-4CFC-95B7-5372123491EA}" type="sibTrans" cxnId="{236A7C1A-2CB1-4226-8950-74E7BCE883F7}">
      <dgm:prSet/>
      <dgm:spPr/>
      <dgm:t>
        <a:bodyPr/>
        <a:lstStyle/>
        <a:p>
          <a:endParaRPr lang="en-US"/>
        </a:p>
      </dgm:t>
    </dgm:pt>
    <dgm:pt modelId="{91A7762A-0873-496B-B92C-E5CB76AE1A1B}">
      <dgm:prSet/>
      <dgm:spPr/>
      <dgm:t>
        <a:bodyPr/>
        <a:lstStyle/>
        <a:p>
          <a:r>
            <a:rPr lang="en-US"/>
            <a:t>Error-likely situations are predictable</a:t>
          </a:r>
        </a:p>
      </dgm:t>
    </dgm:pt>
    <dgm:pt modelId="{96D1251E-5C99-4970-B8FA-FAC9F13F5270}" type="parTrans" cxnId="{7AD1A89A-218B-4D2B-A436-F823A551692F}">
      <dgm:prSet/>
      <dgm:spPr/>
      <dgm:t>
        <a:bodyPr/>
        <a:lstStyle/>
        <a:p>
          <a:endParaRPr lang="en-US"/>
        </a:p>
      </dgm:t>
    </dgm:pt>
    <dgm:pt modelId="{7DFE1390-56D0-4B22-82AE-8D98ED3ECA9B}" type="sibTrans" cxnId="{7AD1A89A-218B-4D2B-A436-F823A551692F}">
      <dgm:prSet/>
      <dgm:spPr/>
      <dgm:t>
        <a:bodyPr/>
        <a:lstStyle/>
        <a:p>
          <a:endParaRPr lang="en-US"/>
        </a:p>
      </dgm:t>
    </dgm:pt>
    <dgm:pt modelId="{ACAEF564-D7AA-4B06-A37F-B803B2B416BC}">
      <dgm:prSet/>
      <dgm:spPr/>
      <dgm:t>
        <a:bodyPr/>
        <a:lstStyle/>
        <a:p>
          <a:r>
            <a:rPr lang="en-US"/>
            <a:t>Individual behaviors can be influenced</a:t>
          </a:r>
        </a:p>
      </dgm:t>
    </dgm:pt>
    <dgm:pt modelId="{32880343-AC02-46C7-B1FB-52234549CDB1}" type="parTrans" cxnId="{D46A078C-6682-4D66-ACEA-60729A7867C5}">
      <dgm:prSet/>
      <dgm:spPr/>
      <dgm:t>
        <a:bodyPr/>
        <a:lstStyle/>
        <a:p>
          <a:endParaRPr lang="en-US"/>
        </a:p>
      </dgm:t>
    </dgm:pt>
    <dgm:pt modelId="{A6AA89C1-7D09-4DFC-AC12-8CBC28980BC0}" type="sibTrans" cxnId="{D46A078C-6682-4D66-ACEA-60729A7867C5}">
      <dgm:prSet/>
      <dgm:spPr/>
      <dgm:t>
        <a:bodyPr/>
        <a:lstStyle/>
        <a:p>
          <a:endParaRPr lang="en-US"/>
        </a:p>
      </dgm:t>
    </dgm:pt>
    <dgm:pt modelId="{4B1029D7-D192-4F9E-8CD6-FFE83B8E41E0}">
      <dgm:prSet/>
      <dgm:spPr/>
      <dgm:t>
        <a:bodyPr/>
        <a:lstStyle/>
        <a:p>
          <a:r>
            <a:rPr lang="en-US"/>
            <a:t>Operational upsets can be avoided</a:t>
          </a:r>
        </a:p>
      </dgm:t>
    </dgm:pt>
    <dgm:pt modelId="{D2B13D08-67C9-48DE-A96E-5BB72123B4C3}" type="parTrans" cxnId="{7722F15D-59B7-4323-9E1B-80510D6A1CD2}">
      <dgm:prSet/>
      <dgm:spPr/>
      <dgm:t>
        <a:bodyPr/>
        <a:lstStyle/>
        <a:p>
          <a:endParaRPr lang="en-US"/>
        </a:p>
      </dgm:t>
    </dgm:pt>
    <dgm:pt modelId="{614C5359-D88A-486C-B205-C8AEC8D57602}" type="sibTrans" cxnId="{7722F15D-59B7-4323-9E1B-80510D6A1CD2}">
      <dgm:prSet/>
      <dgm:spPr/>
      <dgm:t>
        <a:bodyPr/>
        <a:lstStyle/>
        <a:p>
          <a:endParaRPr lang="en-US"/>
        </a:p>
      </dgm:t>
    </dgm:pt>
    <dgm:pt modelId="{B39F1B72-CC0B-4C86-B732-0161CA7D2282}">
      <dgm:prSet/>
      <dgm:spPr/>
      <dgm:t>
        <a:bodyPr/>
        <a:lstStyle/>
        <a:p>
          <a:r>
            <a:rPr lang="en-US"/>
            <a:t>People achieve high levels of performance based on encouragement and reinforcement</a:t>
          </a:r>
        </a:p>
      </dgm:t>
    </dgm:pt>
    <dgm:pt modelId="{05033F5F-14F4-4729-A3C6-F81F322CEB7A}" type="parTrans" cxnId="{34B298C6-2B16-4B49-B259-9B9EF54C02F6}">
      <dgm:prSet/>
      <dgm:spPr/>
      <dgm:t>
        <a:bodyPr/>
        <a:lstStyle/>
        <a:p>
          <a:endParaRPr lang="en-US"/>
        </a:p>
      </dgm:t>
    </dgm:pt>
    <dgm:pt modelId="{CF316340-47E6-4178-B9A1-0E767AFF17FA}" type="sibTrans" cxnId="{34B298C6-2B16-4B49-B259-9B9EF54C02F6}">
      <dgm:prSet/>
      <dgm:spPr/>
      <dgm:t>
        <a:bodyPr/>
        <a:lstStyle/>
        <a:p>
          <a:endParaRPr lang="en-US"/>
        </a:p>
      </dgm:t>
    </dgm:pt>
    <dgm:pt modelId="{D8E5403B-65A6-6741-8850-3CA8C4871055}" type="pres">
      <dgm:prSet presAssocID="{9897E56D-2178-48E3-8606-B3495F5CF79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9DE111-80E7-6F49-91E0-E45D46A6C4A5}" type="pres">
      <dgm:prSet presAssocID="{BF020ACB-7850-43B8-9EB5-70E2F706A964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924F84-4DFA-2F47-AC1D-16E5327DC612}" type="pres">
      <dgm:prSet presAssocID="{EC9CE5F4-2065-4CFC-95B7-5372123491EA}" presName="spacer" presStyleCnt="0"/>
      <dgm:spPr/>
    </dgm:pt>
    <dgm:pt modelId="{AACADA46-2650-A545-B8F7-3651447FA64A}" type="pres">
      <dgm:prSet presAssocID="{91A7762A-0873-496B-B92C-E5CB76AE1A1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E9C6A-776C-7445-814B-F7B2CBF383B7}" type="pres">
      <dgm:prSet presAssocID="{7DFE1390-56D0-4B22-82AE-8D98ED3ECA9B}" presName="spacer" presStyleCnt="0"/>
      <dgm:spPr/>
    </dgm:pt>
    <dgm:pt modelId="{15E61A7A-83FB-594B-A9A2-0B9DF01E6AE0}" type="pres">
      <dgm:prSet presAssocID="{ACAEF564-D7AA-4B06-A37F-B803B2B416B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497626-AF7D-6649-860A-DF1527DCB56B}" type="pres">
      <dgm:prSet presAssocID="{A6AA89C1-7D09-4DFC-AC12-8CBC28980BC0}" presName="spacer" presStyleCnt="0"/>
      <dgm:spPr/>
    </dgm:pt>
    <dgm:pt modelId="{38CD5AE0-D15C-064E-928F-DB79D0B829F2}" type="pres">
      <dgm:prSet presAssocID="{4B1029D7-D192-4F9E-8CD6-FFE83B8E41E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9BCE7-21D4-5C4D-B906-AA8951646A04}" type="pres">
      <dgm:prSet presAssocID="{614C5359-D88A-486C-B205-C8AEC8D57602}" presName="spacer" presStyleCnt="0"/>
      <dgm:spPr/>
    </dgm:pt>
    <dgm:pt modelId="{B4BC5BBF-F8B7-674F-A235-AABD06674B80}" type="pres">
      <dgm:prSet presAssocID="{B39F1B72-CC0B-4C86-B732-0161CA7D228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6A7C1A-2CB1-4226-8950-74E7BCE883F7}" srcId="{9897E56D-2178-48E3-8606-B3495F5CF798}" destId="{BF020ACB-7850-43B8-9EB5-70E2F706A964}" srcOrd="0" destOrd="0" parTransId="{052A1ABE-5254-4C0C-889F-3B8770BEFCF0}" sibTransId="{EC9CE5F4-2065-4CFC-95B7-5372123491EA}"/>
    <dgm:cxn modelId="{52AB7500-3360-5942-9221-955BCA676DAB}" type="presOf" srcId="{BF020ACB-7850-43B8-9EB5-70E2F706A964}" destId="{689DE111-80E7-6F49-91E0-E45D46A6C4A5}" srcOrd="0" destOrd="0" presId="urn:microsoft.com/office/officeart/2005/8/layout/vList2"/>
    <dgm:cxn modelId="{EAEEDD29-583C-D643-8EC3-3807FB8CE9E1}" type="presOf" srcId="{91A7762A-0873-496B-B92C-E5CB76AE1A1B}" destId="{AACADA46-2650-A545-B8F7-3651447FA64A}" srcOrd="0" destOrd="0" presId="urn:microsoft.com/office/officeart/2005/8/layout/vList2"/>
    <dgm:cxn modelId="{D46A078C-6682-4D66-ACEA-60729A7867C5}" srcId="{9897E56D-2178-48E3-8606-B3495F5CF798}" destId="{ACAEF564-D7AA-4B06-A37F-B803B2B416BC}" srcOrd="2" destOrd="0" parTransId="{32880343-AC02-46C7-B1FB-52234549CDB1}" sibTransId="{A6AA89C1-7D09-4DFC-AC12-8CBC28980BC0}"/>
    <dgm:cxn modelId="{34B298C6-2B16-4B49-B259-9B9EF54C02F6}" srcId="{9897E56D-2178-48E3-8606-B3495F5CF798}" destId="{B39F1B72-CC0B-4C86-B732-0161CA7D2282}" srcOrd="4" destOrd="0" parTransId="{05033F5F-14F4-4729-A3C6-F81F322CEB7A}" sibTransId="{CF316340-47E6-4178-B9A1-0E767AFF17FA}"/>
    <dgm:cxn modelId="{41C228E6-159D-054D-97A6-916996A334DA}" type="presOf" srcId="{B39F1B72-CC0B-4C86-B732-0161CA7D2282}" destId="{B4BC5BBF-F8B7-674F-A235-AABD06674B80}" srcOrd="0" destOrd="0" presId="urn:microsoft.com/office/officeart/2005/8/layout/vList2"/>
    <dgm:cxn modelId="{5B5E69EF-D088-0943-A425-6E4F6ABFF2DD}" type="presOf" srcId="{9897E56D-2178-48E3-8606-B3495F5CF798}" destId="{D8E5403B-65A6-6741-8850-3CA8C4871055}" srcOrd="0" destOrd="0" presId="urn:microsoft.com/office/officeart/2005/8/layout/vList2"/>
    <dgm:cxn modelId="{7AD1A89A-218B-4D2B-A436-F823A551692F}" srcId="{9897E56D-2178-48E3-8606-B3495F5CF798}" destId="{91A7762A-0873-496B-B92C-E5CB76AE1A1B}" srcOrd="1" destOrd="0" parTransId="{96D1251E-5C99-4970-B8FA-FAC9F13F5270}" sibTransId="{7DFE1390-56D0-4B22-82AE-8D98ED3ECA9B}"/>
    <dgm:cxn modelId="{859D6619-373F-1346-B03E-B433E78DF21E}" type="presOf" srcId="{4B1029D7-D192-4F9E-8CD6-FFE83B8E41E0}" destId="{38CD5AE0-D15C-064E-928F-DB79D0B829F2}" srcOrd="0" destOrd="0" presId="urn:microsoft.com/office/officeart/2005/8/layout/vList2"/>
    <dgm:cxn modelId="{4A82CD5D-FE0E-6E45-8AF7-835B168D7A49}" type="presOf" srcId="{ACAEF564-D7AA-4B06-A37F-B803B2B416BC}" destId="{15E61A7A-83FB-594B-A9A2-0B9DF01E6AE0}" srcOrd="0" destOrd="0" presId="urn:microsoft.com/office/officeart/2005/8/layout/vList2"/>
    <dgm:cxn modelId="{7722F15D-59B7-4323-9E1B-80510D6A1CD2}" srcId="{9897E56D-2178-48E3-8606-B3495F5CF798}" destId="{4B1029D7-D192-4F9E-8CD6-FFE83B8E41E0}" srcOrd="3" destOrd="0" parTransId="{D2B13D08-67C9-48DE-A96E-5BB72123B4C3}" sibTransId="{614C5359-D88A-486C-B205-C8AEC8D57602}"/>
    <dgm:cxn modelId="{2265A67B-E034-394D-862F-6C03E4352BDC}" type="presParOf" srcId="{D8E5403B-65A6-6741-8850-3CA8C4871055}" destId="{689DE111-80E7-6F49-91E0-E45D46A6C4A5}" srcOrd="0" destOrd="0" presId="urn:microsoft.com/office/officeart/2005/8/layout/vList2"/>
    <dgm:cxn modelId="{1DDCDB6C-10AE-284A-81E5-17396251937A}" type="presParOf" srcId="{D8E5403B-65A6-6741-8850-3CA8C4871055}" destId="{17924F84-4DFA-2F47-AC1D-16E5327DC612}" srcOrd="1" destOrd="0" presId="urn:microsoft.com/office/officeart/2005/8/layout/vList2"/>
    <dgm:cxn modelId="{25244CE3-8D2F-1A45-B751-5F081568CDED}" type="presParOf" srcId="{D8E5403B-65A6-6741-8850-3CA8C4871055}" destId="{AACADA46-2650-A545-B8F7-3651447FA64A}" srcOrd="2" destOrd="0" presId="urn:microsoft.com/office/officeart/2005/8/layout/vList2"/>
    <dgm:cxn modelId="{C8BC2BFA-6DCF-F14C-83E1-F78FBC054A34}" type="presParOf" srcId="{D8E5403B-65A6-6741-8850-3CA8C4871055}" destId="{ABAE9C6A-776C-7445-814B-F7B2CBF383B7}" srcOrd="3" destOrd="0" presId="urn:microsoft.com/office/officeart/2005/8/layout/vList2"/>
    <dgm:cxn modelId="{54E39DD8-2F05-4543-8763-8BE5EEB50155}" type="presParOf" srcId="{D8E5403B-65A6-6741-8850-3CA8C4871055}" destId="{15E61A7A-83FB-594B-A9A2-0B9DF01E6AE0}" srcOrd="4" destOrd="0" presId="urn:microsoft.com/office/officeart/2005/8/layout/vList2"/>
    <dgm:cxn modelId="{51F379EC-7B70-954D-B58A-728EFBEC355D}" type="presParOf" srcId="{D8E5403B-65A6-6741-8850-3CA8C4871055}" destId="{7F497626-AF7D-6649-860A-DF1527DCB56B}" srcOrd="5" destOrd="0" presId="urn:microsoft.com/office/officeart/2005/8/layout/vList2"/>
    <dgm:cxn modelId="{C762D4C4-61F2-0245-A22E-DA25693E7F86}" type="presParOf" srcId="{D8E5403B-65A6-6741-8850-3CA8C4871055}" destId="{38CD5AE0-D15C-064E-928F-DB79D0B829F2}" srcOrd="6" destOrd="0" presId="urn:microsoft.com/office/officeart/2005/8/layout/vList2"/>
    <dgm:cxn modelId="{7E8B28AD-75D6-4640-8B33-1A143111C1A0}" type="presParOf" srcId="{D8E5403B-65A6-6741-8850-3CA8C4871055}" destId="{D7D9BCE7-21D4-5C4D-B906-AA8951646A04}" srcOrd="7" destOrd="0" presId="urn:microsoft.com/office/officeart/2005/8/layout/vList2"/>
    <dgm:cxn modelId="{A08E43A1-8E25-5A42-941C-0E0E66C85118}" type="presParOf" srcId="{D8E5403B-65A6-6741-8850-3CA8C4871055}" destId="{B4BC5BBF-F8B7-674F-A235-AABD06674B8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E8376F-5844-4D28-A865-0965E3DD2D94}" type="doc">
      <dgm:prSet loTypeId="urn:microsoft.com/office/officeart/2005/8/layout/default" loCatId="list" qsTypeId="urn:microsoft.com/office/officeart/2005/8/quickstyle/simple4" qsCatId="simple" csTypeId="urn:microsoft.com/office/officeart/2005/8/colors/accent1_3" csCatId="accent1"/>
      <dgm:spPr/>
      <dgm:t>
        <a:bodyPr/>
        <a:lstStyle/>
        <a:p>
          <a:endParaRPr lang="en-US"/>
        </a:p>
      </dgm:t>
    </dgm:pt>
    <dgm:pt modelId="{E11CD2C6-9E90-40B9-B38E-8A68D6567832}">
      <dgm:prSet/>
      <dgm:spPr/>
      <dgm:t>
        <a:bodyPr/>
        <a:lstStyle/>
        <a:p>
          <a:r>
            <a:rPr lang="en-US" b="1"/>
            <a:t>Pride</a:t>
          </a:r>
          <a:r>
            <a:rPr lang="en-US"/>
            <a:t>: “Don’t insult my intelligence.”</a:t>
          </a:r>
        </a:p>
      </dgm:t>
    </dgm:pt>
    <dgm:pt modelId="{781F746B-63E8-4848-B301-1807DDBD2962}" type="parTrans" cxnId="{D42E8077-A468-4874-ACF9-CD571EEFE482}">
      <dgm:prSet/>
      <dgm:spPr/>
      <dgm:t>
        <a:bodyPr/>
        <a:lstStyle/>
        <a:p>
          <a:endParaRPr lang="en-US"/>
        </a:p>
      </dgm:t>
    </dgm:pt>
    <dgm:pt modelId="{BC43324D-DB89-4518-AA11-0CCBA11C54F8}" type="sibTrans" cxnId="{D42E8077-A468-4874-ACF9-CD571EEFE482}">
      <dgm:prSet/>
      <dgm:spPr/>
      <dgm:t>
        <a:bodyPr/>
        <a:lstStyle/>
        <a:p>
          <a:endParaRPr lang="en-US"/>
        </a:p>
      </dgm:t>
    </dgm:pt>
    <dgm:pt modelId="{84E0E8EB-D3E2-45C3-B22B-67930970C163}">
      <dgm:prSet/>
      <dgm:spPr/>
      <dgm:t>
        <a:bodyPr/>
        <a:lstStyle/>
        <a:p>
          <a:r>
            <a:rPr lang="en-US" b="1"/>
            <a:t>Heroic</a:t>
          </a:r>
          <a:r>
            <a:rPr lang="en-US"/>
            <a:t>: “I’ll get it done, by hook or by crook.”</a:t>
          </a:r>
        </a:p>
      </dgm:t>
    </dgm:pt>
    <dgm:pt modelId="{3DF7425C-0F39-4AF7-8DBB-01CAB8021426}" type="parTrans" cxnId="{C868582D-77D7-4536-91C2-EE3996575DA9}">
      <dgm:prSet/>
      <dgm:spPr/>
      <dgm:t>
        <a:bodyPr/>
        <a:lstStyle/>
        <a:p>
          <a:endParaRPr lang="en-US"/>
        </a:p>
      </dgm:t>
    </dgm:pt>
    <dgm:pt modelId="{60734689-3957-4D97-AC53-9345FF426D31}" type="sibTrans" cxnId="{C868582D-77D7-4536-91C2-EE3996575DA9}">
      <dgm:prSet/>
      <dgm:spPr/>
      <dgm:t>
        <a:bodyPr/>
        <a:lstStyle/>
        <a:p>
          <a:endParaRPr lang="en-US"/>
        </a:p>
      </dgm:t>
    </dgm:pt>
    <dgm:pt modelId="{6A5CC300-32E4-4423-B7EC-34242C59DF6E}">
      <dgm:prSet/>
      <dgm:spPr/>
      <dgm:t>
        <a:bodyPr/>
        <a:lstStyle/>
        <a:p>
          <a:r>
            <a:rPr lang="en-US" b="1"/>
            <a:t>Invulnerable</a:t>
          </a:r>
          <a:r>
            <a:rPr lang="en-US"/>
            <a:t>: “That can’t happen to me.”</a:t>
          </a:r>
        </a:p>
      </dgm:t>
    </dgm:pt>
    <dgm:pt modelId="{8D7A61D5-4CA7-4EE3-8891-AFCBF4A70B81}" type="parTrans" cxnId="{1E2F780B-0E96-4632-A87F-E6EB13710E54}">
      <dgm:prSet/>
      <dgm:spPr/>
      <dgm:t>
        <a:bodyPr/>
        <a:lstStyle/>
        <a:p>
          <a:endParaRPr lang="en-US"/>
        </a:p>
      </dgm:t>
    </dgm:pt>
    <dgm:pt modelId="{96146A5C-0032-471A-A061-6F46B742224B}" type="sibTrans" cxnId="{1E2F780B-0E96-4632-A87F-E6EB13710E54}">
      <dgm:prSet/>
      <dgm:spPr/>
      <dgm:t>
        <a:bodyPr/>
        <a:lstStyle/>
        <a:p>
          <a:endParaRPr lang="en-US"/>
        </a:p>
      </dgm:t>
    </dgm:pt>
    <dgm:pt modelId="{B8928A60-44E8-4A11-A3B4-7563D2624283}">
      <dgm:prSet/>
      <dgm:spPr/>
      <dgm:t>
        <a:bodyPr/>
        <a:lstStyle/>
        <a:p>
          <a:r>
            <a:rPr lang="en-US" b="1"/>
            <a:t>Fatalistic:</a:t>
          </a:r>
          <a:r>
            <a:rPr lang="en-US"/>
            <a:t> “What’s the use?”</a:t>
          </a:r>
        </a:p>
      </dgm:t>
    </dgm:pt>
    <dgm:pt modelId="{33D4C073-B30C-471D-AFCC-DA65E3EA21AF}" type="parTrans" cxnId="{0558B506-2653-43AC-AB32-03B7E0B0DC00}">
      <dgm:prSet/>
      <dgm:spPr/>
      <dgm:t>
        <a:bodyPr/>
        <a:lstStyle/>
        <a:p>
          <a:endParaRPr lang="en-US"/>
        </a:p>
      </dgm:t>
    </dgm:pt>
    <dgm:pt modelId="{6C54852C-37D5-4F0C-B967-53F64F87202B}" type="sibTrans" cxnId="{0558B506-2653-43AC-AB32-03B7E0B0DC00}">
      <dgm:prSet/>
      <dgm:spPr/>
      <dgm:t>
        <a:bodyPr/>
        <a:lstStyle/>
        <a:p>
          <a:endParaRPr lang="en-US"/>
        </a:p>
      </dgm:t>
    </dgm:pt>
    <dgm:pt modelId="{A21FAF41-8D95-40F8-A255-470DB637D6C5}">
      <dgm:prSet/>
      <dgm:spPr/>
      <dgm:t>
        <a:bodyPr/>
        <a:lstStyle/>
        <a:p>
          <a:r>
            <a:rPr lang="en-US" b="1"/>
            <a:t>Bald Tire:</a:t>
          </a:r>
          <a:r>
            <a:rPr lang="en-US"/>
            <a:t> “Gone 60K miles without a flat yet.”</a:t>
          </a:r>
        </a:p>
      </dgm:t>
    </dgm:pt>
    <dgm:pt modelId="{0AD32DDA-2C8D-4484-BB0F-14D6FA0FA087}" type="parTrans" cxnId="{D7A3E018-88C2-420B-9C62-87B6ED97B5FE}">
      <dgm:prSet/>
      <dgm:spPr/>
      <dgm:t>
        <a:bodyPr/>
        <a:lstStyle/>
        <a:p>
          <a:endParaRPr lang="en-US"/>
        </a:p>
      </dgm:t>
    </dgm:pt>
    <dgm:pt modelId="{CE891BC7-C58D-4387-952F-D3A8674E4173}" type="sibTrans" cxnId="{D7A3E018-88C2-420B-9C62-87B6ED97B5FE}">
      <dgm:prSet/>
      <dgm:spPr/>
      <dgm:t>
        <a:bodyPr/>
        <a:lstStyle/>
        <a:p>
          <a:endParaRPr lang="en-US"/>
        </a:p>
      </dgm:t>
    </dgm:pt>
    <dgm:pt modelId="{36BE8534-B405-4346-9908-59C9843D33BB}">
      <dgm:prSet/>
      <dgm:spPr/>
      <dgm:t>
        <a:bodyPr/>
        <a:lstStyle/>
        <a:p>
          <a:r>
            <a:rPr lang="en-US" b="1"/>
            <a:t>Summit Fever:</a:t>
          </a:r>
          <a:r>
            <a:rPr lang="en-US"/>
            <a:t> “We’re almost done.”</a:t>
          </a:r>
        </a:p>
      </dgm:t>
    </dgm:pt>
    <dgm:pt modelId="{A9007CDF-BE84-4A2E-ADED-0915725BCD49}" type="parTrans" cxnId="{CF72CA78-E549-41BB-9DB7-41AF88E1DCC2}">
      <dgm:prSet/>
      <dgm:spPr/>
      <dgm:t>
        <a:bodyPr/>
        <a:lstStyle/>
        <a:p>
          <a:endParaRPr lang="en-US"/>
        </a:p>
      </dgm:t>
    </dgm:pt>
    <dgm:pt modelId="{E480682D-87B0-416A-A0CB-22369AF7DA0F}" type="sibTrans" cxnId="{CF72CA78-E549-41BB-9DB7-41AF88E1DCC2}">
      <dgm:prSet/>
      <dgm:spPr/>
      <dgm:t>
        <a:bodyPr/>
        <a:lstStyle/>
        <a:p>
          <a:endParaRPr lang="en-US"/>
        </a:p>
      </dgm:t>
    </dgm:pt>
    <dgm:pt modelId="{996C878F-8204-43F4-8B74-C6AC38FA8F55}">
      <dgm:prSet/>
      <dgm:spPr/>
      <dgm:t>
        <a:bodyPr/>
        <a:lstStyle/>
        <a:p>
          <a:r>
            <a:rPr lang="en-US" b="1"/>
            <a:t>Pollyanna:</a:t>
          </a:r>
          <a:r>
            <a:rPr lang="en-US"/>
            <a:t> “Nothing bad will happen.”</a:t>
          </a:r>
        </a:p>
      </dgm:t>
    </dgm:pt>
    <dgm:pt modelId="{BEEF3017-67F4-437A-9C33-6A525F27B322}" type="parTrans" cxnId="{AE930449-4A66-4243-9EF4-2B9A1A21DECA}">
      <dgm:prSet/>
      <dgm:spPr/>
      <dgm:t>
        <a:bodyPr/>
        <a:lstStyle/>
        <a:p>
          <a:endParaRPr lang="en-US"/>
        </a:p>
      </dgm:t>
    </dgm:pt>
    <dgm:pt modelId="{61220DA3-B5DA-4B50-A7E2-C6D54E48B089}" type="sibTrans" cxnId="{AE930449-4A66-4243-9EF4-2B9A1A21DECA}">
      <dgm:prSet/>
      <dgm:spPr/>
      <dgm:t>
        <a:bodyPr/>
        <a:lstStyle/>
        <a:p>
          <a:endParaRPr lang="en-US"/>
        </a:p>
      </dgm:t>
    </dgm:pt>
    <dgm:pt modelId="{657CE4ED-AB29-CC44-8FA7-67CEFD990483}" type="pres">
      <dgm:prSet presAssocID="{CFE8376F-5844-4D28-A865-0965E3DD2D9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49B284-2F07-9C41-B4A5-E6412B37B20F}" type="pres">
      <dgm:prSet presAssocID="{E11CD2C6-9E90-40B9-B38E-8A68D656783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E735A-850F-5941-9D20-901869B76005}" type="pres">
      <dgm:prSet presAssocID="{BC43324D-DB89-4518-AA11-0CCBA11C54F8}" presName="sibTrans" presStyleCnt="0"/>
      <dgm:spPr/>
    </dgm:pt>
    <dgm:pt modelId="{52491EFA-FDDC-DA4D-9F02-C59DB9F4BFD9}" type="pres">
      <dgm:prSet presAssocID="{84E0E8EB-D3E2-45C3-B22B-67930970C163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5C551-7953-CB45-938F-DF7C0FADDBB3}" type="pres">
      <dgm:prSet presAssocID="{60734689-3957-4D97-AC53-9345FF426D31}" presName="sibTrans" presStyleCnt="0"/>
      <dgm:spPr/>
    </dgm:pt>
    <dgm:pt modelId="{275D7F2E-CF0B-EF48-B14E-475EDFBE52F0}" type="pres">
      <dgm:prSet presAssocID="{6A5CC300-32E4-4423-B7EC-34242C59DF6E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85907B-5547-C441-B8E4-3C30A47EC466}" type="pres">
      <dgm:prSet presAssocID="{96146A5C-0032-471A-A061-6F46B742224B}" presName="sibTrans" presStyleCnt="0"/>
      <dgm:spPr/>
    </dgm:pt>
    <dgm:pt modelId="{C7CCA187-96E4-C044-9737-A1F4D96E33A3}" type="pres">
      <dgm:prSet presAssocID="{B8928A60-44E8-4A11-A3B4-7563D262428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D7B104-CCD3-0644-B1CC-BD2A8255CFE2}" type="pres">
      <dgm:prSet presAssocID="{6C54852C-37D5-4F0C-B967-53F64F87202B}" presName="sibTrans" presStyleCnt="0"/>
      <dgm:spPr/>
    </dgm:pt>
    <dgm:pt modelId="{5573FA16-1FF9-A343-AA04-9020EC9190C7}" type="pres">
      <dgm:prSet presAssocID="{A21FAF41-8D95-40F8-A255-470DB637D6C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B927E-141E-904E-B839-8C32EC300DDB}" type="pres">
      <dgm:prSet presAssocID="{CE891BC7-C58D-4387-952F-D3A8674E4173}" presName="sibTrans" presStyleCnt="0"/>
      <dgm:spPr/>
    </dgm:pt>
    <dgm:pt modelId="{7FD05214-4E3B-8C44-9872-2DFABDC0B31C}" type="pres">
      <dgm:prSet presAssocID="{36BE8534-B405-4346-9908-59C9843D33B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4FCAF-1F8B-6746-B615-7EC2AC1C3416}" type="pres">
      <dgm:prSet presAssocID="{E480682D-87B0-416A-A0CB-22369AF7DA0F}" presName="sibTrans" presStyleCnt="0"/>
      <dgm:spPr/>
    </dgm:pt>
    <dgm:pt modelId="{947D2D25-CD8C-7047-820E-6F9814EB0209}" type="pres">
      <dgm:prSet presAssocID="{996C878F-8204-43F4-8B74-C6AC38FA8F55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9EF63E-3927-144F-93F7-BBBE7549115D}" type="presOf" srcId="{36BE8534-B405-4346-9908-59C9843D33BB}" destId="{7FD05214-4E3B-8C44-9872-2DFABDC0B31C}" srcOrd="0" destOrd="0" presId="urn:microsoft.com/office/officeart/2005/8/layout/default"/>
    <dgm:cxn modelId="{8CCFA214-B32A-AE44-98A1-3BF44596DCFE}" type="presOf" srcId="{996C878F-8204-43F4-8B74-C6AC38FA8F55}" destId="{947D2D25-CD8C-7047-820E-6F9814EB0209}" srcOrd="0" destOrd="0" presId="urn:microsoft.com/office/officeart/2005/8/layout/default"/>
    <dgm:cxn modelId="{F4C1C144-0C06-F24A-A7AF-9451B829F51F}" type="presOf" srcId="{84E0E8EB-D3E2-45C3-B22B-67930970C163}" destId="{52491EFA-FDDC-DA4D-9F02-C59DB9F4BFD9}" srcOrd="0" destOrd="0" presId="urn:microsoft.com/office/officeart/2005/8/layout/default"/>
    <dgm:cxn modelId="{330C19F9-3C07-EE41-8D29-32198469E056}" type="presOf" srcId="{A21FAF41-8D95-40F8-A255-470DB637D6C5}" destId="{5573FA16-1FF9-A343-AA04-9020EC9190C7}" srcOrd="0" destOrd="0" presId="urn:microsoft.com/office/officeart/2005/8/layout/default"/>
    <dgm:cxn modelId="{D7A3E018-88C2-420B-9C62-87B6ED97B5FE}" srcId="{CFE8376F-5844-4D28-A865-0965E3DD2D94}" destId="{A21FAF41-8D95-40F8-A255-470DB637D6C5}" srcOrd="4" destOrd="0" parTransId="{0AD32DDA-2C8D-4484-BB0F-14D6FA0FA087}" sibTransId="{CE891BC7-C58D-4387-952F-D3A8674E4173}"/>
    <dgm:cxn modelId="{C868582D-77D7-4536-91C2-EE3996575DA9}" srcId="{CFE8376F-5844-4D28-A865-0965E3DD2D94}" destId="{84E0E8EB-D3E2-45C3-B22B-67930970C163}" srcOrd="1" destOrd="0" parTransId="{3DF7425C-0F39-4AF7-8DBB-01CAB8021426}" sibTransId="{60734689-3957-4D97-AC53-9345FF426D31}"/>
    <dgm:cxn modelId="{1E2F780B-0E96-4632-A87F-E6EB13710E54}" srcId="{CFE8376F-5844-4D28-A865-0965E3DD2D94}" destId="{6A5CC300-32E4-4423-B7EC-34242C59DF6E}" srcOrd="2" destOrd="0" parTransId="{8D7A61D5-4CA7-4EE3-8891-AFCBF4A70B81}" sibTransId="{96146A5C-0032-471A-A061-6F46B742224B}"/>
    <dgm:cxn modelId="{CF72CA78-E549-41BB-9DB7-41AF88E1DCC2}" srcId="{CFE8376F-5844-4D28-A865-0965E3DD2D94}" destId="{36BE8534-B405-4346-9908-59C9843D33BB}" srcOrd="5" destOrd="0" parTransId="{A9007CDF-BE84-4A2E-ADED-0915725BCD49}" sibTransId="{E480682D-87B0-416A-A0CB-22369AF7DA0F}"/>
    <dgm:cxn modelId="{814289D1-215F-D94F-8E06-BC83388A1DA5}" type="presOf" srcId="{CFE8376F-5844-4D28-A865-0965E3DD2D94}" destId="{657CE4ED-AB29-CC44-8FA7-67CEFD990483}" srcOrd="0" destOrd="0" presId="urn:microsoft.com/office/officeart/2005/8/layout/default"/>
    <dgm:cxn modelId="{063C4BC9-13FB-9A47-9F68-98E86C56EAAC}" type="presOf" srcId="{E11CD2C6-9E90-40B9-B38E-8A68D6567832}" destId="{3B49B284-2F07-9C41-B4A5-E6412B37B20F}" srcOrd="0" destOrd="0" presId="urn:microsoft.com/office/officeart/2005/8/layout/default"/>
    <dgm:cxn modelId="{D42E8077-A468-4874-ACF9-CD571EEFE482}" srcId="{CFE8376F-5844-4D28-A865-0965E3DD2D94}" destId="{E11CD2C6-9E90-40B9-B38E-8A68D6567832}" srcOrd="0" destOrd="0" parTransId="{781F746B-63E8-4848-B301-1807DDBD2962}" sibTransId="{BC43324D-DB89-4518-AA11-0CCBA11C54F8}"/>
    <dgm:cxn modelId="{03224D76-DCF6-4A4A-A151-315BF871DF2A}" type="presOf" srcId="{6A5CC300-32E4-4423-B7EC-34242C59DF6E}" destId="{275D7F2E-CF0B-EF48-B14E-475EDFBE52F0}" srcOrd="0" destOrd="0" presId="urn:microsoft.com/office/officeart/2005/8/layout/default"/>
    <dgm:cxn modelId="{AE930449-4A66-4243-9EF4-2B9A1A21DECA}" srcId="{CFE8376F-5844-4D28-A865-0965E3DD2D94}" destId="{996C878F-8204-43F4-8B74-C6AC38FA8F55}" srcOrd="6" destOrd="0" parTransId="{BEEF3017-67F4-437A-9C33-6A525F27B322}" sibTransId="{61220DA3-B5DA-4B50-A7E2-C6D54E48B089}"/>
    <dgm:cxn modelId="{47F08859-D4B8-FB4B-B20B-507BEC8A5125}" type="presOf" srcId="{B8928A60-44E8-4A11-A3B4-7563D2624283}" destId="{C7CCA187-96E4-C044-9737-A1F4D96E33A3}" srcOrd="0" destOrd="0" presId="urn:microsoft.com/office/officeart/2005/8/layout/default"/>
    <dgm:cxn modelId="{0558B506-2653-43AC-AB32-03B7E0B0DC00}" srcId="{CFE8376F-5844-4D28-A865-0965E3DD2D94}" destId="{B8928A60-44E8-4A11-A3B4-7563D2624283}" srcOrd="3" destOrd="0" parTransId="{33D4C073-B30C-471D-AFCC-DA65E3EA21AF}" sibTransId="{6C54852C-37D5-4F0C-B967-53F64F87202B}"/>
    <dgm:cxn modelId="{527D9A10-FC4F-6149-9563-A873947E7F9F}" type="presParOf" srcId="{657CE4ED-AB29-CC44-8FA7-67CEFD990483}" destId="{3B49B284-2F07-9C41-B4A5-E6412B37B20F}" srcOrd="0" destOrd="0" presId="urn:microsoft.com/office/officeart/2005/8/layout/default"/>
    <dgm:cxn modelId="{7A000FC8-7E7A-0844-9F7E-6852812A9419}" type="presParOf" srcId="{657CE4ED-AB29-CC44-8FA7-67CEFD990483}" destId="{C46E735A-850F-5941-9D20-901869B76005}" srcOrd="1" destOrd="0" presId="urn:microsoft.com/office/officeart/2005/8/layout/default"/>
    <dgm:cxn modelId="{FE268299-6760-0148-B097-C77829AC9989}" type="presParOf" srcId="{657CE4ED-AB29-CC44-8FA7-67CEFD990483}" destId="{52491EFA-FDDC-DA4D-9F02-C59DB9F4BFD9}" srcOrd="2" destOrd="0" presId="urn:microsoft.com/office/officeart/2005/8/layout/default"/>
    <dgm:cxn modelId="{F26CAEF9-7665-2D48-B8C3-569A05293C35}" type="presParOf" srcId="{657CE4ED-AB29-CC44-8FA7-67CEFD990483}" destId="{F815C551-7953-CB45-938F-DF7C0FADDBB3}" srcOrd="3" destOrd="0" presId="urn:microsoft.com/office/officeart/2005/8/layout/default"/>
    <dgm:cxn modelId="{1E331C01-0B9D-4A42-A0F8-6EAABAA8AB54}" type="presParOf" srcId="{657CE4ED-AB29-CC44-8FA7-67CEFD990483}" destId="{275D7F2E-CF0B-EF48-B14E-475EDFBE52F0}" srcOrd="4" destOrd="0" presId="urn:microsoft.com/office/officeart/2005/8/layout/default"/>
    <dgm:cxn modelId="{0C4F9EDD-32B0-2346-997A-0B08F36EFF90}" type="presParOf" srcId="{657CE4ED-AB29-CC44-8FA7-67CEFD990483}" destId="{2C85907B-5547-C441-B8E4-3C30A47EC466}" srcOrd="5" destOrd="0" presId="urn:microsoft.com/office/officeart/2005/8/layout/default"/>
    <dgm:cxn modelId="{F4AEAD30-9080-4D4A-972A-4A33D576C186}" type="presParOf" srcId="{657CE4ED-AB29-CC44-8FA7-67CEFD990483}" destId="{C7CCA187-96E4-C044-9737-A1F4D96E33A3}" srcOrd="6" destOrd="0" presId="urn:microsoft.com/office/officeart/2005/8/layout/default"/>
    <dgm:cxn modelId="{C48CF2C6-C434-FB43-8E33-EAA465F834CF}" type="presParOf" srcId="{657CE4ED-AB29-CC44-8FA7-67CEFD990483}" destId="{47D7B104-CCD3-0644-B1CC-BD2A8255CFE2}" srcOrd="7" destOrd="0" presId="urn:microsoft.com/office/officeart/2005/8/layout/default"/>
    <dgm:cxn modelId="{D3D7FA53-A997-A748-81CC-44B54A212B97}" type="presParOf" srcId="{657CE4ED-AB29-CC44-8FA7-67CEFD990483}" destId="{5573FA16-1FF9-A343-AA04-9020EC9190C7}" srcOrd="8" destOrd="0" presId="urn:microsoft.com/office/officeart/2005/8/layout/default"/>
    <dgm:cxn modelId="{1B66D899-2550-E549-9B03-93DBF319B336}" type="presParOf" srcId="{657CE4ED-AB29-CC44-8FA7-67CEFD990483}" destId="{FFCB927E-141E-904E-B839-8C32EC300DDB}" srcOrd="9" destOrd="0" presId="urn:microsoft.com/office/officeart/2005/8/layout/default"/>
    <dgm:cxn modelId="{05995757-D9F2-4144-AF45-214FFB7EAF63}" type="presParOf" srcId="{657CE4ED-AB29-CC44-8FA7-67CEFD990483}" destId="{7FD05214-4E3B-8C44-9872-2DFABDC0B31C}" srcOrd="10" destOrd="0" presId="urn:microsoft.com/office/officeart/2005/8/layout/default"/>
    <dgm:cxn modelId="{1FF06B94-8061-0146-B827-5F4D337B17FA}" type="presParOf" srcId="{657CE4ED-AB29-CC44-8FA7-67CEFD990483}" destId="{ED54FCAF-1F8B-6746-B615-7EC2AC1C3416}" srcOrd="11" destOrd="0" presId="urn:microsoft.com/office/officeart/2005/8/layout/default"/>
    <dgm:cxn modelId="{CA896CBF-8C41-F844-BEF8-A5CF4C1DF21C}" type="presParOf" srcId="{657CE4ED-AB29-CC44-8FA7-67CEFD990483}" destId="{947D2D25-CD8C-7047-820E-6F9814EB0209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25ED1C-22BD-4145-91A8-5954B3D34D8E}" type="doc">
      <dgm:prSet loTypeId="urn:microsoft.com/office/officeart/2005/8/layout/cycle8" loCatId="cycle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9F8EFFB7-4446-41D2-B3D4-06B9011C973F}">
      <dgm:prSet custT="1"/>
      <dgm:spPr/>
      <dgm:t>
        <a:bodyPr/>
        <a:lstStyle/>
        <a:p>
          <a:r>
            <a:rPr lang="en-US" sz="1400" dirty="0"/>
            <a:t>Human Error</a:t>
          </a:r>
        </a:p>
      </dgm:t>
    </dgm:pt>
    <dgm:pt modelId="{644376B7-4DDE-4B61-81BB-3FDF4959FB37}" type="parTrans" cxnId="{86C90EA5-ED8C-485A-8DC6-3050F80DD70D}">
      <dgm:prSet/>
      <dgm:spPr/>
      <dgm:t>
        <a:bodyPr/>
        <a:lstStyle/>
        <a:p>
          <a:endParaRPr lang="en-US"/>
        </a:p>
      </dgm:t>
    </dgm:pt>
    <dgm:pt modelId="{E30E51F5-AE38-4C24-8897-69AEF3CB8BD4}" type="sibTrans" cxnId="{86C90EA5-ED8C-485A-8DC6-3050F80DD70D}">
      <dgm:prSet/>
      <dgm:spPr/>
      <dgm:t>
        <a:bodyPr/>
        <a:lstStyle/>
        <a:p>
          <a:endParaRPr lang="en-US"/>
        </a:p>
      </dgm:t>
    </dgm:pt>
    <dgm:pt modelId="{B296039F-9BAF-4C13-A277-985FF83E7F4B}">
      <dgm:prSet custT="1"/>
      <dgm:spPr/>
      <dgm:t>
        <a:bodyPr/>
        <a:lstStyle/>
        <a:p>
          <a:r>
            <a:rPr lang="en-US" sz="1200" dirty="0"/>
            <a:t>Individual counseled and/or disciplined</a:t>
          </a:r>
        </a:p>
      </dgm:t>
    </dgm:pt>
    <dgm:pt modelId="{C6DA9650-CB8A-4B2C-96B1-2FD32122673F}" type="parTrans" cxnId="{4D1699F7-05F7-4FFF-9B4B-EB537648D7DC}">
      <dgm:prSet/>
      <dgm:spPr/>
      <dgm:t>
        <a:bodyPr/>
        <a:lstStyle/>
        <a:p>
          <a:endParaRPr lang="en-US"/>
        </a:p>
      </dgm:t>
    </dgm:pt>
    <dgm:pt modelId="{CA39631A-DCB3-4BB4-8F7C-B24D7739687A}" type="sibTrans" cxnId="{4D1699F7-05F7-4FFF-9B4B-EB537648D7DC}">
      <dgm:prSet/>
      <dgm:spPr/>
      <dgm:t>
        <a:bodyPr/>
        <a:lstStyle/>
        <a:p>
          <a:endParaRPr lang="en-US"/>
        </a:p>
      </dgm:t>
    </dgm:pt>
    <dgm:pt modelId="{5026D8EC-22B1-4508-AEEC-41A17100923B}">
      <dgm:prSet custT="1"/>
      <dgm:spPr/>
      <dgm:t>
        <a:bodyPr/>
        <a:lstStyle/>
        <a:p>
          <a:r>
            <a:rPr lang="en-US" sz="1400" dirty="0"/>
            <a:t>Reduced trust</a:t>
          </a:r>
        </a:p>
      </dgm:t>
    </dgm:pt>
    <dgm:pt modelId="{AF56C46E-0EE2-49F6-97A4-C07D271F2CE6}" type="parTrans" cxnId="{2107F95A-A9AD-47DE-A3D3-72AF2C016F08}">
      <dgm:prSet/>
      <dgm:spPr/>
      <dgm:t>
        <a:bodyPr/>
        <a:lstStyle/>
        <a:p>
          <a:endParaRPr lang="en-US"/>
        </a:p>
      </dgm:t>
    </dgm:pt>
    <dgm:pt modelId="{4C374290-748A-4A2A-A30E-BE935C319CCE}" type="sibTrans" cxnId="{2107F95A-A9AD-47DE-A3D3-72AF2C016F08}">
      <dgm:prSet/>
      <dgm:spPr/>
      <dgm:t>
        <a:bodyPr/>
        <a:lstStyle/>
        <a:p>
          <a:endParaRPr lang="en-US"/>
        </a:p>
      </dgm:t>
    </dgm:pt>
    <dgm:pt modelId="{EC6A75C8-D96E-4FC7-A2DF-1411F39B1727}">
      <dgm:prSet custT="1"/>
      <dgm:spPr/>
      <dgm:t>
        <a:bodyPr/>
        <a:lstStyle/>
        <a:p>
          <a:r>
            <a:rPr lang="en-US" sz="1400" dirty="0"/>
            <a:t>Less communication</a:t>
          </a:r>
        </a:p>
      </dgm:t>
    </dgm:pt>
    <dgm:pt modelId="{4887F750-4553-4581-8580-222E07019E78}" type="parTrans" cxnId="{A1A87C2A-F240-4E65-B5F4-7F4A0302831B}">
      <dgm:prSet/>
      <dgm:spPr/>
      <dgm:t>
        <a:bodyPr/>
        <a:lstStyle/>
        <a:p>
          <a:endParaRPr lang="en-US"/>
        </a:p>
      </dgm:t>
    </dgm:pt>
    <dgm:pt modelId="{F97B0C24-94C1-47DB-B0EE-170F540338C7}" type="sibTrans" cxnId="{A1A87C2A-F240-4E65-B5F4-7F4A0302831B}">
      <dgm:prSet/>
      <dgm:spPr/>
      <dgm:t>
        <a:bodyPr/>
        <a:lstStyle/>
        <a:p>
          <a:endParaRPr lang="en-US"/>
        </a:p>
      </dgm:t>
    </dgm:pt>
    <dgm:pt modelId="{2B4875C5-11B7-4450-89DF-B49E494BC1C9}">
      <dgm:prSet custT="1"/>
      <dgm:spPr/>
      <dgm:t>
        <a:bodyPr/>
        <a:lstStyle/>
        <a:p>
          <a:pPr algn="ctr"/>
          <a:endParaRPr lang="en-US" sz="1400" dirty="0" smtClean="0"/>
        </a:p>
        <a:p>
          <a:pPr algn="ctr"/>
          <a:r>
            <a:rPr lang="en-US" sz="1200" dirty="0" smtClean="0"/>
            <a:t>Management </a:t>
          </a:r>
        </a:p>
        <a:p>
          <a:pPr algn="ctr"/>
          <a:r>
            <a:rPr lang="en-US" sz="1200" dirty="0" smtClean="0"/>
            <a:t>less aware</a:t>
          </a:r>
          <a:endParaRPr lang="en-US" sz="1200" dirty="0"/>
        </a:p>
      </dgm:t>
    </dgm:pt>
    <dgm:pt modelId="{75C78853-D2BF-47AB-A370-B563A27639E3}" type="parTrans" cxnId="{16FB1623-819C-44C1-89D6-3D7BE7D6BFB6}">
      <dgm:prSet/>
      <dgm:spPr/>
      <dgm:t>
        <a:bodyPr/>
        <a:lstStyle/>
        <a:p>
          <a:endParaRPr lang="en-US"/>
        </a:p>
      </dgm:t>
    </dgm:pt>
    <dgm:pt modelId="{6F7B4CCD-7827-4BB5-89F8-599E0E13FDEC}" type="sibTrans" cxnId="{16FB1623-819C-44C1-89D6-3D7BE7D6BFB6}">
      <dgm:prSet/>
      <dgm:spPr/>
      <dgm:t>
        <a:bodyPr/>
        <a:lstStyle/>
        <a:p>
          <a:endParaRPr lang="en-US"/>
        </a:p>
      </dgm:t>
    </dgm:pt>
    <dgm:pt modelId="{A758B900-BCA9-4F2D-A1A4-B9D4C16AD12C}">
      <dgm:prSet custT="1"/>
      <dgm:spPr/>
      <dgm:t>
        <a:bodyPr/>
        <a:lstStyle/>
        <a:p>
          <a:r>
            <a:rPr lang="en-US" sz="1200" dirty="0"/>
            <a:t>Latent organizational weaknesses persist</a:t>
          </a:r>
        </a:p>
      </dgm:t>
    </dgm:pt>
    <dgm:pt modelId="{96A3DBDC-D532-422E-957B-6AFF63CC3EF5}" type="parTrans" cxnId="{5DC8248B-6BA3-434E-BD29-D06EFDA4E86B}">
      <dgm:prSet/>
      <dgm:spPr/>
      <dgm:t>
        <a:bodyPr/>
        <a:lstStyle/>
        <a:p>
          <a:endParaRPr lang="en-US"/>
        </a:p>
      </dgm:t>
    </dgm:pt>
    <dgm:pt modelId="{B0C3661F-758E-4845-8803-1B39A193BB47}" type="sibTrans" cxnId="{5DC8248B-6BA3-434E-BD29-D06EFDA4E86B}">
      <dgm:prSet/>
      <dgm:spPr/>
      <dgm:t>
        <a:bodyPr/>
        <a:lstStyle/>
        <a:p>
          <a:endParaRPr lang="en-US"/>
        </a:p>
      </dgm:t>
    </dgm:pt>
    <dgm:pt modelId="{4F5E9F98-C98D-49AB-8D42-7EF11265048A}">
      <dgm:prSet/>
      <dgm:spPr/>
      <dgm:t>
        <a:bodyPr/>
        <a:lstStyle/>
        <a:p>
          <a:r>
            <a:rPr lang="en-US" dirty="0"/>
            <a:t>More flawed defenses and error precursors</a:t>
          </a:r>
        </a:p>
      </dgm:t>
    </dgm:pt>
    <dgm:pt modelId="{4B91279C-4F71-485C-BF28-25564AA5F7D7}" type="parTrans" cxnId="{4305190B-96AF-426D-8EFB-6DC3525A6DEC}">
      <dgm:prSet/>
      <dgm:spPr/>
      <dgm:t>
        <a:bodyPr/>
        <a:lstStyle/>
        <a:p>
          <a:endParaRPr lang="en-US"/>
        </a:p>
      </dgm:t>
    </dgm:pt>
    <dgm:pt modelId="{A5040BF7-EEFE-4DA6-A684-6DF60B71F379}" type="sibTrans" cxnId="{4305190B-96AF-426D-8EFB-6DC3525A6DEC}">
      <dgm:prSet/>
      <dgm:spPr/>
      <dgm:t>
        <a:bodyPr/>
        <a:lstStyle/>
        <a:p>
          <a:endParaRPr lang="en-US"/>
        </a:p>
      </dgm:t>
    </dgm:pt>
    <dgm:pt modelId="{5DF1033E-EA23-DD44-B788-DA1CB73128EF}" type="pres">
      <dgm:prSet presAssocID="{E825ED1C-22BD-4145-91A8-5954B3D34D8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60FA84-FA9E-7948-8128-0665502CA2CE}" type="pres">
      <dgm:prSet presAssocID="{E825ED1C-22BD-4145-91A8-5954B3D34D8E}" presName="wedge1" presStyleLbl="node1" presStyleIdx="0" presStyleCnt="7"/>
      <dgm:spPr/>
      <dgm:t>
        <a:bodyPr/>
        <a:lstStyle/>
        <a:p>
          <a:endParaRPr lang="en-US"/>
        </a:p>
      </dgm:t>
    </dgm:pt>
    <dgm:pt modelId="{798E1F57-C277-0543-A19A-CA11DDC73169}" type="pres">
      <dgm:prSet presAssocID="{E825ED1C-22BD-4145-91A8-5954B3D34D8E}" presName="dummy1a" presStyleCnt="0"/>
      <dgm:spPr/>
    </dgm:pt>
    <dgm:pt modelId="{F39F5AFE-8DA8-F848-A300-AAF3FFEDF52C}" type="pres">
      <dgm:prSet presAssocID="{E825ED1C-22BD-4145-91A8-5954B3D34D8E}" presName="dummy1b" presStyleCnt="0"/>
      <dgm:spPr/>
    </dgm:pt>
    <dgm:pt modelId="{0EFCB402-BC7C-F147-978D-7F14B9933D7A}" type="pres">
      <dgm:prSet presAssocID="{E825ED1C-22BD-4145-91A8-5954B3D34D8E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2BB52-D409-C541-8514-7E55A751ECAA}" type="pres">
      <dgm:prSet presAssocID="{E825ED1C-22BD-4145-91A8-5954B3D34D8E}" presName="wedge2" presStyleLbl="node1" presStyleIdx="1" presStyleCnt="7"/>
      <dgm:spPr/>
      <dgm:t>
        <a:bodyPr/>
        <a:lstStyle/>
        <a:p>
          <a:endParaRPr lang="en-US"/>
        </a:p>
      </dgm:t>
    </dgm:pt>
    <dgm:pt modelId="{65E1539E-93A1-3E41-96ED-D5489910A2B8}" type="pres">
      <dgm:prSet presAssocID="{E825ED1C-22BD-4145-91A8-5954B3D34D8E}" presName="dummy2a" presStyleCnt="0"/>
      <dgm:spPr/>
    </dgm:pt>
    <dgm:pt modelId="{F97C485A-D329-ED41-B391-B395049B073D}" type="pres">
      <dgm:prSet presAssocID="{E825ED1C-22BD-4145-91A8-5954B3D34D8E}" presName="dummy2b" presStyleCnt="0"/>
      <dgm:spPr/>
    </dgm:pt>
    <dgm:pt modelId="{C9BBB8B4-0778-6D49-98E4-B148D512AA0F}" type="pres">
      <dgm:prSet presAssocID="{E825ED1C-22BD-4145-91A8-5954B3D34D8E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A075E-86F9-964F-BC7E-1DD6C1B69595}" type="pres">
      <dgm:prSet presAssocID="{E825ED1C-22BD-4145-91A8-5954B3D34D8E}" presName="wedge3" presStyleLbl="node1" presStyleIdx="2" presStyleCnt="7"/>
      <dgm:spPr/>
      <dgm:t>
        <a:bodyPr/>
        <a:lstStyle/>
        <a:p>
          <a:endParaRPr lang="en-US"/>
        </a:p>
      </dgm:t>
    </dgm:pt>
    <dgm:pt modelId="{54F92DDD-32AF-414C-8F40-0DCC2417DE52}" type="pres">
      <dgm:prSet presAssocID="{E825ED1C-22BD-4145-91A8-5954B3D34D8E}" presName="dummy3a" presStyleCnt="0"/>
      <dgm:spPr/>
    </dgm:pt>
    <dgm:pt modelId="{40C77D7D-DF3E-DA4C-982B-4C7545C34404}" type="pres">
      <dgm:prSet presAssocID="{E825ED1C-22BD-4145-91A8-5954B3D34D8E}" presName="dummy3b" presStyleCnt="0"/>
      <dgm:spPr/>
    </dgm:pt>
    <dgm:pt modelId="{5DAFB0DE-47B5-F64D-AD1B-2E31C6F2EEB2}" type="pres">
      <dgm:prSet presAssocID="{E825ED1C-22BD-4145-91A8-5954B3D34D8E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6A25A-86B7-2A4A-AA08-3C3CCCE68407}" type="pres">
      <dgm:prSet presAssocID="{E825ED1C-22BD-4145-91A8-5954B3D34D8E}" presName="wedge4" presStyleLbl="node1" presStyleIdx="3" presStyleCnt="7"/>
      <dgm:spPr/>
      <dgm:t>
        <a:bodyPr/>
        <a:lstStyle/>
        <a:p>
          <a:endParaRPr lang="en-US"/>
        </a:p>
      </dgm:t>
    </dgm:pt>
    <dgm:pt modelId="{1A239D7A-399A-4A48-AE02-DC4A8851B3BD}" type="pres">
      <dgm:prSet presAssocID="{E825ED1C-22BD-4145-91A8-5954B3D34D8E}" presName="dummy4a" presStyleCnt="0"/>
      <dgm:spPr/>
    </dgm:pt>
    <dgm:pt modelId="{84E73165-6F28-2547-9511-AE68314E5453}" type="pres">
      <dgm:prSet presAssocID="{E825ED1C-22BD-4145-91A8-5954B3D34D8E}" presName="dummy4b" presStyleCnt="0"/>
      <dgm:spPr/>
    </dgm:pt>
    <dgm:pt modelId="{1191EDAE-4845-D940-B9E1-E8F96AC29C14}" type="pres">
      <dgm:prSet presAssocID="{E825ED1C-22BD-4145-91A8-5954B3D34D8E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E3478-471D-0945-8558-DC8AF2078EF2}" type="pres">
      <dgm:prSet presAssocID="{E825ED1C-22BD-4145-91A8-5954B3D34D8E}" presName="wedge5" presStyleLbl="node1" presStyleIdx="4" presStyleCnt="7"/>
      <dgm:spPr/>
      <dgm:t>
        <a:bodyPr/>
        <a:lstStyle/>
        <a:p>
          <a:endParaRPr lang="en-US"/>
        </a:p>
      </dgm:t>
    </dgm:pt>
    <dgm:pt modelId="{5DCE80C4-5D0F-4B45-93BA-4580EBAD1E1F}" type="pres">
      <dgm:prSet presAssocID="{E825ED1C-22BD-4145-91A8-5954B3D34D8E}" presName="dummy5a" presStyleCnt="0"/>
      <dgm:spPr/>
    </dgm:pt>
    <dgm:pt modelId="{E8DC236F-F8A1-8240-87E8-D0424366E988}" type="pres">
      <dgm:prSet presAssocID="{E825ED1C-22BD-4145-91A8-5954B3D34D8E}" presName="dummy5b" presStyleCnt="0"/>
      <dgm:spPr/>
    </dgm:pt>
    <dgm:pt modelId="{DFEAF54E-1797-1643-9092-01FA6A5D8F38}" type="pres">
      <dgm:prSet presAssocID="{E825ED1C-22BD-4145-91A8-5954B3D34D8E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81FD7F-297B-8941-B338-A4039B0B0B47}" type="pres">
      <dgm:prSet presAssocID="{E825ED1C-22BD-4145-91A8-5954B3D34D8E}" presName="wedge6" presStyleLbl="node1" presStyleIdx="5" presStyleCnt="7"/>
      <dgm:spPr/>
      <dgm:t>
        <a:bodyPr/>
        <a:lstStyle/>
        <a:p>
          <a:endParaRPr lang="en-US"/>
        </a:p>
      </dgm:t>
    </dgm:pt>
    <dgm:pt modelId="{8A4E72E4-9EEE-3C41-9EF7-D6C58C407B09}" type="pres">
      <dgm:prSet presAssocID="{E825ED1C-22BD-4145-91A8-5954B3D34D8E}" presName="dummy6a" presStyleCnt="0"/>
      <dgm:spPr/>
    </dgm:pt>
    <dgm:pt modelId="{F727C9C3-BE32-6941-86FC-AD9318F9DAC6}" type="pres">
      <dgm:prSet presAssocID="{E825ED1C-22BD-4145-91A8-5954B3D34D8E}" presName="dummy6b" presStyleCnt="0"/>
      <dgm:spPr/>
    </dgm:pt>
    <dgm:pt modelId="{DC008C2D-FDE7-284A-8714-BFF5BE1B1FA2}" type="pres">
      <dgm:prSet presAssocID="{E825ED1C-22BD-4145-91A8-5954B3D34D8E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120C0-0F8D-9B4C-B4A5-5D74C4424EF2}" type="pres">
      <dgm:prSet presAssocID="{E825ED1C-22BD-4145-91A8-5954B3D34D8E}" presName="wedge7" presStyleLbl="node1" presStyleIdx="6" presStyleCnt="7"/>
      <dgm:spPr/>
      <dgm:t>
        <a:bodyPr/>
        <a:lstStyle/>
        <a:p>
          <a:endParaRPr lang="en-US"/>
        </a:p>
      </dgm:t>
    </dgm:pt>
    <dgm:pt modelId="{848F970F-B0BC-8E4D-9437-0B17C5C99302}" type="pres">
      <dgm:prSet presAssocID="{E825ED1C-22BD-4145-91A8-5954B3D34D8E}" presName="dummy7a" presStyleCnt="0"/>
      <dgm:spPr/>
    </dgm:pt>
    <dgm:pt modelId="{89C6FA89-6E30-0D4B-A0BD-9023C31D0BE4}" type="pres">
      <dgm:prSet presAssocID="{E825ED1C-22BD-4145-91A8-5954B3D34D8E}" presName="dummy7b" presStyleCnt="0"/>
      <dgm:spPr/>
    </dgm:pt>
    <dgm:pt modelId="{E654223D-E6E7-D74F-87A5-8114B9EEACE0}" type="pres">
      <dgm:prSet presAssocID="{E825ED1C-22BD-4145-91A8-5954B3D34D8E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F7446C-8802-0946-BCA2-ED93008689B0}" type="pres">
      <dgm:prSet presAssocID="{E30E51F5-AE38-4C24-8897-69AEF3CB8BD4}" presName="arrowWedge1" presStyleLbl="fgSibTrans2D1" presStyleIdx="0" presStyleCnt="7"/>
      <dgm:spPr/>
    </dgm:pt>
    <dgm:pt modelId="{0F4DC31F-7A4F-C241-9586-FAD06BF8118F}" type="pres">
      <dgm:prSet presAssocID="{CA39631A-DCB3-4BB4-8F7C-B24D7739687A}" presName="arrowWedge2" presStyleLbl="fgSibTrans2D1" presStyleIdx="1" presStyleCnt="7"/>
      <dgm:spPr/>
    </dgm:pt>
    <dgm:pt modelId="{C8E16CF6-CC9E-C24C-B2FD-3B8DB2FDE91B}" type="pres">
      <dgm:prSet presAssocID="{4C374290-748A-4A2A-A30E-BE935C319CCE}" presName="arrowWedge3" presStyleLbl="fgSibTrans2D1" presStyleIdx="2" presStyleCnt="7"/>
      <dgm:spPr/>
    </dgm:pt>
    <dgm:pt modelId="{002D8021-CC3D-B243-9ACB-9EA87CD6573B}" type="pres">
      <dgm:prSet presAssocID="{F97B0C24-94C1-47DB-B0EE-170F540338C7}" presName="arrowWedge4" presStyleLbl="fgSibTrans2D1" presStyleIdx="3" presStyleCnt="7"/>
      <dgm:spPr/>
    </dgm:pt>
    <dgm:pt modelId="{7F6E500F-4429-E349-BA7E-78A6F2D1818C}" type="pres">
      <dgm:prSet presAssocID="{6F7B4CCD-7827-4BB5-89F8-599E0E13FDEC}" presName="arrowWedge5" presStyleLbl="fgSibTrans2D1" presStyleIdx="4" presStyleCnt="7"/>
      <dgm:spPr/>
    </dgm:pt>
    <dgm:pt modelId="{1A67B6B9-47C4-EE44-BF35-436C175F4041}" type="pres">
      <dgm:prSet presAssocID="{B0C3661F-758E-4845-8803-1B39A193BB47}" presName="arrowWedge6" presStyleLbl="fgSibTrans2D1" presStyleIdx="5" presStyleCnt="7"/>
      <dgm:spPr/>
    </dgm:pt>
    <dgm:pt modelId="{02637BB4-C63B-F748-9F29-600CF11A41FB}" type="pres">
      <dgm:prSet presAssocID="{A5040BF7-EEFE-4DA6-A684-6DF60B71F379}" presName="arrowWedge7" presStyleLbl="fgSibTrans2D1" presStyleIdx="6" presStyleCnt="7"/>
      <dgm:spPr/>
    </dgm:pt>
  </dgm:ptLst>
  <dgm:cxnLst>
    <dgm:cxn modelId="{3CE23875-4962-3648-AAC4-E9F53E8A3DD5}" type="presOf" srcId="{5026D8EC-22B1-4508-AEEC-41A17100923B}" destId="{5DAFB0DE-47B5-F64D-AD1B-2E31C6F2EEB2}" srcOrd="1" destOrd="0" presId="urn:microsoft.com/office/officeart/2005/8/layout/cycle8"/>
    <dgm:cxn modelId="{42238945-0A4B-CF4C-BF97-7EA5EDB28B61}" type="presOf" srcId="{B296039F-9BAF-4C13-A277-985FF83E7F4B}" destId="{1E12BB52-D409-C541-8514-7E55A751ECAA}" srcOrd="0" destOrd="0" presId="urn:microsoft.com/office/officeart/2005/8/layout/cycle8"/>
    <dgm:cxn modelId="{3DA64ECB-E7FB-E642-9CAB-DE0405B658F6}" type="presOf" srcId="{9F8EFFB7-4446-41D2-B3D4-06B9011C973F}" destId="{7B60FA84-FA9E-7948-8128-0665502CA2CE}" srcOrd="0" destOrd="0" presId="urn:microsoft.com/office/officeart/2005/8/layout/cycle8"/>
    <dgm:cxn modelId="{4305190B-96AF-426D-8EFB-6DC3525A6DEC}" srcId="{E825ED1C-22BD-4145-91A8-5954B3D34D8E}" destId="{4F5E9F98-C98D-49AB-8D42-7EF11265048A}" srcOrd="6" destOrd="0" parTransId="{4B91279C-4F71-485C-BF28-25564AA5F7D7}" sibTransId="{A5040BF7-EEFE-4DA6-A684-6DF60B71F379}"/>
    <dgm:cxn modelId="{94BD27B7-228E-4549-8647-4917B9A64FFF}" type="presOf" srcId="{4F5E9F98-C98D-49AB-8D42-7EF11265048A}" destId="{97A120C0-0F8D-9B4C-B4A5-5D74C4424EF2}" srcOrd="0" destOrd="0" presId="urn:microsoft.com/office/officeart/2005/8/layout/cycle8"/>
    <dgm:cxn modelId="{100A7F3B-2CDF-0347-BF88-0A3E0684E14A}" type="presOf" srcId="{2B4875C5-11B7-4450-89DF-B49E494BC1C9}" destId="{DFEAF54E-1797-1643-9092-01FA6A5D8F38}" srcOrd="1" destOrd="0" presId="urn:microsoft.com/office/officeart/2005/8/layout/cycle8"/>
    <dgm:cxn modelId="{2107F95A-A9AD-47DE-A3D3-72AF2C016F08}" srcId="{E825ED1C-22BD-4145-91A8-5954B3D34D8E}" destId="{5026D8EC-22B1-4508-AEEC-41A17100923B}" srcOrd="2" destOrd="0" parTransId="{AF56C46E-0EE2-49F6-97A4-C07D271F2CE6}" sibTransId="{4C374290-748A-4A2A-A30E-BE935C319CCE}"/>
    <dgm:cxn modelId="{F9B0E59D-682C-F740-BE1E-6AFC32BC5739}" type="presOf" srcId="{B296039F-9BAF-4C13-A277-985FF83E7F4B}" destId="{C9BBB8B4-0778-6D49-98E4-B148D512AA0F}" srcOrd="1" destOrd="0" presId="urn:microsoft.com/office/officeart/2005/8/layout/cycle8"/>
    <dgm:cxn modelId="{86C90EA5-ED8C-485A-8DC6-3050F80DD70D}" srcId="{E825ED1C-22BD-4145-91A8-5954B3D34D8E}" destId="{9F8EFFB7-4446-41D2-B3D4-06B9011C973F}" srcOrd="0" destOrd="0" parTransId="{644376B7-4DDE-4B61-81BB-3FDF4959FB37}" sibTransId="{E30E51F5-AE38-4C24-8897-69AEF3CB8BD4}"/>
    <dgm:cxn modelId="{6E6C17DD-B327-884E-8C0E-F08341722B12}" type="presOf" srcId="{4F5E9F98-C98D-49AB-8D42-7EF11265048A}" destId="{E654223D-E6E7-D74F-87A5-8114B9EEACE0}" srcOrd="1" destOrd="0" presId="urn:microsoft.com/office/officeart/2005/8/layout/cycle8"/>
    <dgm:cxn modelId="{B2883452-0EC0-8544-8228-DF562B8623D6}" type="presOf" srcId="{EC6A75C8-D96E-4FC7-A2DF-1411F39B1727}" destId="{1191EDAE-4845-D940-B9E1-E8F96AC29C14}" srcOrd="1" destOrd="0" presId="urn:microsoft.com/office/officeart/2005/8/layout/cycle8"/>
    <dgm:cxn modelId="{A1A87C2A-F240-4E65-B5F4-7F4A0302831B}" srcId="{E825ED1C-22BD-4145-91A8-5954B3D34D8E}" destId="{EC6A75C8-D96E-4FC7-A2DF-1411F39B1727}" srcOrd="3" destOrd="0" parTransId="{4887F750-4553-4581-8580-222E07019E78}" sibTransId="{F97B0C24-94C1-47DB-B0EE-170F540338C7}"/>
    <dgm:cxn modelId="{836E786D-EF1C-3F46-9F2A-1583E915D2A8}" type="presOf" srcId="{2B4875C5-11B7-4450-89DF-B49E494BC1C9}" destId="{D50E3478-471D-0945-8558-DC8AF2078EF2}" srcOrd="0" destOrd="0" presId="urn:microsoft.com/office/officeart/2005/8/layout/cycle8"/>
    <dgm:cxn modelId="{D649067E-A56E-1D4E-92E3-0E482F58F5D4}" type="presOf" srcId="{5026D8EC-22B1-4508-AEEC-41A17100923B}" destId="{A5FA075E-86F9-964F-BC7E-1DD6C1B69595}" srcOrd="0" destOrd="0" presId="urn:microsoft.com/office/officeart/2005/8/layout/cycle8"/>
    <dgm:cxn modelId="{6B90E26A-696D-7947-8543-9AC2165A058D}" type="presOf" srcId="{E825ED1C-22BD-4145-91A8-5954B3D34D8E}" destId="{5DF1033E-EA23-DD44-B788-DA1CB73128EF}" srcOrd="0" destOrd="0" presId="urn:microsoft.com/office/officeart/2005/8/layout/cycle8"/>
    <dgm:cxn modelId="{BF53AAC3-1342-3D42-AC4D-07EB534BC714}" type="presOf" srcId="{A758B900-BCA9-4F2D-A1A4-B9D4C16AD12C}" destId="{F881FD7F-297B-8941-B338-A4039B0B0B47}" srcOrd="0" destOrd="0" presId="urn:microsoft.com/office/officeart/2005/8/layout/cycle8"/>
    <dgm:cxn modelId="{4D1699F7-05F7-4FFF-9B4B-EB537648D7DC}" srcId="{E825ED1C-22BD-4145-91A8-5954B3D34D8E}" destId="{B296039F-9BAF-4C13-A277-985FF83E7F4B}" srcOrd="1" destOrd="0" parTransId="{C6DA9650-CB8A-4B2C-96B1-2FD32122673F}" sibTransId="{CA39631A-DCB3-4BB4-8F7C-B24D7739687A}"/>
    <dgm:cxn modelId="{16FB1623-819C-44C1-89D6-3D7BE7D6BFB6}" srcId="{E825ED1C-22BD-4145-91A8-5954B3D34D8E}" destId="{2B4875C5-11B7-4450-89DF-B49E494BC1C9}" srcOrd="4" destOrd="0" parTransId="{75C78853-D2BF-47AB-A370-B563A27639E3}" sibTransId="{6F7B4CCD-7827-4BB5-89F8-599E0E13FDEC}"/>
    <dgm:cxn modelId="{DD467C68-F199-0C42-8101-E2FF0AE48F3D}" type="presOf" srcId="{9F8EFFB7-4446-41D2-B3D4-06B9011C973F}" destId="{0EFCB402-BC7C-F147-978D-7F14B9933D7A}" srcOrd="1" destOrd="0" presId="urn:microsoft.com/office/officeart/2005/8/layout/cycle8"/>
    <dgm:cxn modelId="{7DA2B788-67A7-8545-AB49-36DFE9D70B70}" type="presOf" srcId="{A758B900-BCA9-4F2D-A1A4-B9D4C16AD12C}" destId="{DC008C2D-FDE7-284A-8714-BFF5BE1B1FA2}" srcOrd="1" destOrd="0" presId="urn:microsoft.com/office/officeart/2005/8/layout/cycle8"/>
    <dgm:cxn modelId="{5DC8248B-6BA3-434E-BD29-D06EFDA4E86B}" srcId="{E825ED1C-22BD-4145-91A8-5954B3D34D8E}" destId="{A758B900-BCA9-4F2D-A1A4-B9D4C16AD12C}" srcOrd="5" destOrd="0" parTransId="{96A3DBDC-D532-422E-957B-6AFF63CC3EF5}" sibTransId="{B0C3661F-758E-4845-8803-1B39A193BB47}"/>
    <dgm:cxn modelId="{56DA1865-918C-1D41-A104-7180FA229C6D}" type="presOf" srcId="{EC6A75C8-D96E-4FC7-A2DF-1411F39B1727}" destId="{0766A25A-86B7-2A4A-AA08-3C3CCCE68407}" srcOrd="0" destOrd="0" presId="urn:microsoft.com/office/officeart/2005/8/layout/cycle8"/>
    <dgm:cxn modelId="{6B1EE5A2-DE37-884B-8C67-FD5C4726EDED}" type="presParOf" srcId="{5DF1033E-EA23-DD44-B788-DA1CB73128EF}" destId="{7B60FA84-FA9E-7948-8128-0665502CA2CE}" srcOrd="0" destOrd="0" presId="urn:microsoft.com/office/officeart/2005/8/layout/cycle8"/>
    <dgm:cxn modelId="{27BF3D07-49F3-A54A-BEAA-1723F2FA29FA}" type="presParOf" srcId="{5DF1033E-EA23-DD44-B788-DA1CB73128EF}" destId="{798E1F57-C277-0543-A19A-CA11DDC73169}" srcOrd="1" destOrd="0" presId="urn:microsoft.com/office/officeart/2005/8/layout/cycle8"/>
    <dgm:cxn modelId="{B4D41033-54DE-2B43-83F9-2E2EA5B8508E}" type="presParOf" srcId="{5DF1033E-EA23-DD44-B788-DA1CB73128EF}" destId="{F39F5AFE-8DA8-F848-A300-AAF3FFEDF52C}" srcOrd="2" destOrd="0" presId="urn:microsoft.com/office/officeart/2005/8/layout/cycle8"/>
    <dgm:cxn modelId="{88F63EF1-4B68-6A45-96B6-FB9DA6614B35}" type="presParOf" srcId="{5DF1033E-EA23-DD44-B788-DA1CB73128EF}" destId="{0EFCB402-BC7C-F147-978D-7F14B9933D7A}" srcOrd="3" destOrd="0" presId="urn:microsoft.com/office/officeart/2005/8/layout/cycle8"/>
    <dgm:cxn modelId="{9DF94324-9A43-BE46-B033-5D1B460F5F7A}" type="presParOf" srcId="{5DF1033E-EA23-DD44-B788-DA1CB73128EF}" destId="{1E12BB52-D409-C541-8514-7E55A751ECAA}" srcOrd="4" destOrd="0" presId="urn:microsoft.com/office/officeart/2005/8/layout/cycle8"/>
    <dgm:cxn modelId="{955F29AB-C863-F049-A8B4-71E93B95D31C}" type="presParOf" srcId="{5DF1033E-EA23-DD44-B788-DA1CB73128EF}" destId="{65E1539E-93A1-3E41-96ED-D5489910A2B8}" srcOrd="5" destOrd="0" presId="urn:microsoft.com/office/officeart/2005/8/layout/cycle8"/>
    <dgm:cxn modelId="{C6B1827A-A89D-224D-8E5C-78E04DFCA1EE}" type="presParOf" srcId="{5DF1033E-EA23-DD44-B788-DA1CB73128EF}" destId="{F97C485A-D329-ED41-B391-B395049B073D}" srcOrd="6" destOrd="0" presId="urn:microsoft.com/office/officeart/2005/8/layout/cycle8"/>
    <dgm:cxn modelId="{6F832126-4800-9D40-8A3F-90DE2F433036}" type="presParOf" srcId="{5DF1033E-EA23-DD44-B788-DA1CB73128EF}" destId="{C9BBB8B4-0778-6D49-98E4-B148D512AA0F}" srcOrd="7" destOrd="0" presId="urn:microsoft.com/office/officeart/2005/8/layout/cycle8"/>
    <dgm:cxn modelId="{9A9C1B76-ED5B-1E4B-9B03-F8AB8F2D4CE6}" type="presParOf" srcId="{5DF1033E-EA23-DD44-B788-DA1CB73128EF}" destId="{A5FA075E-86F9-964F-BC7E-1DD6C1B69595}" srcOrd="8" destOrd="0" presId="urn:microsoft.com/office/officeart/2005/8/layout/cycle8"/>
    <dgm:cxn modelId="{4EA37E6A-427C-674E-B959-28AE3F77E2FE}" type="presParOf" srcId="{5DF1033E-EA23-DD44-B788-DA1CB73128EF}" destId="{54F92DDD-32AF-414C-8F40-0DCC2417DE52}" srcOrd="9" destOrd="0" presId="urn:microsoft.com/office/officeart/2005/8/layout/cycle8"/>
    <dgm:cxn modelId="{BDDB0037-331A-F243-A7A1-6582D90BBEA8}" type="presParOf" srcId="{5DF1033E-EA23-DD44-B788-DA1CB73128EF}" destId="{40C77D7D-DF3E-DA4C-982B-4C7545C34404}" srcOrd="10" destOrd="0" presId="urn:microsoft.com/office/officeart/2005/8/layout/cycle8"/>
    <dgm:cxn modelId="{5E90B3B8-91A3-8945-91FF-F54046C9E34C}" type="presParOf" srcId="{5DF1033E-EA23-DD44-B788-DA1CB73128EF}" destId="{5DAFB0DE-47B5-F64D-AD1B-2E31C6F2EEB2}" srcOrd="11" destOrd="0" presId="urn:microsoft.com/office/officeart/2005/8/layout/cycle8"/>
    <dgm:cxn modelId="{4B13BA3F-9EB5-3649-9CEF-093D4D5363FA}" type="presParOf" srcId="{5DF1033E-EA23-DD44-B788-DA1CB73128EF}" destId="{0766A25A-86B7-2A4A-AA08-3C3CCCE68407}" srcOrd="12" destOrd="0" presId="urn:microsoft.com/office/officeart/2005/8/layout/cycle8"/>
    <dgm:cxn modelId="{9C309752-5934-3D4D-82AD-8FDA0BDE75E5}" type="presParOf" srcId="{5DF1033E-EA23-DD44-B788-DA1CB73128EF}" destId="{1A239D7A-399A-4A48-AE02-DC4A8851B3BD}" srcOrd="13" destOrd="0" presId="urn:microsoft.com/office/officeart/2005/8/layout/cycle8"/>
    <dgm:cxn modelId="{A7DEE037-B29A-C34F-96F7-65008E96D077}" type="presParOf" srcId="{5DF1033E-EA23-DD44-B788-DA1CB73128EF}" destId="{84E73165-6F28-2547-9511-AE68314E5453}" srcOrd="14" destOrd="0" presId="urn:microsoft.com/office/officeart/2005/8/layout/cycle8"/>
    <dgm:cxn modelId="{758C4D71-1120-BA47-97EA-96EFD3C42766}" type="presParOf" srcId="{5DF1033E-EA23-DD44-B788-DA1CB73128EF}" destId="{1191EDAE-4845-D940-B9E1-E8F96AC29C14}" srcOrd="15" destOrd="0" presId="urn:microsoft.com/office/officeart/2005/8/layout/cycle8"/>
    <dgm:cxn modelId="{BA8017DE-31F5-9C47-A810-92AB31C03866}" type="presParOf" srcId="{5DF1033E-EA23-DD44-B788-DA1CB73128EF}" destId="{D50E3478-471D-0945-8558-DC8AF2078EF2}" srcOrd="16" destOrd="0" presId="urn:microsoft.com/office/officeart/2005/8/layout/cycle8"/>
    <dgm:cxn modelId="{DDBAB6F5-F812-4749-A325-37FB9BFB94AE}" type="presParOf" srcId="{5DF1033E-EA23-DD44-B788-DA1CB73128EF}" destId="{5DCE80C4-5D0F-4B45-93BA-4580EBAD1E1F}" srcOrd="17" destOrd="0" presId="urn:microsoft.com/office/officeart/2005/8/layout/cycle8"/>
    <dgm:cxn modelId="{A85D50A8-2E5A-754C-A2FA-3B65BD8AD0E5}" type="presParOf" srcId="{5DF1033E-EA23-DD44-B788-DA1CB73128EF}" destId="{E8DC236F-F8A1-8240-87E8-D0424366E988}" srcOrd="18" destOrd="0" presId="urn:microsoft.com/office/officeart/2005/8/layout/cycle8"/>
    <dgm:cxn modelId="{D122BAC2-B5C5-B743-8E2D-D3AFB22258B0}" type="presParOf" srcId="{5DF1033E-EA23-DD44-B788-DA1CB73128EF}" destId="{DFEAF54E-1797-1643-9092-01FA6A5D8F38}" srcOrd="19" destOrd="0" presId="urn:microsoft.com/office/officeart/2005/8/layout/cycle8"/>
    <dgm:cxn modelId="{5892C6B6-9371-B44A-8C61-9393B9B077DB}" type="presParOf" srcId="{5DF1033E-EA23-DD44-B788-DA1CB73128EF}" destId="{F881FD7F-297B-8941-B338-A4039B0B0B47}" srcOrd="20" destOrd="0" presId="urn:microsoft.com/office/officeart/2005/8/layout/cycle8"/>
    <dgm:cxn modelId="{AD7E5B3D-E0F4-5C40-9C97-18CD55F09926}" type="presParOf" srcId="{5DF1033E-EA23-DD44-B788-DA1CB73128EF}" destId="{8A4E72E4-9EEE-3C41-9EF7-D6C58C407B09}" srcOrd="21" destOrd="0" presId="urn:microsoft.com/office/officeart/2005/8/layout/cycle8"/>
    <dgm:cxn modelId="{852A5BCD-EF95-1149-9D3D-6DAE28FB0F6D}" type="presParOf" srcId="{5DF1033E-EA23-DD44-B788-DA1CB73128EF}" destId="{F727C9C3-BE32-6941-86FC-AD9318F9DAC6}" srcOrd="22" destOrd="0" presId="urn:microsoft.com/office/officeart/2005/8/layout/cycle8"/>
    <dgm:cxn modelId="{86FAC296-EC39-874E-BC30-20746C2151DE}" type="presParOf" srcId="{5DF1033E-EA23-DD44-B788-DA1CB73128EF}" destId="{DC008C2D-FDE7-284A-8714-BFF5BE1B1FA2}" srcOrd="23" destOrd="0" presId="urn:microsoft.com/office/officeart/2005/8/layout/cycle8"/>
    <dgm:cxn modelId="{971F4740-2D8C-D943-815C-1C0B790A94F9}" type="presParOf" srcId="{5DF1033E-EA23-DD44-B788-DA1CB73128EF}" destId="{97A120C0-0F8D-9B4C-B4A5-5D74C4424EF2}" srcOrd="24" destOrd="0" presId="urn:microsoft.com/office/officeart/2005/8/layout/cycle8"/>
    <dgm:cxn modelId="{2195AF88-91AB-2F4C-A926-395C9FB92357}" type="presParOf" srcId="{5DF1033E-EA23-DD44-B788-DA1CB73128EF}" destId="{848F970F-B0BC-8E4D-9437-0B17C5C99302}" srcOrd="25" destOrd="0" presId="urn:microsoft.com/office/officeart/2005/8/layout/cycle8"/>
    <dgm:cxn modelId="{5AF08B77-8318-3841-8C9D-905527795131}" type="presParOf" srcId="{5DF1033E-EA23-DD44-B788-DA1CB73128EF}" destId="{89C6FA89-6E30-0D4B-A0BD-9023C31D0BE4}" srcOrd="26" destOrd="0" presId="urn:microsoft.com/office/officeart/2005/8/layout/cycle8"/>
    <dgm:cxn modelId="{0403ED12-6C00-DB40-B32A-00A2B690D9B4}" type="presParOf" srcId="{5DF1033E-EA23-DD44-B788-DA1CB73128EF}" destId="{E654223D-E6E7-D74F-87A5-8114B9EEACE0}" srcOrd="27" destOrd="0" presId="urn:microsoft.com/office/officeart/2005/8/layout/cycle8"/>
    <dgm:cxn modelId="{55FE1A1C-3E3B-1E4A-89DE-205B983DFE8B}" type="presParOf" srcId="{5DF1033E-EA23-DD44-B788-DA1CB73128EF}" destId="{20F7446C-8802-0946-BCA2-ED93008689B0}" srcOrd="28" destOrd="0" presId="urn:microsoft.com/office/officeart/2005/8/layout/cycle8"/>
    <dgm:cxn modelId="{7A87893C-A37D-5148-9E3B-43D12F2437BC}" type="presParOf" srcId="{5DF1033E-EA23-DD44-B788-DA1CB73128EF}" destId="{0F4DC31F-7A4F-C241-9586-FAD06BF8118F}" srcOrd="29" destOrd="0" presId="urn:microsoft.com/office/officeart/2005/8/layout/cycle8"/>
    <dgm:cxn modelId="{7DE2BA5A-37FE-634E-82E8-FBEC8AF663D4}" type="presParOf" srcId="{5DF1033E-EA23-DD44-B788-DA1CB73128EF}" destId="{C8E16CF6-CC9E-C24C-B2FD-3B8DB2FDE91B}" srcOrd="30" destOrd="0" presId="urn:microsoft.com/office/officeart/2005/8/layout/cycle8"/>
    <dgm:cxn modelId="{B9A5641A-049E-CC48-BA20-0B827092C136}" type="presParOf" srcId="{5DF1033E-EA23-DD44-B788-DA1CB73128EF}" destId="{002D8021-CC3D-B243-9ACB-9EA87CD6573B}" srcOrd="31" destOrd="0" presId="urn:microsoft.com/office/officeart/2005/8/layout/cycle8"/>
    <dgm:cxn modelId="{34DCC426-6A4D-0843-AFD6-247884BF34F2}" type="presParOf" srcId="{5DF1033E-EA23-DD44-B788-DA1CB73128EF}" destId="{7F6E500F-4429-E349-BA7E-78A6F2D1818C}" srcOrd="32" destOrd="0" presId="urn:microsoft.com/office/officeart/2005/8/layout/cycle8"/>
    <dgm:cxn modelId="{A9EA51F7-5ADF-B542-85FF-A032BCE4DD49}" type="presParOf" srcId="{5DF1033E-EA23-DD44-B788-DA1CB73128EF}" destId="{1A67B6B9-47C4-EE44-BF35-436C175F4041}" srcOrd="33" destOrd="0" presId="urn:microsoft.com/office/officeart/2005/8/layout/cycle8"/>
    <dgm:cxn modelId="{CD6EFD53-7B52-4D45-91EB-C4E1BD6DFF77}" type="presParOf" srcId="{5DF1033E-EA23-DD44-B788-DA1CB73128EF}" destId="{02637BB4-C63B-F748-9F29-600CF11A41FB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393533-4833-41FA-A273-CD39282826E0}" type="doc">
      <dgm:prSet loTypeId="urn:microsoft.com/office/officeart/2005/8/layout/default" loCatId="list" qsTypeId="urn:microsoft.com/office/officeart/2005/8/quickstyle/simple2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8B0492D2-FE7B-4F48-B3C8-9CC946A91B7D}">
      <dgm:prSet/>
      <dgm:spPr/>
      <dgm:t>
        <a:bodyPr/>
        <a:lstStyle/>
        <a:p>
          <a:r>
            <a:rPr lang="en-US"/>
            <a:t>What they pay attention to, measure, and control</a:t>
          </a:r>
        </a:p>
      </dgm:t>
    </dgm:pt>
    <dgm:pt modelId="{14312666-388F-4B91-9279-DCCED0FFAD05}" type="parTrans" cxnId="{4CF7D046-E41C-4CB7-9AC7-869D19D1B66D}">
      <dgm:prSet/>
      <dgm:spPr/>
      <dgm:t>
        <a:bodyPr/>
        <a:lstStyle/>
        <a:p>
          <a:endParaRPr lang="en-US"/>
        </a:p>
      </dgm:t>
    </dgm:pt>
    <dgm:pt modelId="{B5BE4CB6-5B07-4552-BE91-66F681630D0C}" type="sibTrans" cxnId="{4CF7D046-E41C-4CB7-9AC7-869D19D1B66D}">
      <dgm:prSet/>
      <dgm:spPr/>
      <dgm:t>
        <a:bodyPr/>
        <a:lstStyle/>
        <a:p>
          <a:endParaRPr lang="en-US"/>
        </a:p>
      </dgm:t>
    </dgm:pt>
    <dgm:pt modelId="{F4183E76-EB77-441E-AB4F-573443B54C83}">
      <dgm:prSet/>
      <dgm:spPr/>
      <dgm:t>
        <a:bodyPr/>
        <a:lstStyle/>
        <a:p>
          <a:r>
            <a:rPr lang="en-US"/>
            <a:t>Their reactions to critical incidents or crises</a:t>
          </a:r>
        </a:p>
      </dgm:t>
    </dgm:pt>
    <dgm:pt modelId="{B1FF5D0E-18B6-470F-81DB-8C8DEA8C4DF7}" type="parTrans" cxnId="{72C1C5DA-57B5-4748-92DA-E61A949251E8}">
      <dgm:prSet/>
      <dgm:spPr/>
      <dgm:t>
        <a:bodyPr/>
        <a:lstStyle/>
        <a:p>
          <a:endParaRPr lang="en-US"/>
        </a:p>
      </dgm:t>
    </dgm:pt>
    <dgm:pt modelId="{F6F39342-2D99-4C05-B049-53854CF6FBD9}" type="sibTrans" cxnId="{72C1C5DA-57B5-4748-92DA-E61A949251E8}">
      <dgm:prSet/>
      <dgm:spPr/>
      <dgm:t>
        <a:bodyPr/>
        <a:lstStyle/>
        <a:p>
          <a:endParaRPr lang="en-US"/>
        </a:p>
      </dgm:t>
    </dgm:pt>
    <dgm:pt modelId="{88BA06E2-924D-45E2-8E85-DC5D350C586B}">
      <dgm:prSet/>
      <dgm:spPr/>
      <dgm:t>
        <a:bodyPr/>
        <a:lstStyle/>
        <a:p>
          <a:r>
            <a:rPr lang="en-US"/>
            <a:t>The allocation of resources</a:t>
          </a:r>
        </a:p>
      </dgm:t>
    </dgm:pt>
    <dgm:pt modelId="{13D5A321-DD21-4C04-9C3B-23B5943B1291}" type="parTrans" cxnId="{B513EBB6-A371-4B5D-B0F7-E19333C35D7C}">
      <dgm:prSet/>
      <dgm:spPr/>
      <dgm:t>
        <a:bodyPr/>
        <a:lstStyle/>
        <a:p>
          <a:endParaRPr lang="en-US"/>
        </a:p>
      </dgm:t>
    </dgm:pt>
    <dgm:pt modelId="{D0BD877D-8C13-48A5-897F-AC734C163F17}" type="sibTrans" cxnId="{B513EBB6-A371-4B5D-B0F7-E19333C35D7C}">
      <dgm:prSet/>
      <dgm:spPr/>
      <dgm:t>
        <a:bodyPr/>
        <a:lstStyle/>
        <a:p>
          <a:endParaRPr lang="en-US"/>
        </a:p>
      </dgm:t>
    </dgm:pt>
    <dgm:pt modelId="{E273190F-A037-4EAE-BAE7-936FF35289DD}">
      <dgm:prSet/>
      <dgm:spPr/>
      <dgm:t>
        <a:bodyPr/>
        <a:lstStyle/>
        <a:p>
          <a:r>
            <a:rPr lang="en-US"/>
            <a:t>Their criteria for allocation of rewards and punishment</a:t>
          </a:r>
        </a:p>
      </dgm:t>
    </dgm:pt>
    <dgm:pt modelId="{68DAA996-FB36-4AD1-8E91-7E3ACFA07C52}" type="parTrans" cxnId="{6D0AB50C-8FDC-4C49-BBD1-12CFEE4D8D84}">
      <dgm:prSet/>
      <dgm:spPr/>
      <dgm:t>
        <a:bodyPr/>
        <a:lstStyle/>
        <a:p>
          <a:endParaRPr lang="en-US"/>
        </a:p>
      </dgm:t>
    </dgm:pt>
    <dgm:pt modelId="{79AF0C52-C609-40C0-9EF9-5D7F54716EE5}" type="sibTrans" cxnId="{6D0AB50C-8FDC-4C49-BBD1-12CFEE4D8D84}">
      <dgm:prSet/>
      <dgm:spPr/>
      <dgm:t>
        <a:bodyPr/>
        <a:lstStyle/>
        <a:p>
          <a:endParaRPr lang="en-US"/>
        </a:p>
      </dgm:t>
    </dgm:pt>
    <dgm:pt modelId="{CC74F3E5-34CA-41ED-A282-0A049F6064CD}">
      <dgm:prSet/>
      <dgm:spPr/>
      <dgm:t>
        <a:bodyPr/>
        <a:lstStyle/>
        <a:p>
          <a:r>
            <a:rPr lang="en-US"/>
            <a:t>Their criteria for selection, advancement, and termination</a:t>
          </a:r>
        </a:p>
      </dgm:t>
    </dgm:pt>
    <dgm:pt modelId="{C87A493A-CEC6-4BA6-AAD9-B7D12AA09F6E}" type="parTrans" cxnId="{8088397F-502F-4EB3-A7F2-C326D77D73F6}">
      <dgm:prSet/>
      <dgm:spPr/>
      <dgm:t>
        <a:bodyPr/>
        <a:lstStyle/>
        <a:p>
          <a:endParaRPr lang="en-US"/>
        </a:p>
      </dgm:t>
    </dgm:pt>
    <dgm:pt modelId="{7747847F-CAC3-4770-8E77-69A9844FC43F}" type="sibTrans" cxnId="{8088397F-502F-4EB3-A7F2-C326D77D73F6}">
      <dgm:prSet/>
      <dgm:spPr/>
      <dgm:t>
        <a:bodyPr/>
        <a:lstStyle/>
        <a:p>
          <a:endParaRPr lang="en-US"/>
        </a:p>
      </dgm:t>
    </dgm:pt>
    <dgm:pt modelId="{42E4F2A1-E5B7-461C-9901-E252BBE5DF19}">
      <dgm:prSet/>
      <dgm:spPr/>
      <dgm:t>
        <a:bodyPr/>
        <a:lstStyle/>
        <a:p>
          <a:r>
            <a:rPr lang="en-US"/>
            <a:t>Their deliberate attempts to coach or model behaviors</a:t>
          </a:r>
        </a:p>
      </dgm:t>
    </dgm:pt>
    <dgm:pt modelId="{92782439-7D80-406D-8696-D6D87E2D1022}" type="parTrans" cxnId="{1FB7EA57-A644-42E5-A49C-FF0B4A6D21D0}">
      <dgm:prSet/>
      <dgm:spPr/>
      <dgm:t>
        <a:bodyPr/>
        <a:lstStyle/>
        <a:p>
          <a:endParaRPr lang="en-US"/>
        </a:p>
      </dgm:t>
    </dgm:pt>
    <dgm:pt modelId="{C06E2E66-FA48-4879-A483-E97A60B99145}" type="sibTrans" cxnId="{1FB7EA57-A644-42E5-A49C-FF0B4A6D21D0}">
      <dgm:prSet/>
      <dgm:spPr/>
      <dgm:t>
        <a:bodyPr/>
        <a:lstStyle/>
        <a:p>
          <a:endParaRPr lang="en-US"/>
        </a:p>
      </dgm:t>
    </dgm:pt>
    <dgm:pt modelId="{C142DA85-54B1-3E47-BC55-2E61A1315868}" type="pres">
      <dgm:prSet presAssocID="{B8393533-4833-41FA-A273-CD39282826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CE84CF-AFA9-DE42-A43E-D8AC33CF39DE}" type="pres">
      <dgm:prSet presAssocID="{8B0492D2-FE7B-4F48-B3C8-9CC946A91B7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26A1C-5280-0C40-AA04-94D10C498091}" type="pres">
      <dgm:prSet presAssocID="{B5BE4CB6-5B07-4552-BE91-66F681630D0C}" presName="sibTrans" presStyleCnt="0"/>
      <dgm:spPr/>
    </dgm:pt>
    <dgm:pt modelId="{ADD19B90-AE5D-C84C-BC57-C0CAB9895E08}" type="pres">
      <dgm:prSet presAssocID="{F4183E76-EB77-441E-AB4F-573443B54C8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8B74AA-F0DF-4C45-9FD8-5EB6714C1947}" type="pres">
      <dgm:prSet presAssocID="{F6F39342-2D99-4C05-B049-53854CF6FBD9}" presName="sibTrans" presStyleCnt="0"/>
      <dgm:spPr/>
    </dgm:pt>
    <dgm:pt modelId="{D3693A17-16B3-354D-83A0-F7881A2FB631}" type="pres">
      <dgm:prSet presAssocID="{88BA06E2-924D-45E2-8E85-DC5D350C586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BFA84-BB8C-6140-907D-BB894253660D}" type="pres">
      <dgm:prSet presAssocID="{D0BD877D-8C13-48A5-897F-AC734C163F17}" presName="sibTrans" presStyleCnt="0"/>
      <dgm:spPr/>
    </dgm:pt>
    <dgm:pt modelId="{7D790E5F-7E22-6647-B5E9-D3EC20C40457}" type="pres">
      <dgm:prSet presAssocID="{E273190F-A037-4EAE-BAE7-936FF35289D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F8752-92C1-EF45-8997-55B408D88E7D}" type="pres">
      <dgm:prSet presAssocID="{79AF0C52-C609-40C0-9EF9-5D7F54716EE5}" presName="sibTrans" presStyleCnt="0"/>
      <dgm:spPr/>
    </dgm:pt>
    <dgm:pt modelId="{76E60C38-EE0E-0B48-9749-82A010371784}" type="pres">
      <dgm:prSet presAssocID="{CC74F3E5-34CA-41ED-A282-0A049F6064C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0C1BF-0CB7-804E-B4A9-C462E7D09BE2}" type="pres">
      <dgm:prSet presAssocID="{7747847F-CAC3-4770-8E77-69A9844FC43F}" presName="sibTrans" presStyleCnt="0"/>
      <dgm:spPr/>
    </dgm:pt>
    <dgm:pt modelId="{EB96957E-E921-A04E-9D14-47FD6243DE94}" type="pres">
      <dgm:prSet presAssocID="{42E4F2A1-E5B7-461C-9901-E252BBE5DF1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6455C0-DB63-4C4F-86A7-61BB1B51CE73}" type="presOf" srcId="{42E4F2A1-E5B7-461C-9901-E252BBE5DF19}" destId="{EB96957E-E921-A04E-9D14-47FD6243DE94}" srcOrd="0" destOrd="0" presId="urn:microsoft.com/office/officeart/2005/8/layout/default"/>
    <dgm:cxn modelId="{3B8A1ABE-48E2-5846-A95F-E7884596EDB5}" type="presOf" srcId="{E273190F-A037-4EAE-BAE7-936FF35289DD}" destId="{7D790E5F-7E22-6647-B5E9-D3EC20C40457}" srcOrd="0" destOrd="0" presId="urn:microsoft.com/office/officeart/2005/8/layout/default"/>
    <dgm:cxn modelId="{8088397F-502F-4EB3-A7F2-C326D77D73F6}" srcId="{B8393533-4833-41FA-A273-CD39282826E0}" destId="{CC74F3E5-34CA-41ED-A282-0A049F6064CD}" srcOrd="4" destOrd="0" parTransId="{C87A493A-CEC6-4BA6-AAD9-B7D12AA09F6E}" sibTransId="{7747847F-CAC3-4770-8E77-69A9844FC43F}"/>
    <dgm:cxn modelId="{09E556F5-51C2-0943-A534-FC0C452271FD}" type="presOf" srcId="{CC74F3E5-34CA-41ED-A282-0A049F6064CD}" destId="{76E60C38-EE0E-0B48-9749-82A010371784}" srcOrd="0" destOrd="0" presId="urn:microsoft.com/office/officeart/2005/8/layout/default"/>
    <dgm:cxn modelId="{4BE8FC13-6A2B-494F-983E-B93CA34C4325}" type="presOf" srcId="{F4183E76-EB77-441E-AB4F-573443B54C83}" destId="{ADD19B90-AE5D-C84C-BC57-C0CAB9895E08}" srcOrd="0" destOrd="0" presId="urn:microsoft.com/office/officeart/2005/8/layout/default"/>
    <dgm:cxn modelId="{61ACDDF5-9AAD-F349-A404-053BAC4D6824}" type="presOf" srcId="{B8393533-4833-41FA-A273-CD39282826E0}" destId="{C142DA85-54B1-3E47-BC55-2E61A1315868}" srcOrd="0" destOrd="0" presId="urn:microsoft.com/office/officeart/2005/8/layout/default"/>
    <dgm:cxn modelId="{1FB7EA57-A644-42E5-A49C-FF0B4A6D21D0}" srcId="{B8393533-4833-41FA-A273-CD39282826E0}" destId="{42E4F2A1-E5B7-461C-9901-E252BBE5DF19}" srcOrd="5" destOrd="0" parTransId="{92782439-7D80-406D-8696-D6D87E2D1022}" sibTransId="{C06E2E66-FA48-4879-A483-E97A60B99145}"/>
    <dgm:cxn modelId="{B513EBB6-A371-4B5D-B0F7-E19333C35D7C}" srcId="{B8393533-4833-41FA-A273-CD39282826E0}" destId="{88BA06E2-924D-45E2-8E85-DC5D350C586B}" srcOrd="2" destOrd="0" parTransId="{13D5A321-DD21-4C04-9C3B-23B5943B1291}" sibTransId="{D0BD877D-8C13-48A5-897F-AC734C163F17}"/>
    <dgm:cxn modelId="{6D0AB50C-8FDC-4C49-BBD1-12CFEE4D8D84}" srcId="{B8393533-4833-41FA-A273-CD39282826E0}" destId="{E273190F-A037-4EAE-BAE7-936FF35289DD}" srcOrd="3" destOrd="0" parTransId="{68DAA996-FB36-4AD1-8E91-7E3ACFA07C52}" sibTransId="{79AF0C52-C609-40C0-9EF9-5D7F54716EE5}"/>
    <dgm:cxn modelId="{72C1C5DA-57B5-4748-92DA-E61A949251E8}" srcId="{B8393533-4833-41FA-A273-CD39282826E0}" destId="{F4183E76-EB77-441E-AB4F-573443B54C83}" srcOrd="1" destOrd="0" parTransId="{B1FF5D0E-18B6-470F-81DB-8C8DEA8C4DF7}" sibTransId="{F6F39342-2D99-4C05-B049-53854CF6FBD9}"/>
    <dgm:cxn modelId="{FE4F5D53-21B7-2E45-8AA2-166F1C2646E6}" type="presOf" srcId="{88BA06E2-924D-45E2-8E85-DC5D350C586B}" destId="{D3693A17-16B3-354D-83A0-F7881A2FB631}" srcOrd="0" destOrd="0" presId="urn:microsoft.com/office/officeart/2005/8/layout/default"/>
    <dgm:cxn modelId="{F59D4A88-6350-5943-A1C0-7EB50A1B9186}" type="presOf" srcId="{8B0492D2-FE7B-4F48-B3C8-9CC946A91B7D}" destId="{47CE84CF-AFA9-DE42-A43E-D8AC33CF39DE}" srcOrd="0" destOrd="0" presId="urn:microsoft.com/office/officeart/2005/8/layout/default"/>
    <dgm:cxn modelId="{4CF7D046-E41C-4CB7-9AC7-869D19D1B66D}" srcId="{B8393533-4833-41FA-A273-CD39282826E0}" destId="{8B0492D2-FE7B-4F48-B3C8-9CC946A91B7D}" srcOrd="0" destOrd="0" parTransId="{14312666-388F-4B91-9279-DCCED0FFAD05}" sibTransId="{B5BE4CB6-5B07-4552-BE91-66F681630D0C}"/>
    <dgm:cxn modelId="{78FF40DB-9325-3140-9D99-9742DF59E47F}" type="presParOf" srcId="{C142DA85-54B1-3E47-BC55-2E61A1315868}" destId="{47CE84CF-AFA9-DE42-A43E-D8AC33CF39DE}" srcOrd="0" destOrd="0" presId="urn:microsoft.com/office/officeart/2005/8/layout/default"/>
    <dgm:cxn modelId="{DF9D22A0-3A8D-034E-A49F-87E1553C2289}" type="presParOf" srcId="{C142DA85-54B1-3E47-BC55-2E61A1315868}" destId="{FF626A1C-5280-0C40-AA04-94D10C498091}" srcOrd="1" destOrd="0" presId="urn:microsoft.com/office/officeart/2005/8/layout/default"/>
    <dgm:cxn modelId="{347503B1-6893-D84B-B712-6403565119E3}" type="presParOf" srcId="{C142DA85-54B1-3E47-BC55-2E61A1315868}" destId="{ADD19B90-AE5D-C84C-BC57-C0CAB9895E08}" srcOrd="2" destOrd="0" presId="urn:microsoft.com/office/officeart/2005/8/layout/default"/>
    <dgm:cxn modelId="{54DCF4BE-78FC-6642-BE0C-D3EBE4EAA48F}" type="presParOf" srcId="{C142DA85-54B1-3E47-BC55-2E61A1315868}" destId="{008B74AA-F0DF-4C45-9FD8-5EB6714C1947}" srcOrd="3" destOrd="0" presId="urn:microsoft.com/office/officeart/2005/8/layout/default"/>
    <dgm:cxn modelId="{02B9B2E6-3BB3-1F4F-BDE0-A86EEDDF34BC}" type="presParOf" srcId="{C142DA85-54B1-3E47-BC55-2E61A1315868}" destId="{D3693A17-16B3-354D-83A0-F7881A2FB631}" srcOrd="4" destOrd="0" presId="urn:microsoft.com/office/officeart/2005/8/layout/default"/>
    <dgm:cxn modelId="{C84710EE-37C5-7D4C-8136-6752AA6D9692}" type="presParOf" srcId="{C142DA85-54B1-3E47-BC55-2E61A1315868}" destId="{E56BFA84-BB8C-6140-907D-BB894253660D}" srcOrd="5" destOrd="0" presId="urn:microsoft.com/office/officeart/2005/8/layout/default"/>
    <dgm:cxn modelId="{BE0FBAAD-FC2F-1444-8551-CE486BC7A043}" type="presParOf" srcId="{C142DA85-54B1-3E47-BC55-2E61A1315868}" destId="{7D790E5F-7E22-6647-B5E9-D3EC20C40457}" srcOrd="6" destOrd="0" presId="urn:microsoft.com/office/officeart/2005/8/layout/default"/>
    <dgm:cxn modelId="{5E2E118E-2022-5444-8352-A34CC2D04B0B}" type="presParOf" srcId="{C142DA85-54B1-3E47-BC55-2E61A1315868}" destId="{F30F8752-92C1-EF45-8997-55B408D88E7D}" srcOrd="7" destOrd="0" presId="urn:microsoft.com/office/officeart/2005/8/layout/default"/>
    <dgm:cxn modelId="{60AA178B-B63F-2842-83AA-EE6FA3208F1A}" type="presParOf" srcId="{C142DA85-54B1-3E47-BC55-2E61A1315868}" destId="{76E60C38-EE0E-0B48-9749-82A010371784}" srcOrd="8" destOrd="0" presId="urn:microsoft.com/office/officeart/2005/8/layout/default"/>
    <dgm:cxn modelId="{11A9BB83-A32D-1D4F-80A4-891C53B4F41D}" type="presParOf" srcId="{C142DA85-54B1-3E47-BC55-2E61A1315868}" destId="{FED0C1BF-0CB7-804E-B4A9-C462E7D09BE2}" srcOrd="9" destOrd="0" presId="urn:microsoft.com/office/officeart/2005/8/layout/default"/>
    <dgm:cxn modelId="{933801D7-5B53-2547-94B7-FEA2032CAAFF}" type="presParOf" srcId="{C142DA85-54B1-3E47-BC55-2E61A1315868}" destId="{EB96957E-E921-A04E-9D14-47FD6243DE9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DE111-80E7-6F49-91E0-E45D46A6C4A5}">
      <dsp:nvSpPr>
        <dsp:cNvPr id="0" name=""/>
        <dsp:cNvSpPr/>
      </dsp:nvSpPr>
      <dsp:spPr>
        <a:xfrm>
          <a:off x="0" y="38362"/>
          <a:ext cx="4701779" cy="1053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People are fallible</a:t>
          </a:r>
        </a:p>
      </dsp:txBody>
      <dsp:txXfrm>
        <a:off x="51403" y="89765"/>
        <a:ext cx="4598973" cy="950194"/>
      </dsp:txXfrm>
    </dsp:sp>
    <dsp:sp modelId="{AACADA46-2650-A545-B8F7-3651447FA64A}">
      <dsp:nvSpPr>
        <dsp:cNvPr id="0" name=""/>
        <dsp:cNvSpPr/>
      </dsp:nvSpPr>
      <dsp:spPr>
        <a:xfrm>
          <a:off x="0" y="1148962"/>
          <a:ext cx="4701779" cy="1053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Error-likely situations are predictable</a:t>
          </a:r>
        </a:p>
      </dsp:txBody>
      <dsp:txXfrm>
        <a:off x="51403" y="1200365"/>
        <a:ext cx="4598973" cy="950194"/>
      </dsp:txXfrm>
    </dsp:sp>
    <dsp:sp modelId="{15E61A7A-83FB-594B-A9A2-0B9DF01E6AE0}">
      <dsp:nvSpPr>
        <dsp:cNvPr id="0" name=""/>
        <dsp:cNvSpPr/>
      </dsp:nvSpPr>
      <dsp:spPr>
        <a:xfrm>
          <a:off x="0" y="2259562"/>
          <a:ext cx="4701779" cy="1053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Individual behaviors can be influenced</a:t>
          </a:r>
        </a:p>
      </dsp:txBody>
      <dsp:txXfrm>
        <a:off x="51403" y="2310965"/>
        <a:ext cx="4598973" cy="950194"/>
      </dsp:txXfrm>
    </dsp:sp>
    <dsp:sp modelId="{38CD5AE0-D15C-064E-928F-DB79D0B829F2}">
      <dsp:nvSpPr>
        <dsp:cNvPr id="0" name=""/>
        <dsp:cNvSpPr/>
      </dsp:nvSpPr>
      <dsp:spPr>
        <a:xfrm>
          <a:off x="0" y="3370162"/>
          <a:ext cx="4701779" cy="1053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Operational upsets can be avoided</a:t>
          </a:r>
        </a:p>
      </dsp:txBody>
      <dsp:txXfrm>
        <a:off x="51403" y="3421565"/>
        <a:ext cx="4598973" cy="950194"/>
      </dsp:txXfrm>
    </dsp:sp>
    <dsp:sp modelId="{B4BC5BBF-F8B7-674F-A235-AABD06674B80}">
      <dsp:nvSpPr>
        <dsp:cNvPr id="0" name=""/>
        <dsp:cNvSpPr/>
      </dsp:nvSpPr>
      <dsp:spPr>
        <a:xfrm>
          <a:off x="0" y="4480762"/>
          <a:ext cx="4701779" cy="1053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/>
            <a:t>People achieve high levels of performance based on encouragement and reinforcement</a:t>
          </a:r>
        </a:p>
      </dsp:txBody>
      <dsp:txXfrm>
        <a:off x="51403" y="4532165"/>
        <a:ext cx="4598973" cy="9501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9B284-2F07-9C41-B4A5-E6412B37B20F}">
      <dsp:nvSpPr>
        <dsp:cNvPr id="0" name=""/>
        <dsp:cNvSpPr/>
      </dsp:nvSpPr>
      <dsp:spPr>
        <a:xfrm>
          <a:off x="186188" y="2875"/>
          <a:ext cx="2061619" cy="123697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Pride</a:t>
          </a:r>
          <a:r>
            <a:rPr lang="en-US" sz="2000" kern="1200"/>
            <a:t>: “Don’t insult my intelligence.”</a:t>
          </a:r>
        </a:p>
      </dsp:txBody>
      <dsp:txXfrm>
        <a:off x="186188" y="2875"/>
        <a:ext cx="2061619" cy="1236971"/>
      </dsp:txXfrm>
    </dsp:sp>
    <dsp:sp modelId="{52491EFA-FDDC-DA4D-9F02-C59DB9F4BFD9}">
      <dsp:nvSpPr>
        <dsp:cNvPr id="0" name=""/>
        <dsp:cNvSpPr/>
      </dsp:nvSpPr>
      <dsp:spPr>
        <a:xfrm>
          <a:off x="2453970" y="2875"/>
          <a:ext cx="2061619" cy="123697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54268"/>
                <a:satOff val="-8649"/>
                <a:lumOff val="6098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54268"/>
                <a:satOff val="-8649"/>
                <a:lumOff val="6098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54268"/>
                <a:satOff val="-8649"/>
                <a:lumOff val="6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Heroic</a:t>
          </a:r>
          <a:r>
            <a:rPr lang="en-US" sz="2000" kern="1200"/>
            <a:t>: “I’ll get it done, by hook or by crook.”</a:t>
          </a:r>
        </a:p>
      </dsp:txBody>
      <dsp:txXfrm>
        <a:off x="2453970" y="2875"/>
        <a:ext cx="2061619" cy="1236971"/>
      </dsp:txXfrm>
    </dsp:sp>
    <dsp:sp modelId="{275D7F2E-CF0B-EF48-B14E-475EDFBE52F0}">
      <dsp:nvSpPr>
        <dsp:cNvPr id="0" name=""/>
        <dsp:cNvSpPr/>
      </dsp:nvSpPr>
      <dsp:spPr>
        <a:xfrm>
          <a:off x="186188" y="1446009"/>
          <a:ext cx="2061619" cy="123697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08536"/>
                <a:satOff val="-17298"/>
                <a:lumOff val="1219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08536"/>
                <a:satOff val="-17298"/>
                <a:lumOff val="1219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08536"/>
                <a:satOff val="-17298"/>
                <a:lumOff val="1219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Invulnerable</a:t>
          </a:r>
          <a:r>
            <a:rPr lang="en-US" sz="2000" kern="1200"/>
            <a:t>: “That can’t happen to me.”</a:t>
          </a:r>
        </a:p>
      </dsp:txBody>
      <dsp:txXfrm>
        <a:off x="186188" y="1446009"/>
        <a:ext cx="2061619" cy="1236971"/>
      </dsp:txXfrm>
    </dsp:sp>
    <dsp:sp modelId="{C7CCA187-96E4-C044-9737-A1F4D96E33A3}">
      <dsp:nvSpPr>
        <dsp:cNvPr id="0" name=""/>
        <dsp:cNvSpPr/>
      </dsp:nvSpPr>
      <dsp:spPr>
        <a:xfrm>
          <a:off x="2453970" y="1446009"/>
          <a:ext cx="2061619" cy="123697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162804"/>
                <a:satOff val="-25946"/>
                <a:lumOff val="1829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62804"/>
                <a:satOff val="-25946"/>
                <a:lumOff val="1829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62804"/>
                <a:satOff val="-25946"/>
                <a:lumOff val="182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Fatalistic:</a:t>
          </a:r>
          <a:r>
            <a:rPr lang="en-US" sz="2000" kern="1200"/>
            <a:t> “What’s the use?”</a:t>
          </a:r>
        </a:p>
      </dsp:txBody>
      <dsp:txXfrm>
        <a:off x="2453970" y="1446009"/>
        <a:ext cx="2061619" cy="1236971"/>
      </dsp:txXfrm>
    </dsp:sp>
    <dsp:sp modelId="{5573FA16-1FF9-A343-AA04-9020EC9190C7}">
      <dsp:nvSpPr>
        <dsp:cNvPr id="0" name=""/>
        <dsp:cNvSpPr/>
      </dsp:nvSpPr>
      <dsp:spPr>
        <a:xfrm>
          <a:off x="186188" y="2889143"/>
          <a:ext cx="2061619" cy="123697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217072"/>
                <a:satOff val="-34595"/>
                <a:lumOff val="24393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17072"/>
                <a:satOff val="-34595"/>
                <a:lumOff val="24393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17072"/>
                <a:satOff val="-34595"/>
                <a:lumOff val="243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Bald Tire:</a:t>
          </a:r>
          <a:r>
            <a:rPr lang="en-US" sz="2000" kern="1200"/>
            <a:t> “Gone 60K miles without a flat yet.”</a:t>
          </a:r>
        </a:p>
      </dsp:txBody>
      <dsp:txXfrm>
        <a:off x="186188" y="2889143"/>
        <a:ext cx="2061619" cy="1236971"/>
      </dsp:txXfrm>
    </dsp:sp>
    <dsp:sp modelId="{7FD05214-4E3B-8C44-9872-2DFABDC0B31C}">
      <dsp:nvSpPr>
        <dsp:cNvPr id="0" name=""/>
        <dsp:cNvSpPr/>
      </dsp:nvSpPr>
      <dsp:spPr>
        <a:xfrm>
          <a:off x="2453970" y="2889143"/>
          <a:ext cx="2061619" cy="123697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271340"/>
                <a:satOff val="-43244"/>
                <a:lumOff val="30492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71340"/>
                <a:satOff val="-43244"/>
                <a:lumOff val="30492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71340"/>
                <a:satOff val="-43244"/>
                <a:lumOff val="304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Summit Fever:</a:t>
          </a:r>
          <a:r>
            <a:rPr lang="en-US" sz="2000" kern="1200"/>
            <a:t> “We’re almost done.”</a:t>
          </a:r>
        </a:p>
      </dsp:txBody>
      <dsp:txXfrm>
        <a:off x="2453970" y="2889143"/>
        <a:ext cx="2061619" cy="1236971"/>
      </dsp:txXfrm>
    </dsp:sp>
    <dsp:sp modelId="{947D2D25-CD8C-7047-820E-6F9814EB0209}">
      <dsp:nvSpPr>
        <dsp:cNvPr id="0" name=""/>
        <dsp:cNvSpPr/>
      </dsp:nvSpPr>
      <dsp:spPr>
        <a:xfrm>
          <a:off x="1320079" y="4332277"/>
          <a:ext cx="2061619" cy="1236971"/>
        </a:xfrm>
        <a:prstGeom prst="rect">
          <a:avLst/>
        </a:prstGeom>
        <a:gradFill rotWithShape="0">
          <a:gsLst>
            <a:gs pos="0">
              <a:schemeClr val="accent1">
                <a:shade val="80000"/>
                <a:hueOff val="325608"/>
                <a:satOff val="-51893"/>
                <a:lumOff val="3659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25608"/>
                <a:satOff val="-51893"/>
                <a:lumOff val="3659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25608"/>
                <a:satOff val="-51893"/>
                <a:lumOff val="365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Pollyanna:</a:t>
          </a:r>
          <a:r>
            <a:rPr lang="en-US" sz="2000" kern="1200"/>
            <a:t> “Nothing bad will happen.”</a:t>
          </a:r>
        </a:p>
      </dsp:txBody>
      <dsp:txXfrm>
        <a:off x="1320079" y="4332277"/>
        <a:ext cx="2061619" cy="12369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0FA84-FA9E-7948-8128-0665502CA2CE}">
      <dsp:nvSpPr>
        <dsp:cNvPr id="0" name=""/>
        <dsp:cNvSpPr/>
      </dsp:nvSpPr>
      <dsp:spPr>
        <a:xfrm>
          <a:off x="417047" y="721981"/>
          <a:ext cx="3949494" cy="3949494"/>
        </a:xfrm>
        <a:prstGeom prst="pie">
          <a:avLst>
            <a:gd name="adj1" fmla="val 16200000"/>
            <a:gd name="adj2" fmla="val 19285716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Human Error</a:t>
          </a:r>
        </a:p>
      </dsp:txBody>
      <dsp:txXfrm>
        <a:off x="2491942" y="1088720"/>
        <a:ext cx="940355" cy="752284"/>
      </dsp:txXfrm>
    </dsp:sp>
    <dsp:sp modelId="{1E12BB52-D409-C541-8514-7E55A751ECAA}">
      <dsp:nvSpPr>
        <dsp:cNvPr id="0" name=""/>
        <dsp:cNvSpPr/>
      </dsp:nvSpPr>
      <dsp:spPr>
        <a:xfrm>
          <a:off x="467827" y="785455"/>
          <a:ext cx="3949494" cy="3949494"/>
        </a:xfrm>
        <a:prstGeom prst="pie">
          <a:avLst>
            <a:gd name="adj1" fmla="val 19285716"/>
            <a:gd name="adj2" fmla="val 771428"/>
          </a:avLst>
        </a:prstGeom>
        <a:solidFill>
          <a:schemeClr val="accent3">
            <a:shade val="80000"/>
            <a:hueOff val="136649"/>
            <a:satOff val="-15025"/>
            <a:lumOff val="73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Individual counseled and/or disciplined</a:t>
          </a:r>
        </a:p>
      </dsp:txBody>
      <dsp:txXfrm>
        <a:off x="3150191" y="2217147"/>
        <a:ext cx="1081409" cy="658249"/>
      </dsp:txXfrm>
    </dsp:sp>
    <dsp:sp modelId="{A5FA075E-86F9-964F-BC7E-1DD6C1B69595}">
      <dsp:nvSpPr>
        <dsp:cNvPr id="0" name=""/>
        <dsp:cNvSpPr/>
      </dsp:nvSpPr>
      <dsp:spPr>
        <a:xfrm>
          <a:off x="449490" y="865385"/>
          <a:ext cx="3949494" cy="3949494"/>
        </a:xfrm>
        <a:prstGeom prst="pie">
          <a:avLst>
            <a:gd name="adj1" fmla="val 771428"/>
            <a:gd name="adj2" fmla="val 3857143"/>
          </a:avLst>
        </a:prstGeom>
        <a:solidFill>
          <a:schemeClr val="accent3">
            <a:shade val="80000"/>
            <a:hueOff val="273299"/>
            <a:satOff val="-30050"/>
            <a:lumOff val="147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Reduced trust</a:t>
          </a:r>
        </a:p>
      </dsp:txBody>
      <dsp:txXfrm>
        <a:off x="2985629" y="3204520"/>
        <a:ext cx="940355" cy="728775"/>
      </dsp:txXfrm>
    </dsp:sp>
    <dsp:sp modelId="{0766A25A-86B7-2A4A-AA08-3C3CCCE68407}">
      <dsp:nvSpPr>
        <dsp:cNvPr id="0" name=""/>
        <dsp:cNvSpPr/>
      </dsp:nvSpPr>
      <dsp:spPr>
        <a:xfrm>
          <a:off x="376142" y="900649"/>
          <a:ext cx="3949494" cy="3949494"/>
        </a:xfrm>
        <a:prstGeom prst="pie">
          <a:avLst>
            <a:gd name="adj1" fmla="val 3857226"/>
            <a:gd name="adj2" fmla="val 6942858"/>
          </a:avLst>
        </a:prstGeom>
        <a:solidFill>
          <a:schemeClr val="accent3">
            <a:shade val="80000"/>
            <a:hueOff val="409948"/>
            <a:satOff val="-45075"/>
            <a:lumOff val="2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Less communication</a:t>
          </a:r>
        </a:p>
      </dsp:txBody>
      <dsp:txXfrm>
        <a:off x="1892466" y="4003823"/>
        <a:ext cx="916846" cy="658249"/>
      </dsp:txXfrm>
    </dsp:sp>
    <dsp:sp modelId="{D50E3478-471D-0945-8558-DC8AF2078EF2}">
      <dsp:nvSpPr>
        <dsp:cNvPr id="0" name=""/>
        <dsp:cNvSpPr/>
      </dsp:nvSpPr>
      <dsp:spPr>
        <a:xfrm>
          <a:off x="302794" y="865385"/>
          <a:ext cx="3949494" cy="3949494"/>
        </a:xfrm>
        <a:prstGeom prst="pie">
          <a:avLst>
            <a:gd name="adj1" fmla="val 6942858"/>
            <a:gd name="adj2" fmla="val 10028574"/>
          </a:avLst>
        </a:prstGeom>
        <a:solidFill>
          <a:schemeClr val="accent3">
            <a:shade val="80000"/>
            <a:hueOff val="546597"/>
            <a:satOff val="-60100"/>
            <a:lumOff val="295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Management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less aware</a:t>
          </a:r>
          <a:endParaRPr lang="en-US" sz="1200" kern="1200" dirty="0"/>
        </a:p>
      </dsp:txBody>
      <dsp:txXfrm>
        <a:off x="775793" y="3204520"/>
        <a:ext cx="940355" cy="728775"/>
      </dsp:txXfrm>
    </dsp:sp>
    <dsp:sp modelId="{F881FD7F-297B-8941-B338-A4039B0B0B47}">
      <dsp:nvSpPr>
        <dsp:cNvPr id="0" name=""/>
        <dsp:cNvSpPr/>
      </dsp:nvSpPr>
      <dsp:spPr>
        <a:xfrm>
          <a:off x="284457" y="785455"/>
          <a:ext cx="3949494" cy="3949494"/>
        </a:xfrm>
        <a:prstGeom prst="pie">
          <a:avLst>
            <a:gd name="adj1" fmla="val 10028574"/>
            <a:gd name="adj2" fmla="val 13114284"/>
          </a:avLst>
        </a:prstGeom>
        <a:solidFill>
          <a:schemeClr val="accent3">
            <a:shade val="80000"/>
            <a:hueOff val="683247"/>
            <a:satOff val="-75125"/>
            <a:lumOff val="369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Latent organizational weaknesses persist</a:t>
          </a:r>
        </a:p>
      </dsp:txBody>
      <dsp:txXfrm>
        <a:off x="470177" y="2217147"/>
        <a:ext cx="1081409" cy="658249"/>
      </dsp:txXfrm>
    </dsp:sp>
    <dsp:sp modelId="{97A120C0-0F8D-9B4C-B4A5-5D74C4424EF2}">
      <dsp:nvSpPr>
        <dsp:cNvPr id="0" name=""/>
        <dsp:cNvSpPr/>
      </dsp:nvSpPr>
      <dsp:spPr>
        <a:xfrm>
          <a:off x="335236" y="721981"/>
          <a:ext cx="3949494" cy="3949494"/>
        </a:xfrm>
        <a:prstGeom prst="pie">
          <a:avLst>
            <a:gd name="adj1" fmla="val 13114284"/>
            <a:gd name="adj2" fmla="val 16200000"/>
          </a:avLst>
        </a:prstGeom>
        <a:solidFill>
          <a:schemeClr val="accent3">
            <a:shade val="80000"/>
            <a:hueOff val="819896"/>
            <a:satOff val="-90150"/>
            <a:lumOff val="443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More flawed defenses and error precursors</a:t>
          </a:r>
        </a:p>
      </dsp:txBody>
      <dsp:txXfrm>
        <a:off x="1269480" y="1088720"/>
        <a:ext cx="940355" cy="752284"/>
      </dsp:txXfrm>
    </dsp:sp>
    <dsp:sp modelId="{20F7446C-8802-0946-BCA2-ED93008689B0}">
      <dsp:nvSpPr>
        <dsp:cNvPr id="0" name=""/>
        <dsp:cNvSpPr/>
      </dsp:nvSpPr>
      <dsp:spPr>
        <a:xfrm>
          <a:off x="172358" y="477489"/>
          <a:ext cx="4438479" cy="4438479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DC31F-7A4F-C241-9586-FAD06BF8118F}">
      <dsp:nvSpPr>
        <dsp:cNvPr id="0" name=""/>
        <dsp:cNvSpPr/>
      </dsp:nvSpPr>
      <dsp:spPr>
        <a:xfrm>
          <a:off x="223456" y="541244"/>
          <a:ext cx="4438479" cy="4438479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3">
            <a:shade val="90000"/>
            <a:hueOff val="138606"/>
            <a:satOff val="-15025"/>
            <a:lumOff val="721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16CF6-CC9E-C24C-B2FD-3B8DB2FDE91B}">
      <dsp:nvSpPr>
        <dsp:cNvPr id="0" name=""/>
        <dsp:cNvSpPr/>
      </dsp:nvSpPr>
      <dsp:spPr>
        <a:xfrm>
          <a:off x="205055" y="620988"/>
          <a:ext cx="4438479" cy="4438479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3">
            <a:shade val="90000"/>
            <a:hueOff val="277213"/>
            <a:satOff val="-30050"/>
            <a:lumOff val="144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D8021-CC3D-B243-9ACB-9EA87CD6573B}">
      <dsp:nvSpPr>
        <dsp:cNvPr id="0" name=""/>
        <dsp:cNvSpPr/>
      </dsp:nvSpPr>
      <dsp:spPr>
        <a:xfrm>
          <a:off x="131649" y="656053"/>
          <a:ext cx="4438479" cy="4438479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3">
            <a:shade val="90000"/>
            <a:hueOff val="415819"/>
            <a:satOff val="-45075"/>
            <a:lumOff val="216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E500F-4429-E349-BA7E-78A6F2D1818C}">
      <dsp:nvSpPr>
        <dsp:cNvPr id="0" name=""/>
        <dsp:cNvSpPr/>
      </dsp:nvSpPr>
      <dsp:spPr>
        <a:xfrm>
          <a:off x="58244" y="620988"/>
          <a:ext cx="4438479" cy="4438479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3">
            <a:shade val="90000"/>
            <a:hueOff val="554426"/>
            <a:satOff val="-60100"/>
            <a:lumOff val="288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7B6B9-47C4-EE44-BF35-436C175F4041}">
      <dsp:nvSpPr>
        <dsp:cNvPr id="0" name=""/>
        <dsp:cNvSpPr/>
      </dsp:nvSpPr>
      <dsp:spPr>
        <a:xfrm>
          <a:off x="39842" y="541244"/>
          <a:ext cx="4438479" cy="4438479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3">
            <a:shade val="90000"/>
            <a:hueOff val="693032"/>
            <a:satOff val="-75125"/>
            <a:lumOff val="360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37BB4-C63B-F748-9F29-600CF11A41FB}">
      <dsp:nvSpPr>
        <dsp:cNvPr id="0" name=""/>
        <dsp:cNvSpPr/>
      </dsp:nvSpPr>
      <dsp:spPr>
        <a:xfrm>
          <a:off x="90941" y="477489"/>
          <a:ext cx="4438479" cy="4438479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3">
            <a:shade val="90000"/>
            <a:hueOff val="831638"/>
            <a:satOff val="-90150"/>
            <a:lumOff val="432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CE84CF-AFA9-DE42-A43E-D8AC33CF39DE}">
      <dsp:nvSpPr>
        <dsp:cNvPr id="0" name=""/>
        <dsp:cNvSpPr/>
      </dsp:nvSpPr>
      <dsp:spPr>
        <a:xfrm>
          <a:off x="573" y="547666"/>
          <a:ext cx="2238395" cy="13430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What they pay attention to, measure, and control</a:t>
          </a:r>
        </a:p>
      </dsp:txBody>
      <dsp:txXfrm>
        <a:off x="573" y="547666"/>
        <a:ext cx="2238395" cy="1343037"/>
      </dsp:txXfrm>
    </dsp:sp>
    <dsp:sp modelId="{ADD19B90-AE5D-C84C-BC57-C0CAB9895E08}">
      <dsp:nvSpPr>
        <dsp:cNvPr id="0" name=""/>
        <dsp:cNvSpPr/>
      </dsp:nvSpPr>
      <dsp:spPr>
        <a:xfrm>
          <a:off x="2462809" y="547666"/>
          <a:ext cx="2238395" cy="1343037"/>
        </a:xfrm>
        <a:prstGeom prst="rect">
          <a:avLst/>
        </a:prstGeom>
        <a:solidFill>
          <a:schemeClr val="accent4">
            <a:hueOff val="-1162411"/>
            <a:satOff val="4004"/>
            <a:lumOff val="-172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Their reactions to critical incidents or crises</a:t>
          </a:r>
        </a:p>
      </dsp:txBody>
      <dsp:txXfrm>
        <a:off x="2462809" y="547666"/>
        <a:ext cx="2238395" cy="1343037"/>
      </dsp:txXfrm>
    </dsp:sp>
    <dsp:sp modelId="{D3693A17-16B3-354D-83A0-F7881A2FB631}">
      <dsp:nvSpPr>
        <dsp:cNvPr id="0" name=""/>
        <dsp:cNvSpPr/>
      </dsp:nvSpPr>
      <dsp:spPr>
        <a:xfrm>
          <a:off x="573" y="2114543"/>
          <a:ext cx="2238395" cy="1343037"/>
        </a:xfrm>
        <a:prstGeom prst="rect">
          <a:avLst/>
        </a:prstGeom>
        <a:solidFill>
          <a:schemeClr val="accent4">
            <a:hueOff val="-2324821"/>
            <a:satOff val="8007"/>
            <a:lumOff val="-345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The allocation of resources</a:t>
          </a:r>
        </a:p>
      </dsp:txBody>
      <dsp:txXfrm>
        <a:off x="573" y="2114543"/>
        <a:ext cx="2238395" cy="1343037"/>
      </dsp:txXfrm>
    </dsp:sp>
    <dsp:sp modelId="{7D790E5F-7E22-6647-B5E9-D3EC20C40457}">
      <dsp:nvSpPr>
        <dsp:cNvPr id="0" name=""/>
        <dsp:cNvSpPr/>
      </dsp:nvSpPr>
      <dsp:spPr>
        <a:xfrm>
          <a:off x="2462809" y="2114543"/>
          <a:ext cx="2238395" cy="1343037"/>
        </a:xfrm>
        <a:prstGeom prst="rect">
          <a:avLst/>
        </a:prstGeom>
        <a:solidFill>
          <a:schemeClr val="accent4">
            <a:hueOff val="-3487232"/>
            <a:satOff val="12011"/>
            <a:lumOff val="-517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Their criteria for allocation of rewards and punishment</a:t>
          </a:r>
        </a:p>
      </dsp:txBody>
      <dsp:txXfrm>
        <a:off x="2462809" y="2114543"/>
        <a:ext cx="2238395" cy="1343037"/>
      </dsp:txXfrm>
    </dsp:sp>
    <dsp:sp modelId="{76E60C38-EE0E-0B48-9749-82A010371784}">
      <dsp:nvSpPr>
        <dsp:cNvPr id="0" name=""/>
        <dsp:cNvSpPr/>
      </dsp:nvSpPr>
      <dsp:spPr>
        <a:xfrm>
          <a:off x="573" y="3681420"/>
          <a:ext cx="2238395" cy="1343037"/>
        </a:xfrm>
        <a:prstGeom prst="rect">
          <a:avLst/>
        </a:prstGeom>
        <a:solidFill>
          <a:schemeClr val="accent4">
            <a:hueOff val="-4649642"/>
            <a:satOff val="16014"/>
            <a:lumOff val="-690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Their criteria for selection, advancement, and termination</a:t>
          </a:r>
        </a:p>
      </dsp:txBody>
      <dsp:txXfrm>
        <a:off x="573" y="3681420"/>
        <a:ext cx="2238395" cy="1343037"/>
      </dsp:txXfrm>
    </dsp:sp>
    <dsp:sp modelId="{EB96957E-E921-A04E-9D14-47FD6243DE94}">
      <dsp:nvSpPr>
        <dsp:cNvPr id="0" name=""/>
        <dsp:cNvSpPr/>
      </dsp:nvSpPr>
      <dsp:spPr>
        <a:xfrm>
          <a:off x="2462809" y="3681420"/>
          <a:ext cx="2238395" cy="1343037"/>
        </a:xfrm>
        <a:prstGeom prst="rect">
          <a:avLst/>
        </a:prstGeom>
        <a:solidFill>
          <a:schemeClr val="accent4">
            <a:hueOff val="-5812052"/>
            <a:satOff val="20018"/>
            <a:lumOff val="-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Their deliberate attempts to coach or model behaviors</a:t>
          </a:r>
        </a:p>
      </dsp:txBody>
      <dsp:txXfrm>
        <a:off x="2462809" y="3681420"/>
        <a:ext cx="2238395" cy="1343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22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https://youtu.be/7C-vYY3SBDE</a:t>
            </a:r>
          </a:p>
          <a:p>
            <a:endParaRPr lang="en-US" dirty="0" smtClean="0"/>
          </a:p>
          <a:p>
            <a:r>
              <a:rPr lang="en-US" dirty="0" smtClean="0"/>
              <a:t>Before Video Ask:</a:t>
            </a:r>
          </a:p>
          <a:p>
            <a:r>
              <a:rPr lang="en-US" dirty="0" smtClean="0"/>
              <a:t>Look for the error-likely</a:t>
            </a:r>
            <a:r>
              <a:rPr lang="en-US" baseline="0" dirty="0" smtClean="0"/>
              <a:t> precursors in this video!</a:t>
            </a:r>
          </a:p>
          <a:p>
            <a:endParaRPr lang="en-US" baseline="0" dirty="0" smtClean="0"/>
          </a:p>
          <a:p>
            <a:r>
              <a:rPr lang="en-US" baseline="0" dirty="0" smtClean="0"/>
              <a:t>After Video Ask:</a:t>
            </a:r>
          </a:p>
          <a:p>
            <a:r>
              <a:rPr lang="en-US" baseline="0" dirty="0" smtClean="0"/>
              <a:t>What did you see that set up this poor German Coast Guard employee for failure?</a:t>
            </a:r>
          </a:p>
          <a:p>
            <a:r>
              <a:rPr lang="en-US" baseline="0" dirty="0" smtClean="0"/>
              <a:t>What could have helped?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513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Recognize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organizational, cultural factors associated with human performance error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85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Recognize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organizational, cultural factors associated with human performance error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22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management’s role in reducing human performance errors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796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management’s role in reducing human performance errors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771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management’s role in reducing human performance errors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781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management’s role in reducing human performance errors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3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management’s role in reducing human performance errors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30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management’s role in reducing human performance errors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036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58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https://youtu.be/w4jI97DiHF8</a:t>
            </a:r>
          </a:p>
          <a:p>
            <a:endParaRPr lang="en-US" dirty="0" smtClean="0"/>
          </a:p>
          <a:p>
            <a:r>
              <a:rPr lang="en-US" dirty="0" smtClean="0"/>
              <a:t>Kevin</a:t>
            </a:r>
            <a:r>
              <a:rPr lang="en-US" baseline="0" dirty="0" smtClean="0"/>
              <a:t> </a:t>
            </a:r>
            <a:r>
              <a:rPr lang="en-US" baseline="0" smtClean="0"/>
              <a:t>Spills Chili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Latent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21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Ask:</a:t>
            </a:r>
          </a:p>
          <a:p>
            <a:r>
              <a:rPr lang="en-US" dirty="0"/>
              <a:t>What is wrong with this picture?</a:t>
            </a:r>
          </a:p>
          <a:p>
            <a:r>
              <a:rPr lang="en-US" dirty="0"/>
              <a:t>Why do you think they are doing it this way?</a:t>
            </a:r>
          </a:p>
          <a:p>
            <a:r>
              <a:rPr lang="en-US" dirty="0"/>
              <a:t>Do</a:t>
            </a:r>
            <a:r>
              <a:rPr lang="en-US" baseline="0" dirty="0"/>
              <a:t> you suppose their could be a culture of “get ‘</a:t>
            </a:r>
            <a:r>
              <a:rPr lang="en-US" baseline="0" dirty="0" err="1"/>
              <a:t>er</a:t>
            </a:r>
            <a:r>
              <a:rPr lang="en-US" baseline="0" dirty="0"/>
              <a:t> done” going on with this organization?</a:t>
            </a:r>
          </a:p>
          <a:p>
            <a:r>
              <a:rPr lang="en-US" baseline="0" dirty="0"/>
              <a:t>Is it “good enough” if nobody gets hurt?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Recognize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organizational, cultural factors associated with human performance error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90% of workplace accidents or Operational</a:t>
            </a:r>
            <a:r>
              <a:rPr lang="en-US" baseline="0" dirty="0"/>
              <a:t> Upsets are attributed to Human Errors. But of those human errors, only 30% were actually the person’s fault. The Lion’s share of accidents are actually caused by the organizational setup or culture. 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Recognize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organizational, cultural factors associated with human performance error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61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Recognize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organizational, cultural factors associated with human performance error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53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/>
                </a:solidFill>
              </a:rPr>
              <a:t>Identify</a:t>
            </a:r>
            <a:r>
              <a:rPr lang="en-US" dirty="0">
                <a:solidFill>
                  <a:schemeClr val="tx2"/>
                </a:solidFill>
              </a:rPr>
              <a:t> tools that minimize risk related to human performance error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59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https://youtu.be/QJq_yFjKyRE </a:t>
            </a:r>
          </a:p>
          <a:p>
            <a:endParaRPr lang="en-US" dirty="0" smtClean="0"/>
          </a:p>
          <a:p>
            <a:r>
              <a:rPr lang="en-US" dirty="0" smtClean="0"/>
              <a:t>Before Video Ask:</a:t>
            </a:r>
          </a:p>
          <a:p>
            <a:r>
              <a:rPr lang="en-US" dirty="0" smtClean="0"/>
              <a:t>Look for the error-likely</a:t>
            </a:r>
            <a:r>
              <a:rPr lang="en-US" baseline="0" dirty="0" smtClean="0"/>
              <a:t> precursors in this video!</a:t>
            </a:r>
          </a:p>
          <a:p>
            <a:endParaRPr lang="en-US" baseline="0" dirty="0" smtClean="0"/>
          </a:p>
          <a:p>
            <a:r>
              <a:rPr lang="en-US" baseline="0" dirty="0" smtClean="0"/>
              <a:t>After Video Ask:</a:t>
            </a:r>
          </a:p>
          <a:p>
            <a:r>
              <a:rPr lang="en-US" baseline="0" dirty="0" smtClean="0"/>
              <a:t>What did you see that set up this poor Groot employee for failure?</a:t>
            </a:r>
          </a:p>
          <a:p>
            <a:r>
              <a:rPr lang="en-US" baseline="0" dirty="0" smtClean="0"/>
              <a:t>What could have helped?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71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Recognize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organizational, cultural factors associated with human performance error</a:t>
            </a:r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tools that minimize risk related to human performance error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3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4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QJq_yFjKyRE?rel=0&amp;showinfo=0" TargetMode="Externa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7C-vYY3SBDE?rel=0&amp;showinfo=0" TargetMode="Externa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Human Performance Improvement:</a:t>
            </a:r>
          </a:p>
          <a:p>
            <a:r>
              <a:rPr lang="en-US" sz="2400" b="1" dirty="0"/>
              <a:t>Minimizing the Impact from Errors We All Make</a:t>
            </a:r>
          </a:p>
          <a:p>
            <a:endParaRPr lang="en-US" dirty="0"/>
          </a:p>
          <a:p>
            <a:r>
              <a:rPr lang="en-US" dirty="0"/>
              <a:t>Brian C Legg, Ed.S.</a:t>
            </a:r>
          </a:p>
          <a:p>
            <a:r>
              <a:rPr lang="en-US" dirty="0"/>
              <a:t>System Operations Training</a:t>
            </a:r>
          </a:p>
          <a:p>
            <a:endParaRPr lang="en-US" dirty="0"/>
          </a:p>
          <a:p>
            <a:r>
              <a:rPr lang="en-US" dirty="0"/>
              <a:t>OTS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sosceles Triangle 21"/>
          <p:cNvSpPr/>
          <p:nvPr/>
        </p:nvSpPr>
        <p:spPr>
          <a:xfrm>
            <a:off x="2628512" y="2666999"/>
            <a:ext cx="4305688" cy="215830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Origins of Human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882805154"/>
              </p:ext>
            </p:extLst>
          </p:nvPr>
        </p:nvGraphicFramePr>
        <p:xfrm>
          <a:off x="914400" y="3657600"/>
          <a:ext cx="3124200" cy="208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862912408"/>
              </p:ext>
            </p:extLst>
          </p:nvPr>
        </p:nvGraphicFramePr>
        <p:xfrm>
          <a:off x="3631164" y="1339344"/>
          <a:ext cx="5562600" cy="370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438400" y="3886200"/>
            <a:ext cx="609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6"/>
                </a:solidFill>
              </a:rPr>
              <a:t>10%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71844" y="44769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90%</a:t>
            </a:r>
          </a:p>
          <a:p>
            <a:r>
              <a:rPr lang="en-US" b="1" dirty="0">
                <a:solidFill>
                  <a:schemeClr val="accent6"/>
                </a:solidFill>
              </a:rPr>
              <a:t>Human Error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64664" y="3334434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70%</a:t>
            </a:r>
          </a:p>
          <a:p>
            <a:r>
              <a:rPr lang="en-US" b="1" dirty="0">
                <a:solidFill>
                  <a:schemeClr val="accent6"/>
                </a:solidFill>
              </a:rPr>
              <a:t>System Induced Error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69226" y="2179583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30% </a:t>
            </a:r>
          </a:p>
          <a:p>
            <a:r>
              <a:rPr lang="en-US" b="1" dirty="0">
                <a:solidFill>
                  <a:schemeClr val="accent6"/>
                </a:solidFill>
              </a:rPr>
              <a:t>Slip, Trip or Lapse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-13218" y="2271793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/>
              <a:t>Operational Upsets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286000" y="3178859"/>
            <a:ext cx="152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chemeClr val="tx2"/>
                </a:solidFill>
              </a:rPr>
              <a:t>Equipment Failures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4697964" y="941287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/>
              <a:t>   Human Errors</a:t>
            </a:r>
          </a:p>
        </p:txBody>
      </p:sp>
    </p:spTree>
    <p:extLst>
      <p:ext uri="{BB962C8B-B14F-4D97-AF65-F5344CB8AC3E}">
        <p14:creationId xmlns:p14="http://schemas.microsoft.com/office/powerpoint/2010/main" val="370645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Human Nature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Stress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Avoidance of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mental</a:t>
            </a:r>
            <a:r>
              <a:rPr lang="en-US" altLang="en-US" sz="2800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strain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Inaccurate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mental</a:t>
            </a:r>
            <a:r>
              <a:rPr lang="en-US" altLang="en-US" sz="2800" u="sng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models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Limited working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memory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Limited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attention</a:t>
            </a: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 resources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Mind set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Difficulty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seeing</a:t>
            </a: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 own errors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Limited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perspective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Susceptible to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emotion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Focus on the </a:t>
            </a: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goal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b="1" dirty="0">
                <a:solidFill>
                  <a:schemeClr val="tx2">
                    <a:lumMod val="75000"/>
                  </a:schemeClr>
                </a:solidFill>
              </a:rPr>
              <a:t>Fatigue</a:t>
            </a:r>
          </a:p>
        </p:txBody>
      </p:sp>
    </p:spTree>
    <p:extLst>
      <p:ext uri="{BB962C8B-B14F-4D97-AF65-F5344CB8AC3E}">
        <p14:creationId xmlns:p14="http://schemas.microsoft.com/office/powerpoint/2010/main" val="14484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DF9DE3-6B1C-5D40-BC40-7969C71F5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712269"/>
            <a:ext cx="2548347" cy="554600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Hazardous Attitudes</a:t>
            </a:r>
          </a:p>
        </p:txBody>
      </p:sp>
      <p:graphicFrame>
        <p:nvGraphicFramePr>
          <p:cNvPr id="6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843709"/>
              </p:ext>
            </p:extLst>
          </p:nvPr>
        </p:nvGraphicFramePr>
        <p:xfrm>
          <a:off x="3963261" y="354806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F15E853-1723-5848-80BA-32258063A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D93BD3E-1E9A-4970-A6F7-E7AC52762E0C}" type="slidenum">
              <a:rPr lang="en-US">
                <a:solidFill>
                  <a:schemeClr val="bg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7006" y="6281737"/>
            <a:ext cx="22288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0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49B284-2F07-9C41-B4A5-E6412B37B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491EFA-FDDC-DA4D-9F02-C59DB9F4B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5D7F2E-CF0B-EF48-B14E-475EDFBE5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CCA187-96E4-C044-9737-A1F4D96E33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73FA16-1FF9-A343-AA04-9020EC9190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D05214-4E3B-8C44-9872-2DFABDC0B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47D2D25-CD8C-7047-820E-6F9814EB02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Prevention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8"/>
          <p:cNvSpPr txBox="1">
            <a:spLocks noChangeArrowheads="1"/>
          </p:cNvSpPr>
          <p:nvPr/>
        </p:nvSpPr>
        <p:spPr>
          <a:xfrm>
            <a:off x="476250" y="914399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Self-checking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Peer-checking 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Concurrent verification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Independent verification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Three-part communication</a:t>
            </a:r>
          </a:p>
          <a:p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</a:rPr>
              <a:t>STAR </a:t>
            </a:r>
            <a:r>
              <a:rPr lang="en-US" altLang="en-US" sz="1600" dirty="0" smtClean="0">
                <a:solidFill>
                  <a:schemeClr val="tx2">
                    <a:lumMod val="75000"/>
                  </a:schemeClr>
                </a:solidFill>
              </a:rPr>
              <a:t>(Stop-Think-Act-Review)</a:t>
            </a:r>
            <a:endParaRPr lang="en-US" alt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4610100" y="914400"/>
            <a:ext cx="4038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Pre-job briefing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Post-job briefing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Procedure use &amp; adherence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Problem-solving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Questioning attitude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Conservative decision making             </a:t>
            </a:r>
          </a:p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Stop &amp; collaborate</a:t>
            </a:r>
          </a:p>
        </p:txBody>
      </p:sp>
    </p:spTree>
    <p:extLst>
      <p:ext uri="{BB962C8B-B14F-4D97-AF65-F5344CB8AC3E}">
        <p14:creationId xmlns:p14="http://schemas.microsoft.com/office/powerpoint/2010/main" val="46907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is Easy!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QJq_yFjKyRE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600" y="990600"/>
            <a:ext cx="8652933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79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View of Human Error vs. New 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76200" y="1646238"/>
            <a:ext cx="4038600" cy="45259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Human error is a cause of accidents</a:t>
            </a:r>
          </a:p>
          <a:p>
            <a:pPr>
              <a:lnSpc>
                <a:spcPct val="90000"/>
              </a:lnSpc>
            </a:pPr>
            <a:endParaRPr lang="en-US" alt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To explain failure, investigations must seek failure</a:t>
            </a:r>
          </a:p>
          <a:p>
            <a:pPr>
              <a:lnSpc>
                <a:spcPct val="90000"/>
              </a:lnSpc>
            </a:pPr>
            <a:endParaRPr lang="en-US" alt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They must find people’s inaccurate assessments, wrong decisions and bad judgments</a:t>
            </a: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4419600" y="1646238"/>
            <a:ext cx="4495800" cy="45259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Human error is a symptom of trouble deeper inside a system…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To explain failure, do not try to find where people went wrong.</a:t>
            </a:r>
          </a:p>
          <a:p>
            <a:pPr>
              <a:lnSpc>
                <a:spcPct val="90000"/>
              </a:lnSpc>
            </a:pPr>
            <a:endParaRPr lang="en-US" alt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</a:rPr>
              <a:t>Instead, find how people’s assessments and actions made sense at the time, given the circumstances that surrounded them.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267200" y="1386682"/>
            <a:ext cx="0" cy="47855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72100" y="99324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New View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0" y="99324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Old View</a:t>
            </a:r>
          </a:p>
        </p:txBody>
      </p:sp>
    </p:spTree>
    <p:extLst>
      <p:ext uri="{BB962C8B-B14F-4D97-AF65-F5344CB8AC3E}">
        <p14:creationId xmlns:p14="http://schemas.microsoft.com/office/powerpoint/2010/main" val="3550272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Error vs.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7C-vYY3SBDE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7801" y="990600"/>
            <a:ext cx="880533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7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46238"/>
            <a:ext cx="8458200" cy="45259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Incentives are the cornerstone of human behavior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Dramatic events often have distant even subtle causes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Conventional wisdom is often wrong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Knowing what to measure and how to measure it makes a complex world much less complicated</a:t>
            </a:r>
          </a:p>
        </p:txBody>
      </p:sp>
    </p:spTree>
    <p:extLst>
      <p:ext uri="{BB962C8B-B14F-4D97-AF65-F5344CB8AC3E}">
        <p14:creationId xmlns:p14="http://schemas.microsoft.com/office/powerpoint/2010/main" val="189356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752600"/>
            <a:ext cx="7620000" cy="43735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b="1" i="1" dirty="0">
                <a:solidFill>
                  <a:schemeClr val="tx2">
                    <a:lumMod val="75000"/>
                  </a:schemeClr>
                </a:solidFill>
              </a:rPr>
              <a:t>Workplaces and organizations are easier to manage than the minds of individual workers.  </a:t>
            </a:r>
          </a:p>
          <a:p>
            <a:pPr marL="0" indent="0">
              <a:buNone/>
            </a:pPr>
            <a:r>
              <a:rPr lang="en-US" altLang="en-US" b="1" i="1" dirty="0">
                <a:solidFill>
                  <a:schemeClr val="tx2">
                    <a:lumMod val="75000"/>
                  </a:schemeClr>
                </a:solidFill>
              </a:rPr>
              <a:t>You cannot change the human condition, but you can change the conditions under which people work.</a:t>
            </a:r>
          </a:p>
          <a:p>
            <a:pPr algn="ctr">
              <a:buFontTx/>
              <a:buNone/>
            </a:pPr>
            <a:r>
              <a:rPr lang="en-US" altLang="en-US" b="1" i="1" dirty="0">
                <a:solidFill>
                  <a:schemeClr val="tx2"/>
                </a:solidFill>
              </a:rPr>
              <a:t>— </a:t>
            </a:r>
            <a:r>
              <a:rPr lang="en-US" altLang="en-US" dirty="0">
                <a:solidFill>
                  <a:schemeClr val="tx2"/>
                </a:solidFill>
              </a:rPr>
              <a:t>Dr. James Reason</a:t>
            </a:r>
          </a:p>
        </p:txBody>
      </p:sp>
    </p:spTree>
    <p:extLst>
      <p:ext uri="{BB962C8B-B14F-4D97-AF65-F5344CB8AC3E}">
        <p14:creationId xmlns:p14="http://schemas.microsoft.com/office/powerpoint/2010/main" val="188357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Typically View Human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" y="1828800"/>
          <a:ext cx="4648200" cy="369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Visio" r:id="rId4" imgW="4652467" imgH="3695356" progId="Visio.Drawing.11">
                  <p:embed/>
                </p:oleObj>
              </mc:Choice>
              <mc:Fallback>
                <p:oleObj name="Visio" r:id="rId4" imgW="4652467" imgH="3695356" progId="Visio.Drawing.11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828800"/>
                        <a:ext cx="4648200" cy="369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 txBox="1">
            <a:spLocks noChangeArrowheads="1"/>
          </p:cNvSpPr>
          <p:nvPr/>
        </p:nvSpPr>
        <p:spPr>
          <a:xfrm>
            <a:off x="4648200" y="1722438"/>
            <a:ext cx="4267200" cy="45259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  <a:spcBef>
                <a:spcPct val="25000"/>
              </a:spcBef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Number of errors is relative to the severity of consequences</a:t>
            </a:r>
          </a:p>
          <a:p>
            <a:pPr>
              <a:lnSpc>
                <a:spcPct val="95000"/>
              </a:lnSpc>
              <a:spcBef>
                <a:spcPct val="25000"/>
              </a:spcBef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For every major accident there are many errors</a:t>
            </a:r>
          </a:p>
          <a:p>
            <a:pPr>
              <a:lnSpc>
                <a:spcPct val="95000"/>
              </a:lnSpc>
              <a:spcBef>
                <a:spcPct val="25000"/>
              </a:spcBef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Leads us to assume that driving down errors will eliminate major accidents</a:t>
            </a:r>
          </a:p>
        </p:txBody>
      </p:sp>
    </p:spTree>
    <p:extLst>
      <p:ext uri="{BB962C8B-B14F-4D97-AF65-F5344CB8AC3E}">
        <p14:creationId xmlns:p14="http://schemas.microsoft.com/office/powerpoint/2010/main" val="252695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Overall 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5" y="990600"/>
            <a:ext cx="8534400" cy="4319832"/>
          </a:xfrm>
        </p:spPr>
        <p:txBody>
          <a:bodyPr/>
          <a:lstStyle/>
          <a:p>
            <a:pPr marL="0" indent="0">
              <a:lnSpc>
                <a:spcPts val="36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Recognize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organizational, cultural factors associated with human performance error</a:t>
            </a:r>
          </a:p>
          <a:p>
            <a:pPr marL="0" indent="0">
              <a:lnSpc>
                <a:spcPts val="36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tools that minimize risk related to human performance error</a:t>
            </a:r>
          </a:p>
          <a:p>
            <a:pPr marL="0" indent="0">
              <a:lnSpc>
                <a:spcPts val="36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management’s role in reducing human performance errors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400" b="1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5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to View Human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5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762000" y="1676400"/>
          <a:ext cx="3349625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Visio" r:id="rId4" imgW="2823548" imgH="3918823" progId="Visio.Drawing.11">
                  <p:embed/>
                </p:oleObj>
              </mc:Choice>
              <mc:Fallback>
                <p:oleObj name="Visio" r:id="rId4" imgW="2823548" imgH="3918823" progId="Visio.Drawing.11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76400"/>
                        <a:ext cx="3349625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/>
          <p:cNvSpPr txBox="1">
            <a:spLocks noChangeArrowheads="1"/>
          </p:cNvSpPr>
          <p:nvPr/>
        </p:nvSpPr>
        <p:spPr>
          <a:xfrm>
            <a:off x="4495800" y="1600200"/>
            <a:ext cx="44958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The consequence of error has no relationship to the number of errors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It is related to the number and integrity of defenses</a:t>
            </a:r>
          </a:p>
          <a:p>
            <a:pPr>
              <a:spcBef>
                <a:spcPct val="25000"/>
              </a:spcBef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Any error can lead to a major accident if defenses fail</a:t>
            </a:r>
          </a:p>
          <a:p>
            <a:pPr>
              <a:spcBef>
                <a:spcPct val="25000"/>
              </a:spcBef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4958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Managers Role in Reducing Human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i="1" dirty="0">
                <a:solidFill>
                  <a:schemeClr val="tx2">
                    <a:lumMod val="75000"/>
                  </a:schemeClr>
                </a:solidFill>
              </a:rPr>
              <a:t>Operational upsets can be avoided by understanding the reasons mistakes occur and applying the lessons learned from past events.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6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E7CB5F-3C34-8441-ACCB-CC93C0EBA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036648"/>
            <a:ext cx="2528249" cy="55022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Blame Cycle</a:t>
            </a:r>
          </a:p>
        </p:txBody>
      </p:sp>
      <p:graphicFrame>
        <p:nvGraphicFramePr>
          <p:cNvPr id="6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405771"/>
              </p:ext>
            </p:extLst>
          </p:nvPr>
        </p:nvGraphicFramePr>
        <p:xfrm>
          <a:off x="3960018" y="642938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2B6F35D-65FD-A54D-9BC0-CCBDC92D42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491567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D93BD3E-1E9A-4970-A6F7-E7AC52762E0C}" type="slidenum">
              <a:rPr lang="en-US">
                <a:solidFill>
                  <a:schemeClr val="bg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22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7006" y="6281737"/>
            <a:ext cx="22288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9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60FA84-FA9E-7948-8128-0665502CA2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F7446C-8802-0946-BCA2-ED93008689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12BB52-D409-C541-8514-7E55A751EC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F4DC31F-7A4F-C241-9586-FAD06BF81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5FA075E-86F9-964F-BC7E-1DD6C1B69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E16CF6-CC9E-C24C-B2FD-3B8DB2FDE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66A25A-86B7-2A4A-AA08-3C3CCCE684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2D8021-CC3D-B243-9ACB-9EA87CD65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0E3478-471D-0945-8558-DC8AF2078E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6E500F-4429-E349-BA7E-78A6F2D181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81FD7F-297B-8941-B338-A4039B0B0B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67B6B9-47C4-EE44-BF35-436C175F40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7A120C0-0F8D-9B4C-B4A5-5D74C4424E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637BB4-C63B-F748-9F29-600CF11A41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Accountability vs Culpability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765175" y="1628775"/>
            <a:ext cx="2736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b="1" dirty="0"/>
              <a:t>Accountability </a:t>
            </a:r>
          </a:p>
        </p:txBody>
      </p:sp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5830888" y="1628775"/>
            <a:ext cx="21018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800" b="1" dirty="0"/>
              <a:t>Culpability </a:t>
            </a:r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0" y="2441576"/>
            <a:ext cx="8643938" cy="830263"/>
            <a:chOff x="0" y="1538"/>
            <a:chExt cx="5445" cy="523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0" y="1538"/>
              <a:ext cx="268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tx2">
                      <a:lumMod val="75000"/>
                    </a:schemeClr>
                  </a:solidFill>
                </a:rPr>
                <a:t>The power to accomplish performance objectives</a:t>
              </a: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3226" y="1653"/>
              <a:ext cx="22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en-US" dirty="0">
                  <a:solidFill>
                    <a:schemeClr val="tx2">
                      <a:lumMod val="75000"/>
                    </a:schemeClr>
                  </a:solidFill>
                </a:rPr>
                <a:t>The blame for failure </a:t>
              </a:r>
            </a:p>
          </p:txBody>
        </p:sp>
        <p:sp>
          <p:nvSpPr>
            <p:cNvPr id="10" name="Text Box 20"/>
            <p:cNvSpPr txBox="1">
              <a:spLocks noChangeArrowheads="1"/>
            </p:cNvSpPr>
            <p:nvPr/>
          </p:nvSpPr>
          <p:spPr bwMode="auto">
            <a:xfrm>
              <a:off x="2652" y="1595"/>
              <a:ext cx="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600" b="1" dirty="0">
                  <a:solidFill>
                    <a:schemeClr val="accent1"/>
                  </a:solidFill>
                </a:rPr>
                <a:t>vs.</a:t>
              </a:r>
            </a:p>
          </p:txBody>
        </p:sp>
      </p:grpSp>
      <p:grpSp>
        <p:nvGrpSpPr>
          <p:cNvPr id="11" name="Group 24"/>
          <p:cNvGrpSpPr>
            <a:grpSpLocks/>
          </p:cNvGrpSpPr>
          <p:nvPr/>
        </p:nvGrpSpPr>
        <p:grpSpPr bwMode="auto">
          <a:xfrm>
            <a:off x="0" y="3581402"/>
            <a:ext cx="8797925" cy="830263"/>
            <a:chOff x="0" y="2256"/>
            <a:chExt cx="5542" cy="523"/>
          </a:xfrm>
        </p:grpSpPr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0" y="2256"/>
              <a:ext cx="268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tx2">
                      <a:lumMod val="75000"/>
                    </a:schemeClr>
                  </a:solidFill>
                </a:rPr>
                <a:t>A starting point for improvements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128" y="2256"/>
              <a:ext cx="241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tx2">
                      <a:lumMod val="75000"/>
                    </a:schemeClr>
                  </a:solidFill>
                </a:rPr>
                <a:t>A dead end that discourages reporting</a:t>
              </a: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2652" y="2313"/>
              <a:ext cx="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600" b="1" dirty="0">
                  <a:solidFill>
                    <a:schemeClr val="accent1"/>
                  </a:solidFill>
                </a:rPr>
                <a:t>vs.</a:t>
              </a:r>
            </a:p>
          </p:txBody>
        </p:sp>
      </p:grp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101600" y="4727578"/>
            <a:ext cx="8785225" cy="830263"/>
            <a:chOff x="64" y="2978"/>
            <a:chExt cx="5534" cy="523"/>
          </a:xfrm>
        </p:grpSpPr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64" y="3001"/>
              <a:ext cx="2559" cy="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altLang="en-US" dirty="0">
                  <a:solidFill>
                    <a:schemeClr val="tx2">
                      <a:lumMod val="75000"/>
                    </a:schemeClr>
                  </a:solidFill>
                </a:rPr>
                <a:t>Arises from empowerment and partnership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3072" y="2978"/>
              <a:ext cx="2526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chemeClr val="tx2">
                      <a:lumMod val="75000"/>
                    </a:schemeClr>
                  </a:solidFill>
                </a:rPr>
                <a:t>Is disempowering and divisive</a:t>
              </a:r>
            </a:p>
          </p:txBody>
        </p:sp>
        <p:sp>
          <p:nvSpPr>
            <p:cNvPr id="18" name="Text Box 22"/>
            <p:cNvSpPr txBox="1">
              <a:spLocks noChangeArrowheads="1"/>
            </p:cNvSpPr>
            <p:nvPr/>
          </p:nvSpPr>
          <p:spPr bwMode="auto">
            <a:xfrm>
              <a:off x="2652" y="3035"/>
              <a:ext cx="51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600" b="1" dirty="0">
                  <a:solidFill>
                    <a:schemeClr val="accent1"/>
                  </a:solidFill>
                </a:rPr>
                <a:t>vs.</a:t>
              </a:r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381000" y="2286000"/>
            <a:ext cx="8305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78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Managers Can Encourage a Performance Culture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9"/>
          <p:cNvSpPr txBox="1">
            <a:spLocks noChangeArrowheads="1"/>
          </p:cNvSpPr>
          <p:nvPr/>
        </p:nvSpPr>
        <p:spPr>
          <a:xfrm>
            <a:off x="457200" y="1676400"/>
            <a:ext cx="8229600" cy="44497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b="1" dirty="0"/>
              <a:t>Encourage Reporting: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Value errors as leading safety data</a:t>
            </a:r>
          </a:p>
          <a:p>
            <a:r>
              <a:rPr lang="en-US" altLang="en-US" b="1" dirty="0"/>
              <a:t>Create a Just Work Environment: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Don’t try and punish errors out of the system</a:t>
            </a:r>
          </a:p>
          <a:p>
            <a:r>
              <a:rPr lang="en-US" altLang="en-US" b="1" dirty="0"/>
              <a:t>Flexibility: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Prepare workers to adapt effectively to changing demands </a:t>
            </a:r>
          </a:p>
          <a:p>
            <a:r>
              <a:rPr lang="en-US" altLang="en-US" b="1" dirty="0"/>
              <a:t>Learning: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Create opportunities for observation</a:t>
            </a:r>
            <a:r>
              <a:rPr lang="en-US" altLang="en-US">
                <a:solidFill>
                  <a:schemeClr val="tx2">
                    <a:lumMod val="75000"/>
                  </a:schemeClr>
                </a:solidFill>
              </a:rPr>
              <a:t>, reflection, 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</a:rPr>
              <a:t>and feedback</a:t>
            </a:r>
          </a:p>
        </p:txBody>
      </p:sp>
    </p:spTree>
    <p:extLst>
      <p:ext uri="{BB962C8B-B14F-4D97-AF65-F5344CB8AC3E}">
        <p14:creationId xmlns:p14="http://schemas.microsoft.com/office/powerpoint/2010/main" val="956939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D9E88B-0D10-A646-88C8-79BB9ECB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Leaders </a:t>
            </a:r>
            <a:r>
              <a:rPr lang="en-US" smtClean="0">
                <a:solidFill>
                  <a:srgbClr val="FFFFFF"/>
                </a:solidFill>
              </a:rPr>
              <a:t>Influence </a:t>
            </a:r>
            <a:r>
              <a:rPr lang="en-US" dirty="0">
                <a:solidFill>
                  <a:srgbClr val="FFFFFF"/>
                </a:solidFill>
              </a:rPr>
              <a:t>Protection vs Production</a:t>
            </a:r>
          </a:p>
        </p:txBody>
      </p:sp>
      <p:graphicFrame>
        <p:nvGraphicFramePr>
          <p:cNvPr id="6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484214"/>
              </p:ext>
            </p:extLst>
          </p:nvPr>
        </p:nvGraphicFramePr>
        <p:xfrm>
          <a:off x="3960018" y="642938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1EA00BA-CE30-E64C-B44E-DB90B1F72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500531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D93BD3E-1E9A-4970-A6F7-E7AC52762E0C}" type="slidenum">
              <a:rPr lang="en-US">
                <a:solidFill>
                  <a:schemeClr val="bg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25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7006" y="6281737"/>
            <a:ext cx="22288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10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7CE84CF-AFA9-DE42-A43E-D8AC33CF39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D19B90-AE5D-C84C-BC57-C0CAB9895E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3693A17-16B3-354D-83A0-F7881A2FB6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D790E5F-7E22-6647-B5E9-D3EC20C404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E60C38-EE0E-0B48-9749-82A010371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96957E-E921-A04E-9D14-47FD6243D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HPI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990600"/>
            <a:ext cx="8686800" cy="51355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 b="1" u="sng" dirty="0"/>
              <a:t>HPI is not just training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It is a way of doing business that includes: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Behavioral observation and walk-arounds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Conduct of operations and work management 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Systems development and re-engineering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Issues reporting, management and corrective actions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Event investigation and lessons learned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Performance management and assurance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>
                <a:solidFill>
                  <a:schemeClr val="tx2">
                    <a:lumMod val="75000"/>
                  </a:schemeClr>
                </a:solidFill>
                <a:ea typeface="ＭＳ Ｐゴシック" panose="020B0600070205080204" pitchFamily="34" charset="-128"/>
              </a:rPr>
              <a:t>Simulations and training</a:t>
            </a:r>
          </a:p>
          <a:p>
            <a:pPr>
              <a:lnSpc>
                <a:spcPct val="90000"/>
              </a:lnSpc>
            </a:pP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89270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Overall Learning Objectives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7175" y="990600"/>
            <a:ext cx="8534400" cy="4319832"/>
          </a:xfrm>
        </p:spPr>
        <p:txBody>
          <a:bodyPr/>
          <a:lstStyle/>
          <a:p>
            <a:pPr>
              <a:lnSpc>
                <a:spcPts val="36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Recognize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organizational, cultural factors associated with human performance error</a:t>
            </a:r>
          </a:p>
          <a:p>
            <a:pPr>
              <a:lnSpc>
                <a:spcPts val="36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tools that minimize risk related to human performance error</a:t>
            </a:r>
          </a:p>
          <a:p>
            <a:pPr>
              <a:lnSpc>
                <a:spcPts val="36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b="1" u="sng" dirty="0">
                <a:solidFill>
                  <a:schemeClr val="tx2">
                    <a:lumMod val="75000"/>
                  </a:schemeClr>
                </a:solidFill>
              </a:rPr>
              <a:t>Identify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management’s role in reducing human performance errors</a:t>
            </a:r>
            <a:endParaRPr lang="en-US" b="1" u="sng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8702854" y="6502115"/>
            <a:ext cx="354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1D93BD3E-1E9A-4970-A6F7-E7AC52762E0C}" type="slidenum">
              <a:rPr lang="en-US" sz="1200">
                <a:solidFill>
                  <a:schemeClr val="bg1">
                    <a:lumMod val="50000"/>
                  </a:schemeClr>
                </a:solidFill>
              </a:rPr>
              <a:pPr/>
              <a:t>27</a:t>
            </a:fld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7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7">
            <a:extLst>
              <a:ext uri="{FF2B5EF4-FFF2-40B4-BE49-F238E27FC236}">
                <a16:creationId xmlns="" xmlns:a16="http://schemas.microsoft.com/office/drawing/2014/main" id="{F6FC87B7-B138-4FA8-B6BD-0B3125786B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1101" y="1981200"/>
            <a:ext cx="685800" cy="685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46A582-2FE2-4948-BAA6-57008B183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1" y="2674139"/>
            <a:ext cx="2397760" cy="2743200"/>
          </a:xfrm>
        </p:spPr>
        <p:txBody>
          <a:bodyPr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dirty="0"/>
              <a:t>What is Human Performance… and Why do we need to Improve it?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510383-BC4D-414B-8CAE-AB05F19CD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0" y="643467"/>
            <a:ext cx="5467349" cy="5533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en-US" dirty="0"/>
              <a:t>An individual…</a:t>
            </a:r>
          </a:p>
          <a:p>
            <a:pPr marL="0" indent="0">
              <a:buNone/>
            </a:pPr>
            <a:r>
              <a:rPr lang="en-US" dirty="0"/>
              <a:t>working within organizational systems…</a:t>
            </a:r>
          </a:p>
          <a:p>
            <a:pPr marL="0" indent="0">
              <a:buNone/>
            </a:pPr>
            <a:r>
              <a:rPr lang="en-US" dirty="0"/>
              <a:t>to meet expectations set by leaders.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ABF5C78-7DDB-AC4C-A920-4675E63AC3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D93BD3E-1E9A-4970-A6F7-E7AC52762E0C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53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8E89D5E-1885-4160-AC77-CC471DD1D0D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347700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550D2BD1-98F9-412D-905B-3A843EF4078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571500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C7458A-ABAD-C344-8D0B-C551376EC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457" y="712269"/>
            <a:ext cx="2528249" cy="55022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HPI Principles</a:t>
            </a:r>
          </a:p>
        </p:txBody>
      </p:sp>
      <p:graphicFrame>
        <p:nvGraphicFramePr>
          <p:cNvPr id="6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583474"/>
              </p:ext>
            </p:extLst>
          </p:nvPr>
        </p:nvGraphicFramePr>
        <p:xfrm>
          <a:off x="3943163" y="457200"/>
          <a:ext cx="4701779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78FB6B0-4038-0E45-87DE-F3EA5EAD1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01000" y="6492875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D93BD3E-1E9A-4970-A6F7-E7AC52762E0C}" type="slidenum">
              <a:rPr lang="en-US">
                <a:solidFill>
                  <a:schemeClr val="bg1">
                    <a:lumMod val="50000"/>
                  </a:schemeClr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7006" y="6281737"/>
            <a:ext cx="22288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9DE111-80E7-6F49-91E0-E45D46A6C4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CADA46-2650-A545-B8F7-3651447FA6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E61A7A-83FB-594B-A9A2-0B9DF01E6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CD5AE0-D15C-064E-928F-DB79D0B829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BC5BBF-F8B7-674F-A235-AABD06674B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70B121-56F4-4848-B38B-182089D909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="" xmlns:a16="http://schemas.microsoft.com/office/drawing/2014/main" id="{2D72A2C9-F3CA-4216-8BAD-FA4C970C3C4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490722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FF8495-87D1-E541-932B-C72DC2383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63877"/>
            <a:ext cx="2620771" cy="4930246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Two Types of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B47E0A-7445-D644-B72D-AA5C354F4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2023" y="963877"/>
            <a:ext cx="4783327" cy="493024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altLang="en-US" sz="2100" b="1" u="sng" dirty="0"/>
              <a:t>Active Errors</a:t>
            </a:r>
            <a:r>
              <a:rPr lang="en-US" altLang="en-US" sz="2100" dirty="0"/>
              <a:t> change equipment, system or processes that trigger immediate undesired consequences.</a:t>
            </a:r>
          </a:p>
          <a:p>
            <a:endParaRPr lang="en-US" altLang="en-US" sz="2100" dirty="0"/>
          </a:p>
          <a:p>
            <a:pPr marL="0" indent="0">
              <a:buNone/>
            </a:pPr>
            <a:r>
              <a:rPr lang="en-US" altLang="en-US" sz="2100" b="1" u="sng" dirty="0"/>
              <a:t>Latent Errors</a:t>
            </a:r>
            <a:r>
              <a:rPr lang="en-US" altLang="en-US" sz="2100" dirty="0"/>
              <a:t> result in undetected organization-related weaknesses or equipment flaws that lie dormant.</a:t>
            </a:r>
          </a:p>
          <a:p>
            <a:pPr marL="0" indent="0">
              <a:buNone/>
            </a:pPr>
            <a:endParaRPr lang="en-US" sz="2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10F4E9F-E985-6746-882B-F93013DFF7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57288" y="6488393"/>
            <a:ext cx="58671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D93BD3E-1E9A-4970-A6F7-E7AC52762E0C}" type="slidenum">
              <a:rPr lang="en-US" sz="900">
                <a:solidFill>
                  <a:schemeClr val="bg1">
                    <a:lumMod val="50000"/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 sz="900" dirty="0">
              <a:solidFill>
                <a:schemeClr val="bg1">
                  <a:lumMod val="50000"/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94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 descr="cand-muncitorii-dau-gres-iau-nastere-cele-mai-amuzante-erori-de-constructie-galerie-foto-1074054.jpg (600×41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152479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310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098" name="Picture 2" descr="http://www.doccas-voiture.fr/wp-content/uploads/2017/08/visuel-catego-1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1000"/>
            <a:ext cx="5715000" cy="571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40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 descr="Double Fork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86960"/>
            <a:ext cx="7924800" cy="594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34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="" xmlns:a16="http://schemas.microsoft.com/office/drawing/2014/main" id="{9E5CDEC5-6C32-44F4-864E-1C12587529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81100" y="2633663"/>
            <a:ext cx="685800" cy="685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05F94C-269D-A14A-8816-9B9EDE917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121" y="3433763"/>
            <a:ext cx="2397760" cy="2743200"/>
          </a:xfrm>
        </p:spPr>
        <p:txBody>
          <a:bodyPr anchor="t">
            <a:normAutofit/>
          </a:bodyPr>
          <a:lstStyle/>
          <a:p>
            <a:pPr algn="ctr"/>
            <a:r>
              <a:rPr lang="en-US" dirty="0"/>
              <a:t>How good is good enough?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56BD4A-7BAB-C747-A562-0B9FCDD81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0" y="643467"/>
            <a:ext cx="5467349" cy="5533496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700" b="1" dirty="0"/>
              <a:t>Is 99.9% good enough?</a:t>
            </a:r>
          </a:p>
          <a:p>
            <a:pPr>
              <a:lnSpc>
                <a:spcPct val="90000"/>
              </a:lnSpc>
            </a:pPr>
            <a:r>
              <a:rPr lang="en-US" altLang="en-US" sz="2700" dirty="0"/>
              <a:t>1 hour of unsafe drinking water per month</a:t>
            </a:r>
          </a:p>
          <a:p>
            <a:pPr>
              <a:lnSpc>
                <a:spcPct val="90000"/>
              </a:lnSpc>
            </a:pPr>
            <a:r>
              <a:rPr lang="en-US" altLang="en-US" sz="2700" dirty="0"/>
              <a:t>2 unsafe landings per day in Atlanta, GA</a:t>
            </a:r>
          </a:p>
          <a:p>
            <a:pPr>
              <a:lnSpc>
                <a:spcPct val="90000"/>
              </a:lnSpc>
            </a:pPr>
            <a:r>
              <a:rPr lang="en-US" altLang="en-US" sz="2700" dirty="0"/>
              <a:t>50 dropped babies per day</a:t>
            </a:r>
          </a:p>
          <a:p>
            <a:pPr>
              <a:lnSpc>
                <a:spcPct val="90000"/>
              </a:lnSpc>
            </a:pPr>
            <a:r>
              <a:rPr lang="en-US" altLang="en-US" sz="2700" dirty="0"/>
              <a:t>116,000 lost pieces of mail per hour</a:t>
            </a:r>
          </a:p>
          <a:p>
            <a:pPr>
              <a:lnSpc>
                <a:spcPct val="90000"/>
              </a:lnSpc>
            </a:pPr>
            <a:r>
              <a:rPr lang="en-US" altLang="en-US" sz="2700" dirty="0"/>
              <a:t>20,000 incorrect drug prescriptions per year</a:t>
            </a:r>
          </a:p>
          <a:p>
            <a:pPr>
              <a:lnSpc>
                <a:spcPct val="90000"/>
              </a:lnSpc>
            </a:pPr>
            <a:r>
              <a:rPr lang="en-US" altLang="en-US" sz="2700" dirty="0"/>
              <a:t>22,000 checks deposited in wrong accounts per hour</a:t>
            </a:r>
          </a:p>
          <a:p>
            <a:pPr>
              <a:lnSpc>
                <a:spcPct val="90000"/>
              </a:lnSpc>
            </a:pPr>
            <a:endParaRPr lang="en-US" sz="2700" dirty="0"/>
          </a:p>
          <a:p>
            <a:pPr>
              <a:lnSpc>
                <a:spcPct val="90000"/>
              </a:lnSpc>
            </a:pPr>
            <a:endParaRPr lang="en-US" sz="2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147DCC9-7ABE-9345-A905-A7E7C114DC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492875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D93BD3E-1E9A-4970-A6F7-E7AC52762E0C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2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Approved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003865"/>
      </a:accent3>
      <a:accent4>
        <a:srgbClr val="685BC7"/>
      </a:accent4>
      <a:accent5>
        <a:srgbClr val="26D07C"/>
      </a:accent5>
      <a:accent6>
        <a:srgbClr val="FFD100"/>
      </a:accent6>
      <a:hlink>
        <a:srgbClr val="FF8200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Approved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003865"/>
      </a:accent3>
      <a:accent4>
        <a:srgbClr val="685BC7"/>
      </a:accent4>
      <a:accent5>
        <a:srgbClr val="26D07C"/>
      </a:accent5>
      <a:accent6>
        <a:srgbClr val="FFD100"/>
      </a:accent6>
      <a:hlink>
        <a:srgbClr val="FF8200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B1E7B711A9D4BB64117F92D106A87" ma:contentTypeVersion="1" ma:contentTypeDescription="Create a new document." ma:contentTypeScope="" ma:versionID="886bbd2e2298cd1dcd54ea3dd738c16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1a9ee48c79d2ff885e27998c621344c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7DD03FEA-86F6-44E2-9C28-AD144E6B639B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1062</TotalTime>
  <Words>1231</Words>
  <Application>Microsoft Office PowerPoint</Application>
  <PresentationFormat>On-screen Show (4:3)</PresentationFormat>
  <Paragraphs>247</Paragraphs>
  <Slides>27</Slides>
  <Notes>19</Notes>
  <HiddenSlides>0</HiddenSlides>
  <MMClips>2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ＭＳ Ｐゴシック</vt:lpstr>
      <vt:lpstr>Arial</vt:lpstr>
      <vt:lpstr>Calibri</vt:lpstr>
      <vt:lpstr>1_Custom Design</vt:lpstr>
      <vt:lpstr>Office Theme</vt:lpstr>
      <vt:lpstr>Custom Design</vt:lpstr>
      <vt:lpstr>Visio</vt:lpstr>
      <vt:lpstr>PowerPoint Presentation</vt:lpstr>
      <vt:lpstr>Overall Learning Objectives</vt:lpstr>
      <vt:lpstr>What is Human Performance… and Why do we need to Improve it? </vt:lpstr>
      <vt:lpstr>     HPI Principles</vt:lpstr>
      <vt:lpstr>    Two Types of Errors</vt:lpstr>
      <vt:lpstr>PowerPoint Presentation</vt:lpstr>
      <vt:lpstr>PowerPoint Presentation</vt:lpstr>
      <vt:lpstr>PowerPoint Presentation</vt:lpstr>
      <vt:lpstr>How good is good enough?</vt:lpstr>
      <vt:lpstr>Origins of Human Error</vt:lpstr>
      <vt:lpstr>Limitations of Human Nature</vt:lpstr>
      <vt:lpstr>     Hazardous Attitudes</vt:lpstr>
      <vt:lpstr>Error Prevention Tools</vt:lpstr>
      <vt:lpstr>Communicating is Easy!</vt:lpstr>
      <vt:lpstr>Old View of Human Error vs. New View</vt:lpstr>
      <vt:lpstr>Human Error vs. System</vt:lpstr>
      <vt:lpstr>Understanding Events</vt:lpstr>
      <vt:lpstr>Organizational Processes</vt:lpstr>
      <vt:lpstr>How We Typically View Human Error</vt:lpstr>
      <vt:lpstr>Another Way to View Human Error</vt:lpstr>
      <vt:lpstr>The Managers Role in Reducing Human Error</vt:lpstr>
      <vt:lpstr>     Blame Cycle</vt:lpstr>
      <vt:lpstr>Accountability vs Culpability</vt:lpstr>
      <vt:lpstr>Managers Can Encourage a Performance Culture</vt:lpstr>
      <vt:lpstr>    Leaders Influence Protection vs Production</vt:lpstr>
      <vt:lpstr>Implementing HPI</vt:lpstr>
      <vt:lpstr>Overall Learning Objectives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C Legg</dc:creator>
  <cp:lastModifiedBy>Legg, Brian</cp:lastModifiedBy>
  <cp:revision>90</cp:revision>
  <cp:lastPrinted>2018-01-24T16:32:11Z</cp:lastPrinted>
  <dcterms:created xsi:type="dcterms:W3CDTF">2016-01-21T15:20:31Z</dcterms:created>
  <dcterms:modified xsi:type="dcterms:W3CDTF">2018-03-12T14:39:32Z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0x01010047DB1E7B711A9D4BB64117F92D106A87</vt:lpwstr>
  </property>
</Properties>
</file>