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46.jpg" ContentType="image/pn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61"/>
  </p:notesMasterIdLst>
  <p:handoutMasterIdLst>
    <p:handoutMasterId r:id="rId62"/>
  </p:handoutMasterIdLst>
  <p:sldIdLst>
    <p:sldId id="260" r:id="rId6"/>
    <p:sldId id="269" r:id="rId7"/>
    <p:sldId id="270" r:id="rId8"/>
    <p:sldId id="271" r:id="rId9"/>
    <p:sldId id="273" r:id="rId10"/>
    <p:sldId id="329" r:id="rId11"/>
    <p:sldId id="267" r:id="rId12"/>
    <p:sldId id="268" r:id="rId13"/>
    <p:sldId id="276" r:id="rId14"/>
    <p:sldId id="324" r:id="rId15"/>
    <p:sldId id="334" r:id="rId16"/>
    <p:sldId id="277" r:id="rId17"/>
    <p:sldId id="333" r:id="rId18"/>
    <p:sldId id="278" r:id="rId19"/>
    <p:sldId id="321" r:id="rId20"/>
    <p:sldId id="282" r:id="rId21"/>
    <p:sldId id="327" r:id="rId22"/>
    <p:sldId id="279" r:id="rId23"/>
    <p:sldId id="292" r:id="rId24"/>
    <p:sldId id="283" r:id="rId25"/>
    <p:sldId id="284" r:id="rId26"/>
    <p:sldId id="328" r:id="rId27"/>
    <p:sldId id="285" r:id="rId28"/>
    <p:sldId id="286" r:id="rId29"/>
    <p:sldId id="294" r:id="rId30"/>
    <p:sldId id="291" r:id="rId31"/>
    <p:sldId id="295" r:id="rId32"/>
    <p:sldId id="296" r:id="rId33"/>
    <p:sldId id="298" r:id="rId34"/>
    <p:sldId id="299" r:id="rId35"/>
    <p:sldId id="301" r:id="rId36"/>
    <p:sldId id="302" r:id="rId37"/>
    <p:sldId id="303" r:id="rId38"/>
    <p:sldId id="287" r:id="rId39"/>
    <p:sldId id="335" r:id="rId40"/>
    <p:sldId id="330" r:id="rId41"/>
    <p:sldId id="306" r:id="rId42"/>
    <p:sldId id="331" r:id="rId43"/>
    <p:sldId id="310" r:id="rId44"/>
    <p:sldId id="309" r:id="rId45"/>
    <p:sldId id="308" r:id="rId46"/>
    <p:sldId id="312" r:id="rId47"/>
    <p:sldId id="317" r:id="rId48"/>
    <p:sldId id="316" r:id="rId49"/>
    <p:sldId id="288" r:id="rId50"/>
    <p:sldId id="319" r:id="rId51"/>
    <p:sldId id="338" r:id="rId52"/>
    <p:sldId id="339" r:id="rId53"/>
    <p:sldId id="318" r:id="rId54"/>
    <p:sldId id="340" r:id="rId55"/>
    <p:sldId id="341" r:id="rId56"/>
    <p:sldId id="336" r:id="rId57"/>
    <p:sldId id="314" r:id="rId58"/>
    <p:sldId id="315" r:id="rId59"/>
    <p:sldId id="274"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48" autoAdjust="0"/>
  </p:normalViewPr>
  <p:slideViewPr>
    <p:cSldViewPr showGuides="1">
      <p:cViewPr varScale="1">
        <p:scale>
          <a:sx n="110" d="100"/>
          <a:sy n="110" d="100"/>
        </p:scale>
        <p:origin x="1566" y="114"/>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9C2E3-BB65-4068-A610-2FD64817972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CDA7BF7-4B6C-44DA-AE7A-C9F3346105D2}">
      <dgm:prSet phldrT="[Text]" custT="1"/>
      <dgm:spPr/>
      <dgm:t>
        <a:bodyPr/>
        <a:lstStyle/>
        <a:p>
          <a:r>
            <a:rPr lang="en-US" sz="1700" dirty="0" smtClean="0"/>
            <a:t>Federal </a:t>
          </a:r>
          <a:br>
            <a:rPr lang="en-US" sz="1700" dirty="0" smtClean="0"/>
          </a:br>
          <a:r>
            <a:rPr lang="en-US" sz="1700" dirty="0" smtClean="0"/>
            <a:t>&amp; State</a:t>
          </a:r>
          <a:endParaRPr lang="en-US" sz="1700" dirty="0"/>
        </a:p>
      </dgm:t>
    </dgm:pt>
    <dgm:pt modelId="{3F949D9F-CA6F-4062-89E4-A6B6245E9169}" type="parTrans" cxnId="{C3FAB622-FE32-4E27-9623-C78B20E76715}">
      <dgm:prSet/>
      <dgm:spPr/>
      <dgm:t>
        <a:bodyPr/>
        <a:lstStyle/>
        <a:p>
          <a:endParaRPr lang="en-US"/>
        </a:p>
      </dgm:t>
    </dgm:pt>
    <dgm:pt modelId="{729FDA14-A126-4BE7-86DD-1C7504DA2299}" type="sibTrans" cxnId="{C3FAB622-FE32-4E27-9623-C78B20E76715}">
      <dgm:prSet/>
      <dgm:spPr/>
      <dgm:t>
        <a:bodyPr/>
        <a:lstStyle/>
        <a:p>
          <a:endParaRPr lang="en-US"/>
        </a:p>
      </dgm:t>
    </dgm:pt>
    <dgm:pt modelId="{C4292F38-2DCC-41A3-AD37-88ED31094BA1}">
      <dgm:prSet phldrT="[Text]" custT="1"/>
      <dgm:spPr/>
      <dgm:t>
        <a:bodyPr/>
        <a:lstStyle/>
        <a:p>
          <a:r>
            <a:rPr lang="en-US" sz="1700" dirty="0" smtClean="0">
              <a:solidFill>
                <a:schemeClr val="tx2"/>
              </a:solidFill>
            </a:rPr>
            <a:t>PUCT Substantive Rule 25.53, Electric Service Emergency Operations Plans </a:t>
          </a:r>
          <a:endParaRPr lang="en-US" sz="1700" dirty="0">
            <a:solidFill>
              <a:schemeClr val="tx2"/>
            </a:solidFill>
          </a:endParaRPr>
        </a:p>
      </dgm:t>
    </dgm:pt>
    <dgm:pt modelId="{4981C77F-67A9-4808-8E06-0E8989F8A532}" type="parTrans" cxnId="{96FDA340-6DC2-4CC3-B183-F212E193E869}">
      <dgm:prSet/>
      <dgm:spPr/>
      <dgm:t>
        <a:bodyPr/>
        <a:lstStyle/>
        <a:p>
          <a:endParaRPr lang="en-US"/>
        </a:p>
      </dgm:t>
    </dgm:pt>
    <dgm:pt modelId="{94BB9F00-3EBE-473C-AC65-641B62F7C6B3}" type="sibTrans" cxnId="{96FDA340-6DC2-4CC3-B183-F212E193E869}">
      <dgm:prSet/>
      <dgm:spPr/>
      <dgm:t>
        <a:bodyPr/>
        <a:lstStyle/>
        <a:p>
          <a:endParaRPr lang="en-US"/>
        </a:p>
      </dgm:t>
    </dgm:pt>
    <dgm:pt modelId="{5DFB6C2F-025E-465B-A9E5-55A70C6F3FA8}">
      <dgm:prSet phldrT="[Text]" custT="1"/>
      <dgm:spPr/>
      <dgm:t>
        <a:bodyPr/>
        <a:lstStyle/>
        <a:p>
          <a:r>
            <a:rPr lang="en-US" sz="1700" dirty="0" smtClean="0">
              <a:solidFill>
                <a:schemeClr val="tx2"/>
              </a:solidFill>
            </a:rPr>
            <a:t>PUCT Substantive Rule 25.503, Oversight of Wholesale Market Participants</a:t>
          </a:r>
          <a:endParaRPr lang="en-US" sz="1700" dirty="0">
            <a:solidFill>
              <a:schemeClr val="tx2"/>
            </a:solidFill>
          </a:endParaRPr>
        </a:p>
      </dgm:t>
    </dgm:pt>
    <dgm:pt modelId="{CB0448EF-DBE2-4E17-A59D-8B95768E6855}" type="parTrans" cxnId="{4201AA3D-DD79-4BA4-A4A5-881CEB0B70C3}">
      <dgm:prSet/>
      <dgm:spPr/>
      <dgm:t>
        <a:bodyPr/>
        <a:lstStyle/>
        <a:p>
          <a:endParaRPr lang="en-US"/>
        </a:p>
      </dgm:t>
    </dgm:pt>
    <dgm:pt modelId="{483DB355-9672-4E1C-820C-53EE2BCDEFA7}" type="sibTrans" cxnId="{4201AA3D-DD79-4BA4-A4A5-881CEB0B70C3}">
      <dgm:prSet/>
      <dgm:spPr/>
      <dgm:t>
        <a:bodyPr/>
        <a:lstStyle/>
        <a:p>
          <a:endParaRPr lang="en-US"/>
        </a:p>
      </dgm:t>
    </dgm:pt>
    <dgm:pt modelId="{21AAAC61-CF15-4976-BFAF-EB1E4CF586C5}">
      <dgm:prSet phldrT="[Text]" custT="1"/>
      <dgm:spPr/>
      <dgm:t>
        <a:bodyPr/>
        <a:lstStyle/>
        <a:p>
          <a:r>
            <a:rPr lang="en-US" sz="1700" dirty="0" smtClean="0"/>
            <a:t>ERCOT Protocols &amp; Guides</a:t>
          </a:r>
          <a:endParaRPr lang="en-US" sz="1700" dirty="0"/>
        </a:p>
      </dgm:t>
    </dgm:pt>
    <dgm:pt modelId="{61C3EAB3-B809-46C9-990D-07D0E55F15E7}" type="parTrans" cxnId="{A7DFFF41-B95C-4113-A5DF-12A23DDF3E8B}">
      <dgm:prSet/>
      <dgm:spPr/>
      <dgm:t>
        <a:bodyPr/>
        <a:lstStyle/>
        <a:p>
          <a:endParaRPr lang="en-US"/>
        </a:p>
      </dgm:t>
    </dgm:pt>
    <dgm:pt modelId="{508172B1-9FFE-417E-8E7D-A1ED8D557173}" type="sibTrans" cxnId="{A7DFFF41-B95C-4113-A5DF-12A23DDF3E8B}">
      <dgm:prSet/>
      <dgm:spPr/>
      <dgm:t>
        <a:bodyPr/>
        <a:lstStyle/>
        <a:p>
          <a:endParaRPr lang="en-US"/>
        </a:p>
      </dgm:t>
    </dgm:pt>
    <dgm:pt modelId="{C392114F-EC4E-4CAB-830E-AE3459E9EDC8}">
      <dgm:prSet phldrT="[Text]" custT="1"/>
      <dgm:spPr/>
      <dgm:t>
        <a:bodyPr/>
        <a:lstStyle/>
        <a:p>
          <a:r>
            <a:rPr lang="en-US" sz="1700" dirty="0" smtClean="0">
              <a:solidFill>
                <a:schemeClr val="tx2"/>
              </a:solidFill>
            </a:rPr>
            <a:t>Protocol Section 6.5.9, Emergency Operations</a:t>
          </a:r>
          <a:endParaRPr lang="en-US" sz="1700" dirty="0">
            <a:solidFill>
              <a:schemeClr val="tx2"/>
            </a:solidFill>
          </a:endParaRPr>
        </a:p>
      </dgm:t>
    </dgm:pt>
    <dgm:pt modelId="{94D63388-02F7-41CB-B49D-68B8809921F8}" type="parTrans" cxnId="{1D57B16B-1BB7-49B9-8FD5-F0C0D6E27A80}">
      <dgm:prSet/>
      <dgm:spPr/>
      <dgm:t>
        <a:bodyPr/>
        <a:lstStyle/>
        <a:p>
          <a:endParaRPr lang="en-US"/>
        </a:p>
      </dgm:t>
    </dgm:pt>
    <dgm:pt modelId="{F0D6B4A6-1AA7-4C2B-AB48-D5AE8EE912F4}" type="sibTrans" cxnId="{1D57B16B-1BB7-49B9-8FD5-F0C0D6E27A80}">
      <dgm:prSet/>
      <dgm:spPr/>
      <dgm:t>
        <a:bodyPr/>
        <a:lstStyle/>
        <a:p>
          <a:endParaRPr lang="en-US"/>
        </a:p>
      </dgm:t>
    </dgm:pt>
    <dgm:pt modelId="{1DC0ADE7-B2A8-4E0F-86CE-3DAF417D883A}">
      <dgm:prSet phldrT="[Text]" custT="1"/>
      <dgm:spPr/>
      <dgm:t>
        <a:bodyPr/>
        <a:lstStyle/>
        <a:p>
          <a:r>
            <a:rPr lang="en-US" sz="1700" dirty="0" smtClean="0">
              <a:solidFill>
                <a:schemeClr val="tx2"/>
              </a:solidFill>
            </a:rPr>
            <a:t>Protocol Section 3.21, Submission of Emergency Operations Plans, Weatherization Plans, and Declarations of Summer and Winter Weather Preparedness</a:t>
          </a:r>
          <a:endParaRPr lang="en-US" sz="1700" dirty="0">
            <a:solidFill>
              <a:schemeClr val="tx2"/>
            </a:solidFill>
          </a:endParaRPr>
        </a:p>
      </dgm:t>
    </dgm:pt>
    <dgm:pt modelId="{A0CA85F0-8EB3-4963-BA75-597612B1368B}" type="parTrans" cxnId="{AABEF313-9EBB-4606-9D5D-18D19D17D154}">
      <dgm:prSet/>
      <dgm:spPr/>
      <dgm:t>
        <a:bodyPr/>
        <a:lstStyle/>
        <a:p>
          <a:endParaRPr lang="en-US"/>
        </a:p>
      </dgm:t>
    </dgm:pt>
    <dgm:pt modelId="{B67D7074-8F1C-4610-BFCC-8160C9A7E3D3}" type="sibTrans" cxnId="{AABEF313-9EBB-4606-9D5D-18D19D17D154}">
      <dgm:prSet/>
      <dgm:spPr/>
      <dgm:t>
        <a:bodyPr/>
        <a:lstStyle/>
        <a:p>
          <a:endParaRPr lang="en-US"/>
        </a:p>
      </dgm:t>
    </dgm:pt>
    <dgm:pt modelId="{E8BF4153-3CDC-4B1C-A516-BC1C52DEA9D2}">
      <dgm:prSet phldrT="[Text]" custT="1"/>
      <dgm:spPr/>
      <dgm:t>
        <a:bodyPr/>
        <a:lstStyle/>
        <a:p>
          <a:r>
            <a:rPr lang="en-US" sz="1700" dirty="0" smtClean="0"/>
            <a:t>ERCOT Operating Procedures</a:t>
          </a:r>
          <a:endParaRPr lang="en-US" sz="1700" dirty="0"/>
        </a:p>
      </dgm:t>
    </dgm:pt>
    <dgm:pt modelId="{0B2EDAF4-F7A7-4E18-BA37-E6B92DDD2E48}" type="parTrans" cxnId="{E63C8D43-8252-4D88-A07A-9A4EEFB6AEB1}">
      <dgm:prSet/>
      <dgm:spPr/>
      <dgm:t>
        <a:bodyPr/>
        <a:lstStyle/>
        <a:p>
          <a:endParaRPr lang="en-US"/>
        </a:p>
      </dgm:t>
    </dgm:pt>
    <dgm:pt modelId="{5B68BAA3-4C0B-4D00-A645-BFB7F1F6E87D}" type="sibTrans" cxnId="{E63C8D43-8252-4D88-A07A-9A4EEFB6AEB1}">
      <dgm:prSet/>
      <dgm:spPr/>
      <dgm:t>
        <a:bodyPr/>
        <a:lstStyle/>
        <a:p>
          <a:endParaRPr lang="en-US"/>
        </a:p>
      </dgm:t>
    </dgm:pt>
    <dgm:pt modelId="{67D52D61-24F2-4B64-A72F-8E2593F6719A}">
      <dgm:prSet phldrT="[Text]" custT="1"/>
      <dgm:spPr/>
      <dgm:t>
        <a:bodyPr/>
        <a:lstStyle/>
        <a:p>
          <a:r>
            <a:rPr lang="en-US" sz="1700" dirty="0" smtClean="0">
              <a:solidFill>
                <a:schemeClr val="tx2"/>
              </a:solidFill>
            </a:rPr>
            <a:t>Transmission &amp; Security Desk Section 8, Weather Events</a:t>
          </a:r>
          <a:endParaRPr lang="en-US" sz="1700" dirty="0">
            <a:solidFill>
              <a:schemeClr val="tx2"/>
            </a:solidFill>
          </a:endParaRPr>
        </a:p>
      </dgm:t>
    </dgm:pt>
    <dgm:pt modelId="{879F4DFB-2857-415A-9EE8-6998486E9580}" type="parTrans" cxnId="{1CB5C0EC-3500-45DC-AF7F-B74101A31AFA}">
      <dgm:prSet/>
      <dgm:spPr/>
      <dgm:t>
        <a:bodyPr/>
        <a:lstStyle/>
        <a:p>
          <a:endParaRPr lang="en-US"/>
        </a:p>
      </dgm:t>
    </dgm:pt>
    <dgm:pt modelId="{F2FD0DF5-A252-41B0-A5D5-0DC46F7AC6E4}" type="sibTrans" cxnId="{1CB5C0EC-3500-45DC-AF7F-B74101A31AFA}">
      <dgm:prSet/>
      <dgm:spPr/>
      <dgm:t>
        <a:bodyPr/>
        <a:lstStyle/>
        <a:p>
          <a:endParaRPr lang="en-US"/>
        </a:p>
      </dgm:t>
    </dgm:pt>
    <dgm:pt modelId="{2050191D-9732-4247-8CD5-AE6B9ADF6303}">
      <dgm:prSet phldrT="[Text]" custT="1"/>
      <dgm:spPr/>
      <dgm:t>
        <a:bodyPr/>
        <a:lstStyle/>
        <a:p>
          <a:r>
            <a:rPr lang="en-US" sz="1700" dirty="0" smtClean="0">
              <a:solidFill>
                <a:schemeClr val="tx2"/>
              </a:solidFill>
            </a:rPr>
            <a:t>Real Time Desk Section 6, Weather Events</a:t>
          </a:r>
          <a:endParaRPr lang="en-US" sz="1700" dirty="0">
            <a:solidFill>
              <a:schemeClr val="tx2"/>
            </a:solidFill>
          </a:endParaRPr>
        </a:p>
      </dgm:t>
    </dgm:pt>
    <dgm:pt modelId="{5C25EA68-7E1A-402E-B498-C955D11E277E}" type="parTrans" cxnId="{4BCF4C41-50A4-4507-9EC1-E4E7647DF6FD}">
      <dgm:prSet/>
      <dgm:spPr/>
      <dgm:t>
        <a:bodyPr/>
        <a:lstStyle/>
        <a:p>
          <a:endParaRPr lang="en-US"/>
        </a:p>
      </dgm:t>
    </dgm:pt>
    <dgm:pt modelId="{5EF1FB8C-0314-4E94-99AF-61BC88AC8B50}" type="sibTrans" cxnId="{4BCF4C41-50A4-4507-9EC1-E4E7647DF6FD}">
      <dgm:prSet/>
      <dgm:spPr/>
      <dgm:t>
        <a:bodyPr/>
        <a:lstStyle/>
        <a:p>
          <a:endParaRPr lang="en-US"/>
        </a:p>
      </dgm:t>
    </dgm:pt>
    <dgm:pt modelId="{3D80097B-D50D-4410-8EEA-90885AC534CD}">
      <dgm:prSet phldrT="[Text]" custT="1"/>
      <dgm:spPr/>
      <dgm:t>
        <a:bodyPr/>
        <a:lstStyle/>
        <a:p>
          <a:r>
            <a:rPr lang="en-US" sz="1700" dirty="0" smtClean="0">
              <a:solidFill>
                <a:schemeClr val="tx2"/>
              </a:solidFill>
            </a:rPr>
            <a:t>Operating Guide Section 4, Emergency Operations</a:t>
          </a:r>
          <a:endParaRPr lang="en-US" sz="1700" dirty="0">
            <a:solidFill>
              <a:schemeClr val="tx2"/>
            </a:solidFill>
          </a:endParaRPr>
        </a:p>
      </dgm:t>
    </dgm:pt>
    <dgm:pt modelId="{CFB71437-8609-45D9-AC70-B0B99E47818A}" type="parTrans" cxnId="{258F35DD-5953-4712-A352-08061DC33010}">
      <dgm:prSet/>
      <dgm:spPr/>
      <dgm:t>
        <a:bodyPr/>
        <a:lstStyle/>
        <a:p>
          <a:endParaRPr lang="en-US"/>
        </a:p>
      </dgm:t>
    </dgm:pt>
    <dgm:pt modelId="{AD524139-A73A-470D-B2A7-118E3110AF3E}" type="sibTrans" cxnId="{258F35DD-5953-4712-A352-08061DC33010}">
      <dgm:prSet/>
      <dgm:spPr/>
      <dgm:t>
        <a:bodyPr/>
        <a:lstStyle/>
        <a:p>
          <a:endParaRPr lang="en-US"/>
        </a:p>
      </dgm:t>
    </dgm:pt>
    <dgm:pt modelId="{12FA2E19-FEBD-4098-B88E-EDC3D8C5B9CB}">
      <dgm:prSet phldrT="[Text]" custT="1"/>
      <dgm:spPr/>
      <dgm:t>
        <a:bodyPr/>
        <a:lstStyle/>
        <a:p>
          <a:r>
            <a:rPr lang="en-US" sz="1700" dirty="0" smtClean="0">
              <a:solidFill>
                <a:schemeClr val="tx2"/>
              </a:solidFill>
            </a:rPr>
            <a:t>NERC Standard EOP-011-1, Emergency Operations</a:t>
          </a:r>
          <a:endParaRPr lang="en-US" sz="1700" dirty="0">
            <a:solidFill>
              <a:schemeClr val="tx2"/>
            </a:solidFill>
          </a:endParaRPr>
        </a:p>
      </dgm:t>
    </dgm:pt>
    <dgm:pt modelId="{CF3E9F1D-D1F2-4710-8F6C-9DAA720018AA}" type="parTrans" cxnId="{12A77352-8357-40C5-8BDA-B89CEAE918B6}">
      <dgm:prSet/>
      <dgm:spPr/>
      <dgm:t>
        <a:bodyPr/>
        <a:lstStyle/>
        <a:p>
          <a:endParaRPr lang="en-US"/>
        </a:p>
      </dgm:t>
    </dgm:pt>
    <dgm:pt modelId="{A7CFCFE0-4CF3-4090-A5FD-213CFD09BB2C}" type="sibTrans" cxnId="{12A77352-8357-40C5-8BDA-B89CEAE918B6}">
      <dgm:prSet/>
      <dgm:spPr/>
      <dgm:t>
        <a:bodyPr/>
        <a:lstStyle/>
        <a:p>
          <a:endParaRPr lang="en-US"/>
        </a:p>
      </dgm:t>
    </dgm:pt>
    <dgm:pt modelId="{AB9A620D-F635-4730-9A39-5D73064E4DDB}" type="pres">
      <dgm:prSet presAssocID="{ABB9C2E3-BB65-4068-A610-2FD648179728}" presName="linearFlow" presStyleCnt="0">
        <dgm:presLayoutVars>
          <dgm:dir/>
          <dgm:animLvl val="lvl"/>
          <dgm:resizeHandles val="exact"/>
        </dgm:presLayoutVars>
      </dgm:prSet>
      <dgm:spPr/>
      <dgm:t>
        <a:bodyPr/>
        <a:lstStyle/>
        <a:p>
          <a:endParaRPr lang="en-US"/>
        </a:p>
      </dgm:t>
    </dgm:pt>
    <dgm:pt modelId="{7CDC4830-8416-4104-8549-22A1F5DFA9DE}" type="pres">
      <dgm:prSet presAssocID="{6CDA7BF7-4B6C-44DA-AE7A-C9F3346105D2}" presName="composite" presStyleCnt="0"/>
      <dgm:spPr/>
    </dgm:pt>
    <dgm:pt modelId="{6DC98C41-DA85-4056-A856-73108890D7CC}" type="pres">
      <dgm:prSet presAssocID="{6CDA7BF7-4B6C-44DA-AE7A-C9F3346105D2}" presName="parentText" presStyleLbl="alignNode1" presStyleIdx="0" presStyleCnt="3">
        <dgm:presLayoutVars>
          <dgm:chMax val="1"/>
          <dgm:bulletEnabled val="1"/>
        </dgm:presLayoutVars>
      </dgm:prSet>
      <dgm:spPr/>
      <dgm:t>
        <a:bodyPr/>
        <a:lstStyle/>
        <a:p>
          <a:endParaRPr lang="en-US"/>
        </a:p>
      </dgm:t>
    </dgm:pt>
    <dgm:pt modelId="{82D53D7B-F08E-4DC7-AFF3-51C4B7D346A2}" type="pres">
      <dgm:prSet presAssocID="{6CDA7BF7-4B6C-44DA-AE7A-C9F3346105D2}" presName="descendantText" presStyleLbl="alignAcc1" presStyleIdx="0" presStyleCnt="3">
        <dgm:presLayoutVars>
          <dgm:bulletEnabled val="1"/>
        </dgm:presLayoutVars>
      </dgm:prSet>
      <dgm:spPr/>
      <dgm:t>
        <a:bodyPr/>
        <a:lstStyle/>
        <a:p>
          <a:endParaRPr lang="en-US"/>
        </a:p>
      </dgm:t>
    </dgm:pt>
    <dgm:pt modelId="{F8AAE365-C5A0-4B19-9D70-E8656A53605D}" type="pres">
      <dgm:prSet presAssocID="{729FDA14-A126-4BE7-86DD-1C7504DA2299}" presName="sp" presStyleCnt="0"/>
      <dgm:spPr/>
    </dgm:pt>
    <dgm:pt modelId="{427B4385-3227-431F-98EA-31B782BFE0A5}" type="pres">
      <dgm:prSet presAssocID="{21AAAC61-CF15-4976-BFAF-EB1E4CF586C5}" presName="composite" presStyleCnt="0"/>
      <dgm:spPr/>
    </dgm:pt>
    <dgm:pt modelId="{BFF74EE2-A869-4BA4-AFC6-0CDD9A6E7AD9}" type="pres">
      <dgm:prSet presAssocID="{21AAAC61-CF15-4976-BFAF-EB1E4CF586C5}" presName="parentText" presStyleLbl="alignNode1" presStyleIdx="1" presStyleCnt="3">
        <dgm:presLayoutVars>
          <dgm:chMax val="1"/>
          <dgm:bulletEnabled val="1"/>
        </dgm:presLayoutVars>
      </dgm:prSet>
      <dgm:spPr/>
      <dgm:t>
        <a:bodyPr/>
        <a:lstStyle/>
        <a:p>
          <a:endParaRPr lang="en-US"/>
        </a:p>
      </dgm:t>
    </dgm:pt>
    <dgm:pt modelId="{7461A229-5ADB-4A1B-B134-7EA0FB42387E}" type="pres">
      <dgm:prSet presAssocID="{21AAAC61-CF15-4976-BFAF-EB1E4CF586C5}" presName="descendantText" presStyleLbl="alignAcc1" presStyleIdx="1" presStyleCnt="3">
        <dgm:presLayoutVars>
          <dgm:bulletEnabled val="1"/>
        </dgm:presLayoutVars>
      </dgm:prSet>
      <dgm:spPr/>
      <dgm:t>
        <a:bodyPr/>
        <a:lstStyle/>
        <a:p>
          <a:endParaRPr lang="en-US"/>
        </a:p>
      </dgm:t>
    </dgm:pt>
    <dgm:pt modelId="{AD060F81-29F9-4FE4-9753-1504423865F9}" type="pres">
      <dgm:prSet presAssocID="{508172B1-9FFE-417E-8E7D-A1ED8D557173}" presName="sp" presStyleCnt="0"/>
      <dgm:spPr/>
    </dgm:pt>
    <dgm:pt modelId="{CBEDE0D9-C90D-4745-AD11-46D0BF76F35B}" type="pres">
      <dgm:prSet presAssocID="{E8BF4153-3CDC-4B1C-A516-BC1C52DEA9D2}" presName="composite" presStyleCnt="0"/>
      <dgm:spPr/>
    </dgm:pt>
    <dgm:pt modelId="{F5171198-A854-4235-9182-06FB5E2B7B5F}" type="pres">
      <dgm:prSet presAssocID="{E8BF4153-3CDC-4B1C-A516-BC1C52DEA9D2}" presName="parentText" presStyleLbl="alignNode1" presStyleIdx="2" presStyleCnt="3">
        <dgm:presLayoutVars>
          <dgm:chMax val="1"/>
          <dgm:bulletEnabled val="1"/>
        </dgm:presLayoutVars>
      </dgm:prSet>
      <dgm:spPr/>
      <dgm:t>
        <a:bodyPr/>
        <a:lstStyle/>
        <a:p>
          <a:endParaRPr lang="en-US"/>
        </a:p>
      </dgm:t>
    </dgm:pt>
    <dgm:pt modelId="{1ADB8F25-1E8A-4DB6-BCE2-63234B8922E0}" type="pres">
      <dgm:prSet presAssocID="{E8BF4153-3CDC-4B1C-A516-BC1C52DEA9D2}" presName="descendantText" presStyleLbl="alignAcc1" presStyleIdx="2" presStyleCnt="3">
        <dgm:presLayoutVars>
          <dgm:bulletEnabled val="1"/>
        </dgm:presLayoutVars>
      </dgm:prSet>
      <dgm:spPr/>
      <dgm:t>
        <a:bodyPr/>
        <a:lstStyle/>
        <a:p>
          <a:endParaRPr lang="en-US"/>
        </a:p>
      </dgm:t>
    </dgm:pt>
  </dgm:ptLst>
  <dgm:cxnLst>
    <dgm:cxn modelId="{69D7E432-33E2-4F87-BAB1-CEB710A7ADA4}" type="presOf" srcId="{E8BF4153-3CDC-4B1C-A516-BC1C52DEA9D2}" destId="{F5171198-A854-4235-9182-06FB5E2B7B5F}" srcOrd="0" destOrd="0" presId="urn:microsoft.com/office/officeart/2005/8/layout/chevron2"/>
    <dgm:cxn modelId="{E2B7FCCF-2CFA-4FE2-94DD-1795D8446FF9}" type="presOf" srcId="{1DC0ADE7-B2A8-4E0F-86CE-3DAF417D883A}" destId="{7461A229-5ADB-4A1B-B134-7EA0FB42387E}" srcOrd="0" destOrd="1" presId="urn:microsoft.com/office/officeart/2005/8/layout/chevron2"/>
    <dgm:cxn modelId="{BDFF406C-C2AB-4188-B39C-5AAE51D799B4}" type="presOf" srcId="{3D80097B-D50D-4410-8EEA-90885AC534CD}" destId="{7461A229-5ADB-4A1B-B134-7EA0FB42387E}" srcOrd="0" destOrd="2" presId="urn:microsoft.com/office/officeart/2005/8/layout/chevron2"/>
    <dgm:cxn modelId="{258F35DD-5953-4712-A352-08061DC33010}" srcId="{21AAAC61-CF15-4976-BFAF-EB1E4CF586C5}" destId="{3D80097B-D50D-4410-8EEA-90885AC534CD}" srcOrd="2" destOrd="0" parTransId="{CFB71437-8609-45D9-AC70-B0B99E47818A}" sibTransId="{AD524139-A73A-470D-B2A7-118E3110AF3E}"/>
    <dgm:cxn modelId="{1CB5C0EC-3500-45DC-AF7F-B74101A31AFA}" srcId="{E8BF4153-3CDC-4B1C-A516-BC1C52DEA9D2}" destId="{67D52D61-24F2-4B64-A72F-8E2593F6719A}" srcOrd="0" destOrd="0" parTransId="{879F4DFB-2857-415A-9EE8-6998486E9580}" sibTransId="{F2FD0DF5-A252-41B0-A5D5-0DC46F7AC6E4}"/>
    <dgm:cxn modelId="{AABEF313-9EBB-4606-9D5D-18D19D17D154}" srcId="{21AAAC61-CF15-4976-BFAF-EB1E4CF586C5}" destId="{1DC0ADE7-B2A8-4E0F-86CE-3DAF417D883A}" srcOrd="1" destOrd="0" parTransId="{A0CA85F0-8EB3-4963-BA75-597612B1368B}" sibTransId="{B67D7074-8F1C-4610-BFCC-8160C9A7E3D3}"/>
    <dgm:cxn modelId="{850BE216-BADE-41D5-BB8B-9712FB3FDCD4}" type="presOf" srcId="{6CDA7BF7-4B6C-44DA-AE7A-C9F3346105D2}" destId="{6DC98C41-DA85-4056-A856-73108890D7CC}" srcOrd="0" destOrd="0" presId="urn:microsoft.com/office/officeart/2005/8/layout/chevron2"/>
    <dgm:cxn modelId="{4BCF4C41-50A4-4507-9EC1-E4E7647DF6FD}" srcId="{E8BF4153-3CDC-4B1C-A516-BC1C52DEA9D2}" destId="{2050191D-9732-4247-8CD5-AE6B9ADF6303}" srcOrd="1" destOrd="0" parTransId="{5C25EA68-7E1A-402E-B498-C955D11E277E}" sibTransId="{5EF1FB8C-0314-4E94-99AF-61BC88AC8B50}"/>
    <dgm:cxn modelId="{C3FAB622-FE32-4E27-9623-C78B20E76715}" srcId="{ABB9C2E3-BB65-4068-A610-2FD648179728}" destId="{6CDA7BF7-4B6C-44DA-AE7A-C9F3346105D2}" srcOrd="0" destOrd="0" parTransId="{3F949D9F-CA6F-4062-89E4-A6B6245E9169}" sibTransId="{729FDA14-A126-4BE7-86DD-1C7504DA2299}"/>
    <dgm:cxn modelId="{4201AA3D-DD79-4BA4-A4A5-881CEB0B70C3}" srcId="{6CDA7BF7-4B6C-44DA-AE7A-C9F3346105D2}" destId="{5DFB6C2F-025E-465B-A9E5-55A70C6F3FA8}" srcOrd="2" destOrd="0" parTransId="{CB0448EF-DBE2-4E17-A59D-8B95768E6855}" sibTransId="{483DB355-9672-4E1C-820C-53EE2BCDEFA7}"/>
    <dgm:cxn modelId="{A7DFFF41-B95C-4113-A5DF-12A23DDF3E8B}" srcId="{ABB9C2E3-BB65-4068-A610-2FD648179728}" destId="{21AAAC61-CF15-4976-BFAF-EB1E4CF586C5}" srcOrd="1" destOrd="0" parTransId="{61C3EAB3-B809-46C9-990D-07D0E55F15E7}" sibTransId="{508172B1-9FFE-417E-8E7D-A1ED8D557173}"/>
    <dgm:cxn modelId="{5C9CA3C6-944C-42DE-ADE3-57677CB2D324}" type="presOf" srcId="{21AAAC61-CF15-4976-BFAF-EB1E4CF586C5}" destId="{BFF74EE2-A869-4BA4-AFC6-0CDD9A6E7AD9}" srcOrd="0" destOrd="0" presId="urn:microsoft.com/office/officeart/2005/8/layout/chevron2"/>
    <dgm:cxn modelId="{62EFC79E-544D-4D1C-A84A-2A664B459F9B}" type="presOf" srcId="{ABB9C2E3-BB65-4068-A610-2FD648179728}" destId="{AB9A620D-F635-4730-9A39-5D73064E4DDB}" srcOrd="0" destOrd="0" presId="urn:microsoft.com/office/officeart/2005/8/layout/chevron2"/>
    <dgm:cxn modelId="{D7550DB2-97AB-4179-AC9F-615E314CFC0A}" type="presOf" srcId="{C4292F38-2DCC-41A3-AD37-88ED31094BA1}" destId="{82D53D7B-F08E-4DC7-AFF3-51C4B7D346A2}" srcOrd="0" destOrd="1" presId="urn:microsoft.com/office/officeart/2005/8/layout/chevron2"/>
    <dgm:cxn modelId="{50EF015D-AEC9-4A6D-A9E2-D27D5CDA28B9}" type="presOf" srcId="{2050191D-9732-4247-8CD5-AE6B9ADF6303}" destId="{1ADB8F25-1E8A-4DB6-BCE2-63234B8922E0}" srcOrd="0" destOrd="1" presId="urn:microsoft.com/office/officeart/2005/8/layout/chevron2"/>
    <dgm:cxn modelId="{96FDA340-6DC2-4CC3-B183-F212E193E869}" srcId="{6CDA7BF7-4B6C-44DA-AE7A-C9F3346105D2}" destId="{C4292F38-2DCC-41A3-AD37-88ED31094BA1}" srcOrd="1" destOrd="0" parTransId="{4981C77F-67A9-4808-8E06-0E8989F8A532}" sibTransId="{94BB9F00-3EBE-473C-AC65-641B62F7C6B3}"/>
    <dgm:cxn modelId="{12A77352-8357-40C5-8BDA-B89CEAE918B6}" srcId="{6CDA7BF7-4B6C-44DA-AE7A-C9F3346105D2}" destId="{12FA2E19-FEBD-4098-B88E-EDC3D8C5B9CB}" srcOrd="0" destOrd="0" parTransId="{CF3E9F1D-D1F2-4710-8F6C-9DAA720018AA}" sibTransId="{A7CFCFE0-4CF3-4090-A5FD-213CFD09BB2C}"/>
    <dgm:cxn modelId="{E63C8D43-8252-4D88-A07A-9A4EEFB6AEB1}" srcId="{ABB9C2E3-BB65-4068-A610-2FD648179728}" destId="{E8BF4153-3CDC-4B1C-A516-BC1C52DEA9D2}" srcOrd="2" destOrd="0" parTransId="{0B2EDAF4-F7A7-4E18-BA37-E6B92DDD2E48}" sibTransId="{5B68BAA3-4C0B-4D00-A645-BFB7F1F6E87D}"/>
    <dgm:cxn modelId="{F3949A3D-FCA9-4FA4-A614-EAD481029DDF}" type="presOf" srcId="{C392114F-EC4E-4CAB-830E-AE3459E9EDC8}" destId="{7461A229-5ADB-4A1B-B134-7EA0FB42387E}" srcOrd="0" destOrd="0" presId="urn:microsoft.com/office/officeart/2005/8/layout/chevron2"/>
    <dgm:cxn modelId="{CEE4D92C-FD06-4EB0-A29F-1D676723D61D}" type="presOf" srcId="{5DFB6C2F-025E-465B-A9E5-55A70C6F3FA8}" destId="{82D53D7B-F08E-4DC7-AFF3-51C4B7D346A2}" srcOrd="0" destOrd="2" presId="urn:microsoft.com/office/officeart/2005/8/layout/chevron2"/>
    <dgm:cxn modelId="{9016CD09-4549-4EA9-8623-3948B556223E}" type="presOf" srcId="{12FA2E19-FEBD-4098-B88E-EDC3D8C5B9CB}" destId="{82D53D7B-F08E-4DC7-AFF3-51C4B7D346A2}" srcOrd="0" destOrd="0" presId="urn:microsoft.com/office/officeart/2005/8/layout/chevron2"/>
    <dgm:cxn modelId="{1D57B16B-1BB7-49B9-8FD5-F0C0D6E27A80}" srcId="{21AAAC61-CF15-4976-BFAF-EB1E4CF586C5}" destId="{C392114F-EC4E-4CAB-830E-AE3459E9EDC8}" srcOrd="0" destOrd="0" parTransId="{94D63388-02F7-41CB-B49D-68B8809921F8}" sibTransId="{F0D6B4A6-1AA7-4C2B-AB48-D5AE8EE912F4}"/>
    <dgm:cxn modelId="{CF6E96E0-6F3A-4A0F-A7F3-E05B23EF320E}" type="presOf" srcId="{67D52D61-24F2-4B64-A72F-8E2593F6719A}" destId="{1ADB8F25-1E8A-4DB6-BCE2-63234B8922E0}" srcOrd="0" destOrd="0" presId="urn:microsoft.com/office/officeart/2005/8/layout/chevron2"/>
    <dgm:cxn modelId="{A85A1CA1-4318-4D1D-82A2-8721ED74E836}" type="presParOf" srcId="{AB9A620D-F635-4730-9A39-5D73064E4DDB}" destId="{7CDC4830-8416-4104-8549-22A1F5DFA9DE}" srcOrd="0" destOrd="0" presId="urn:microsoft.com/office/officeart/2005/8/layout/chevron2"/>
    <dgm:cxn modelId="{8E12D05A-FDA8-4C53-AECD-E3B644E1EC76}" type="presParOf" srcId="{7CDC4830-8416-4104-8549-22A1F5DFA9DE}" destId="{6DC98C41-DA85-4056-A856-73108890D7CC}" srcOrd="0" destOrd="0" presId="urn:microsoft.com/office/officeart/2005/8/layout/chevron2"/>
    <dgm:cxn modelId="{B5775405-0B8D-4478-9887-0F24DB91589C}" type="presParOf" srcId="{7CDC4830-8416-4104-8549-22A1F5DFA9DE}" destId="{82D53D7B-F08E-4DC7-AFF3-51C4B7D346A2}" srcOrd="1" destOrd="0" presId="urn:microsoft.com/office/officeart/2005/8/layout/chevron2"/>
    <dgm:cxn modelId="{EAC3A0F2-1B2B-4680-81D9-13F8DE413F8C}" type="presParOf" srcId="{AB9A620D-F635-4730-9A39-5D73064E4DDB}" destId="{F8AAE365-C5A0-4B19-9D70-E8656A53605D}" srcOrd="1" destOrd="0" presId="urn:microsoft.com/office/officeart/2005/8/layout/chevron2"/>
    <dgm:cxn modelId="{228E8B7A-3E1D-4ED3-AF25-1ED8630080AC}" type="presParOf" srcId="{AB9A620D-F635-4730-9A39-5D73064E4DDB}" destId="{427B4385-3227-431F-98EA-31B782BFE0A5}" srcOrd="2" destOrd="0" presId="urn:microsoft.com/office/officeart/2005/8/layout/chevron2"/>
    <dgm:cxn modelId="{69F4AE3D-2224-42A0-813E-787B8031E53C}" type="presParOf" srcId="{427B4385-3227-431F-98EA-31B782BFE0A5}" destId="{BFF74EE2-A869-4BA4-AFC6-0CDD9A6E7AD9}" srcOrd="0" destOrd="0" presId="urn:microsoft.com/office/officeart/2005/8/layout/chevron2"/>
    <dgm:cxn modelId="{56ADF366-1B3D-40B8-9B8B-1D5D0BF83F02}" type="presParOf" srcId="{427B4385-3227-431F-98EA-31B782BFE0A5}" destId="{7461A229-5ADB-4A1B-B134-7EA0FB42387E}" srcOrd="1" destOrd="0" presId="urn:microsoft.com/office/officeart/2005/8/layout/chevron2"/>
    <dgm:cxn modelId="{1BF9C83F-48AD-49A2-B2ED-8646C20BC0F7}" type="presParOf" srcId="{AB9A620D-F635-4730-9A39-5D73064E4DDB}" destId="{AD060F81-29F9-4FE4-9753-1504423865F9}" srcOrd="3" destOrd="0" presId="urn:microsoft.com/office/officeart/2005/8/layout/chevron2"/>
    <dgm:cxn modelId="{C3979EB3-3BE7-4F87-AE82-894914165975}" type="presParOf" srcId="{AB9A620D-F635-4730-9A39-5D73064E4DDB}" destId="{CBEDE0D9-C90D-4745-AD11-46D0BF76F35B}" srcOrd="4" destOrd="0" presId="urn:microsoft.com/office/officeart/2005/8/layout/chevron2"/>
    <dgm:cxn modelId="{BB290039-A0E8-43B7-8A56-B94854F43B78}" type="presParOf" srcId="{CBEDE0D9-C90D-4745-AD11-46D0BF76F35B}" destId="{F5171198-A854-4235-9182-06FB5E2B7B5F}" srcOrd="0" destOrd="0" presId="urn:microsoft.com/office/officeart/2005/8/layout/chevron2"/>
    <dgm:cxn modelId="{D1816467-E88F-4061-979B-039DC8219533}" type="presParOf" srcId="{CBEDE0D9-C90D-4745-AD11-46D0BF76F35B}" destId="{1ADB8F25-1E8A-4DB6-BCE2-63234B8922E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580CFA-6CB4-4D4A-8741-A7FCD4DFC281}" type="doc">
      <dgm:prSet loTypeId="urn:microsoft.com/office/officeart/2005/8/layout/pyramid1" loCatId="pyramid" qsTypeId="urn:microsoft.com/office/officeart/2005/8/quickstyle/simple1" qsCatId="simple" csTypeId="urn:microsoft.com/office/officeart/2005/8/colors/accent1_2" csCatId="accent1" phldr="1"/>
      <dgm:spPr/>
    </dgm:pt>
    <dgm:pt modelId="{8811EE70-0E63-4F56-90CD-E0DFEB0F608B}">
      <dgm:prSet phldrT="[Text]" custT="1"/>
      <dgm:spPr/>
      <dgm:t>
        <a:bodyPr/>
        <a:lstStyle/>
        <a:p>
          <a:r>
            <a:rPr lang="en-US" sz="2000" dirty="0" smtClean="0"/>
            <a:t> </a:t>
          </a:r>
          <a:endParaRPr lang="en-US" sz="2000" dirty="0"/>
        </a:p>
      </dgm:t>
    </dgm:pt>
    <dgm:pt modelId="{4B039A97-C19F-4481-AF83-645506F48F24}" type="parTrans" cxnId="{FEC39A27-D53E-47D6-88ED-6377A42AFF2E}">
      <dgm:prSet/>
      <dgm:spPr/>
      <dgm:t>
        <a:bodyPr/>
        <a:lstStyle/>
        <a:p>
          <a:endParaRPr lang="en-US"/>
        </a:p>
      </dgm:t>
    </dgm:pt>
    <dgm:pt modelId="{95289816-C694-4876-8EE7-DB2113C3001C}" type="sibTrans" cxnId="{FEC39A27-D53E-47D6-88ED-6377A42AFF2E}">
      <dgm:prSet/>
      <dgm:spPr/>
      <dgm:t>
        <a:bodyPr/>
        <a:lstStyle/>
        <a:p>
          <a:endParaRPr lang="en-US"/>
        </a:p>
      </dgm:t>
    </dgm:pt>
    <dgm:pt modelId="{31B987CA-2C50-4C4B-9944-7DA55B530E81}">
      <dgm:prSet phldrT="[Text]"/>
      <dgm:spPr/>
      <dgm:t>
        <a:bodyPr/>
        <a:lstStyle/>
        <a:p>
          <a:r>
            <a:rPr lang="en-US" dirty="0" smtClean="0">
              <a:solidFill>
                <a:schemeClr val="bg1"/>
              </a:solidFill>
            </a:rPr>
            <a:t>Division of Emergency Management</a:t>
          </a:r>
          <a:endParaRPr lang="en-US" dirty="0">
            <a:solidFill>
              <a:schemeClr val="bg1"/>
            </a:solidFill>
          </a:endParaRPr>
        </a:p>
      </dgm:t>
    </dgm:pt>
    <dgm:pt modelId="{1AC577C2-1C9A-42A8-B5E6-B25BE676D74D}" type="parTrans" cxnId="{2C1B6035-196C-4180-92A6-91F29BE8049E}">
      <dgm:prSet/>
      <dgm:spPr/>
      <dgm:t>
        <a:bodyPr/>
        <a:lstStyle/>
        <a:p>
          <a:endParaRPr lang="en-US"/>
        </a:p>
      </dgm:t>
    </dgm:pt>
    <dgm:pt modelId="{6FB187D4-9B07-44A9-9725-2CA27A9DF6CB}" type="sibTrans" cxnId="{2C1B6035-196C-4180-92A6-91F29BE8049E}">
      <dgm:prSet/>
      <dgm:spPr/>
      <dgm:t>
        <a:bodyPr/>
        <a:lstStyle/>
        <a:p>
          <a:endParaRPr lang="en-US"/>
        </a:p>
      </dgm:t>
    </dgm:pt>
    <dgm:pt modelId="{F8B96F11-2836-4C94-B9F9-8C3C41774C98}">
      <dgm:prSet phldrT="[Text]"/>
      <dgm:spPr/>
      <dgm:t>
        <a:bodyPr/>
        <a:lstStyle/>
        <a:p>
          <a:r>
            <a:rPr lang="en-US" dirty="0" smtClean="0">
              <a:solidFill>
                <a:schemeClr val="bg1"/>
              </a:solidFill>
            </a:rPr>
            <a:t>Emergency Management Council</a:t>
          </a:r>
          <a:endParaRPr lang="en-US" dirty="0">
            <a:solidFill>
              <a:schemeClr val="bg1"/>
            </a:solidFill>
          </a:endParaRPr>
        </a:p>
      </dgm:t>
    </dgm:pt>
    <dgm:pt modelId="{B8003D7E-A551-4B83-A675-F56DB7D1924D}" type="parTrans" cxnId="{177726C7-6332-4F49-8828-3F1E8DD199DB}">
      <dgm:prSet/>
      <dgm:spPr/>
      <dgm:t>
        <a:bodyPr/>
        <a:lstStyle/>
        <a:p>
          <a:endParaRPr lang="en-US"/>
        </a:p>
      </dgm:t>
    </dgm:pt>
    <dgm:pt modelId="{20D9275E-B909-4261-8986-400DCAE71F90}" type="sibTrans" cxnId="{177726C7-6332-4F49-8828-3F1E8DD199DB}">
      <dgm:prSet/>
      <dgm:spPr/>
      <dgm:t>
        <a:bodyPr/>
        <a:lstStyle/>
        <a:p>
          <a:endParaRPr lang="en-US"/>
        </a:p>
      </dgm:t>
    </dgm:pt>
    <dgm:pt modelId="{D2AA8D8C-D7E6-498F-A688-5C393B69563D}">
      <dgm:prSet phldrT="[Text]"/>
      <dgm:spPr/>
      <dgm:t>
        <a:bodyPr/>
        <a:lstStyle/>
        <a:p>
          <a:r>
            <a:rPr lang="en-US" dirty="0" smtClean="0">
              <a:solidFill>
                <a:schemeClr val="bg1"/>
              </a:solidFill>
            </a:rPr>
            <a:t>Disaster District Chairmen</a:t>
          </a:r>
          <a:br>
            <a:rPr lang="en-US" dirty="0" smtClean="0">
              <a:solidFill>
                <a:schemeClr val="bg1"/>
              </a:solidFill>
            </a:rPr>
          </a:br>
          <a:r>
            <a:rPr lang="en-US" dirty="0" smtClean="0">
              <a:solidFill>
                <a:schemeClr val="bg1"/>
              </a:solidFill>
            </a:rPr>
            <a:t>(Highway Patrol Commander)</a:t>
          </a:r>
          <a:endParaRPr lang="en-US" dirty="0">
            <a:solidFill>
              <a:schemeClr val="bg1"/>
            </a:solidFill>
          </a:endParaRPr>
        </a:p>
      </dgm:t>
    </dgm:pt>
    <dgm:pt modelId="{88BDE836-7A6E-4EFF-89AD-959D8DBDDA98}" type="parTrans" cxnId="{7360C112-869B-4734-94EF-B2C798F2A766}">
      <dgm:prSet/>
      <dgm:spPr/>
      <dgm:t>
        <a:bodyPr/>
        <a:lstStyle/>
        <a:p>
          <a:endParaRPr lang="en-US"/>
        </a:p>
      </dgm:t>
    </dgm:pt>
    <dgm:pt modelId="{98ADB6EF-0FFA-48E4-8DF3-D7BB95F7C097}" type="sibTrans" cxnId="{7360C112-869B-4734-94EF-B2C798F2A766}">
      <dgm:prSet/>
      <dgm:spPr/>
      <dgm:t>
        <a:bodyPr/>
        <a:lstStyle/>
        <a:p>
          <a:endParaRPr lang="en-US"/>
        </a:p>
      </dgm:t>
    </dgm:pt>
    <dgm:pt modelId="{C40635B3-CAEE-49D0-96BF-BDB032E92724}">
      <dgm:prSet phldrT="[Text]"/>
      <dgm:spPr/>
      <dgm:t>
        <a:bodyPr/>
        <a:lstStyle/>
        <a:p>
          <a:r>
            <a:rPr lang="en-US" dirty="0" smtClean="0">
              <a:solidFill>
                <a:schemeClr val="bg1"/>
              </a:solidFill>
            </a:rPr>
            <a:t>Mayors &amp; County Judges</a:t>
          </a:r>
          <a:endParaRPr lang="en-US" dirty="0">
            <a:solidFill>
              <a:schemeClr val="bg1"/>
            </a:solidFill>
          </a:endParaRPr>
        </a:p>
      </dgm:t>
    </dgm:pt>
    <dgm:pt modelId="{8AB00AAA-5A2D-4178-93A4-6753E6A90501}" type="parTrans" cxnId="{F343E19A-6E27-4CA4-BA5B-F74BA60F44FD}">
      <dgm:prSet/>
      <dgm:spPr/>
      <dgm:t>
        <a:bodyPr/>
        <a:lstStyle/>
        <a:p>
          <a:endParaRPr lang="en-US"/>
        </a:p>
      </dgm:t>
    </dgm:pt>
    <dgm:pt modelId="{7041B032-04E9-4837-948E-702B5DDC5620}" type="sibTrans" cxnId="{F343E19A-6E27-4CA4-BA5B-F74BA60F44FD}">
      <dgm:prSet/>
      <dgm:spPr/>
      <dgm:t>
        <a:bodyPr/>
        <a:lstStyle/>
        <a:p>
          <a:endParaRPr lang="en-US"/>
        </a:p>
      </dgm:t>
    </dgm:pt>
    <dgm:pt modelId="{55565CBC-AB26-480B-8240-9A5176E2C0CA}" type="pres">
      <dgm:prSet presAssocID="{66580CFA-6CB4-4D4A-8741-A7FCD4DFC281}" presName="Name0" presStyleCnt="0">
        <dgm:presLayoutVars>
          <dgm:dir/>
          <dgm:animLvl val="lvl"/>
          <dgm:resizeHandles val="exact"/>
        </dgm:presLayoutVars>
      </dgm:prSet>
      <dgm:spPr/>
    </dgm:pt>
    <dgm:pt modelId="{D1560889-1219-44D1-B988-DCDB30E4BD0E}" type="pres">
      <dgm:prSet presAssocID="{8811EE70-0E63-4F56-90CD-E0DFEB0F608B}" presName="Name8" presStyleCnt="0"/>
      <dgm:spPr/>
    </dgm:pt>
    <dgm:pt modelId="{CB42ABCC-5AD4-4DF7-8FD1-ECA2C662F0DD}" type="pres">
      <dgm:prSet presAssocID="{8811EE70-0E63-4F56-90CD-E0DFEB0F608B}" presName="level" presStyleLbl="node1" presStyleIdx="0" presStyleCnt="5">
        <dgm:presLayoutVars>
          <dgm:chMax val="1"/>
          <dgm:bulletEnabled val="1"/>
        </dgm:presLayoutVars>
      </dgm:prSet>
      <dgm:spPr/>
      <dgm:t>
        <a:bodyPr/>
        <a:lstStyle/>
        <a:p>
          <a:endParaRPr lang="en-US"/>
        </a:p>
      </dgm:t>
    </dgm:pt>
    <dgm:pt modelId="{AFACBB2C-72C0-4DE1-A51B-67C6BA59E9A4}" type="pres">
      <dgm:prSet presAssocID="{8811EE70-0E63-4F56-90CD-E0DFEB0F608B}" presName="levelTx" presStyleLbl="revTx" presStyleIdx="0" presStyleCnt="0">
        <dgm:presLayoutVars>
          <dgm:chMax val="1"/>
          <dgm:bulletEnabled val="1"/>
        </dgm:presLayoutVars>
      </dgm:prSet>
      <dgm:spPr/>
      <dgm:t>
        <a:bodyPr/>
        <a:lstStyle/>
        <a:p>
          <a:endParaRPr lang="en-US"/>
        </a:p>
      </dgm:t>
    </dgm:pt>
    <dgm:pt modelId="{D2336FCC-75EC-4F00-B96A-72726CBDD247}" type="pres">
      <dgm:prSet presAssocID="{31B987CA-2C50-4C4B-9944-7DA55B530E81}" presName="Name8" presStyleCnt="0"/>
      <dgm:spPr/>
    </dgm:pt>
    <dgm:pt modelId="{A7C4919D-A203-4DC4-B895-59C4CE0178DD}" type="pres">
      <dgm:prSet presAssocID="{31B987CA-2C50-4C4B-9944-7DA55B530E81}" presName="level" presStyleLbl="node1" presStyleIdx="1" presStyleCnt="5">
        <dgm:presLayoutVars>
          <dgm:chMax val="1"/>
          <dgm:bulletEnabled val="1"/>
        </dgm:presLayoutVars>
      </dgm:prSet>
      <dgm:spPr/>
      <dgm:t>
        <a:bodyPr/>
        <a:lstStyle/>
        <a:p>
          <a:endParaRPr lang="en-US"/>
        </a:p>
      </dgm:t>
    </dgm:pt>
    <dgm:pt modelId="{6954274A-2B7F-4379-994E-1990E9AA6499}" type="pres">
      <dgm:prSet presAssocID="{31B987CA-2C50-4C4B-9944-7DA55B530E81}" presName="levelTx" presStyleLbl="revTx" presStyleIdx="0" presStyleCnt="0">
        <dgm:presLayoutVars>
          <dgm:chMax val="1"/>
          <dgm:bulletEnabled val="1"/>
        </dgm:presLayoutVars>
      </dgm:prSet>
      <dgm:spPr/>
      <dgm:t>
        <a:bodyPr/>
        <a:lstStyle/>
        <a:p>
          <a:endParaRPr lang="en-US"/>
        </a:p>
      </dgm:t>
    </dgm:pt>
    <dgm:pt modelId="{B2F15FE4-E125-4911-9EB1-CEEABD37BD39}" type="pres">
      <dgm:prSet presAssocID="{F8B96F11-2836-4C94-B9F9-8C3C41774C98}" presName="Name8" presStyleCnt="0"/>
      <dgm:spPr/>
    </dgm:pt>
    <dgm:pt modelId="{3E8AC604-2380-4616-8230-9E9E1766A72B}" type="pres">
      <dgm:prSet presAssocID="{F8B96F11-2836-4C94-B9F9-8C3C41774C98}" presName="level" presStyleLbl="node1" presStyleIdx="2" presStyleCnt="5">
        <dgm:presLayoutVars>
          <dgm:chMax val="1"/>
          <dgm:bulletEnabled val="1"/>
        </dgm:presLayoutVars>
      </dgm:prSet>
      <dgm:spPr/>
      <dgm:t>
        <a:bodyPr/>
        <a:lstStyle/>
        <a:p>
          <a:endParaRPr lang="en-US"/>
        </a:p>
      </dgm:t>
    </dgm:pt>
    <dgm:pt modelId="{7BF719E6-E8C5-4B4B-AFD5-5E4B9439CA0C}" type="pres">
      <dgm:prSet presAssocID="{F8B96F11-2836-4C94-B9F9-8C3C41774C98}" presName="levelTx" presStyleLbl="revTx" presStyleIdx="0" presStyleCnt="0">
        <dgm:presLayoutVars>
          <dgm:chMax val="1"/>
          <dgm:bulletEnabled val="1"/>
        </dgm:presLayoutVars>
      </dgm:prSet>
      <dgm:spPr/>
      <dgm:t>
        <a:bodyPr/>
        <a:lstStyle/>
        <a:p>
          <a:endParaRPr lang="en-US"/>
        </a:p>
      </dgm:t>
    </dgm:pt>
    <dgm:pt modelId="{17374FC0-B809-4DCE-945B-31D1B887C92E}" type="pres">
      <dgm:prSet presAssocID="{D2AA8D8C-D7E6-498F-A688-5C393B69563D}" presName="Name8" presStyleCnt="0"/>
      <dgm:spPr/>
    </dgm:pt>
    <dgm:pt modelId="{3AE061ED-A348-4635-9E30-A5F10EB9A497}" type="pres">
      <dgm:prSet presAssocID="{D2AA8D8C-D7E6-498F-A688-5C393B69563D}" presName="level" presStyleLbl="node1" presStyleIdx="3" presStyleCnt="5">
        <dgm:presLayoutVars>
          <dgm:chMax val="1"/>
          <dgm:bulletEnabled val="1"/>
        </dgm:presLayoutVars>
      </dgm:prSet>
      <dgm:spPr/>
      <dgm:t>
        <a:bodyPr/>
        <a:lstStyle/>
        <a:p>
          <a:endParaRPr lang="en-US"/>
        </a:p>
      </dgm:t>
    </dgm:pt>
    <dgm:pt modelId="{27D698DA-52BD-4602-836F-05B4E6A6C894}" type="pres">
      <dgm:prSet presAssocID="{D2AA8D8C-D7E6-498F-A688-5C393B69563D}" presName="levelTx" presStyleLbl="revTx" presStyleIdx="0" presStyleCnt="0">
        <dgm:presLayoutVars>
          <dgm:chMax val="1"/>
          <dgm:bulletEnabled val="1"/>
        </dgm:presLayoutVars>
      </dgm:prSet>
      <dgm:spPr/>
      <dgm:t>
        <a:bodyPr/>
        <a:lstStyle/>
        <a:p>
          <a:endParaRPr lang="en-US"/>
        </a:p>
      </dgm:t>
    </dgm:pt>
    <dgm:pt modelId="{B7FF44B1-EB81-47F5-821F-5E3A2F3D3416}" type="pres">
      <dgm:prSet presAssocID="{C40635B3-CAEE-49D0-96BF-BDB032E92724}" presName="Name8" presStyleCnt="0"/>
      <dgm:spPr/>
    </dgm:pt>
    <dgm:pt modelId="{E50E1B3F-00B2-4CA0-84F6-13A395684FF8}" type="pres">
      <dgm:prSet presAssocID="{C40635B3-CAEE-49D0-96BF-BDB032E92724}" presName="level" presStyleLbl="node1" presStyleIdx="4" presStyleCnt="5">
        <dgm:presLayoutVars>
          <dgm:chMax val="1"/>
          <dgm:bulletEnabled val="1"/>
        </dgm:presLayoutVars>
      </dgm:prSet>
      <dgm:spPr/>
      <dgm:t>
        <a:bodyPr/>
        <a:lstStyle/>
        <a:p>
          <a:endParaRPr lang="en-US"/>
        </a:p>
      </dgm:t>
    </dgm:pt>
    <dgm:pt modelId="{2C7D574A-7145-46FF-B3D2-5BC7A70256AB}" type="pres">
      <dgm:prSet presAssocID="{C40635B3-CAEE-49D0-96BF-BDB032E92724}" presName="levelTx" presStyleLbl="revTx" presStyleIdx="0" presStyleCnt="0">
        <dgm:presLayoutVars>
          <dgm:chMax val="1"/>
          <dgm:bulletEnabled val="1"/>
        </dgm:presLayoutVars>
      </dgm:prSet>
      <dgm:spPr/>
      <dgm:t>
        <a:bodyPr/>
        <a:lstStyle/>
        <a:p>
          <a:endParaRPr lang="en-US"/>
        </a:p>
      </dgm:t>
    </dgm:pt>
  </dgm:ptLst>
  <dgm:cxnLst>
    <dgm:cxn modelId="{DB3B6F3D-A71B-4A76-A057-8D7A5890C2AF}" type="presOf" srcId="{8811EE70-0E63-4F56-90CD-E0DFEB0F608B}" destId="{CB42ABCC-5AD4-4DF7-8FD1-ECA2C662F0DD}" srcOrd="0" destOrd="0" presId="urn:microsoft.com/office/officeart/2005/8/layout/pyramid1"/>
    <dgm:cxn modelId="{2C1B6035-196C-4180-92A6-91F29BE8049E}" srcId="{66580CFA-6CB4-4D4A-8741-A7FCD4DFC281}" destId="{31B987CA-2C50-4C4B-9944-7DA55B530E81}" srcOrd="1" destOrd="0" parTransId="{1AC577C2-1C9A-42A8-B5E6-B25BE676D74D}" sibTransId="{6FB187D4-9B07-44A9-9725-2CA27A9DF6CB}"/>
    <dgm:cxn modelId="{F343E19A-6E27-4CA4-BA5B-F74BA60F44FD}" srcId="{66580CFA-6CB4-4D4A-8741-A7FCD4DFC281}" destId="{C40635B3-CAEE-49D0-96BF-BDB032E92724}" srcOrd="4" destOrd="0" parTransId="{8AB00AAA-5A2D-4178-93A4-6753E6A90501}" sibTransId="{7041B032-04E9-4837-948E-702B5DDC5620}"/>
    <dgm:cxn modelId="{6A8DD97C-E878-4778-9F09-0CCF22CBD66D}" type="presOf" srcId="{F8B96F11-2836-4C94-B9F9-8C3C41774C98}" destId="{7BF719E6-E8C5-4B4B-AFD5-5E4B9439CA0C}" srcOrd="1" destOrd="0" presId="urn:microsoft.com/office/officeart/2005/8/layout/pyramid1"/>
    <dgm:cxn modelId="{A27C90EE-67C6-459F-90A5-8F616E8923C4}" type="presOf" srcId="{66580CFA-6CB4-4D4A-8741-A7FCD4DFC281}" destId="{55565CBC-AB26-480B-8240-9A5176E2C0CA}" srcOrd="0" destOrd="0" presId="urn:microsoft.com/office/officeart/2005/8/layout/pyramid1"/>
    <dgm:cxn modelId="{3608C3A2-9768-4D0A-AA9E-BCDFD5381858}" type="presOf" srcId="{C40635B3-CAEE-49D0-96BF-BDB032E92724}" destId="{E50E1B3F-00B2-4CA0-84F6-13A395684FF8}" srcOrd="0" destOrd="0" presId="urn:microsoft.com/office/officeart/2005/8/layout/pyramid1"/>
    <dgm:cxn modelId="{D9A0B7EB-0066-4B88-8664-1F3453179FC6}" type="presOf" srcId="{C40635B3-CAEE-49D0-96BF-BDB032E92724}" destId="{2C7D574A-7145-46FF-B3D2-5BC7A70256AB}" srcOrd="1" destOrd="0" presId="urn:microsoft.com/office/officeart/2005/8/layout/pyramid1"/>
    <dgm:cxn modelId="{ADF6CBE3-31EA-4D93-BBB1-078032AD518F}" type="presOf" srcId="{D2AA8D8C-D7E6-498F-A688-5C393B69563D}" destId="{27D698DA-52BD-4602-836F-05B4E6A6C894}" srcOrd="1" destOrd="0" presId="urn:microsoft.com/office/officeart/2005/8/layout/pyramid1"/>
    <dgm:cxn modelId="{7D56C988-E1DC-438C-88A9-4F1B6C7444D5}" type="presOf" srcId="{F8B96F11-2836-4C94-B9F9-8C3C41774C98}" destId="{3E8AC604-2380-4616-8230-9E9E1766A72B}" srcOrd="0" destOrd="0" presId="urn:microsoft.com/office/officeart/2005/8/layout/pyramid1"/>
    <dgm:cxn modelId="{CF6C6952-0E96-4D44-8C1E-D00573F19A6A}" type="presOf" srcId="{D2AA8D8C-D7E6-498F-A688-5C393B69563D}" destId="{3AE061ED-A348-4635-9E30-A5F10EB9A497}" srcOrd="0" destOrd="0" presId="urn:microsoft.com/office/officeart/2005/8/layout/pyramid1"/>
    <dgm:cxn modelId="{FEC39A27-D53E-47D6-88ED-6377A42AFF2E}" srcId="{66580CFA-6CB4-4D4A-8741-A7FCD4DFC281}" destId="{8811EE70-0E63-4F56-90CD-E0DFEB0F608B}" srcOrd="0" destOrd="0" parTransId="{4B039A97-C19F-4481-AF83-645506F48F24}" sibTransId="{95289816-C694-4876-8EE7-DB2113C3001C}"/>
    <dgm:cxn modelId="{9211EBDD-C5C1-4E14-80BA-590DDD110DC3}" type="presOf" srcId="{31B987CA-2C50-4C4B-9944-7DA55B530E81}" destId="{A7C4919D-A203-4DC4-B895-59C4CE0178DD}" srcOrd="0" destOrd="0" presId="urn:microsoft.com/office/officeart/2005/8/layout/pyramid1"/>
    <dgm:cxn modelId="{177726C7-6332-4F49-8828-3F1E8DD199DB}" srcId="{66580CFA-6CB4-4D4A-8741-A7FCD4DFC281}" destId="{F8B96F11-2836-4C94-B9F9-8C3C41774C98}" srcOrd="2" destOrd="0" parTransId="{B8003D7E-A551-4B83-A675-F56DB7D1924D}" sibTransId="{20D9275E-B909-4261-8986-400DCAE71F90}"/>
    <dgm:cxn modelId="{4DFEB09F-A9F1-4C6B-AA10-9103C5E41A74}" type="presOf" srcId="{31B987CA-2C50-4C4B-9944-7DA55B530E81}" destId="{6954274A-2B7F-4379-994E-1990E9AA6499}" srcOrd="1" destOrd="0" presId="urn:microsoft.com/office/officeart/2005/8/layout/pyramid1"/>
    <dgm:cxn modelId="{5FF271BA-CDBB-4E5F-84C5-A786C73EDFFD}" type="presOf" srcId="{8811EE70-0E63-4F56-90CD-E0DFEB0F608B}" destId="{AFACBB2C-72C0-4DE1-A51B-67C6BA59E9A4}" srcOrd="1" destOrd="0" presId="urn:microsoft.com/office/officeart/2005/8/layout/pyramid1"/>
    <dgm:cxn modelId="{7360C112-869B-4734-94EF-B2C798F2A766}" srcId="{66580CFA-6CB4-4D4A-8741-A7FCD4DFC281}" destId="{D2AA8D8C-D7E6-498F-A688-5C393B69563D}" srcOrd="3" destOrd="0" parTransId="{88BDE836-7A6E-4EFF-89AD-959D8DBDDA98}" sibTransId="{98ADB6EF-0FFA-48E4-8DF3-D7BB95F7C097}"/>
    <dgm:cxn modelId="{140570E9-0551-4F4C-9B99-1B4432FC3D7F}" type="presParOf" srcId="{55565CBC-AB26-480B-8240-9A5176E2C0CA}" destId="{D1560889-1219-44D1-B988-DCDB30E4BD0E}" srcOrd="0" destOrd="0" presId="urn:microsoft.com/office/officeart/2005/8/layout/pyramid1"/>
    <dgm:cxn modelId="{3698C73F-AC14-4AA4-BBBF-B273AA36A1ED}" type="presParOf" srcId="{D1560889-1219-44D1-B988-DCDB30E4BD0E}" destId="{CB42ABCC-5AD4-4DF7-8FD1-ECA2C662F0DD}" srcOrd="0" destOrd="0" presId="urn:microsoft.com/office/officeart/2005/8/layout/pyramid1"/>
    <dgm:cxn modelId="{2A4F236C-5238-448B-9C90-3150D0186DC5}" type="presParOf" srcId="{D1560889-1219-44D1-B988-DCDB30E4BD0E}" destId="{AFACBB2C-72C0-4DE1-A51B-67C6BA59E9A4}" srcOrd="1" destOrd="0" presId="urn:microsoft.com/office/officeart/2005/8/layout/pyramid1"/>
    <dgm:cxn modelId="{B0125EFA-B589-4A31-AE07-B58030E29B1A}" type="presParOf" srcId="{55565CBC-AB26-480B-8240-9A5176E2C0CA}" destId="{D2336FCC-75EC-4F00-B96A-72726CBDD247}" srcOrd="1" destOrd="0" presId="urn:microsoft.com/office/officeart/2005/8/layout/pyramid1"/>
    <dgm:cxn modelId="{DBC3772A-ADE0-4991-8F8F-DA8AEE595C3A}" type="presParOf" srcId="{D2336FCC-75EC-4F00-B96A-72726CBDD247}" destId="{A7C4919D-A203-4DC4-B895-59C4CE0178DD}" srcOrd="0" destOrd="0" presId="urn:microsoft.com/office/officeart/2005/8/layout/pyramid1"/>
    <dgm:cxn modelId="{70B9229A-D81C-404E-85F5-3161E18A3153}" type="presParOf" srcId="{D2336FCC-75EC-4F00-B96A-72726CBDD247}" destId="{6954274A-2B7F-4379-994E-1990E9AA6499}" srcOrd="1" destOrd="0" presId="urn:microsoft.com/office/officeart/2005/8/layout/pyramid1"/>
    <dgm:cxn modelId="{5B2E06CA-7745-468F-9191-8B0E55C92C79}" type="presParOf" srcId="{55565CBC-AB26-480B-8240-9A5176E2C0CA}" destId="{B2F15FE4-E125-4911-9EB1-CEEABD37BD39}" srcOrd="2" destOrd="0" presId="urn:microsoft.com/office/officeart/2005/8/layout/pyramid1"/>
    <dgm:cxn modelId="{E30B0A50-CB89-44FF-B721-97DAC77F6F7B}" type="presParOf" srcId="{B2F15FE4-E125-4911-9EB1-CEEABD37BD39}" destId="{3E8AC604-2380-4616-8230-9E9E1766A72B}" srcOrd="0" destOrd="0" presId="urn:microsoft.com/office/officeart/2005/8/layout/pyramid1"/>
    <dgm:cxn modelId="{1493C881-BFB0-49D8-81E8-6F5CC3FDBC58}" type="presParOf" srcId="{B2F15FE4-E125-4911-9EB1-CEEABD37BD39}" destId="{7BF719E6-E8C5-4B4B-AFD5-5E4B9439CA0C}" srcOrd="1" destOrd="0" presId="urn:microsoft.com/office/officeart/2005/8/layout/pyramid1"/>
    <dgm:cxn modelId="{28FED8E9-96F9-4AAB-9FBD-ADAA0C1A7DD4}" type="presParOf" srcId="{55565CBC-AB26-480B-8240-9A5176E2C0CA}" destId="{17374FC0-B809-4DCE-945B-31D1B887C92E}" srcOrd="3" destOrd="0" presId="urn:microsoft.com/office/officeart/2005/8/layout/pyramid1"/>
    <dgm:cxn modelId="{20B85D63-A6EA-4BDD-AB82-184199904E16}" type="presParOf" srcId="{17374FC0-B809-4DCE-945B-31D1B887C92E}" destId="{3AE061ED-A348-4635-9E30-A5F10EB9A497}" srcOrd="0" destOrd="0" presId="urn:microsoft.com/office/officeart/2005/8/layout/pyramid1"/>
    <dgm:cxn modelId="{FC34E949-F42C-47BD-8D39-F90B50B29FE5}" type="presParOf" srcId="{17374FC0-B809-4DCE-945B-31D1B887C92E}" destId="{27D698DA-52BD-4602-836F-05B4E6A6C894}" srcOrd="1" destOrd="0" presId="urn:microsoft.com/office/officeart/2005/8/layout/pyramid1"/>
    <dgm:cxn modelId="{05A78344-A1CF-4292-9E44-86B6F3D4E0C2}" type="presParOf" srcId="{55565CBC-AB26-480B-8240-9A5176E2C0CA}" destId="{B7FF44B1-EB81-47F5-821F-5E3A2F3D3416}" srcOrd="4" destOrd="0" presId="urn:microsoft.com/office/officeart/2005/8/layout/pyramid1"/>
    <dgm:cxn modelId="{8370D2F5-E0D2-47EE-8578-648EC95007A3}" type="presParOf" srcId="{B7FF44B1-EB81-47F5-821F-5E3A2F3D3416}" destId="{E50E1B3F-00B2-4CA0-84F6-13A395684FF8}" srcOrd="0" destOrd="0" presId="urn:microsoft.com/office/officeart/2005/8/layout/pyramid1"/>
    <dgm:cxn modelId="{64E36BD0-1272-43AD-A27B-6F34013B1C36}" type="presParOf" srcId="{B7FF44B1-EB81-47F5-821F-5E3A2F3D3416}" destId="{2C7D574A-7145-46FF-B3D2-5BC7A70256A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D8E24F-BFC1-4CB6-A813-1B63911B5E3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490180AA-F856-466C-955B-71D7F0310DDB}">
      <dgm:prSet phldrT="[Text]" custT="1"/>
      <dgm:spPr>
        <a:solidFill>
          <a:schemeClr val="tx1">
            <a:lumMod val="50000"/>
            <a:lumOff val="50000"/>
          </a:schemeClr>
        </a:solidFill>
      </dgm:spPr>
      <dgm:t>
        <a:bodyPr/>
        <a:lstStyle/>
        <a:p>
          <a:r>
            <a:rPr lang="en-US" sz="2400" dirty="0" smtClean="0"/>
            <a:t>Info</a:t>
          </a:r>
          <a:endParaRPr lang="en-US" sz="2400" dirty="0"/>
        </a:p>
      </dgm:t>
    </dgm:pt>
    <dgm:pt modelId="{5F9CFF9A-BD42-44BE-8774-F2CC9ADD9C57}" type="parTrans" cxnId="{BE0FF768-5B11-4C03-94C4-C3CCBACBBF15}">
      <dgm:prSet/>
      <dgm:spPr/>
      <dgm:t>
        <a:bodyPr/>
        <a:lstStyle/>
        <a:p>
          <a:endParaRPr lang="en-US"/>
        </a:p>
      </dgm:t>
    </dgm:pt>
    <dgm:pt modelId="{617A80EC-0D7C-4C33-9539-35F7857340FC}" type="sibTrans" cxnId="{BE0FF768-5B11-4C03-94C4-C3CCBACBBF15}">
      <dgm:prSet/>
      <dgm:spPr/>
      <dgm:t>
        <a:bodyPr/>
        <a:lstStyle/>
        <a:p>
          <a:endParaRPr lang="en-US"/>
        </a:p>
      </dgm:t>
    </dgm:pt>
    <dgm:pt modelId="{862CDA98-ADFC-4CEC-928D-FD62F8B5D3F4}">
      <dgm:prSet phldrT="[Text]" custT="1"/>
      <dgm:spPr/>
      <dgm:t>
        <a:bodyPr/>
        <a:lstStyle/>
        <a:p>
          <a:r>
            <a:rPr lang="en-US" sz="2300" dirty="0" smtClean="0"/>
            <a:t>Local </a:t>
          </a:r>
          <a:r>
            <a:rPr lang="en-US" sz="2100" dirty="0" smtClean="0"/>
            <a:t>Officials</a:t>
          </a:r>
          <a:endParaRPr lang="en-US" sz="2100" dirty="0"/>
        </a:p>
      </dgm:t>
    </dgm:pt>
    <dgm:pt modelId="{BB9144BB-7256-4B0F-ADBE-A19C1C99FDA7}" type="parTrans" cxnId="{65F50620-FC72-48BE-B832-84556717F547}">
      <dgm:prSet/>
      <dgm:spPr/>
      <dgm:t>
        <a:bodyPr/>
        <a:lstStyle/>
        <a:p>
          <a:endParaRPr lang="en-US"/>
        </a:p>
      </dgm:t>
    </dgm:pt>
    <dgm:pt modelId="{2D62349E-1DC5-4132-998B-48D01D3E90FA}" type="sibTrans" cxnId="{65F50620-FC72-48BE-B832-84556717F547}">
      <dgm:prSet/>
      <dgm:spPr/>
      <dgm:t>
        <a:bodyPr/>
        <a:lstStyle/>
        <a:p>
          <a:endParaRPr lang="en-US"/>
        </a:p>
      </dgm:t>
    </dgm:pt>
    <dgm:pt modelId="{FA5E639F-51F7-49D1-B118-EE94E2F40B93}">
      <dgm:prSet phldrT="[Text]" custT="1"/>
      <dgm:spPr/>
      <dgm:t>
        <a:bodyPr/>
        <a:lstStyle/>
        <a:p>
          <a:r>
            <a:rPr lang="en-US" sz="2400" dirty="0" smtClean="0"/>
            <a:t>NERC</a:t>
          </a:r>
          <a:endParaRPr lang="en-US" sz="2400" dirty="0"/>
        </a:p>
      </dgm:t>
    </dgm:pt>
    <dgm:pt modelId="{FD00D981-EB63-41A4-B712-7218E082ACDC}" type="parTrans" cxnId="{B90E56FB-50E7-4DD2-BF8A-CF8681D0B787}">
      <dgm:prSet/>
      <dgm:spPr/>
      <dgm:t>
        <a:bodyPr/>
        <a:lstStyle/>
        <a:p>
          <a:endParaRPr lang="en-US"/>
        </a:p>
      </dgm:t>
    </dgm:pt>
    <dgm:pt modelId="{7B5A650A-0956-4E59-9E22-A52656DF9655}" type="sibTrans" cxnId="{B90E56FB-50E7-4DD2-BF8A-CF8681D0B787}">
      <dgm:prSet/>
      <dgm:spPr/>
      <dgm:t>
        <a:bodyPr/>
        <a:lstStyle/>
        <a:p>
          <a:endParaRPr lang="en-US"/>
        </a:p>
      </dgm:t>
    </dgm:pt>
    <dgm:pt modelId="{762671BC-CB2B-4226-BA43-08C7C98AE107}">
      <dgm:prSet phldrT="[Text]" custT="1"/>
      <dgm:spPr/>
      <dgm:t>
        <a:bodyPr/>
        <a:lstStyle/>
        <a:p>
          <a:r>
            <a:rPr lang="en-US" sz="2400" dirty="0" smtClean="0"/>
            <a:t>Media</a:t>
          </a:r>
          <a:endParaRPr lang="en-US" sz="2400" dirty="0"/>
        </a:p>
      </dgm:t>
    </dgm:pt>
    <dgm:pt modelId="{EF7DD184-576E-4A84-85E9-AA1542524693}" type="parTrans" cxnId="{6191117A-303D-45ED-BD5B-D1B863A141A8}">
      <dgm:prSet/>
      <dgm:spPr/>
      <dgm:t>
        <a:bodyPr/>
        <a:lstStyle/>
        <a:p>
          <a:endParaRPr lang="en-US"/>
        </a:p>
      </dgm:t>
    </dgm:pt>
    <dgm:pt modelId="{9F3321D6-9319-4625-A40C-D67B80E7496E}" type="sibTrans" cxnId="{6191117A-303D-45ED-BD5B-D1B863A141A8}">
      <dgm:prSet/>
      <dgm:spPr/>
      <dgm:t>
        <a:bodyPr/>
        <a:lstStyle/>
        <a:p>
          <a:endParaRPr lang="en-US"/>
        </a:p>
      </dgm:t>
    </dgm:pt>
    <dgm:pt modelId="{C95F0935-2B41-4099-85E2-51E283717D8D}">
      <dgm:prSet phldrT="[Text]" custT="1"/>
      <dgm:spPr/>
      <dgm:t>
        <a:bodyPr/>
        <a:lstStyle/>
        <a:p>
          <a:r>
            <a:rPr lang="en-US" sz="2400" dirty="0" smtClean="0"/>
            <a:t>PUCT</a:t>
          </a:r>
          <a:endParaRPr lang="en-US" sz="2400" dirty="0"/>
        </a:p>
      </dgm:t>
    </dgm:pt>
    <dgm:pt modelId="{4923AD8F-ACC0-4B2F-A8CA-A14C484E6C12}" type="sibTrans" cxnId="{8C828BD7-DA23-4AA9-8DFB-95AB45CEA8A3}">
      <dgm:prSet/>
      <dgm:spPr/>
      <dgm:t>
        <a:bodyPr/>
        <a:lstStyle/>
        <a:p>
          <a:endParaRPr lang="en-US"/>
        </a:p>
      </dgm:t>
    </dgm:pt>
    <dgm:pt modelId="{F4D6CF2A-F57B-46DA-AB4F-FF860D93E6D0}" type="parTrans" cxnId="{8C828BD7-DA23-4AA9-8DFB-95AB45CEA8A3}">
      <dgm:prSet/>
      <dgm:spPr/>
      <dgm:t>
        <a:bodyPr/>
        <a:lstStyle/>
        <a:p>
          <a:endParaRPr lang="en-US"/>
        </a:p>
      </dgm:t>
    </dgm:pt>
    <dgm:pt modelId="{9B07284E-3C2C-4C60-9745-84A8B62C1D31}">
      <dgm:prSet phldrT="[Text]" custT="1"/>
      <dgm:spPr/>
      <dgm:t>
        <a:bodyPr/>
        <a:lstStyle/>
        <a:p>
          <a:r>
            <a:rPr lang="en-US" sz="2400" dirty="0" smtClean="0"/>
            <a:t>DOE</a:t>
          </a:r>
          <a:endParaRPr lang="en-US" sz="2400" dirty="0"/>
        </a:p>
      </dgm:t>
    </dgm:pt>
    <dgm:pt modelId="{F9478B23-9755-4DA9-B98F-C397B1D5D7AB}" type="parTrans" cxnId="{0F310440-8836-4875-AC2A-566AEA822A13}">
      <dgm:prSet/>
      <dgm:spPr/>
      <dgm:t>
        <a:bodyPr/>
        <a:lstStyle/>
        <a:p>
          <a:endParaRPr lang="en-US"/>
        </a:p>
      </dgm:t>
    </dgm:pt>
    <dgm:pt modelId="{C38DEF09-2FE6-4D9C-8DEF-9B3B2D9C076A}" type="sibTrans" cxnId="{0F310440-8836-4875-AC2A-566AEA822A13}">
      <dgm:prSet/>
      <dgm:spPr/>
      <dgm:t>
        <a:bodyPr/>
        <a:lstStyle/>
        <a:p>
          <a:endParaRPr lang="en-US"/>
        </a:p>
      </dgm:t>
    </dgm:pt>
    <dgm:pt modelId="{695871F2-98E7-411F-9D3E-B724A8F288CD}">
      <dgm:prSet phldrT="[Text]" custT="1"/>
      <dgm:spPr/>
      <dgm:t>
        <a:bodyPr/>
        <a:lstStyle/>
        <a:p>
          <a:r>
            <a:rPr lang="en-US" sz="2400" dirty="0" smtClean="0"/>
            <a:t>Texas RE</a:t>
          </a:r>
          <a:endParaRPr lang="en-US" sz="2400" dirty="0"/>
        </a:p>
      </dgm:t>
    </dgm:pt>
    <dgm:pt modelId="{9CB034A2-AFDA-4847-9D47-360B51714BBA}" type="parTrans" cxnId="{5EBDE565-C80D-4C9A-B705-A09C8701C242}">
      <dgm:prSet/>
      <dgm:spPr/>
      <dgm:t>
        <a:bodyPr/>
        <a:lstStyle/>
        <a:p>
          <a:endParaRPr lang="en-US"/>
        </a:p>
      </dgm:t>
    </dgm:pt>
    <dgm:pt modelId="{311E511C-3635-4EA9-943D-61226CCB0FB1}" type="sibTrans" cxnId="{5EBDE565-C80D-4C9A-B705-A09C8701C242}">
      <dgm:prSet/>
      <dgm:spPr/>
      <dgm:t>
        <a:bodyPr/>
        <a:lstStyle/>
        <a:p>
          <a:endParaRPr lang="en-US"/>
        </a:p>
      </dgm:t>
    </dgm:pt>
    <dgm:pt modelId="{F34DC5CF-3C9A-41B6-8F99-C33FBBC1D05B}">
      <dgm:prSet phldrT="[Text]" custT="1"/>
      <dgm:spPr/>
      <dgm:t>
        <a:bodyPr/>
        <a:lstStyle/>
        <a:p>
          <a:r>
            <a:rPr lang="en-US" sz="2150" dirty="0" smtClean="0"/>
            <a:t>ERCOT</a:t>
          </a:r>
          <a:endParaRPr lang="en-US" sz="2150" dirty="0"/>
        </a:p>
      </dgm:t>
    </dgm:pt>
    <dgm:pt modelId="{87A7D4BD-4093-4765-B4A3-10BB9105BF2A}" type="parTrans" cxnId="{FFEF10BC-5C14-4F66-8DE1-7370AE7E63EF}">
      <dgm:prSet/>
      <dgm:spPr/>
      <dgm:t>
        <a:bodyPr/>
        <a:lstStyle/>
        <a:p>
          <a:endParaRPr lang="en-US"/>
        </a:p>
      </dgm:t>
    </dgm:pt>
    <dgm:pt modelId="{231CBC30-855E-45A5-BC94-A997ABBDD207}" type="sibTrans" cxnId="{FFEF10BC-5C14-4F66-8DE1-7370AE7E63EF}">
      <dgm:prSet/>
      <dgm:spPr/>
      <dgm:t>
        <a:bodyPr/>
        <a:lstStyle/>
        <a:p>
          <a:endParaRPr lang="en-US"/>
        </a:p>
      </dgm:t>
    </dgm:pt>
    <dgm:pt modelId="{34F077D6-5974-4781-9474-2F677AAE9943}">
      <dgm:prSet phldrT="[Text]" custT="1"/>
      <dgm:spPr/>
      <dgm:t>
        <a:bodyPr/>
        <a:lstStyle/>
        <a:p>
          <a:r>
            <a:rPr lang="en-US" sz="2400" dirty="0" smtClean="0"/>
            <a:t>FERC</a:t>
          </a:r>
          <a:endParaRPr lang="en-US" sz="2400" dirty="0"/>
        </a:p>
      </dgm:t>
    </dgm:pt>
    <dgm:pt modelId="{677EE142-B222-457F-BF63-BECC2314F798}" type="parTrans" cxnId="{457F6CD8-1254-4FDE-909C-FDE1D11A8E44}">
      <dgm:prSet/>
      <dgm:spPr/>
      <dgm:t>
        <a:bodyPr/>
        <a:lstStyle/>
        <a:p>
          <a:endParaRPr lang="en-US"/>
        </a:p>
      </dgm:t>
    </dgm:pt>
    <dgm:pt modelId="{CF40B314-6F61-4035-8D32-B8EA10E97154}" type="sibTrans" cxnId="{457F6CD8-1254-4FDE-909C-FDE1D11A8E44}">
      <dgm:prSet/>
      <dgm:spPr/>
      <dgm:t>
        <a:bodyPr/>
        <a:lstStyle/>
        <a:p>
          <a:endParaRPr lang="en-US"/>
        </a:p>
      </dgm:t>
    </dgm:pt>
    <dgm:pt modelId="{130D3541-D74F-4D58-BC8A-0F91EE1C53E5}" type="pres">
      <dgm:prSet presAssocID="{51D8E24F-BFC1-4CB6-A813-1B63911B5E3D}" presName="Name0" presStyleCnt="0">
        <dgm:presLayoutVars>
          <dgm:chMax val="1"/>
          <dgm:dir/>
          <dgm:animLvl val="ctr"/>
          <dgm:resizeHandles val="exact"/>
        </dgm:presLayoutVars>
      </dgm:prSet>
      <dgm:spPr/>
      <dgm:t>
        <a:bodyPr/>
        <a:lstStyle/>
        <a:p>
          <a:endParaRPr lang="en-US"/>
        </a:p>
      </dgm:t>
    </dgm:pt>
    <dgm:pt modelId="{7F01E888-E478-4767-A38B-C2CB38B0893A}" type="pres">
      <dgm:prSet presAssocID="{490180AA-F856-466C-955B-71D7F0310DDB}" presName="centerShape" presStyleLbl="node0" presStyleIdx="0" presStyleCnt="1"/>
      <dgm:spPr/>
      <dgm:t>
        <a:bodyPr/>
        <a:lstStyle/>
        <a:p>
          <a:endParaRPr lang="en-US"/>
        </a:p>
      </dgm:t>
    </dgm:pt>
    <dgm:pt modelId="{6FD9B6B7-3FD8-4776-AA0E-2E8E0DC010E3}" type="pres">
      <dgm:prSet presAssocID="{F4D6CF2A-F57B-46DA-AB4F-FF860D93E6D0}" presName="parTrans" presStyleLbl="sibTrans2D1" presStyleIdx="0" presStyleCnt="8"/>
      <dgm:spPr/>
      <dgm:t>
        <a:bodyPr/>
        <a:lstStyle/>
        <a:p>
          <a:endParaRPr lang="en-US"/>
        </a:p>
      </dgm:t>
    </dgm:pt>
    <dgm:pt modelId="{62202815-1209-476A-B8A7-2F022D39856C}" type="pres">
      <dgm:prSet presAssocID="{F4D6CF2A-F57B-46DA-AB4F-FF860D93E6D0}" presName="connectorText" presStyleLbl="sibTrans2D1" presStyleIdx="0" presStyleCnt="8"/>
      <dgm:spPr/>
      <dgm:t>
        <a:bodyPr/>
        <a:lstStyle/>
        <a:p>
          <a:endParaRPr lang="en-US"/>
        </a:p>
      </dgm:t>
    </dgm:pt>
    <dgm:pt modelId="{596C37FA-BA75-4027-8167-D655E161E115}" type="pres">
      <dgm:prSet presAssocID="{C95F0935-2B41-4099-85E2-51E283717D8D}" presName="node" presStyleLbl="node1" presStyleIdx="0" presStyleCnt="8">
        <dgm:presLayoutVars>
          <dgm:bulletEnabled val="1"/>
        </dgm:presLayoutVars>
      </dgm:prSet>
      <dgm:spPr/>
      <dgm:t>
        <a:bodyPr/>
        <a:lstStyle/>
        <a:p>
          <a:endParaRPr lang="en-US"/>
        </a:p>
      </dgm:t>
    </dgm:pt>
    <dgm:pt modelId="{49F35DCC-4127-4BE2-A182-8331B7D3AEEE}" type="pres">
      <dgm:prSet presAssocID="{BB9144BB-7256-4B0F-ADBE-A19C1C99FDA7}" presName="parTrans" presStyleLbl="sibTrans2D1" presStyleIdx="1" presStyleCnt="8"/>
      <dgm:spPr/>
      <dgm:t>
        <a:bodyPr/>
        <a:lstStyle/>
        <a:p>
          <a:endParaRPr lang="en-US"/>
        </a:p>
      </dgm:t>
    </dgm:pt>
    <dgm:pt modelId="{FC450877-62DD-4BF1-A8CD-F09C9A300DB2}" type="pres">
      <dgm:prSet presAssocID="{BB9144BB-7256-4B0F-ADBE-A19C1C99FDA7}" presName="connectorText" presStyleLbl="sibTrans2D1" presStyleIdx="1" presStyleCnt="8"/>
      <dgm:spPr/>
      <dgm:t>
        <a:bodyPr/>
        <a:lstStyle/>
        <a:p>
          <a:endParaRPr lang="en-US"/>
        </a:p>
      </dgm:t>
    </dgm:pt>
    <dgm:pt modelId="{C5C30363-F322-4C25-B81B-A4D9ED45D391}" type="pres">
      <dgm:prSet presAssocID="{862CDA98-ADFC-4CEC-928D-FD62F8B5D3F4}" presName="node" presStyleLbl="node1" presStyleIdx="1" presStyleCnt="8">
        <dgm:presLayoutVars>
          <dgm:bulletEnabled val="1"/>
        </dgm:presLayoutVars>
      </dgm:prSet>
      <dgm:spPr/>
      <dgm:t>
        <a:bodyPr/>
        <a:lstStyle/>
        <a:p>
          <a:endParaRPr lang="en-US"/>
        </a:p>
      </dgm:t>
    </dgm:pt>
    <dgm:pt modelId="{A0BF6DDE-A1CB-400B-A5B9-598964D8B395}" type="pres">
      <dgm:prSet presAssocID="{FD00D981-EB63-41A4-B712-7218E082ACDC}" presName="parTrans" presStyleLbl="sibTrans2D1" presStyleIdx="2" presStyleCnt="8"/>
      <dgm:spPr/>
      <dgm:t>
        <a:bodyPr/>
        <a:lstStyle/>
        <a:p>
          <a:endParaRPr lang="en-US"/>
        </a:p>
      </dgm:t>
    </dgm:pt>
    <dgm:pt modelId="{AD6C4270-085F-4D78-818B-88FEA002B0F3}" type="pres">
      <dgm:prSet presAssocID="{FD00D981-EB63-41A4-B712-7218E082ACDC}" presName="connectorText" presStyleLbl="sibTrans2D1" presStyleIdx="2" presStyleCnt="8"/>
      <dgm:spPr/>
      <dgm:t>
        <a:bodyPr/>
        <a:lstStyle/>
        <a:p>
          <a:endParaRPr lang="en-US"/>
        </a:p>
      </dgm:t>
    </dgm:pt>
    <dgm:pt modelId="{59746526-7105-4455-AA58-E413AC4E6C77}" type="pres">
      <dgm:prSet presAssocID="{FA5E639F-51F7-49D1-B118-EE94E2F40B93}" presName="node" presStyleLbl="node1" presStyleIdx="2" presStyleCnt="8">
        <dgm:presLayoutVars>
          <dgm:bulletEnabled val="1"/>
        </dgm:presLayoutVars>
      </dgm:prSet>
      <dgm:spPr/>
      <dgm:t>
        <a:bodyPr/>
        <a:lstStyle/>
        <a:p>
          <a:endParaRPr lang="en-US"/>
        </a:p>
      </dgm:t>
    </dgm:pt>
    <dgm:pt modelId="{A7E5E0DC-6722-4338-8681-D846FE450A13}" type="pres">
      <dgm:prSet presAssocID="{677EE142-B222-457F-BF63-BECC2314F798}" presName="parTrans" presStyleLbl="sibTrans2D1" presStyleIdx="3" presStyleCnt="8"/>
      <dgm:spPr/>
      <dgm:t>
        <a:bodyPr/>
        <a:lstStyle/>
        <a:p>
          <a:endParaRPr lang="en-US"/>
        </a:p>
      </dgm:t>
    </dgm:pt>
    <dgm:pt modelId="{4EBBF1A6-BC83-4925-87D2-8831123788AE}" type="pres">
      <dgm:prSet presAssocID="{677EE142-B222-457F-BF63-BECC2314F798}" presName="connectorText" presStyleLbl="sibTrans2D1" presStyleIdx="3" presStyleCnt="8"/>
      <dgm:spPr/>
      <dgm:t>
        <a:bodyPr/>
        <a:lstStyle/>
        <a:p>
          <a:endParaRPr lang="en-US"/>
        </a:p>
      </dgm:t>
    </dgm:pt>
    <dgm:pt modelId="{DA2E8C2F-95BB-4635-A664-94B23E850702}" type="pres">
      <dgm:prSet presAssocID="{34F077D6-5974-4781-9474-2F677AAE9943}" presName="node" presStyleLbl="node1" presStyleIdx="3" presStyleCnt="8">
        <dgm:presLayoutVars>
          <dgm:bulletEnabled val="1"/>
        </dgm:presLayoutVars>
      </dgm:prSet>
      <dgm:spPr/>
      <dgm:t>
        <a:bodyPr/>
        <a:lstStyle/>
        <a:p>
          <a:endParaRPr lang="en-US"/>
        </a:p>
      </dgm:t>
    </dgm:pt>
    <dgm:pt modelId="{8AD853C5-FB6A-43D7-905D-CAB8D71E2639}" type="pres">
      <dgm:prSet presAssocID="{F9478B23-9755-4DA9-B98F-C397B1D5D7AB}" presName="parTrans" presStyleLbl="sibTrans2D1" presStyleIdx="4" presStyleCnt="8"/>
      <dgm:spPr/>
      <dgm:t>
        <a:bodyPr/>
        <a:lstStyle/>
        <a:p>
          <a:endParaRPr lang="en-US"/>
        </a:p>
      </dgm:t>
    </dgm:pt>
    <dgm:pt modelId="{FF23425D-9F8F-4130-9246-4EEFF196CF83}" type="pres">
      <dgm:prSet presAssocID="{F9478B23-9755-4DA9-B98F-C397B1D5D7AB}" presName="connectorText" presStyleLbl="sibTrans2D1" presStyleIdx="4" presStyleCnt="8"/>
      <dgm:spPr/>
      <dgm:t>
        <a:bodyPr/>
        <a:lstStyle/>
        <a:p>
          <a:endParaRPr lang="en-US"/>
        </a:p>
      </dgm:t>
    </dgm:pt>
    <dgm:pt modelId="{9CD1F9F2-AFA6-4983-A815-78968C0CB59D}" type="pres">
      <dgm:prSet presAssocID="{9B07284E-3C2C-4C60-9745-84A8B62C1D31}" presName="node" presStyleLbl="node1" presStyleIdx="4" presStyleCnt="8">
        <dgm:presLayoutVars>
          <dgm:bulletEnabled val="1"/>
        </dgm:presLayoutVars>
      </dgm:prSet>
      <dgm:spPr/>
      <dgm:t>
        <a:bodyPr/>
        <a:lstStyle/>
        <a:p>
          <a:endParaRPr lang="en-US"/>
        </a:p>
      </dgm:t>
    </dgm:pt>
    <dgm:pt modelId="{22B93BCD-4060-4D5F-8968-436A67117FC9}" type="pres">
      <dgm:prSet presAssocID="{9CB034A2-AFDA-4847-9D47-360B51714BBA}" presName="parTrans" presStyleLbl="sibTrans2D1" presStyleIdx="5" presStyleCnt="8"/>
      <dgm:spPr/>
      <dgm:t>
        <a:bodyPr/>
        <a:lstStyle/>
        <a:p>
          <a:endParaRPr lang="en-US"/>
        </a:p>
      </dgm:t>
    </dgm:pt>
    <dgm:pt modelId="{0FB8BCDA-E25A-4473-959E-A791C6646FA7}" type="pres">
      <dgm:prSet presAssocID="{9CB034A2-AFDA-4847-9D47-360B51714BBA}" presName="connectorText" presStyleLbl="sibTrans2D1" presStyleIdx="5" presStyleCnt="8"/>
      <dgm:spPr/>
      <dgm:t>
        <a:bodyPr/>
        <a:lstStyle/>
        <a:p>
          <a:endParaRPr lang="en-US"/>
        </a:p>
      </dgm:t>
    </dgm:pt>
    <dgm:pt modelId="{EC2B45AF-19CC-45BF-B59F-7A81BDA3F4A7}" type="pres">
      <dgm:prSet presAssocID="{695871F2-98E7-411F-9D3E-B724A8F288CD}" presName="node" presStyleLbl="node1" presStyleIdx="5" presStyleCnt="8">
        <dgm:presLayoutVars>
          <dgm:bulletEnabled val="1"/>
        </dgm:presLayoutVars>
      </dgm:prSet>
      <dgm:spPr/>
      <dgm:t>
        <a:bodyPr/>
        <a:lstStyle/>
        <a:p>
          <a:endParaRPr lang="en-US"/>
        </a:p>
      </dgm:t>
    </dgm:pt>
    <dgm:pt modelId="{38EB7454-611E-476C-9355-F31939A6068C}" type="pres">
      <dgm:prSet presAssocID="{87A7D4BD-4093-4765-B4A3-10BB9105BF2A}" presName="parTrans" presStyleLbl="sibTrans2D1" presStyleIdx="6" presStyleCnt="8"/>
      <dgm:spPr/>
      <dgm:t>
        <a:bodyPr/>
        <a:lstStyle/>
        <a:p>
          <a:endParaRPr lang="en-US"/>
        </a:p>
      </dgm:t>
    </dgm:pt>
    <dgm:pt modelId="{6E0206C9-6CD3-44F8-8729-A936DF8D0481}" type="pres">
      <dgm:prSet presAssocID="{87A7D4BD-4093-4765-B4A3-10BB9105BF2A}" presName="connectorText" presStyleLbl="sibTrans2D1" presStyleIdx="6" presStyleCnt="8"/>
      <dgm:spPr/>
      <dgm:t>
        <a:bodyPr/>
        <a:lstStyle/>
        <a:p>
          <a:endParaRPr lang="en-US"/>
        </a:p>
      </dgm:t>
    </dgm:pt>
    <dgm:pt modelId="{C19DE909-B92F-4977-8BC2-A890A88A6696}" type="pres">
      <dgm:prSet presAssocID="{F34DC5CF-3C9A-41B6-8F99-C33FBBC1D05B}" presName="node" presStyleLbl="node1" presStyleIdx="6" presStyleCnt="8" custRadScaleRad="100325" custRadScaleInc="833">
        <dgm:presLayoutVars>
          <dgm:bulletEnabled val="1"/>
        </dgm:presLayoutVars>
      </dgm:prSet>
      <dgm:spPr/>
      <dgm:t>
        <a:bodyPr/>
        <a:lstStyle/>
        <a:p>
          <a:endParaRPr lang="en-US"/>
        </a:p>
      </dgm:t>
    </dgm:pt>
    <dgm:pt modelId="{E0F6BBF1-C3DA-45C7-A9D5-6D5DC60EB839}" type="pres">
      <dgm:prSet presAssocID="{EF7DD184-576E-4A84-85E9-AA1542524693}" presName="parTrans" presStyleLbl="sibTrans2D1" presStyleIdx="7" presStyleCnt="8"/>
      <dgm:spPr/>
      <dgm:t>
        <a:bodyPr/>
        <a:lstStyle/>
        <a:p>
          <a:endParaRPr lang="en-US"/>
        </a:p>
      </dgm:t>
    </dgm:pt>
    <dgm:pt modelId="{20875A7B-EEA6-4D16-9FE5-691E9F4A285A}" type="pres">
      <dgm:prSet presAssocID="{EF7DD184-576E-4A84-85E9-AA1542524693}" presName="connectorText" presStyleLbl="sibTrans2D1" presStyleIdx="7" presStyleCnt="8"/>
      <dgm:spPr/>
      <dgm:t>
        <a:bodyPr/>
        <a:lstStyle/>
        <a:p>
          <a:endParaRPr lang="en-US"/>
        </a:p>
      </dgm:t>
    </dgm:pt>
    <dgm:pt modelId="{33579652-901C-4C51-9794-62A0F1F5B958}" type="pres">
      <dgm:prSet presAssocID="{762671BC-CB2B-4226-BA43-08C7C98AE107}" presName="node" presStyleLbl="node1" presStyleIdx="7" presStyleCnt="8">
        <dgm:presLayoutVars>
          <dgm:bulletEnabled val="1"/>
        </dgm:presLayoutVars>
      </dgm:prSet>
      <dgm:spPr/>
      <dgm:t>
        <a:bodyPr/>
        <a:lstStyle/>
        <a:p>
          <a:endParaRPr lang="en-US"/>
        </a:p>
      </dgm:t>
    </dgm:pt>
  </dgm:ptLst>
  <dgm:cxnLst>
    <dgm:cxn modelId="{A374BDF9-FD59-40D4-951E-87CCB7DAFA3D}" type="presOf" srcId="{FD00D981-EB63-41A4-B712-7218E082ACDC}" destId="{AD6C4270-085F-4D78-818B-88FEA002B0F3}" srcOrd="1" destOrd="0" presId="urn:microsoft.com/office/officeart/2005/8/layout/radial5"/>
    <dgm:cxn modelId="{8C828BD7-DA23-4AA9-8DFB-95AB45CEA8A3}" srcId="{490180AA-F856-466C-955B-71D7F0310DDB}" destId="{C95F0935-2B41-4099-85E2-51E283717D8D}" srcOrd="0" destOrd="0" parTransId="{F4D6CF2A-F57B-46DA-AB4F-FF860D93E6D0}" sibTransId="{4923AD8F-ACC0-4B2F-A8CA-A14C484E6C12}"/>
    <dgm:cxn modelId="{5BE3A43A-DDBE-47BB-8A14-6F2E9B3E8150}" type="presOf" srcId="{F9478B23-9755-4DA9-B98F-C397B1D5D7AB}" destId="{FF23425D-9F8F-4130-9246-4EEFF196CF83}" srcOrd="1" destOrd="0" presId="urn:microsoft.com/office/officeart/2005/8/layout/radial5"/>
    <dgm:cxn modelId="{29992C69-39CE-4027-8566-18A843D7DD08}" type="presOf" srcId="{F4D6CF2A-F57B-46DA-AB4F-FF860D93E6D0}" destId="{62202815-1209-476A-B8A7-2F022D39856C}" srcOrd="1" destOrd="0" presId="urn:microsoft.com/office/officeart/2005/8/layout/radial5"/>
    <dgm:cxn modelId="{E7AE8378-ED49-4C71-8FEE-2CD66D9A9CDF}" type="presOf" srcId="{C95F0935-2B41-4099-85E2-51E283717D8D}" destId="{596C37FA-BA75-4027-8167-D655E161E115}" srcOrd="0" destOrd="0" presId="urn:microsoft.com/office/officeart/2005/8/layout/radial5"/>
    <dgm:cxn modelId="{BCD84A2A-46D0-43A1-B6F1-40C80BB24C75}" type="presOf" srcId="{FA5E639F-51F7-49D1-B118-EE94E2F40B93}" destId="{59746526-7105-4455-AA58-E413AC4E6C77}" srcOrd="0" destOrd="0" presId="urn:microsoft.com/office/officeart/2005/8/layout/radial5"/>
    <dgm:cxn modelId="{2696805A-1F5E-41F2-B67E-B5E946A9402B}" type="presOf" srcId="{490180AA-F856-466C-955B-71D7F0310DDB}" destId="{7F01E888-E478-4767-A38B-C2CB38B0893A}" srcOrd="0" destOrd="0" presId="urn:microsoft.com/office/officeart/2005/8/layout/radial5"/>
    <dgm:cxn modelId="{457F6CD8-1254-4FDE-909C-FDE1D11A8E44}" srcId="{490180AA-F856-466C-955B-71D7F0310DDB}" destId="{34F077D6-5974-4781-9474-2F677AAE9943}" srcOrd="3" destOrd="0" parTransId="{677EE142-B222-457F-BF63-BECC2314F798}" sibTransId="{CF40B314-6F61-4035-8D32-B8EA10E97154}"/>
    <dgm:cxn modelId="{C9D7334E-7CFD-413C-A67D-DDC54DBF2EA7}" type="presOf" srcId="{F9478B23-9755-4DA9-B98F-C397B1D5D7AB}" destId="{8AD853C5-FB6A-43D7-905D-CAB8D71E2639}" srcOrd="0" destOrd="0" presId="urn:microsoft.com/office/officeart/2005/8/layout/radial5"/>
    <dgm:cxn modelId="{4F349FA1-EE49-4D93-8400-F8CCFE8FBC59}" type="presOf" srcId="{862CDA98-ADFC-4CEC-928D-FD62F8B5D3F4}" destId="{C5C30363-F322-4C25-B81B-A4D9ED45D391}" srcOrd="0" destOrd="0" presId="urn:microsoft.com/office/officeart/2005/8/layout/radial5"/>
    <dgm:cxn modelId="{CB293C1D-C758-4D55-B49C-894BBD9E1581}" type="presOf" srcId="{EF7DD184-576E-4A84-85E9-AA1542524693}" destId="{20875A7B-EEA6-4D16-9FE5-691E9F4A285A}" srcOrd="1" destOrd="0" presId="urn:microsoft.com/office/officeart/2005/8/layout/radial5"/>
    <dgm:cxn modelId="{B90E56FB-50E7-4DD2-BF8A-CF8681D0B787}" srcId="{490180AA-F856-466C-955B-71D7F0310DDB}" destId="{FA5E639F-51F7-49D1-B118-EE94E2F40B93}" srcOrd="2" destOrd="0" parTransId="{FD00D981-EB63-41A4-B712-7218E082ACDC}" sibTransId="{7B5A650A-0956-4E59-9E22-A52656DF9655}"/>
    <dgm:cxn modelId="{6191117A-303D-45ED-BD5B-D1B863A141A8}" srcId="{490180AA-F856-466C-955B-71D7F0310DDB}" destId="{762671BC-CB2B-4226-BA43-08C7C98AE107}" srcOrd="7" destOrd="0" parTransId="{EF7DD184-576E-4A84-85E9-AA1542524693}" sibTransId="{9F3321D6-9319-4625-A40C-D67B80E7496E}"/>
    <dgm:cxn modelId="{4E6B0550-5CB5-4CA3-BE1E-EC2A37E17ACA}" type="presOf" srcId="{9CB034A2-AFDA-4847-9D47-360B51714BBA}" destId="{22B93BCD-4060-4D5F-8968-436A67117FC9}" srcOrd="0" destOrd="0" presId="urn:microsoft.com/office/officeart/2005/8/layout/radial5"/>
    <dgm:cxn modelId="{F6EC7EE4-BC7B-408D-A51C-5A170AAD2260}" type="presOf" srcId="{BB9144BB-7256-4B0F-ADBE-A19C1C99FDA7}" destId="{FC450877-62DD-4BF1-A8CD-F09C9A300DB2}" srcOrd="1" destOrd="0" presId="urn:microsoft.com/office/officeart/2005/8/layout/radial5"/>
    <dgm:cxn modelId="{FD6BB411-421A-4443-8D64-0C007CE9C1D0}" type="presOf" srcId="{677EE142-B222-457F-BF63-BECC2314F798}" destId="{A7E5E0DC-6722-4338-8681-D846FE450A13}" srcOrd="0" destOrd="0" presId="urn:microsoft.com/office/officeart/2005/8/layout/radial5"/>
    <dgm:cxn modelId="{70A37630-F8DB-4381-8AE9-954E55A3EA19}" type="presOf" srcId="{677EE142-B222-457F-BF63-BECC2314F798}" destId="{4EBBF1A6-BC83-4925-87D2-8831123788AE}" srcOrd="1" destOrd="0" presId="urn:microsoft.com/office/officeart/2005/8/layout/radial5"/>
    <dgm:cxn modelId="{4F6AF9C4-912B-4201-B408-4830C7645ADC}" type="presOf" srcId="{BB9144BB-7256-4B0F-ADBE-A19C1C99FDA7}" destId="{49F35DCC-4127-4BE2-A182-8331B7D3AEEE}" srcOrd="0" destOrd="0" presId="urn:microsoft.com/office/officeart/2005/8/layout/radial5"/>
    <dgm:cxn modelId="{0DFE366C-3AE4-4BF9-8BC3-772D5F65FC6E}" type="presOf" srcId="{87A7D4BD-4093-4765-B4A3-10BB9105BF2A}" destId="{38EB7454-611E-476C-9355-F31939A6068C}" srcOrd="0" destOrd="0" presId="urn:microsoft.com/office/officeart/2005/8/layout/radial5"/>
    <dgm:cxn modelId="{9B6CB72A-CDE5-4CD5-98BB-2E88D34663C9}" type="presOf" srcId="{9CB034A2-AFDA-4847-9D47-360B51714BBA}" destId="{0FB8BCDA-E25A-4473-959E-A791C6646FA7}" srcOrd="1" destOrd="0" presId="urn:microsoft.com/office/officeart/2005/8/layout/radial5"/>
    <dgm:cxn modelId="{1566D47D-5978-4DCF-A4CE-9605B6AC43A7}" type="presOf" srcId="{695871F2-98E7-411F-9D3E-B724A8F288CD}" destId="{EC2B45AF-19CC-45BF-B59F-7A81BDA3F4A7}" srcOrd="0" destOrd="0" presId="urn:microsoft.com/office/officeart/2005/8/layout/radial5"/>
    <dgm:cxn modelId="{AF41C71D-835D-4161-AB81-8D5FA45B38DC}" type="presOf" srcId="{EF7DD184-576E-4A84-85E9-AA1542524693}" destId="{E0F6BBF1-C3DA-45C7-A9D5-6D5DC60EB839}" srcOrd="0" destOrd="0" presId="urn:microsoft.com/office/officeart/2005/8/layout/radial5"/>
    <dgm:cxn modelId="{0F310440-8836-4875-AC2A-566AEA822A13}" srcId="{490180AA-F856-466C-955B-71D7F0310DDB}" destId="{9B07284E-3C2C-4C60-9745-84A8B62C1D31}" srcOrd="4" destOrd="0" parTransId="{F9478B23-9755-4DA9-B98F-C397B1D5D7AB}" sibTransId="{C38DEF09-2FE6-4D9C-8DEF-9B3B2D9C076A}"/>
    <dgm:cxn modelId="{E7648246-9CDB-46C4-85AC-2F183CE16FB2}" type="presOf" srcId="{9B07284E-3C2C-4C60-9745-84A8B62C1D31}" destId="{9CD1F9F2-AFA6-4983-A815-78968C0CB59D}" srcOrd="0" destOrd="0" presId="urn:microsoft.com/office/officeart/2005/8/layout/radial5"/>
    <dgm:cxn modelId="{6C53D161-FBE3-42EF-8FA6-54CB8621D6C7}" type="presOf" srcId="{F34DC5CF-3C9A-41B6-8F99-C33FBBC1D05B}" destId="{C19DE909-B92F-4977-8BC2-A890A88A6696}" srcOrd="0" destOrd="0" presId="urn:microsoft.com/office/officeart/2005/8/layout/radial5"/>
    <dgm:cxn modelId="{FFEF10BC-5C14-4F66-8DE1-7370AE7E63EF}" srcId="{490180AA-F856-466C-955B-71D7F0310DDB}" destId="{F34DC5CF-3C9A-41B6-8F99-C33FBBC1D05B}" srcOrd="6" destOrd="0" parTransId="{87A7D4BD-4093-4765-B4A3-10BB9105BF2A}" sibTransId="{231CBC30-855E-45A5-BC94-A997ABBDD207}"/>
    <dgm:cxn modelId="{F351F9D7-3719-42AD-8D67-4964528DD660}" type="presOf" srcId="{51D8E24F-BFC1-4CB6-A813-1B63911B5E3D}" destId="{130D3541-D74F-4D58-BC8A-0F91EE1C53E5}" srcOrd="0" destOrd="0" presId="urn:microsoft.com/office/officeart/2005/8/layout/radial5"/>
    <dgm:cxn modelId="{65DAF884-CC88-4BA0-BC5A-8A811E81C1EC}" type="presOf" srcId="{F4D6CF2A-F57B-46DA-AB4F-FF860D93E6D0}" destId="{6FD9B6B7-3FD8-4776-AA0E-2E8E0DC010E3}" srcOrd="0" destOrd="0" presId="urn:microsoft.com/office/officeart/2005/8/layout/radial5"/>
    <dgm:cxn modelId="{73C05630-A38C-428E-B393-898BF746CA24}" type="presOf" srcId="{87A7D4BD-4093-4765-B4A3-10BB9105BF2A}" destId="{6E0206C9-6CD3-44F8-8729-A936DF8D0481}" srcOrd="1" destOrd="0" presId="urn:microsoft.com/office/officeart/2005/8/layout/radial5"/>
    <dgm:cxn modelId="{2A1CC6F4-2DCC-46A4-B94C-F900072C8FBC}" type="presOf" srcId="{34F077D6-5974-4781-9474-2F677AAE9943}" destId="{DA2E8C2F-95BB-4635-A664-94B23E850702}" srcOrd="0" destOrd="0" presId="urn:microsoft.com/office/officeart/2005/8/layout/radial5"/>
    <dgm:cxn modelId="{5EBDE565-C80D-4C9A-B705-A09C8701C242}" srcId="{490180AA-F856-466C-955B-71D7F0310DDB}" destId="{695871F2-98E7-411F-9D3E-B724A8F288CD}" srcOrd="5" destOrd="0" parTransId="{9CB034A2-AFDA-4847-9D47-360B51714BBA}" sibTransId="{311E511C-3635-4EA9-943D-61226CCB0FB1}"/>
    <dgm:cxn modelId="{2BBE0840-F505-484D-B179-EBD3007CFC7D}" type="presOf" srcId="{FD00D981-EB63-41A4-B712-7218E082ACDC}" destId="{A0BF6DDE-A1CB-400B-A5B9-598964D8B395}" srcOrd="0" destOrd="0" presId="urn:microsoft.com/office/officeart/2005/8/layout/radial5"/>
    <dgm:cxn modelId="{BE0FF768-5B11-4C03-94C4-C3CCBACBBF15}" srcId="{51D8E24F-BFC1-4CB6-A813-1B63911B5E3D}" destId="{490180AA-F856-466C-955B-71D7F0310DDB}" srcOrd="0" destOrd="0" parTransId="{5F9CFF9A-BD42-44BE-8774-F2CC9ADD9C57}" sibTransId="{617A80EC-0D7C-4C33-9539-35F7857340FC}"/>
    <dgm:cxn modelId="{52046763-8A7E-4749-8396-1B452AB0FD08}" type="presOf" srcId="{762671BC-CB2B-4226-BA43-08C7C98AE107}" destId="{33579652-901C-4C51-9794-62A0F1F5B958}" srcOrd="0" destOrd="0" presId="urn:microsoft.com/office/officeart/2005/8/layout/radial5"/>
    <dgm:cxn modelId="{65F50620-FC72-48BE-B832-84556717F547}" srcId="{490180AA-F856-466C-955B-71D7F0310DDB}" destId="{862CDA98-ADFC-4CEC-928D-FD62F8B5D3F4}" srcOrd="1" destOrd="0" parTransId="{BB9144BB-7256-4B0F-ADBE-A19C1C99FDA7}" sibTransId="{2D62349E-1DC5-4132-998B-48D01D3E90FA}"/>
    <dgm:cxn modelId="{8DBEA632-3319-4DAA-B992-A58F3AB6BC08}" type="presParOf" srcId="{130D3541-D74F-4D58-BC8A-0F91EE1C53E5}" destId="{7F01E888-E478-4767-A38B-C2CB38B0893A}" srcOrd="0" destOrd="0" presId="urn:microsoft.com/office/officeart/2005/8/layout/radial5"/>
    <dgm:cxn modelId="{322A6738-DF69-46AB-9DDB-4935766F1D32}" type="presParOf" srcId="{130D3541-D74F-4D58-BC8A-0F91EE1C53E5}" destId="{6FD9B6B7-3FD8-4776-AA0E-2E8E0DC010E3}" srcOrd="1" destOrd="0" presId="urn:microsoft.com/office/officeart/2005/8/layout/radial5"/>
    <dgm:cxn modelId="{78EC67F3-AFF0-413F-9727-2806E5E22B5E}" type="presParOf" srcId="{6FD9B6B7-3FD8-4776-AA0E-2E8E0DC010E3}" destId="{62202815-1209-476A-B8A7-2F022D39856C}" srcOrd="0" destOrd="0" presId="urn:microsoft.com/office/officeart/2005/8/layout/radial5"/>
    <dgm:cxn modelId="{3F428BDA-CB9D-417D-BE7C-A2865F31BD59}" type="presParOf" srcId="{130D3541-D74F-4D58-BC8A-0F91EE1C53E5}" destId="{596C37FA-BA75-4027-8167-D655E161E115}" srcOrd="2" destOrd="0" presId="urn:microsoft.com/office/officeart/2005/8/layout/radial5"/>
    <dgm:cxn modelId="{74452C5E-C3E9-40DE-B2B0-F882B2C92A02}" type="presParOf" srcId="{130D3541-D74F-4D58-BC8A-0F91EE1C53E5}" destId="{49F35DCC-4127-4BE2-A182-8331B7D3AEEE}" srcOrd="3" destOrd="0" presId="urn:microsoft.com/office/officeart/2005/8/layout/radial5"/>
    <dgm:cxn modelId="{AE7E1DF7-2EFF-4869-8779-5007644240E0}" type="presParOf" srcId="{49F35DCC-4127-4BE2-A182-8331B7D3AEEE}" destId="{FC450877-62DD-4BF1-A8CD-F09C9A300DB2}" srcOrd="0" destOrd="0" presId="urn:microsoft.com/office/officeart/2005/8/layout/radial5"/>
    <dgm:cxn modelId="{CAEF4D75-471B-42FC-9514-598B51FD4575}" type="presParOf" srcId="{130D3541-D74F-4D58-BC8A-0F91EE1C53E5}" destId="{C5C30363-F322-4C25-B81B-A4D9ED45D391}" srcOrd="4" destOrd="0" presId="urn:microsoft.com/office/officeart/2005/8/layout/radial5"/>
    <dgm:cxn modelId="{CC4E2E2C-0A3C-4122-8EBD-0FACF114EE5C}" type="presParOf" srcId="{130D3541-D74F-4D58-BC8A-0F91EE1C53E5}" destId="{A0BF6DDE-A1CB-400B-A5B9-598964D8B395}" srcOrd="5" destOrd="0" presId="urn:microsoft.com/office/officeart/2005/8/layout/radial5"/>
    <dgm:cxn modelId="{6D0548A7-35A3-4B72-B121-A0D948438568}" type="presParOf" srcId="{A0BF6DDE-A1CB-400B-A5B9-598964D8B395}" destId="{AD6C4270-085F-4D78-818B-88FEA002B0F3}" srcOrd="0" destOrd="0" presId="urn:microsoft.com/office/officeart/2005/8/layout/radial5"/>
    <dgm:cxn modelId="{E1B252EC-A226-4A99-8D9A-54EE97A89ED4}" type="presParOf" srcId="{130D3541-D74F-4D58-BC8A-0F91EE1C53E5}" destId="{59746526-7105-4455-AA58-E413AC4E6C77}" srcOrd="6" destOrd="0" presId="urn:microsoft.com/office/officeart/2005/8/layout/radial5"/>
    <dgm:cxn modelId="{B3971BC9-D236-4E76-A338-4F2CFB103971}" type="presParOf" srcId="{130D3541-D74F-4D58-BC8A-0F91EE1C53E5}" destId="{A7E5E0DC-6722-4338-8681-D846FE450A13}" srcOrd="7" destOrd="0" presId="urn:microsoft.com/office/officeart/2005/8/layout/radial5"/>
    <dgm:cxn modelId="{4FD5C647-562A-4B21-92C3-4375C92178C8}" type="presParOf" srcId="{A7E5E0DC-6722-4338-8681-D846FE450A13}" destId="{4EBBF1A6-BC83-4925-87D2-8831123788AE}" srcOrd="0" destOrd="0" presId="urn:microsoft.com/office/officeart/2005/8/layout/radial5"/>
    <dgm:cxn modelId="{5A16534F-A446-47E3-BEA5-35E216846F5F}" type="presParOf" srcId="{130D3541-D74F-4D58-BC8A-0F91EE1C53E5}" destId="{DA2E8C2F-95BB-4635-A664-94B23E850702}" srcOrd="8" destOrd="0" presId="urn:microsoft.com/office/officeart/2005/8/layout/radial5"/>
    <dgm:cxn modelId="{5FED1703-F766-46A4-AA49-F3D6D5D5A1FC}" type="presParOf" srcId="{130D3541-D74F-4D58-BC8A-0F91EE1C53E5}" destId="{8AD853C5-FB6A-43D7-905D-CAB8D71E2639}" srcOrd="9" destOrd="0" presId="urn:microsoft.com/office/officeart/2005/8/layout/radial5"/>
    <dgm:cxn modelId="{DFBC7204-5B2F-45B7-B351-0F7A81D8C771}" type="presParOf" srcId="{8AD853C5-FB6A-43D7-905D-CAB8D71E2639}" destId="{FF23425D-9F8F-4130-9246-4EEFF196CF83}" srcOrd="0" destOrd="0" presId="urn:microsoft.com/office/officeart/2005/8/layout/radial5"/>
    <dgm:cxn modelId="{E63CCDBB-544D-4CC3-AC6E-A272BF9C6330}" type="presParOf" srcId="{130D3541-D74F-4D58-BC8A-0F91EE1C53E5}" destId="{9CD1F9F2-AFA6-4983-A815-78968C0CB59D}" srcOrd="10" destOrd="0" presId="urn:microsoft.com/office/officeart/2005/8/layout/radial5"/>
    <dgm:cxn modelId="{7F830831-6127-4FA1-A2F2-54F4606D6776}" type="presParOf" srcId="{130D3541-D74F-4D58-BC8A-0F91EE1C53E5}" destId="{22B93BCD-4060-4D5F-8968-436A67117FC9}" srcOrd="11" destOrd="0" presId="urn:microsoft.com/office/officeart/2005/8/layout/radial5"/>
    <dgm:cxn modelId="{4F9AEB89-6C44-49B8-9FA0-959A3C6C5E58}" type="presParOf" srcId="{22B93BCD-4060-4D5F-8968-436A67117FC9}" destId="{0FB8BCDA-E25A-4473-959E-A791C6646FA7}" srcOrd="0" destOrd="0" presId="urn:microsoft.com/office/officeart/2005/8/layout/radial5"/>
    <dgm:cxn modelId="{0EFFA7CF-35BF-4A09-A209-0B5272D98F1D}" type="presParOf" srcId="{130D3541-D74F-4D58-BC8A-0F91EE1C53E5}" destId="{EC2B45AF-19CC-45BF-B59F-7A81BDA3F4A7}" srcOrd="12" destOrd="0" presId="urn:microsoft.com/office/officeart/2005/8/layout/radial5"/>
    <dgm:cxn modelId="{64E2BFF6-F079-4A2E-823F-771B56EA2FBC}" type="presParOf" srcId="{130D3541-D74F-4D58-BC8A-0F91EE1C53E5}" destId="{38EB7454-611E-476C-9355-F31939A6068C}" srcOrd="13" destOrd="0" presId="urn:microsoft.com/office/officeart/2005/8/layout/radial5"/>
    <dgm:cxn modelId="{F70B8A87-22CD-4D91-8897-1299EB83F1E8}" type="presParOf" srcId="{38EB7454-611E-476C-9355-F31939A6068C}" destId="{6E0206C9-6CD3-44F8-8729-A936DF8D0481}" srcOrd="0" destOrd="0" presId="urn:microsoft.com/office/officeart/2005/8/layout/radial5"/>
    <dgm:cxn modelId="{8C7D14C1-A527-4874-ACD9-1C10A8282BFC}" type="presParOf" srcId="{130D3541-D74F-4D58-BC8A-0F91EE1C53E5}" destId="{C19DE909-B92F-4977-8BC2-A890A88A6696}" srcOrd="14" destOrd="0" presId="urn:microsoft.com/office/officeart/2005/8/layout/radial5"/>
    <dgm:cxn modelId="{E0B8E674-C471-481F-A766-301DF6CB5DF5}" type="presParOf" srcId="{130D3541-D74F-4D58-BC8A-0F91EE1C53E5}" destId="{E0F6BBF1-C3DA-45C7-A9D5-6D5DC60EB839}" srcOrd="15" destOrd="0" presId="urn:microsoft.com/office/officeart/2005/8/layout/radial5"/>
    <dgm:cxn modelId="{9F45CB88-2FC8-4C07-AF29-F15C7C164F3A}" type="presParOf" srcId="{E0F6BBF1-C3DA-45C7-A9D5-6D5DC60EB839}" destId="{20875A7B-EEA6-4D16-9FE5-691E9F4A285A}" srcOrd="0" destOrd="0" presId="urn:microsoft.com/office/officeart/2005/8/layout/radial5"/>
    <dgm:cxn modelId="{92999C00-6CA7-47C9-9668-B4D8990D990B}" type="presParOf" srcId="{130D3541-D74F-4D58-BC8A-0F91EE1C53E5}" destId="{33579652-901C-4C51-9794-62A0F1F5B958}"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98C41-DA85-4056-A856-73108890D7CC}">
      <dsp:nvSpPr>
        <dsp:cNvPr id="0" name=""/>
        <dsp:cNvSpPr/>
      </dsp:nvSpPr>
      <dsp:spPr>
        <a:xfrm rot="5400000">
          <a:off x="-284139" y="289877"/>
          <a:ext cx="1894260" cy="13259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Federal </a:t>
          </a:r>
          <a:br>
            <a:rPr lang="en-US" sz="1700" kern="1200" dirty="0" smtClean="0"/>
          </a:br>
          <a:r>
            <a:rPr lang="en-US" sz="1700" kern="1200" dirty="0" smtClean="0"/>
            <a:t>&amp; State</a:t>
          </a:r>
          <a:endParaRPr lang="en-US" sz="1700" kern="1200" dirty="0"/>
        </a:p>
      </dsp:txBody>
      <dsp:txXfrm rot="-5400000">
        <a:off x="0" y="668729"/>
        <a:ext cx="1325982" cy="568278"/>
      </dsp:txXfrm>
    </dsp:sp>
    <dsp:sp modelId="{82D53D7B-F08E-4DC7-AFF3-51C4B7D346A2}">
      <dsp:nvSpPr>
        <dsp:cNvPr id="0" name=""/>
        <dsp:cNvSpPr/>
      </dsp:nvSpPr>
      <dsp:spPr>
        <a:xfrm rot="5400000">
          <a:off x="4303670" y="-2971949"/>
          <a:ext cx="1231269" cy="718664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2"/>
              </a:solidFill>
            </a:rPr>
            <a:t>NERC Standard EOP-011-1, Emergency Operations</a:t>
          </a:r>
          <a:endParaRPr lang="en-US" sz="1700" kern="1200" dirty="0">
            <a:solidFill>
              <a:schemeClr val="tx2"/>
            </a:solidFill>
          </a:endParaRPr>
        </a:p>
        <a:p>
          <a:pPr marL="171450" lvl="1" indent="-171450" algn="l" defTabSz="755650">
            <a:lnSpc>
              <a:spcPct val="90000"/>
            </a:lnSpc>
            <a:spcBef>
              <a:spcPct val="0"/>
            </a:spcBef>
            <a:spcAft>
              <a:spcPct val="15000"/>
            </a:spcAft>
            <a:buChar char="••"/>
          </a:pPr>
          <a:r>
            <a:rPr lang="en-US" sz="1700" kern="1200" dirty="0" smtClean="0">
              <a:solidFill>
                <a:schemeClr val="tx2"/>
              </a:solidFill>
            </a:rPr>
            <a:t>PUCT Substantive Rule 25.53, Electric Service Emergency Operations Plans </a:t>
          </a:r>
          <a:endParaRPr lang="en-US" sz="1700" kern="1200" dirty="0">
            <a:solidFill>
              <a:schemeClr val="tx2"/>
            </a:solidFill>
          </a:endParaRPr>
        </a:p>
        <a:p>
          <a:pPr marL="171450" lvl="1" indent="-171450" algn="l" defTabSz="755650">
            <a:lnSpc>
              <a:spcPct val="90000"/>
            </a:lnSpc>
            <a:spcBef>
              <a:spcPct val="0"/>
            </a:spcBef>
            <a:spcAft>
              <a:spcPct val="15000"/>
            </a:spcAft>
            <a:buChar char="••"/>
          </a:pPr>
          <a:r>
            <a:rPr lang="en-US" sz="1700" kern="1200" dirty="0" smtClean="0">
              <a:solidFill>
                <a:schemeClr val="tx2"/>
              </a:solidFill>
            </a:rPr>
            <a:t>PUCT Substantive Rule 25.503, Oversight of Wholesale Market Participants</a:t>
          </a:r>
          <a:endParaRPr lang="en-US" sz="1700" kern="1200" dirty="0">
            <a:solidFill>
              <a:schemeClr val="tx2"/>
            </a:solidFill>
          </a:endParaRPr>
        </a:p>
      </dsp:txBody>
      <dsp:txXfrm rot="-5400000">
        <a:off x="1325982" y="65845"/>
        <a:ext cx="7126539" cy="1111057"/>
      </dsp:txXfrm>
    </dsp:sp>
    <dsp:sp modelId="{BFF74EE2-A869-4BA4-AFC6-0CDD9A6E7AD9}">
      <dsp:nvSpPr>
        <dsp:cNvPr id="0" name=""/>
        <dsp:cNvSpPr/>
      </dsp:nvSpPr>
      <dsp:spPr>
        <a:xfrm rot="5400000">
          <a:off x="-284139" y="1993122"/>
          <a:ext cx="1894260" cy="13259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ERCOT Protocols &amp; Guides</a:t>
          </a:r>
          <a:endParaRPr lang="en-US" sz="1700" kern="1200" dirty="0"/>
        </a:p>
      </dsp:txBody>
      <dsp:txXfrm rot="-5400000">
        <a:off x="0" y="2371974"/>
        <a:ext cx="1325982" cy="568278"/>
      </dsp:txXfrm>
    </dsp:sp>
    <dsp:sp modelId="{7461A229-5ADB-4A1B-B134-7EA0FB42387E}">
      <dsp:nvSpPr>
        <dsp:cNvPr id="0" name=""/>
        <dsp:cNvSpPr/>
      </dsp:nvSpPr>
      <dsp:spPr>
        <a:xfrm rot="5400000">
          <a:off x="4303346" y="-1268380"/>
          <a:ext cx="1231917" cy="718664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2"/>
              </a:solidFill>
            </a:rPr>
            <a:t>Protocol Section 6.5.9, Emergency Operations</a:t>
          </a:r>
          <a:endParaRPr lang="en-US" sz="1700" kern="1200" dirty="0">
            <a:solidFill>
              <a:schemeClr val="tx2"/>
            </a:solidFill>
          </a:endParaRPr>
        </a:p>
        <a:p>
          <a:pPr marL="171450" lvl="1" indent="-171450" algn="l" defTabSz="755650">
            <a:lnSpc>
              <a:spcPct val="90000"/>
            </a:lnSpc>
            <a:spcBef>
              <a:spcPct val="0"/>
            </a:spcBef>
            <a:spcAft>
              <a:spcPct val="15000"/>
            </a:spcAft>
            <a:buChar char="••"/>
          </a:pPr>
          <a:r>
            <a:rPr lang="en-US" sz="1700" kern="1200" dirty="0" smtClean="0">
              <a:solidFill>
                <a:schemeClr val="tx2"/>
              </a:solidFill>
            </a:rPr>
            <a:t>Protocol Section 3.21, Submission of Emergency Operations Plans, Weatherization Plans, and Declarations of Summer and Winter Weather Preparedness</a:t>
          </a:r>
          <a:endParaRPr lang="en-US" sz="1700" kern="1200" dirty="0">
            <a:solidFill>
              <a:schemeClr val="tx2"/>
            </a:solidFill>
          </a:endParaRPr>
        </a:p>
        <a:p>
          <a:pPr marL="171450" lvl="1" indent="-171450" algn="l" defTabSz="755650">
            <a:lnSpc>
              <a:spcPct val="90000"/>
            </a:lnSpc>
            <a:spcBef>
              <a:spcPct val="0"/>
            </a:spcBef>
            <a:spcAft>
              <a:spcPct val="15000"/>
            </a:spcAft>
            <a:buChar char="••"/>
          </a:pPr>
          <a:r>
            <a:rPr lang="en-US" sz="1700" kern="1200" dirty="0" smtClean="0">
              <a:solidFill>
                <a:schemeClr val="tx2"/>
              </a:solidFill>
            </a:rPr>
            <a:t>Operating Guide Section 4, Emergency Operations</a:t>
          </a:r>
          <a:endParaRPr lang="en-US" sz="1700" kern="1200" dirty="0">
            <a:solidFill>
              <a:schemeClr val="tx2"/>
            </a:solidFill>
          </a:endParaRPr>
        </a:p>
      </dsp:txBody>
      <dsp:txXfrm rot="-5400000">
        <a:off x="1325983" y="1769120"/>
        <a:ext cx="7126508" cy="1111643"/>
      </dsp:txXfrm>
    </dsp:sp>
    <dsp:sp modelId="{F5171198-A854-4235-9182-06FB5E2B7B5F}">
      <dsp:nvSpPr>
        <dsp:cNvPr id="0" name=""/>
        <dsp:cNvSpPr/>
      </dsp:nvSpPr>
      <dsp:spPr>
        <a:xfrm rot="5400000">
          <a:off x="-284139" y="3696368"/>
          <a:ext cx="1894260" cy="132598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ERCOT Operating Procedures</a:t>
          </a:r>
          <a:endParaRPr lang="en-US" sz="1700" kern="1200" dirty="0"/>
        </a:p>
      </dsp:txBody>
      <dsp:txXfrm rot="-5400000">
        <a:off x="0" y="4075220"/>
        <a:ext cx="1325982" cy="568278"/>
      </dsp:txXfrm>
    </dsp:sp>
    <dsp:sp modelId="{1ADB8F25-1E8A-4DB6-BCE2-63234B8922E0}">
      <dsp:nvSpPr>
        <dsp:cNvPr id="0" name=""/>
        <dsp:cNvSpPr/>
      </dsp:nvSpPr>
      <dsp:spPr>
        <a:xfrm rot="5400000">
          <a:off x="4303670" y="434541"/>
          <a:ext cx="1231269" cy="718664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2"/>
              </a:solidFill>
            </a:rPr>
            <a:t>Transmission &amp; Security Desk Section 8, Weather Events</a:t>
          </a:r>
          <a:endParaRPr lang="en-US" sz="1700" kern="1200" dirty="0">
            <a:solidFill>
              <a:schemeClr val="tx2"/>
            </a:solidFill>
          </a:endParaRPr>
        </a:p>
        <a:p>
          <a:pPr marL="171450" lvl="1" indent="-171450" algn="l" defTabSz="755650">
            <a:lnSpc>
              <a:spcPct val="90000"/>
            </a:lnSpc>
            <a:spcBef>
              <a:spcPct val="0"/>
            </a:spcBef>
            <a:spcAft>
              <a:spcPct val="15000"/>
            </a:spcAft>
            <a:buChar char="••"/>
          </a:pPr>
          <a:r>
            <a:rPr lang="en-US" sz="1700" kern="1200" dirty="0" smtClean="0">
              <a:solidFill>
                <a:schemeClr val="tx2"/>
              </a:solidFill>
            </a:rPr>
            <a:t>Real Time Desk Section 6, Weather Events</a:t>
          </a:r>
          <a:endParaRPr lang="en-US" sz="1700" kern="1200" dirty="0">
            <a:solidFill>
              <a:schemeClr val="tx2"/>
            </a:solidFill>
          </a:endParaRPr>
        </a:p>
      </dsp:txBody>
      <dsp:txXfrm rot="-5400000">
        <a:off x="1325982" y="3472335"/>
        <a:ext cx="7126539" cy="1111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2ABCC-5AD4-4DF7-8FD1-ECA2C662F0DD}">
      <dsp:nvSpPr>
        <dsp:cNvPr id="0" name=""/>
        <dsp:cNvSpPr/>
      </dsp:nvSpPr>
      <dsp:spPr>
        <a:xfrm>
          <a:off x="3413759" y="0"/>
          <a:ext cx="1706880" cy="1010602"/>
        </a:xfrm>
        <a:prstGeom prst="trapezoid">
          <a:avLst>
            <a:gd name="adj" fmla="val 844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a:off x="3413759" y="0"/>
        <a:ext cx="1706880" cy="1010602"/>
      </dsp:txXfrm>
    </dsp:sp>
    <dsp:sp modelId="{A7C4919D-A203-4DC4-B895-59C4CE0178DD}">
      <dsp:nvSpPr>
        <dsp:cNvPr id="0" name=""/>
        <dsp:cNvSpPr/>
      </dsp:nvSpPr>
      <dsp:spPr>
        <a:xfrm>
          <a:off x="2560319" y="1010602"/>
          <a:ext cx="3413760" cy="1010602"/>
        </a:xfrm>
        <a:prstGeom prst="trapezoid">
          <a:avLst>
            <a:gd name="adj" fmla="val 844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Division of Emergency Management</a:t>
          </a:r>
          <a:endParaRPr lang="en-US" sz="2400" kern="1200" dirty="0">
            <a:solidFill>
              <a:schemeClr val="bg1"/>
            </a:solidFill>
          </a:endParaRPr>
        </a:p>
      </dsp:txBody>
      <dsp:txXfrm>
        <a:off x="3157727" y="1010602"/>
        <a:ext cx="2218944" cy="1010602"/>
      </dsp:txXfrm>
    </dsp:sp>
    <dsp:sp modelId="{3E8AC604-2380-4616-8230-9E9E1766A72B}">
      <dsp:nvSpPr>
        <dsp:cNvPr id="0" name=""/>
        <dsp:cNvSpPr/>
      </dsp:nvSpPr>
      <dsp:spPr>
        <a:xfrm>
          <a:off x="1706879" y="2021205"/>
          <a:ext cx="5120640" cy="1010602"/>
        </a:xfrm>
        <a:prstGeom prst="trapezoid">
          <a:avLst>
            <a:gd name="adj" fmla="val 844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Emergency Management Council</a:t>
          </a:r>
          <a:endParaRPr lang="en-US" sz="2400" kern="1200" dirty="0">
            <a:solidFill>
              <a:schemeClr val="bg1"/>
            </a:solidFill>
          </a:endParaRPr>
        </a:p>
      </dsp:txBody>
      <dsp:txXfrm>
        <a:off x="2602991" y="2021205"/>
        <a:ext cx="3328416" cy="1010602"/>
      </dsp:txXfrm>
    </dsp:sp>
    <dsp:sp modelId="{3AE061ED-A348-4635-9E30-A5F10EB9A497}">
      <dsp:nvSpPr>
        <dsp:cNvPr id="0" name=""/>
        <dsp:cNvSpPr/>
      </dsp:nvSpPr>
      <dsp:spPr>
        <a:xfrm>
          <a:off x="853439" y="3031807"/>
          <a:ext cx="6827520" cy="1010602"/>
        </a:xfrm>
        <a:prstGeom prst="trapezoid">
          <a:avLst>
            <a:gd name="adj" fmla="val 844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Disaster District Chairmen</a:t>
          </a:r>
          <a:br>
            <a:rPr lang="en-US" sz="2400" kern="1200" dirty="0" smtClean="0">
              <a:solidFill>
                <a:schemeClr val="bg1"/>
              </a:solidFill>
            </a:rPr>
          </a:br>
          <a:r>
            <a:rPr lang="en-US" sz="2400" kern="1200" dirty="0" smtClean="0">
              <a:solidFill>
                <a:schemeClr val="bg1"/>
              </a:solidFill>
            </a:rPr>
            <a:t>(Highway Patrol Commander)</a:t>
          </a:r>
          <a:endParaRPr lang="en-US" sz="2400" kern="1200" dirty="0">
            <a:solidFill>
              <a:schemeClr val="bg1"/>
            </a:solidFill>
          </a:endParaRPr>
        </a:p>
      </dsp:txBody>
      <dsp:txXfrm>
        <a:off x="2048255" y="3031807"/>
        <a:ext cx="4437888" cy="1010602"/>
      </dsp:txXfrm>
    </dsp:sp>
    <dsp:sp modelId="{E50E1B3F-00B2-4CA0-84F6-13A395684FF8}">
      <dsp:nvSpPr>
        <dsp:cNvPr id="0" name=""/>
        <dsp:cNvSpPr/>
      </dsp:nvSpPr>
      <dsp:spPr>
        <a:xfrm>
          <a:off x="0" y="4042410"/>
          <a:ext cx="8534400" cy="1010602"/>
        </a:xfrm>
        <a:prstGeom prst="trapezoid">
          <a:avLst>
            <a:gd name="adj" fmla="val 844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Mayors &amp; County Judges</a:t>
          </a:r>
          <a:endParaRPr lang="en-US" sz="2400" kern="1200" dirty="0">
            <a:solidFill>
              <a:schemeClr val="bg1"/>
            </a:solidFill>
          </a:endParaRPr>
        </a:p>
      </dsp:txBody>
      <dsp:txXfrm>
        <a:off x="1493519" y="4042410"/>
        <a:ext cx="5547360" cy="1010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1E888-E478-4767-A38B-C2CB38B0893A}">
      <dsp:nvSpPr>
        <dsp:cNvPr id="0" name=""/>
        <dsp:cNvSpPr/>
      </dsp:nvSpPr>
      <dsp:spPr>
        <a:xfrm>
          <a:off x="4347362" y="2362590"/>
          <a:ext cx="1592274" cy="1592274"/>
        </a:xfrm>
        <a:prstGeom prst="ellipse">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Info</a:t>
          </a:r>
          <a:endParaRPr lang="en-US" sz="2400" kern="1200" dirty="0"/>
        </a:p>
      </dsp:txBody>
      <dsp:txXfrm>
        <a:off x="4580545" y="2595773"/>
        <a:ext cx="1125908" cy="1125908"/>
      </dsp:txXfrm>
    </dsp:sp>
    <dsp:sp modelId="{6FD9B6B7-3FD8-4776-AA0E-2E8E0DC010E3}">
      <dsp:nvSpPr>
        <dsp:cNvPr id="0" name=""/>
        <dsp:cNvSpPr/>
      </dsp:nvSpPr>
      <dsp:spPr>
        <a:xfrm rot="16200000">
          <a:off x="4898322" y="1643183"/>
          <a:ext cx="490354" cy="541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4971875" y="1825011"/>
        <a:ext cx="343248" cy="324823"/>
      </dsp:txXfrm>
    </dsp:sp>
    <dsp:sp modelId="{596C37FA-BA75-4027-8167-D655E161E115}">
      <dsp:nvSpPr>
        <dsp:cNvPr id="0" name=""/>
        <dsp:cNvSpPr/>
      </dsp:nvSpPr>
      <dsp:spPr>
        <a:xfrm>
          <a:off x="4426976" y="4346"/>
          <a:ext cx="1433047" cy="14330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PUCT</a:t>
          </a:r>
          <a:endParaRPr lang="en-US" sz="2400" kern="1200" dirty="0"/>
        </a:p>
      </dsp:txBody>
      <dsp:txXfrm>
        <a:off x="4636841" y="214211"/>
        <a:ext cx="1013317" cy="1013317"/>
      </dsp:txXfrm>
    </dsp:sp>
    <dsp:sp modelId="{49F35DCC-4127-4BE2-A182-8331B7D3AEEE}">
      <dsp:nvSpPr>
        <dsp:cNvPr id="0" name=""/>
        <dsp:cNvSpPr/>
      </dsp:nvSpPr>
      <dsp:spPr>
        <a:xfrm rot="18900000">
          <a:off x="5778570" y="2007793"/>
          <a:ext cx="490354" cy="541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800113" y="2168078"/>
        <a:ext cx="343248" cy="324823"/>
      </dsp:txXfrm>
    </dsp:sp>
    <dsp:sp modelId="{C5C30363-F322-4C25-B81B-A4D9ED45D391}">
      <dsp:nvSpPr>
        <dsp:cNvPr id="0" name=""/>
        <dsp:cNvSpPr/>
      </dsp:nvSpPr>
      <dsp:spPr>
        <a:xfrm>
          <a:off x="6150802" y="718378"/>
          <a:ext cx="1433047" cy="14330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Local </a:t>
          </a:r>
          <a:r>
            <a:rPr lang="en-US" sz="2100" kern="1200" dirty="0" smtClean="0"/>
            <a:t>Officials</a:t>
          </a:r>
          <a:endParaRPr lang="en-US" sz="2100" kern="1200" dirty="0"/>
        </a:p>
      </dsp:txBody>
      <dsp:txXfrm>
        <a:off x="6360667" y="928243"/>
        <a:ext cx="1013317" cy="1013317"/>
      </dsp:txXfrm>
    </dsp:sp>
    <dsp:sp modelId="{A0BF6DDE-A1CB-400B-A5B9-598964D8B395}">
      <dsp:nvSpPr>
        <dsp:cNvPr id="0" name=""/>
        <dsp:cNvSpPr/>
      </dsp:nvSpPr>
      <dsp:spPr>
        <a:xfrm>
          <a:off x="6143180" y="2888041"/>
          <a:ext cx="490354" cy="541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6143180" y="2996316"/>
        <a:ext cx="343248" cy="324823"/>
      </dsp:txXfrm>
    </dsp:sp>
    <dsp:sp modelId="{59746526-7105-4455-AA58-E413AC4E6C77}">
      <dsp:nvSpPr>
        <dsp:cNvPr id="0" name=""/>
        <dsp:cNvSpPr/>
      </dsp:nvSpPr>
      <dsp:spPr>
        <a:xfrm>
          <a:off x="6864834" y="2442204"/>
          <a:ext cx="1433047" cy="14330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NERC</a:t>
          </a:r>
          <a:endParaRPr lang="en-US" sz="2400" kern="1200" dirty="0"/>
        </a:p>
      </dsp:txBody>
      <dsp:txXfrm>
        <a:off x="7074699" y="2652069"/>
        <a:ext cx="1013317" cy="1013317"/>
      </dsp:txXfrm>
    </dsp:sp>
    <dsp:sp modelId="{A7E5E0DC-6722-4338-8681-D846FE450A13}">
      <dsp:nvSpPr>
        <dsp:cNvPr id="0" name=""/>
        <dsp:cNvSpPr/>
      </dsp:nvSpPr>
      <dsp:spPr>
        <a:xfrm rot="2700000">
          <a:off x="5778570" y="3768288"/>
          <a:ext cx="490354" cy="541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800113" y="3824553"/>
        <a:ext cx="343248" cy="324823"/>
      </dsp:txXfrm>
    </dsp:sp>
    <dsp:sp modelId="{DA2E8C2F-95BB-4635-A664-94B23E850702}">
      <dsp:nvSpPr>
        <dsp:cNvPr id="0" name=""/>
        <dsp:cNvSpPr/>
      </dsp:nvSpPr>
      <dsp:spPr>
        <a:xfrm>
          <a:off x="6150802" y="4166030"/>
          <a:ext cx="1433047" cy="14330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FERC</a:t>
          </a:r>
          <a:endParaRPr lang="en-US" sz="2400" kern="1200" dirty="0"/>
        </a:p>
      </dsp:txBody>
      <dsp:txXfrm>
        <a:off x="6360667" y="4375895"/>
        <a:ext cx="1013317" cy="1013317"/>
      </dsp:txXfrm>
    </dsp:sp>
    <dsp:sp modelId="{8AD853C5-FB6A-43D7-905D-CAB8D71E2639}">
      <dsp:nvSpPr>
        <dsp:cNvPr id="0" name=""/>
        <dsp:cNvSpPr/>
      </dsp:nvSpPr>
      <dsp:spPr>
        <a:xfrm rot="5400000">
          <a:off x="4898322" y="4132899"/>
          <a:ext cx="490354" cy="541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4971875" y="4167621"/>
        <a:ext cx="343248" cy="324823"/>
      </dsp:txXfrm>
    </dsp:sp>
    <dsp:sp modelId="{9CD1F9F2-AFA6-4983-A815-78968C0CB59D}">
      <dsp:nvSpPr>
        <dsp:cNvPr id="0" name=""/>
        <dsp:cNvSpPr/>
      </dsp:nvSpPr>
      <dsp:spPr>
        <a:xfrm>
          <a:off x="4426976" y="4880062"/>
          <a:ext cx="1433047" cy="14330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DOE</a:t>
          </a:r>
          <a:endParaRPr lang="en-US" sz="2400" kern="1200" dirty="0"/>
        </a:p>
      </dsp:txBody>
      <dsp:txXfrm>
        <a:off x="4636841" y="5089927"/>
        <a:ext cx="1013317" cy="1013317"/>
      </dsp:txXfrm>
    </dsp:sp>
    <dsp:sp modelId="{22B93BCD-4060-4D5F-8968-436A67117FC9}">
      <dsp:nvSpPr>
        <dsp:cNvPr id="0" name=""/>
        <dsp:cNvSpPr/>
      </dsp:nvSpPr>
      <dsp:spPr>
        <a:xfrm rot="8100000">
          <a:off x="4018075" y="3768288"/>
          <a:ext cx="490354" cy="541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4143638" y="3824553"/>
        <a:ext cx="343248" cy="324823"/>
      </dsp:txXfrm>
    </dsp:sp>
    <dsp:sp modelId="{EC2B45AF-19CC-45BF-B59F-7A81BDA3F4A7}">
      <dsp:nvSpPr>
        <dsp:cNvPr id="0" name=""/>
        <dsp:cNvSpPr/>
      </dsp:nvSpPr>
      <dsp:spPr>
        <a:xfrm>
          <a:off x="2703150" y="4166030"/>
          <a:ext cx="1433047" cy="14330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Texas RE</a:t>
          </a:r>
          <a:endParaRPr lang="en-US" sz="2400" kern="1200" dirty="0"/>
        </a:p>
      </dsp:txBody>
      <dsp:txXfrm>
        <a:off x="2913015" y="4375895"/>
        <a:ext cx="1013317" cy="1013317"/>
      </dsp:txXfrm>
    </dsp:sp>
    <dsp:sp modelId="{38EB7454-611E-476C-9355-F31939A6068C}">
      <dsp:nvSpPr>
        <dsp:cNvPr id="0" name=""/>
        <dsp:cNvSpPr/>
      </dsp:nvSpPr>
      <dsp:spPr>
        <a:xfrm rot="10811245">
          <a:off x="3647529" y="2883956"/>
          <a:ext cx="494553" cy="541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795895" y="2992474"/>
        <a:ext cx="346187" cy="324823"/>
      </dsp:txXfrm>
    </dsp:sp>
    <dsp:sp modelId="{C19DE909-B92F-4977-8BC2-A890A88A6696}">
      <dsp:nvSpPr>
        <dsp:cNvPr id="0" name=""/>
        <dsp:cNvSpPr/>
      </dsp:nvSpPr>
      <dsp:spPr>
        <a:xfrm>
          <a:off x="1981208" y="2434203"/>
          <a:ext cx="1433047" cy="14330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55675">
            <a:lnSpc>
              <a:spcPct val="90000"/>
            </a:lnSpc>
            <a:spcBef>
              <a:spcPct val="0"/>
            </a:spcBef>
            <a:spcAft>
              <a:spcPct val="35000"/>
            </a:spcAft>
          </a:pPr>
          <a:r>
            <a:rPr lang="en-US" sz="2150" kern="1200" dirty="0" smtClean="0"/>
            <a:t>ERCOT</a:t>
          </a:r>
          <a:endParaRPr lang="en-US" sz="2150" kern="1200" dirty="0"/>
        </a:p>
      </dsp:txBody>
      <dsp:txXfrm>
        <a:off x="2191073" y="2644068"/>
        <a:ext cx="1013317" cy="1013317"/>
      </dsp:txXfrm>
    </dsp:sp>
    <dsp:sp modelId="{E0F6BBF1-C3DA-45C7-A9D5-6D5DC60EB839}">
      <dsp:nvSpPr>
        <dsp:cNvPr id="0" name=""/>
        <dsp:cNvSpPr/>
      </dsp:nvSpPr>
      <dsp:spPr>
        <a:xfrm rot="13500000">
          <a:off x="4018075" y="2007793"/>
          <a:ext cx="490354" cy="5413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4143638" y="2168078"/>
        <a:ext cx="343248" cy="324823"/>
      </dsp:txXfrm>
    </dsp:sp>
    <dsp:sp modelId="{33579652-901C-4C51-9794-62A0F1F5B958}">
      <dsp:nvSpPr>
        <dsp:cNvPr id="0" name=""/>
        <dsp:cNvSpPr/>
      </dsp:nvSpPr>
      <dsp:spPr>
        <a:xfrm>
          <a:off x="2703150" y="718378"/>
          <a:ext cx="1433047" cy="14330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Media</a:t>
          </a:r>
          <a:endParaRPr lang="en-US" sz="2400" kern="1200" dirty="0"/>
        </a:p>
      </dsp:txBody>
      <dsp:txXfrm>
        <a:off x="2913015" y="928243"/>
        <a:ext cx="1013317" cy="10133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2/27/2018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2/27/2018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Tropical_cyclone"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en.wikipedia.org/wiki/Hurricane_Severity_Index" TargetMode="External"/><Relationship Id="rId4" Type="http://schemas.openxmlformats.org/officeDocument/2006/relationships/hyperlink" Target="https://en.wikipedia.org/wiki/Landfall_(meteorology)"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552377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2.4 </a:t>
            </a:r>
            <a:r>
              <a:rPr lang="en-US" baseline="0" dirty="0" err="1" smtClean="0"/>
              <a:t>avg</a:t>
            </a:r>
            <a:r>
              <a:rPr lang="en-US" baseline="0" dirty="0" smtClean="0"/>
              <a:t> # years b/t landfall; largest gap was 10 </a:t>
            </a:r>
            <a:r>
              <a:rPr lang="en-US" baseline="0" dirty="0" err="1" smtClean="0"/>
              <a:t>yrs</a:t>
            </a:r>
            <a:r>
              <a:rPr lang="en-US" baseline="0" dirty="0" smtClean="0"/>
              <a:t> (1989-1999); 9 years b/t Ike and Harvey</a:t>
            </a:r>
          </a:p>
          <a:p>
            <a:endParaRPr lang="en-US" dirty="0" smtClean="0"/>
          </a:p>
          <a:p>
            <a:r>
              <a:rPr lang="en-US" dirty="0" smtClean="0"/>
              <a:t>Pics: Rita – 2 top; </a:t>
            </a:r>
            <a:r>
              <a:rPr lang="en-US" baseline="0" dirty="0" smtClean="0"/>
              <a:t>Harvey – 2 bottom</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3929741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On September 9 and 10, 1921, the remnants of a hurricane moved over Williamson County. The center of the storm became stationary over Thrall, dropping a storm total of 39.7 inches (1,010 mm) of rain in 36 hours. This storm caused the </a:t>
            </a:r>
            <a:r>
              <a:rPr lang="en-US" sz="1200" b="1" i="0" kern="1200" dirty="0" smtClean="0">
                <a:solidFill>
                  <a:schemeClr val="tx1"/>
                </a:solidFill>
                <a:effectLst/>
                <a:latin typeface="+mn-lt"/>
                <a:ea typeface="+mn-ea"/>
                <a:cs typeface="+mn-cs"/>
              </a:rPr>
              <a:t>most</a:t>
            </a:r>
            <a:r>
              <a:rPr lang="en-US" sz="1200" b="0" i="0" kern="1200" dirty="0" smtClean="0">
                <a:solidFill>
                  <a:schemeClr val="tx1"/>
                </a:solidFill>
                <a:effectLst/>
                <a:latin typeface="+mn-lt"/>
                <a:ea typeface="+mn-ea"/>
                <a:cs typeface="+mn-cs"/>
              </a:rPr>
              <a:t> deadly </a:t>
            </a:r>
            <a:r>
              <a:rPr lang="en-US" sz="1200" b="1" i="0" kern="1200" dirty="0" smtClean="0">
                <a:solidFill>
                  <a:schemeClr val="tx1"/>
                </a:solidFill>
                <a:effectLst/>
                <a:latin typeface="+mn-lt"/>
                <a:ea typeface="+mn-ea"/>
                <a:cs typeface="+mn-cs"/>
              </a:rPr>
              <a:t>floods</a:t>
            </a:r>
            <a:r>
              <a:rPr lang="en-US" sz="1200" b="0" i="0" kern="1200" dirty="0" smtClean="0">
                <a:solidFill>
                  <a:schemeClr val="tx1"/>
                </a:solidFill>
                <a:effectLst/>
                <a:latin typeface="+mn-lt"/>
                <a:ea typeface="+mn-ea"/>
                <a:cs typeface="+mn-cs"/>
              </a:rPr>
              <a:t> in </a:t>
            </a:r>
            <a:r>
              <a:rPr lang="en-US" sz="1200" b="1" i="0" kern="1200" dirty="0" smtClean="0">
                <a:solidFill>
                  <a:schemeClr val="tx1"/>
                </a:solidFill>
                <a:effectLst/>
                <a:latin typeface="+mn-lt"/>
                <a:ea typeface="+mn-ea"/>
                <a:cs typeface="+mn-cs"/>
              </a:rPr>
              <a:t>Texas</a:t>
            </a:r>
            <a:r>
              <a:rPr lang="en-US" sz="1200" b="0" i="0" kern="1200" dirty="0" smtClean="0">
                <a:solidFill>
                  <a:schemeClr val="tx1"/>
                </a:solidFill>
                <a:effectLst/>
                <a:latin typeface="+mn-lt"/>
                <a:ea typeface="+mn-ea"/>
                <a:cs typeface="+mn-cs"/>
              </a:rPr>
              <a:t>, with a total of 215 fatalities.</a:t>
            </a:r>
            <a:endParaRPr lang="en-US" dirty="0" smtClean="0"/>
          </a:p>
          <a:p>
            <a:pPr hangingPunct="0"/>
            <a:endParaRPr lang="en-US" dirty="0" smtClean="0"/>
          </a:p>
          <a:p>
            <a:pPr hangingPunct="0"/>
            <a:r>
              <a:rPr lang="en-US" dirty="0" smtClean="0"/>
              <a:t>Left</a:t>
            </a:r>
            <a:r>
              <a:rPr lang="en-US" baseline="0" dirty="0" smtClean="0"/>
              <a:t> – Taylor 1921</a:t>
            </a:r>
          </a:p>
          <a:p>
            <a:pPr hangingPunct="0"/>
            <a:r>
              <a:rPr lang="en-US" baseline="0" dirty="0" smtClean="0"/>
              <a:t>Right top – SA 1921</a:t>
            </a:r>
          </a:p>
          <a:p>
            <a:pPr hangingPunct="0"/>
            <a:r>
              <a:rPr lang="en-US" baseline="0" dirty="0" smtClean="0"/>
              <a:t>Right bottom – Austin 1935</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3568080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Victoria</a:t>
            </a:r>
            <a:r>
              <a:rPr lang="en-US" baseline="0" dirty="0" smtClean="0"/>
              <a:t> electric coop truck in water – Harvey</a:t>
            </a:r>
          </a:p>
          <a:p>
            <a:pPr hangingPunct="0"/>
            <a:r>
              <a:rPr lang="en-US" sz="1200" i="0" kern="1200" dirty="0" smtClean="0">
                <a:solidFill>
                  <a:schemeClr val="tx1"/>
                </a:solidFill>
                <a:effectLst/>
                <a:latin typeface="+mn-lt"/>
                <a:ea typeface="+mn-ea"/>
                <a:cs typeface="+mn-cs"/>
              </a:rPr>
              <a:t>August 2017 – Hurricane Harvey: NOAA reported</a:t>
            </a:r>
            <a:r>
              <a:rPr lang="en-US" sz="120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that Cedar Bayou, Texas received 51.88 inches of rain. This marks a new rainfall record for any </a:t>
            </a:r>
            <a:r>
              <a:rPr lang="en-US" sz="1200" b="1" i="0" kern="1200" dirty="0" smtClean="0">
                <a:solidFill>
                  <a:schemeClr val="tx1"/>
                </a:solidFill>
                <a:effectLst/>
                <a:latin typeface="+mn-lt"/>
                <a:ea typeface="+mn-ea"/>
                <a:cs typeface="+mn-cs"/>
              </a:rPr>
              <a:t>tropical storm</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hurricane</a:t>
            </a:r>
            <a:r>
              <a:rPr lang="en-US" sz="1200" b="0" i="0" kern="1200" dirty="0" smtClean="0">
                <a:solidFill>
                  <a:schemeClr val="tx1"/>
                </a:solidFill>
                <a:effectLst/>
                <a:latin typeface="+mn-lt"/>
                <a:ea typeface="+mn-ea"/>
                <a:cs typeface="+mn-cs"/>
              </a:rPr>
              <a:t> in the lower 48 states. ... largest economic U.S. natural disaster (certainly the costliest </a:t>
            </a:r>
            <a:r>
              <a:rPr lang="en-US" sz="1200" b="1" i="0" kern="1200" dirty="0" smtClean="0">
                <a:solidFill>
                  <a:schemeClr val="tx1"/>
                </a:solidFill>
                <a:effectLst/>
                <a:latin typeface="+mn-lt"/>
                <a:ea typeface="+mn-ea"/>
                <a:cs typeface="+mn-cs"/>
              </a:rPr>
              <a:t>hurricane</a:t>
            </a:r>
            <a:r>
              <a:rPr lang="en-US" sz="1200" b="0" i="0" kern="1200" dirty="0" smtClean="0">
                <a:solidFill>
                  <a:schemeClr val="tx1"/>
                </a:solidFill>
                <a:effectLst/>
                <a:latin typeface="+mn-lt"/>
                <a:ea typeface="+mn-ea"/>
                <a:cs typeface="+mn-cs"/>
              </a:rPr>
              <a:t>).“Forecasters estimate </a:t>
            </a:r>
            <a:r>
              <a:rPr lang="en-US" sz="1200" b="1" i="0" kern="1200" dirty="0" smtClean="0">
                <a:solidFill>
                  <a:schemeClr val="tx1"/>
                </a:solidFill>
                <a:effectLst/>
                <a:latin typeface="+mn-lt"/>
                <a:ea typeface="+mn-ea"/>
                <a:cs typeface="+mn-cs"/>
              </a:rPr>
              <a:t>Harvey</a:t>
            </a:r>
            <a:r>
              <a:rPr lang="en-US" sz="1200" b="0" i="0" kern="1200" dirty="0" smtClean="0">
                <a:solidFill>
                  <a:schemeClr val="tx1"/>
                </a:solidFill>
                <a:effectLst/>
                <a:latin typeface="+mn-lt"/>
                <a:ea typeface="+mn-ea"/>
                <a:cs typeface="+mn-cs"/>
              </a:rPr>
              <a:t> dumped about 15 to 20 trillion gallons of water across Texas. </a:t>
            </a:r>
            <a:r>
              <a:rPr lang="en-US" sz="1200" b="0" i="0" kern="1200" baseline="0" dirty="0" smtClean="0">
                <a:solidFill>
                  <a:schemeClr val="tx1"/>
                </a:solidFill>
                <a:effectLst/>
                <a:latin typeface="+mn-lt"/>
                <a:ea typeface="+mn-ea"/>
                <a:cs typeface="+mn-cs"/>
              </a:rPr>
              <a:t>  For comparison – average yearly rainfall at Houston Intercontinental is 49.76 inches.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3744711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1951–2016, 8,599 funnel clouds are known to have reached the ground, thus becoming tornadoes.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1198076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average of 130 tornadoes touch Texas soil each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May 2015, there were 130 tornadoes, which is a Texas record for a single month. The greatest number of tornadoes in Texas in a single year was 248, which was also in 2015. </a:t>
            </a:r>
            <a:endParaRPr lang="en-US" dirty="0" smtClean="0"/>
          </a:p>
          <a:p>
            <a:r>
              <a:rPr lang="en-US" sz="1200" kern="1200" dirty="0" smtClean="0">
                <a:solidFill>
                  <a:schemeClr val="tx1"/>
                </a:solidFill>
                <a:effectLst/>
                <a:latin typeface="+mn-lt"/>
                <a:ea typeface="+mn-ea"/>
                <a:cs typeface="+mn-cs"/>
              </a:rPr>
              <a:t>Since 1950, there have been six </a:t>
            </a:r>
            <a:r>
              <a:rPr lang="en-US" sz="1200" b="1" kern="1200" dirty="0" smtClean="0">
                <a:solidFill>
                  <a:schemeClr val="tx1"/>
                </a:solidFill>
                <a:effectLst/>
                <a:latin typeface="+mn-lt"/>
                <a:ea typeface="+mn-ea"/>
                <a:cs typeface="+mn-cs"/>
              </a:rPr>
              <a:t>tornadoes</a:t>
            </a:r>
            <a:r>
              <a:rPr lang="en-US" sz="1200" kern="1200" dirty="0" smtClean="0">
                <a:solidFill>
                  <a:schemeClr val="tx1"/>
                </a:solidFill>
                <a:effectLst/>
                <a:latin typeface="+mn-lt"/>
                <a:ea typeface="+mn-ea"/>
                <a:cs typeface="+mn-cs"/>
              </a:rPr>
              <a:t> recorded of the F5 category, that is, with winds between 261-318 mph. They were:</a:t>
            </a:r>
          </a:p>
          <a:p>
            <a:r>
              <a:rPr lang="en-US" sz="1200" kern="1200" dirty="0" smtClean="0">
                <a:solidFill>
                  <a:schemeClr val="tx1"/>
                </a:solidFill>
                <a:effectLst/>
                <a:latin typeface="+mn-lt"/>
                <a:ea typeface="+mn-ea"/>
                <a:cs typeface="+mn-cs"/>
              </a:rPr>
              <a:t>Waco May 11, 1953</a:t>
            </a:r>
          </a:p>
          <a:p>
            <a:r>
              <a:rPr lang="en-US" sz="1200" kern="1200" dirty="0" smtClean="0">
                <a:solidFill>
                  <a:schemeClr val="tx1"/>
                </a:solidFill>
                <a:effectLst/>
                <a:latin typeface="+mn-lt"/>
                <a:ea typeface="+mn-ea"/>
                <a:cs typeface="+mn-cs"/>
              </a:rPr>
              <a:t>Wichita Falls April 3, 1964</a:t>
            </a:r>
          </a:p>
          <a:p>
            <a:r>
              <a:rPr lang="en-US" sz="1200" kern="1200" dirty="0" smtClean="0">
                <a:solidFill>
                  <a:schemeClr val="tx1"/>
                </a:solidFill>
                <a:effectLst/>
                <a:latin typeface="+mn-lt"/>
                <a:ea typeface="+mn-ea"/>
                <a:cs typeface="+mn-cs"/>
              </a:rPr>
              <a:t>Lubbock May 11, 1970</a:t>
            </a:r>
          </a:p>
          <a:p>
            <a:r>
              <a:rPr lang="en-US" sz="1200" kern="1200" dirty="0" smtClean="0">
                <a:solidFill>
                  <a:schemeClr val="tx1"/>
                </a:solidFill>
                <a:effectLst/>
                <a:latin typeface="+mn-lt"/>
                <a:ea typeface="+mn-ea"/>
                <a:cs typeface="+mn-cs"/>
              </a:rPr>
              <a:t>Valley Mills (McLennan Co.) May 6, 1973</a:t>
            </a:r>
          </a:p>
          <a:p>
            <a:r>
              <a:rPr lang="en-US" sz="1200" kern="1200" dirty="0" smtClean="0">
                <a:solidFill>
                  <a:schemeClr val="tx1"/>
                </a:solidFill>
                <a:effectLst/>
                <a:latin typeface="+mn-lt"/>
                <a:ea typeface="+mn-ea"/>
                <a:cs typeface="+mn-cs"/>
              </a:rPr>
              <a:t>Brownwood April 19, 1976</a:t>
            </a:r>
          </a:p>
          <a:p>
            <a:r>
              <a:rPr lang="en-US" sz="1200" kern="1200" dirty="0" smtClean="0">
                <a:solidFill>
                  <a:schemeClr val="tx1"/>
                </a:solidFill>
                <a:effectLst/>
                <a:latin typeface="+mn-lt"/>
                <a:ea typeface="+mn-ea"/>
                <a:cs typeface="+mn-cs"/>
              </a:rPr>
              <a:t>Jarrell (Williamson Co.) May 27, 1997</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1257489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Tornadoes occur with greatest frequency in the Red River Valley.</a:t>
            </a:r>
          </a:p>
          <a:p>
            <a:r>
              <a:rPr lang="en-US" sz="1200" kern="1200" dirty="0" smtClean="0">
                <a:solidFill>
                  <a:schemeClr val="tx1"/>
                </a:solidFill>
                <a:effectLst/>
                <a:latin typeface="+mn-lt"/>
                <a:ea typeface="+mn-ea"/>
                <a:cs typeface="+mn-cs"/>
              </a:rPr>
              <a:t>Tornadoes may occur in any month and at any hour of the day, but they occur with greatest frequency during the late spring and early summer months.</a:t>
            </a:r>
          </a:p>
          <a:p>
            <a:r>
              <a:rPr lang="en-US" sz="1200" kern="1200" dirty="0" smtClean="0">
                <a:solidFill>
                  <a:schemeClr val="tx1"/>
                </a:solidFill>
                <a:effectLst/>
                <a:latin typeface="+mn-lt"/>
                <a:ea typeface="+mn-ea"/>
                <a:cs typeface="+mn-cs"/>
              </a:rPr>
              <a:t>The greatest outbreak of tornadoes on record in Texas was associated with Hurricane Beulah in September 1967. Within a five-day period — Sept. 19–23 — 115 known tornadoes, all in Texas, were spawned by this great hurricane. Sixty-seven occurred on Sept. 20, a Texas record for a single day.</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291777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Highest sustained wind 145mph: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Matagorda - Sept. 11, 1961 SE, 145 mph</a:t>
            </a:r>
          </a:p>
          <a:p>
            <a:r>
              <a:rPr lang="en-US" sz="1200" kern="1200" dirty="0" smtClean="0">
                <a:solidFill>
                  <a:schemeClr val="tx1"/>
                </a:solidFill>
                <a:effectLst/>
                <a:latin typeface="+mn-lt"/>
                <a:ea typeface="+mn-ea"/>
                <a:cs typeface="+mn-cs"/>
              </a:rPr>
              <a:t>Port Lavaca - Sept. 11, 1961 NE, 145 mph  (</a:t>
            </a:r>
            <a:r>
              <a:rPr lang="en-US" sz="1200" b="1" i="0" kern="1200" dirty="0" smtClean="0">
                <a:solidFill>
                  <a:schemeClr val="tx1"/>
                </a:solidFill>
                <a:effectLst/>
                <a:latin typeface="+mn-lt"/>
                <a:ea typeface="+mn-ea"/>
                <a:cs typeface="+mn-cs"/>
              </a:rPr>
              <a:t>Hurricane Carla</a:t>
            </a:r>
            <a:r>
              <a:rPr lang="en-US" sz="1200" b="0" i="0" kern="1200" dirty="0" smtClean="0">
                <a:solidFill>
                  <a:schemeClr val="tx1"/>
                </a:solidFill>
                <a:effectLst/>
                <a:latin typeface="+mn-lt"/>
                <a:ea typeface="+mn-ea"/>
                <a:cs typeface="+mn-cs"/>
              </a:rPr>
              <a:t> ranks as the most intense U.S. </a:t>
            </a:r>
            <a:r>
              <a:rPr lang="en-US" sz="1200" b="0" i="0" u="none" strike="noStrike" kern="1200" dirty="0" smtClean="0">
                <a:solidFill>
                  <a:schemeClr val="tx1"/>
                </a:solidFill>
                <a:effectLst/>
                <a:latin typeface="+mn-lt"/>
                <a:ea typeface="+mn-ea"/>
                <a:cs typeface="+mn-cs"/>
                <a:hlinkClick r:id="rId3" tooltip="Tropical cyclone"/>
              </a:rPr>
              <a:t>tropical cyclone</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Landfall (meteorology)"/>
              </a:rPr>
              <a:t>landfall</a:t>
            </a:r>
            <a:r>
              <a:rPr lang="en-US" sz="1200" b="0" i="0" kern="1200" dirty="0" smtClean="0">
                <a:solidFill>
                  <a:schemeClr val="tx1"/>
                </a:solidFill>
                <a:effectLst/>
                <a:latin typeface="+mn-lt"/>
                <a:ea typeface="+mn-ea"/>
                <a:cs typeface="+mn-cs"/>
              </a:rPr>
              <a:t> on the </a:t>
            </a:r>
            <a:r>
              <a:rPr lang="en-US" sz="1200" b="0" i="0" u="none" strike="noStrike" kern="1200" dirty="0" smtClean="0">
                <a:solidFill>
                  <a:schemeClr val="tx1"/>
                </a:solidFill>
                <a:effectLst/>
                <a:latin typeface="+mn-lt"/>
                <a:ea typeface="+mn-ea"/>
                <a:cs typeface="+mn-cs"/>
                <a:hlinkClick r:id="rId5" tooltip="Hurricane Severity Index"/>
              </a:rPr>
              <a:t>Hurricane Severity Index</a:t>
            </a:r>
            <a:r>
              <a:rPr lang="en-US" sz="1200" b="0" i="0" u="none" strike="noStrike" kern="1200" baseline="0" dirty="0" smtClean="0">
                <a:solidFill>
                  <a:schemeClr val="tx1"/>
                </a:solidFill>
                <a:effectLst/>
                <a:latin typeface="+mn-lt"/>
                <a:ea typeface="+mn-ea"/>
                <a:cs typeface="+mn-cs"/>
              </a:rPr>
              <a:t> Cat 5)</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Harvey – max sustained winds were 130 mph</a:t>
            </a:r>
            <a:r>
              <a:rPr lang="en-US" sz="1200" kern="1200" baseline="0" dirty="0" smtClean="0">
                <a:solidFill>
                  <a:schemeClr val="tx1"/>
                </a:solidFill>
                <a:effectLst/>
                <a:latin typeface="+mn-lt"/>
                <a:ea typeface="+mn-ea"/>
                <a:cs typeface="+mn-cs"/>
              </a:rPr>
              <a:t> near Rockport.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Highest peak gust: Aransas Pass - Aug. 3, 1970 SW, 180 mph</a:t>
            </a:r>
          </a:p>
          <a:p>
            <a:r>
              <a:rPr lang="en-US" sz="1200" kern="1200" dirty="0" smtClean="0">
                <a:solidFill>
                  <a:schemeClr val="tx1"/>
                </a:solidFill>
                <a:effectLst/>
                <a:latin typeface="+mn-lt"/>
                <a:ea typeface="+mn-ea"/>
                <a:cs typeface="+mn-cs"/>
              </a:rPr>
              <a:t>Robstown - Aug. 3, 1970 WSW, 180 mph (</a:t>
            </a:r>
            <a:r>
              <a:rPr lang="en-US" sz="1200" b="1" i="0" kern="1200" dirty="0" smtClean="0">
                <a:solidFill>
                  <a:schemeClr val="tx1"/>
                </a:solidFill>
                <a:effectLst/>
                <a:latin typeface="+mn-lt"/>
                <a:ea typeface="+mn-ea"/>
                <a:cs typeface="+mn-cs"/>
              </a:rPr>
              <a:t>Hurricane Celia</a:t>
            </a:r>
            <a:r>
              <a:rPr lang="en-US" sz="1200" b="0" i="0" kern="1200" dirty="0" smtClean="0">
                <a:solidFill>
                  <a:schemeClr val="tx1"/>
                </a:solidFill>
                <a:effectLst/>
                <a:latin typeface="+mn-lt"/>
                <a:ea typeface="+mn-ea"/>
                <a:cs typeface="+mn-cs"/>
              </a:rPr>
              <a:t> made landfall near Port Aransas as a major Hurricane (category 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1194163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3544957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Snow, ice</a:t>
            </a:r>
          </a:p>
          <a:p>
            <a:r>
              <a:rPr lang="en-US" sz="1200" kern="1200" dirty="0" smtClean="0">
                <a:solidFill>
                  <a:schemeClr val="tx1"/>
                </a:solidFill>
                <a:effectLst/>
                <a:latin typeface="+mn-lt"/>
                <a:ea typeface="+mn-ea"/>
                <a:cs typeface="+mn-cs"/>
              </a:rPr>
              <a:t>Lowest temps recorded</a:t>
            </a:r>
            <a:r>
              <a:rPr lang="en-US" sz="1200" kern="1200" baseline="0" dirty="0" smtClean="0">
                <a:solidFill>
                  <a:schemeClr val="tx1"/>
                </a:solidFill>
                <a:effectLst/>
                <a:latin typeface="+mn-lt"/>
                <a:ea typeface="+mn-ea"/>
                <a:cs typeface="+mn-cs"/>
              </a:rPr>
              <a:t> in Texas: </a:t>
            </a:r>
            <a:r>
              <a:rPr lang="en-US" sz="1200" kern="1200" dirty="0" smtClean="0">
                <a:solidFill>
                  <a:schemeClr val="tx1"/>
                </a:solidFill>
                <a:effectLst/>
                <a:latin typeface="+mn-lt"/>
                <a:ea typeface="+mn-ea"/>
                <a:cs typeface="+mn-cs"/>
              </a:rPr>
              <a:t>Tulia, Feb. 12, 1899 -23°F;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Seminole, Feb. 8, 1933 -23°F</a:t>
            </a:r>
          </a:p>
          <a:p>
            <a:r>
              <a:rPr lang="en-US" sz="1200" kern="1200" dirty="0" smtClean="0">
                <a:solidFill>
                  <a:schemeClr val="tx1"/>
                </a:solidFill>
                <a:effectLst/>
                <a:latin typeface="+mn-lt"/>
                <a:ea typeface="+mn-ea"/>
                <a:cs typeface="+mn-cs"/>
              </a:rPr>
              <a:t>Snowfall:</a:t>
            </a:r>
          </a:p>
          <a:p>
            <a:r>
              <a:rPr lang="en-US" sz="1200" b="1" kern="1200" dirty="0" smtClean="0">
                <a:solidFill>
                  <a:schemeClr val="tx1"/>
                </a:solidFill>
                <a:effectLst/>
                <a:latin typeface="+mn-lt"/>
                <a:ea typeface="+mn-ea"/>
                <a:cs typeface="+mn-cs"/>
              </a:rPr>
              <a:t>Greatest seasonal</a:t>
            </a:r>
            <a:r>
              <a:rPr lang="en-US" sz="1200" kern="1200" dirty="0" smtClean="0">
                <a:solidFill>
                  <a:schemeClr val="tx1"/>
                </a:solidFill>
                <a:effectLst/>
                <a:latin typeface="+mn-lt"/>
                <a:ea typeface="+mn-ea"/>
                <a:cs typeface="+mn-cs"/>
              </a:rPr>
              <a:t> - Romero</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(Hartley Co.), 1923-1924 65.0 in.</a:t>
            </a:r>
          </a:p>
          <a:p>
            <a:r>
              <a:rPr lang="en-US" sz="1200" b="1" kern="1200" dirty="0" smtClean="0">
                <a:solidFill>
                  <a:schemeClr val="tx1"/>
                </a:solidFill>
                <a:effectLst/>
                <a:latin typeface="+mn-lt"/>
                <a:ea typeface="+mn-ea"/>
                <a:cs typeface="+mn-cs"/>
              </a:rPr>
              <a:t>Greatest monthly</a:t>
            </a:r>
            <a:r>
              <a:rPr lang="en-US" sz="1200" kern="1200" dirty="0" smtClean="0">
                <a:solidFill>
                  <a:schemeClr val="tx1"/>
                </a:solidFill>
                <a:effectLst/>
                <a:latin typeface="+mn-lt"/>
                <a:ea typeface="+mn-ea"/>
                <a:cs typeface="+mn-cs"/>
              </a:rPr>
              <a:t> - Hale Center, Feb. 1956 36.0 in.</a:t>
            </a:r>
          </a:p>
          <a:p>
            <a:r>
              <a:rPr lang="en-US" sz="1200" b="1" kern="1200" dirty="0" smtClean="0">
                <a:solidFill>
                  <a:schemeClr val="tx1"/>
                </a:solidFill>
                <a:effectLst/>
                <a:latin typeface="+mn-lt"/>
                <a:ea typeface="+mn-ea"/>
                <a:cs typeface="+mn-cs"/>
              </a:rPr>
              <a:t>Greatest single storm</a:t>
            </a:r>
            <a:r>
              <a:rPr lang="en-US" sz="1200" kern="1200" dirty="0" smtClean="0">
                <a:solidFill>
                  <a:schemeClr val="tx1"/>
                </a:solidFill>
                <a:effectLst/>
                <a:latin typeface="+mn-lt"/>
                <a:ea typeface="+mn-ea"/>
                <a:cs typeface="+mn-cs"/>
              </a:rPr>
              <a:t> - Hale Center, Feb. 2-5, 1956 33.0 in.</a:t>
            </a:r>
          </a:p>
          <a:p>
            <a:r>
              <a:rPr lang="en-US" sz="1200" b="1" kern="1200" dirty="0" smtClean="0">
                <a:solidFill>
                  <a:schemeClr val="tx1"/>
                </a:solidFill>
                <a:effectLst/>
                <a:latin typeface="+mn-lt"/>
                <a:ea typeface="+mn-ea"/>
                <a:cs typeface="+mn-cs"/>
              </a:rPr>
              <a:t>Greatest in 24 Hours</a:t>
            </a:r>
            <a:r>
              <a:rPr lang="en-US" sz="1200" kern="1200" dirty="0" smtClean="0">
                <a:solidFill>
                  <a:schemeClr val="tx1"/>
                </a:solidFill>
                <a:effectLst/>
                <a:latin typeface="+mn-lt"/>
                <a:ea typeface="+mn-ea"/>
                <a:cs typeface="+mn-cs"/>
              </a:rPr>
              <a:t> - Follett, March 28, 2009 25.0 in.</a:t>
            </a:r>
          </a:p>
          <a:p>
            <a:r>
              <a:rPr lang="en-US" sz="1200" b="1" kern="1200" dirty="0" smtClean="0">
                <a:solidFill>
                  <a:schemeClr val="tx1"/>
                </a:solidFill>
                <a:effectLst/>
                <a:latin typeface="+mn-lt"/>
                <a:ea typeface="+mn-ea"/>
                <a:cs typeface="+mn-cs"/>
              </a:rPr>
              <a:t>Maximum depth on ground</a:t>
            </a:r>
            <a:r>
              <a:rPr lang="en-US" sz="1200" kern="1200" dirty="0" smtClean="0">
                <a:solidFill>
                  <a:schemeClr val="tx1"/>
                </a:solidFill>
                <a:effectLst/>
                <a:latin typeface="+mn-lt"/>
                <a:ea typeface="+mn-ea"/>
                <a:cs typeface="+mn-cs"/>
              </a:rPr>
              <a:t> - Hale Center, Feb. 5, 1956 33.0 in.</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3175573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temperatures &amp; drought</a:t>
            </a:r>
          </a:p>
          <a:p>
            <a:r>
              <a:rPr lang="en-US" dirty="0" smtClean="0"/>
              <a:t>Highest</a:t>
            </a:r>
            <a:r>
              <a:rPr lang="en-US" baseline="0" dirty="0" smtClean="0"/>
              <a:t> temps recorded in TX </a:t>
            </a:r>
            <a:r>
              <a:rPr lang="en-US" sz="1200" kern="1200" dirty="0" smtClean="0">
                <a:solidFill>
                  <a:schemeClr val="tx1"/>
                </a:solidFill>
                <a:effectLst/>
                <a:latin typeface="+mn-lt"/>
                <a:ea typeface="+mn-ea"/>
                <a:cs typeface="+mn-cs"/>
              </a:rPr>
              <a:t>120°F</a:t>
            </a:r>
            <a:r>
              <a:rPr lang="en-US" baseline="0" dirty="0" smtClean="0"/>
              <a:t>: </a:t>
            </a:r>
            <a:r>
              <a:rPr lang="en-US" sz="1200" kern="1200" dirty="0" smtClean="0">
                <a:solidFill>
                  <a:schemeClr val="tx1"/>
                </a:solidFill>
                <a:effectLst/>
                <a:latin typeface="+mn-lt"/>
                <a:ea typeface="+mn-ea"/>
                <a:cs typeface="+mn-cs"/>
              </a:rPr>
              <a:t>Seymour, Aug. 12, 1936 &amp; Monahans, June 28, 1994</a:t>
            </a:r>
          </a:p>
          <a:p>
            <a:r>
              <a:rPr lang="en-US" sz="1200" b="1" kern="1200" dirty="0" smtClean="0">
                <a:solidFill>
                  <a:schemeClr val="tx1"/>
                </a:solidFill>
                <a:effectLst/>
                <a:latin typeface="+mn-lt"/>
                <a:ea typeface="+mn-ea"/>
                <a:cs typeface="+mn-cs"/>
              </a:rPr>
              <a:t>Driest</a:t>
            </a:r>
            <a:r>
              <a:rPr lang="en-US" sz="1200" kern="1200" dirty="0" smtClean="0">
                <a:solidFill>
                  <a:schemeClr val="tx1"/>
                </a:solidFill>
                <a:effectLst/>
                <a:latin typeface="+mn-lt"/>
                <a:ea typeface="+mn-ea"/>
                <a:cs typeface="+mn-cs"/>
              </a:rPr>
              <a:t> year statewide -- </a:t>
            </a:r>
            <a:r>
              <a:rPr lang="en-US" sz="1200" b="1" kern="1200" dirty="0" smtClean="0">
                <a:solidFill>
                  <a:schemeClr val="tx1"/>
                </a:solidFill>
                <a:effectLst/>
                <a:latin typeface="+mn-lt"/>
                <a:ea typeface="+mn-ea"/>
                <a:cs typeface="+mn-cs"/>
              </a:rPr>
              <a:t>1917</a:t>
            </a:r>
            <a:r>
              <a:rPr lang="en-US" sz="1200" kern="1200" dirty="0" smtClean="0">
                <a:solidFill>
                  <a:schemeClr val="tx1"/>
                </a:solidFill>
                <a:effectLst/>
                <a:latin typeface="+mn-lt"/>
                <a:ea typeface="+mn-ea"/>
                <a:cs typeface="+mn-cs"/>
              </a:rPr>
              <a:t>  (FNEP)</a:t>
            </a:r>
            <a:r>
              <a:rPr lang="en-US" sz="1200" kern="1200" baseline="300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14.38 in.   </a:t>
            </a:r>
            <a:r>
              <a:rPr lang="en-US" sz="1200" b="1" kern="1200" dirty="0" smtClean="0">
                <a:solidFill>
                  <a:schemeClr val="tx1"/>
                </a:solidFill>
                <a:effectLst/>
                <a:latin typeface="+mn-lt"/>
                <a:ea typeface="+mn-ea"/>
                <a:cs typeface="+mn-cs"/>
              </a:rPr>
              <a:t>1917</a:t>
            </a:r>
            <a:r>
              <a:rPr lang="en-US" sz="1200" kern="1200" dirty="0" smtClean="0">
                <a:solidFill>
                  <a:schemeClr val="tx1"/>
                </a:solidFill>
                <a:effectLst/>
                <a:latin typeface="+mn-lt"/>
                <a:ea typeface="+mn-ea"/>
                <a:cs typeface="+mn-cs"/>
              </a:rPr>
              <a:t>  (NCDC)</a:t>
            </a:r>
            <a:r>
              <a:rPr lang="en-US" sz="1200" kern="1200" baseline="30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14.99 in.</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217936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Memorial</a:t>
            </a:r>
            <a:r>
              <a:rPr lang="en-US" baseline="0" dirty="0" smtClean="0"/>
              <a:t> Day Floods – May 2013</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914281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 Sunday, September 4, 2011, a firestorm known as the Bastrop County </a:t>
            </a:r>
            <a:r>
              <a:rPr lang="en-US" sz="1200" b="0" i="0" kern="1200" dirty="0" err="1" smtClean="0">
                <a:solidFill>
                  <a:schemeClr val="tx1"/>
                </a:solidFill>
                <a:effectLst/>
                <a:latin typeface="+mn-lt"/>
                <a:ea typeface="+mn-ea"/>
                <a:cs typeface="+mn-cs"/>
              </a:rPr>
              <a:t>Complex</a:t>
            </a:r>
            <a:r>
              <a:rPr lang="en-US" sz="1200" b="1" i="0" kern="1200" dirty="0" err="1" smtClean="0">
                <a:solidFill>
                  <a:schemeClr val="tx1"/>
                </a:solidFill>
                <a:effectLst/>
                <a:latin typeface="+mn-lt"/>
                <a:ea typeface="+mn-ea"/>
                <a:cs typeface="+mn-cs"/>
              </a:rPr>
              <a:t>Fire</a:t>
            </a:r>
            <a:r>
              <a:rPr lang="en-US" sz="1200" b="0" i="0" kern="1200" dirty="0" smtClean="0">
                <a:solidFill>
                  <a:schemeClr val="tx1"/>
                </a:solidFill>
                <a:effectLst/>
                <a:latin typeface="+mn-lt"/>
                <a:ea typeface="+mn-ea"/>
                <a:cs typeface="+mn-cs"/>
              </a:rPr>
              <a:t> engulfed Bastrop, </a:t>
            </a:r>
            <a:r>
              <a:rPr lang="en-US" sz="1200" b="1" i="0" kern="1200" dirty="0" smtClean="0">
                <a:solidFill>
                  <a:schemeClr val="tx1"/>
                </a:solidFill>
                <a:effectLst/>
                <a:latin typeface="+mn-lt"/>
                <a:ea typeface="+mn-ea"/>
                <a:cs typeface="+mn-cs"/>
              </a:rPr>
              <a:t>Texas</a:t>
            </a:r>
            <a:r>
              <a:rPr lang="en-US" sz="1200" b="0" i="0" kern="1200" dirty="0" smtClean="0">
                <a:solidFill>
                  <a:schemeClr val="tx1"/>
                </a:solidFill>
                <a:effectLst/>
                <a:latin typeface="+mn-lt"/>
                <a:ea typeface="+mn-ea"/>
                <a:cs typeface="+mn-cs"/>
              </a:rPr>
              <a:t> and by September 30 had destroyed 1,645 homes, burned 34,068 acres, and killed two people. This </a:t>
            </a:r>
            <a:r>
              <a:rPr lang="en-US" sz="1200" b="1" i="0" kern="1200" dirty="0" smtClean="0">
                <a:solidFill>
                  <a:schemeClr val="tx1"/>
                </a:solidFill>
                <a:effectLst/>
                <a:latin typeface="+mn-lt"/>
                <a:ea typeface="+mn-ea"/>
                <a:cs typeface="+mn-cs"/>
              </a:rPr>
              <a:t>fire</a:t>
            </a:r>
            <a:r>
              <a:rPr lang="en-US" sz="1200" b="0" i="0" kern="1200" dirty="0" smtClean="0">
                <a:solidFill>
                  <a:schemeClr val="tx1"/>
                </a:solidFill>
                <a:effectLst/>
                <a:latin typeface="+mn-lt"/>
                <a:ea typeface="+mn-ea"/>
                <a:cs typeface="+mn-cs"/>
              </a:rPr>
              <a:t> is now regarded as the </a:t>
            </a:r>
            <a:r>
              <a:rPr lang="en-US" sz="1200" b="1" i="0" kern="1200" dirty="0" smtClean="0">
                <a:solidFill>
                  <a:schemeClr val="tx1"/>
                </a:solidFill>
                <a:effectLst/>
                <a:latin typeface="+mn-lt"/>
                <a:ea typeface="+mn-ea"/>
                <a:cs typeface="+mn-cs"/>
              </a:rPr>
              <a:t>most </a:t>
            </a:r>
            <a:r>
              <a:rPr lang="en-US" sz="1200" b="0" i="0" kern="1200" dirty="0" smtClean="0">
                <a:solidFill>
                  <a:schemeClr val="tx1"/>
                </a:solidFill>
                <a:effectLst/>
                <a:latin typeface="+mn-lt"/>
                <a:ea typeface="+mn-ea"/>
                <a:cs typeface="+mn-cs"/>
              </a:rPr>
              <a:t>catastrophic wildfire in </a:t>
            </a:r>
            <a:r>
              <a:rPr lang="en-US" sz="1200" b="1" i="0" kern="1200" dirty="0" smtClean="0">
                <a:solidFill>
                  <a:schemeClr val="tx1"/>
                </a:solidFill>
                <a:effectLst/>
                <a:latin typeface="+mn-lt"/>
                <a:ea typeface="+mn-ea"/>
                <a:cs typeface="+mn-cs"/>
              </a:rPr>
              <a:t>Texas history</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3531171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Texas has experienced more than 100 earthquakes of magnitude 3 or greater since 1847. However, because the density of both seismographs and people has been very low in Texas, knowledge of the state’s seismicity is undoubtedly incomplete.</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3303001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As the map shows, except for the Trans-Pecos, most of the state has a relatively small probability of experiencing an earthquake.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largest known earthquake in Texas occurred on Aug. 16, 1931, near the town of Valentine in Jeff Davis County.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1675290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NERC Reliability Standard, EOP-010-1, Geomagnetic Disturbance Operations</a:t>
            </a:r>
          </a:p>
          <a:p>
            <a:r>
              <a:rPr lang="en-US" dirty="0" smtClean="0"/>
              <a:t>ERCOT Nodal Op Guide Section 4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 geomagnetic storm is a major disturbance of Earth's magnetosphere that occurs when there is a very efficient exchange of energy from the solar wind into the space environment surrounding Earth. These storms result from variations in the solar wind that produces major changes in the currents, plasmas, and fields in Earth’s magnetosphere. The solar wind conditions that are effective for creating geomagnetic storms are sustained (for several to many hours) periods of high-speed solar wind, and most importantly, a southward directed solar wind magnetic field (opposite the direction of Earth’s field) at the dayside of the magnetosphere. This condition is effective for transferring energy from the solar wind into Earth’s magnetosphere.</a:t>
            </a:r>
            <a:endParaRPr lang="en-US" dirty="0" smtClean="0"/>
          </a:p>
          <a:p>
            <a:r>
              <a:rPr lang="en-US" dirty="0" smtClean="0"/>
              <a:t>Geomagnetic disturbance (GMD) events have the potential to adversely impact the reliable operation of interconnected transmission systems. During a GMD event, </a:t>
            </a:r>
            <a:r>
              <a:rPr lang="en-US" dirty="0" err="1" smtClean="0"/>
              <a:t>geomagnetically</a:t>
            </a:r>
            <a:r>
              <a:rPr lang="en-US" dirty="0" smtClean="0"/>
              <a:t>-induced currents (GIC) may cause transformer hot-spot heating or damage, loss of Reactive Power sources, increased Reactive Power demand, and Protection System </a:t>
            </a:r>
            <a:r>
              <a:rPr lang="en-US" dirty="0" err="1" smtClean="0"/>
              <a:t>Misoperation</a:t>
            </a:r>
            <a:r>
              <a:rPr lang="en-US" dirty="0" smtClean="0"/>
              <a:t>, the combination of which may result in voltage collapse and blackout.</a:t>
            </a:r>
          </a:p>
          <a:p>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4146114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8513" lvl="2">
              <a:spcAft>
                <a:spcPts val="1200"/>
              </a:spcAft>
            </a:pPr>
            <a:r>
              <a:rPr lang="en-US" sz="900" dirty="0" smtClean="0"/>
              <a:t>Info on ERCOT’s internal plan</a:t>
            </a:r>
          </a:p>
          <a:p>
            <a:pPr marL="798513" lvl="2">
              <a:spcAft>
                <a:spcPts val="1200"/>
              </a:spcAft>
            </a:pPr>
            <a:r>
              <a:rPr lang="en-US" sz="900" dirty="0" smtClean="0"/>
              <a:t>Governing rules in place</a:t>
            </a:r>
          </a:p>
          <a:p>
            <a:pPr marL="1255713" lvl="3">
              <a:spcAft>
                <a:spcPts val="1200"/>
              </a:spcAft>
            </a:pPr>
            <a:r>
              <a:rPr lang="en-US" sz="900" dirty="0" smtClean="0"/>
              <a:t>Not just ERCOT asking you for items</a:t>
            </a:r>
          </a:p>
          <a:p>
            <a:pPr marL="1255713" lvl="3">
              <a:spcAft>
                <a:spcPts val="1200"/>
              </a:spcAft>
            </a:pPr>
            <a:r>
              <a:rPr lang="en-US" sz="900" dirty="0" smtClean="0"/>
              <a:t>Requirements in place from the federal to state to ERCOT level</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3293850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Business continuity</a:t>
            </a:r>
            <a:r>
              <a:rPr lang="en-US" sz="1200" b="0" i="0" kern="1200" dirty="0" smtClean="0">
                <a:solidFill>
                  <a:schemeClr val="tx1"/>
                </a:solidFill>
                <a:effectLst/>
                <a:latin typeface="+mn-lt"/>
                <a:ea typeface="+mn-ea"/>
                <a:cs typeface="+mn-cs"/>
              </a:rPr>
              <a:t> is a proactive </a:t>
            </a:r>
            <a:r>
              <a:rPr lang="en-US" sz="1200" b="1" i="0" kern="1200" dirty="0" smtClean="0">
                <a:solidFill>
                  <a:schemeClr val="tx1"/>
                </a:solidFill>
                <a:effectLst/>
                <a:latin typeface="+mn-lt"/>
                <a:ea typeface="+mn-ea"/>
                <a:cs typeface="+mn-cs"/>
              </a:rPr>
              <a:t>plan</a:t>
            </a:r>
            <a:r>
              <a:rPr lang="en-US" sz="1200" b="0" i="0" kern="1200" dirty="0" smtClean="0">
                <a:solidFill>
                  <a:schemeClr val="tx1"/>
                </a:solidFill>
                <a:effectLst/>
                <a:latin typeface="+mn-lt"/>
                <a:ea typeface="+mn-ea"/>
                <a:cs typeface="+mn-cs"/>
              </a:rPr>
              <a:t> to avoid and mitigate risks associated with a disruption of operations. It details steps to be taken before, during and after an event to maintain the viability of an organization.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Tips</a:t>
            </a:r>
            <a:r>
              <a:rPr lang="en-US" sz="1200" b="0" i="0" kern="1200" baseline="0" dirty="0" smtClean="0">
                <a:solidFill>
                  <a:schemeClr val="tx1"/>
                </a:solidFill>
                <a:effectLst/>
                <a:latin typeface="+mn-lt"/>
                <a:ea typeface="+mn-ea"/>
                <a:cs typeface="+mn-cs"/>
              </a:rPr>
              <a:t> to make sure you are ready:</a:t>
            </a:r>
          </a:p>
          <a:p>
            <a:r>
              <a:rPr lang="en-US" sz="1200" b="1" kern="1200" dirty="0" smtClean="0">
                <a:solidFill>
                  <a:schemeClr val="tx1"/>
                </a:solidFill>
                <a:effectLst/>
                <a:latin typeface="+mn-lt"/>
                <a:ea typeface="+mn-ea"/>
                <a:cs typeface="+mn-cs"/>
              </a:rPr>
              <a:t>Start with a Business Impact</a:t>
            </a:r>
            <a:r>
              <a:rPr lang="en-US" sz="1200" b="1" kern="1200" baseline="0" dirty="0" smtClean="0">
                <a:solidFill>
                  <a:schemeClr val="tx1"/>
                </a:solidFill>
                <a:effectLst/>
                <a:latin typeface="+mn-lt"/>
                <a:ea typeface="+mn-ea"/>
                <a:cs typeface="+mn-cs"/>
              </a:rPr>
              <a:t> Assessment</a:t>
            </a:r>
            <a:r>
              <a:rPr lang="en-US" sz="1200" kern="1200" dirty="0" smtClean="0">
                <a:solidFill>
                  <a:schemeClr val="tx1"/>
                </a:solidFill>
                <a:effectLst/>
                <a:latin typeface="+mn-lt"/>
                <a:ea typeface="+mn-ea"/>
                <a:cs typeface="+mn-cs"/>
              </a:rPr>
              <a:t>.  This will identify the business’s most crucial systems and processes and the effect an outage would have on the business.  The greater the potential impact, the more money a company should spend to restore a system or process quickly.</a:t>
            </a:r>
          </a:p>
          <a:p>
            <a:r>
              <a:rPr lang="en-US" sz="1200" b="1" kern="1200" dirty="0" smtClean="0">
                <a:solidFill>
                  <a:schemeClr val="tx1"/>
                </a:solidFill>
                <a:effectLst/>
                <a:latin typeface="+mn-lt"/>
                <a:ea typeface="+mn-ea"/>
                <a:cs typeface="+mn-cs"/>
              </a:rPr>
              <a:t>Succession plan </a:t>
            </a:r>
            <a:r>
              <a:rPr lang="en-US" sz="1200" kern="1200" dirty="0" smtClean="0">
                <a:solidFill>
                  <a:schemeClr val="tx1"/>
                </a:solidFill>
                <a:effectLst/>
                <a:latin typeface="+mn-lt"/>
                <a:ea typeface="+mn-ea"/>
                <a:cs typeface="+mn-cs"/>
              </a:rPr>
              <a:t>– develop and practice a contingency plan that includes a succession plan for your top leaders.</a:t>
            </a:r>
          </a:p>
          <a:p>
            <a:r>
              <a:rPr lang="en-US" sz="1200" b="1" kern="1200" dirty="0" smtClean="0">
                <a:solidFill>
                  <a:schemeClr val="tx1"/>
                </a:solidFill>
                <a:effectLst/>
                <a:latin typeface="+mn-lt"/>
                <a:ea typeface="+mn-ea"/>
                <a:cs typeface="+mn-cs"/>
              </a:rPr>
              <a:t>Training</a:t>
            </a:r>
            <a:r>
              <a:rPr lang="en-US" sz="1200" kern="1200" dirty="0" smtClean="0">
                <a:solidFill>
                  <a:schemeClr val="tx1"/>
                </a:solidFill>
                <a:effectLst/>
                <a:latin typeface="+mn-lt"/>
                <a:ea typeface="+mn-ea"/>
                <a:cs typeface="+mn-cs"/>
              </a:rPr>
              <a:t> – train back up employees to perform emergency tasks.  The employees you count on to lead in an emergency will not always be available.</a:t>
            </a:r>
          </a:p>
          <a:p>
            <a:r>
              <a:rPr lang="en-US" sz="1200" b="1" kern="1200" dirty="0" smtClean="0">
                <a:solidFill>
                  <a:schemeClr val="tx1"/>
                </a:solidFill>
                <a:effectLst/>
                <a:latin typeface="+mn-lt"/>
                <a:ea typeface="+mn-ea"/>
                <a:cs typeface="+mn-cs"/>
              </a:rPr>
              <a:t>Crisis meeting places </a:t>
            </a:r>
            <a:r>
              <a:rPr lang="en-US" sz="1200" kern="1200" dirty="0" smtClean="0">
                <a:solidFill>
                  <a:schemeClr val="tx1"/>
                </a:solidFill>
                <a:effectLst/>
                <a:latin typeface="+mn-lt"/>
                <a:ea typeface="+mn-ea"/>
                <a:cs typeface="+mn-cs"/>
              </a:rPr>
              <a:t>– determine offsite crisis meeting places and crisis communication plans for top execs.  Practice crisis communication with employees, customers and the outside world.</a:t>
            </a:r>
          </a:p>
          <a:p>
            <a:r>
              <a:rPr lang="en-US" sz="1200" b="1" kern="1200" dirty="0" smtClean="0">
                <a:solidFill>
                  <a:schemeClr val="tx1"/>
                </a:solidFill>
                <a:effectLst/>
                <a:latin typeface="+mn-lt"/>
                <a:ea typeface="+mn-ea"/>
                <a:cs typeface="+mn-cs"/>
              </a:rPr>
              <a:t>Alternate Communication</a:t>
            </a:r>
            <a:r>
              <a:rPr lang="en-US" sz="1200" kern="1200" dirty="0" smtClean="0">
                <a:solidFill>
                  <a:schemeClr val="tx1"/>
                </a:solidFill>
                <a:effectLst/>
                <a:latin typeface="+mn-lt"/>
                <a:ea typeface="+mn-ea"/>
                <a:cs typeface="+mn-cs"/>
              </a:rPr>
              <a:t>  - invest in an alternate means of communications in case the phone networks go down.</a:t>
            </a:r>
          </a:p>
          <a:p>
            <a:r>
              <a:rPr lang="en-US" sz="1200" b="1" kern="1200" dirty="0" smtClean="0">
                <a:solidFill>
                  <a:schemeClr val="tx1"/>
                </a:solidFill>
                <a:effectLst/>
                <a:latin typeface="+mn-lt"/>
                <a:ea typeface="+mn-ea"/>
                <a:cs typeface="+mn-cs"/>
              </a:rPr>
              <a:t>Partnerships</a:t>
            </a:r>
            <a:r>
              <a:rPr lang="en-US" sz="1200" kern="1200" dirty="0" smtClean="0">
                <a:solidFill>
                  <a:schemeClr val="tx1"/>
                </a:solidFill>
                <a:effectLst/>
                <a:latin typeface="+mn-lt"/>
                <a:ea typeface="+mn-ea"/>
                <a:cs typeface="+mn-cs"/>
              </a:rPr>
              <a:t> – form partnerships with local emergency response groups – firefighters, police and EMTs – to establish a good working relationship.  Let them become familiar with your company and site.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Test regularly </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Test your continuity plan regularly to reveal and accommodate changes.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testing environment should be safe - </a:t>
            </a:r>
            <a:r>
              <a:rPr lang="en-US" sz="1200" kern="1200" dirty="0" smtClean="0">
                <a:solidFill>
                  <a:schemeClr val="tx1"/>
                </a:solidFill>
                <a:effectLst/>
                <a:latin typeface="+mn-lt"/>
                <a:ea typeface="+mn-ea"/>
                <a:cs typeface="+mn-cs"/>
              </a:rPr>
              <a:t>Continuity exercises should reveal weaknesses.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Make sure all employees – as well as execs – are involved in the exercises so that that get practice in to responding to an emergency.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Make it real - continuity exercises should be realistic enough to tap into employees’ emotions so that you can see how they will react when the situation gets stressful.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3769451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priority</a:t>
            </a:r>
          </a:p>
          <a:p>
            <a:r>
              <a:rPr lang="en-US" dirty="0" smtClean="0"/>
              <a:t>Who is needed</a:t>
            </a:r>
          </a:p>
          <a:p>
            <a:r>
              <a:rPr lang="en-US" dirty="0" smtClean="0"/>
              <a:t>How we will communicate</a:t>
            </a:r>
          </a:p>
          <a:p>
            <a:r>
              <a:rPr lang="en-US" dirty="0" smtClean="0"/>
              <a:t>Alternatives, options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1595063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55713" lvl="3">
              <a:spcAft>
                <a:spcPts val="1200"/>
              </a:spcAft>
            </a:pPr>
            <a:r>
              <a:rPr lang="en-US" sz="1700" dirty="0" smtClean="0"/>
              <a:t>Not just ERCOT asking you for items</a:t>
            </a:r>
          </a:p>
          <a:p>
            <a:pPr marL="1255713" lvl="3">
              <a:spcAft>
                <a:spcPts val="1200"/>
              </a:spcAft>
            </a:pPr>
            <a:r>
              <a:rPr lang="en-US" sz="1700" dirty="0" smtClean="0"/>
              <a:t>Requirements in place from the federal to state to ERCOT level</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593719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4169740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168749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a:t>
            </a:r>
            <a:r>
              <a:rPr lang="en-US" baseline="0" dirty="0" smtClean="0"/>
              <a:t> Coastal Snow – Christmas 2004</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632761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8513" lvl="2">
              <a:spcAft>
                <a:spcPts val="1200"/>
              </a:spcAft>
            </a:pPr>
            <a:endParaRPr lang="en-US" sz="1700"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a:p>
        </p:txBody>
      </p:sp>
    </p:spTree>
    <p:extLst>
      <p:ext uri="{BB962C8B-B14F-4D97-AF65-F5344CB8AC3E}">
        <p14:creationId xmlns:p14="http://schemas.microsoft.com/office/powerpoint/2010/main" val="4258877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8513" marR="0" lvl="2" indent="0" algn="l" defTabSz="914400" rtl="0" eaLnBrk="1" fontAlgn="auto" latinLnBrk="0" hangingPunct="1">
              <a:lnSpc>
                <a:spcPct val="100000"/>
              </a:lnSpc>
              <a:spcBef>
                <a:spcPts val="0"/>
              </a:spcBef>
              <a:spcAft>
                <a:spcPts val="1200"/>
              </a:spcAft>
              <a:buClrTx/>
              <a:buSzTx/>
              <a:buFontTx/>
              <a:buNone/>
              <a:tabLst/>
              <a:defRPr/>
            </a:pPr>
            <a:r>
              <a:rPr lang="en-US" sz="1200" kern="1200" dirty="0" smtClean="0">
                <a:solidFill>
                  <a:schemeClr val="tx1"/>
                </a:solidFill>
                <a:effectLst/>
                <a:latin typeface="+mn-lt"/>
                <a:ea typeface="+mn-ea"/>
                <a:cs typeface="+mn-cs"/>
              </a:rPr>
              <a:t>ERCOT, based on ERCOT System reliability needs, may issue a Dispatch Instruction requiring a Resource to move to a specific output level (“Emergency Base Point”).  </a:t>
            </a:r>
          </a:p>
          <a:p>
            <a:r>
              <a:rPr lang="en-US" sz="1200" kern="1200" dirty="0" smtClean="0">
                <a:solidFill>
                  <a:schemeClr val="tx1"/>
                </a:solidFill>
                <a:effectLst/>
                <a:latin typeface="+mn-lt"/>
                <a:ea typeface="+mn-ea"/>
                <a:cs typeface="+mn-cs"/>
              </a:rPr>
              <a:t>(1)	Effective, accurate, and timely communication between ERCOT, TSPs, and QSEs is essential.  Each QSE must be provided adequate information to make informed decisions and must receive the information with sufficient advance notice to facilitate Resource and Load responses.</a:t>
            </a:r>
          </a:p>
          <a:p>
            <a:r>
              <a:rPr lang="en-US" sz="1200" kern="1200" dirty="0" smtClean="0">
                <a:solidFill>
                  <a:schemeClr val="tx1"/>
                </a:solidFill>
                <a:effectLst/>
                <a:latin typeface="+mn-lt"/>
                <a:ea typeface="+mn-ea"/>
                <a:cs typeface="+mn-cs"/>
              </a:rPr>
              <a:t>(2)	The type of communication ERCOT issues is determined primarily on the basis of the time available for the market to respond before an Emergency Condition occurs.  The timing of these communications could range from days in advance to immediate.  If there is insufficient time to allow the market to react, ERCOT may bypass one or more of the communication steps.</a:t>
            </a:r>
          </a:p>
          <a:p>
            <a:r>
              <a:rPr lang="en-US" sz="1200" kern="1200" dirty="0" smtClean="0">
                <a:solidFill>
                  <a:schemeClr val="tx1"/>
                </a:solidFill>
                <a:effectLst/>
                <a:latin typeface="+mn-lt"/>
                <a:ea typeface="+mn-ea"/>
                <a:cs typeface="+mn-cs"/>
              </a:rPr>
              <a:t>(3)	ERCOT shall consider the severity of the potential Emergency Condition as it determines which of the communications set forth in Section 6.5.9.1, Emergency and Short Supply Operation, to use.  The severity of the Emergency Condition could be limited to an isolated local area, or the condition might cover large areas affecting several entities, or the condition might be an ERCOT-wide condition potentially affecting the entire ERCOT System.</a:t>
            </a:r>
          </a:p>
          <a:p>
            <a:pPr marL="798513" lvl="2">
              <a:spcAft>
                <a:spcPts val="1200"/>
              </a:spcAft>
            </a:pPr>
            <a:endParaRPr lang="en-US" sz="1700"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2616296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8513" lvl="2">
              <a:spcAft>
                <a:spcPts val="1200"/>
              </a:spcAft>
            </a:pPr>
            <a:endParaRPr lang="en-US" sz="1700"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2037832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2828148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already know that we are all in this together,</a:t>
            </a:r>
            <a:r>
              <a:rPr lang="en-US" sz="1200" kern="1200" baseline="0" dirty="0" smtClean="0">
                <a:solidFill>
                  <a:schemeClr val="tx1"/>
                </a:solidFill>
                <a:effectLst/>
                <a:latin typeface="+mn-lt"/>
                <a:ea typeface="+mn-ea"/>
                <a:cs typeface="+mn-cs"/>
              </a:rPr>
              <a:t> but want to </a:t>
            </a:r>
            <a:r>
              <a:rPr lang="en-US" sz="1200" kern="1200" dirty="0" smtClean="0">
                <a:solidFill>
                  <a:schemeClr val="tx1"/>
                </a:solidFill>
                <a:effectLst/>
                <a:latin typeface="+mn-lt"/>
                <a:ea typeface="+mn-ea"/>
                <a:cs typeface="+mn-cs"/>
              </a:rPr>
              <a:t>highlight additional helpful contacts/partnerships outside of regular ERCOT-MP relationships.</a:t>
            </a:r>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4001654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1853655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2514616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TDEM has specific responsibilities for carrying out a comprehensive all-hazard emergency management program for the State and assisting cities, counties and state agencies in implementing their own emergency management programs. Among the specific responsibilities of TDEM are:</a:t>
            </a:r>
          </a:p>
          <a:p>
            <a:r>
              <a:rPr lang="en-US" sz="1200" b="0" i="0" kern="1200" dirty="0" smtClean="0">
                <a:solidFill>
                  <a:schemeClr val="tx1"/>
                </a:solidFill>
                <a:effectLst/>
                <a:latin typeface="+mn-lt"/>
                <a:ea typeface="+mn-ea"/>
                <a:cs typeface="+mn-cs"/>
              </a:rPr>
              <a:t>Emergency Planning: TDEM maintains the State of Texas Emergency Management Plan and other specialized state plans. It also adopts standards for local emergency management plans, reviews those plans, and maintains a database of planning accomplishments.</a:t>
            </a:r>
          </a:p>
          <a:p>
            <a:r>
              <a:rPr lang="en-US" sz="1200" b="0" i="0" kern="1200" dirty="0" smtClean="0">
                <a:solidFill>
                  <a:schemeClr val="tx1"/>
                </a:solidFill>
                <a:effectLst/>
                <a:latin typeface="+mn-lt"/>
                <a:ea typeface="+mn-ea"/>
                <a:cs typeface="+mn-cs"/>
              </a:rPr>
              <a:t>Training: TDEM conducts an extensive emergency management-training program for local and state officials and emergency responders.</a:t>
            </a:r>
          </a:p>
          <a:p>
            <a:r>
              <a:rPr lang="en-US" sz="1200" b="0" i="0" kern="1200" dirty="0" smtClean="0">
                <a:solidFill>
                  <a:schemeClr val="tx1"/>
                </a:solidFill>
                <a:effectLst/>
                <a:latin typeface="+mn-lt"/>
                <a:ea typeface="+mn-ea"/>
                <a:cs typeface="+mn-cs"/>
              </a:rPr>
              <a:t>Public Education &amp; Information: TDEM provides threat awareness and preparedness educational materials for the public, and also provides emergency public information during disasters.</a:t>
            </a:r>
          </a:p>
          <a:p>
            <a:r>
              <a:rPr lang="en-US" sz="1200" b="0" i="0" kern="1200" dirty="0" smtClean="0">
                <a:solidFill>
                  <a:schemeClr val="tx1"/>
                </a:solidFill>
                <a:effectLst/>
                <a:latin typeface="+mn-lt"/>
                <a:ea typeface="+mn-ea"/>
                <a:cs typeface="+mn-cs"/>
              </a:rPr>
              <a:t>Hazard Mitigation: TDEM administers a number of pre and post-disaster programs to eliminate or reduce the impact of known hazards.</a:t>
            </a:r>
          </a:p>
          <a:p>
            <a:r>
              <a:rPr lang="en-US" sz="1200" b="0" i="0" kern="1200" dirty="0" smtClean="0">
                <a:solidFill>
                  <a:schemeClr val="tx1"/>
                </a:solidFill>
                <a:effectLst/>
                <a:latin typeface="+mn-lt"/>
                <a:ea typeface="+mn-ea"/>
                <a:cs typeface="+mn-cs"/>
              </a:rPr>
              <a:t>Response: TDEM coordinates mobilization and deployment of state resources to respond to major emergencies and disasters</a:t>
            </a:r>
          </a:p>
          <a:p>
            <a:r>
              <a:rPr lang="en-US" sz="1200" b="0" i="0" kern="1200" dirty="0" smtClean="0">
                <a:solidFill>
                  <a:schemeClr val="tx1"/>
                </a:solidFill>
                <a:effectLst/>
                <a:latin typeface="+mn-lt"/>
                <a:ea typeface="+mn-ea"/>
                <a:cs typeface="+mn-cs"/>
              </a:rPr>
              <a:t>Disaster Recovery: TDEM administers disaster recovery programs for individuals and for local governments, state agencies, schools, hospitals, and other public entities.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1548501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state resources are deployed to assist local governments that have requested assistance because their own resources are inadequate to deal with an emergency. The Council is organized by emergency support function (ESF) -- groupings of agencies that have legal responsibility, expertise, or resources needed for a specific emergency response function.</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4220646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SOC coordinates 3,000 to 4,000 incidents per year. </a:t>
            </a:r>
          </a:p>
          <a:p>
            <a:pPr>
              <a:buFont typeface="Arial" panose="020B0604020202020204" pitchFamily="34" charset="0"/>
              <a:buChar char="‒"/>
            </a:pPr>
            <a:r>
              <a:rPr lang="en-US" sz="1200" dirty="0" smtClean="0"/>
              <a:t>Representatives from the PUCT and the Railroad Commission staff the SOC during periods of activation.</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SOC is not able to provide resources, TDEM may submit mutual aid requests to other states or request federal assistance from the Federal Emergency Management Agency (FEMA), which coordinates federal resources during disasters.</a:t>
            </a:r>
          </a:p>
          <a:p>
            <a:pPr>
              <a:buFont typeface="Arial" panose="020B0604020202020204" pitchFamily="34" charset="0"/>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23064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Hurricane Harvey – satellite</a:t>
            </a:r>
            <a:r>
              <a:rPr lang="en-US" baseline="0" dirty="0" smtClean="0"/>
              <a:t> image from NASA</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4039159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40</a:t>
            </a:fld>
            <a:endParaRPr lang="en-US"/>
          </a:p>
        </p:txBody>
      </p:sp>
    </p:spTree>
    <p:extLst>
      <p:ext uri="{BB962C8B-B14F-4D97-AF65-F5344CB8AC3E}">
        <p14:creationId xmlns:p14="http://schemas.microsoft.com/office/powerpoint/2010/main" val="2957339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Mayors and County Judges have responsibility for emergency preparedness and response within their jurisdictions. These officials may appoint an Emergency Management Coordinator (EMC) to manage day-to-day program activities. Local emergency management and homeland security programs include threat identification and prevention activities, emergency planning, providing or arranging training for local officials and emergency responders, planning and conducting drills and exercises, carrying out public education relating to known hazards, designing and implementing hazard mitigation programs, coordinating emergency response operations during incidents and disasters, and carrying out recovery activities in the aftermath of a disaster.</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41</a:t>
            </a:fld>
            <a:endParaRPr lang="en-US"/>
          </a:p>
        </p:txBody>
      </p:sp>
    </p:spTree>
    <p:extLst>
      <p:ext uri="{BB962C8B-B14F-4D97-AF65-F5344CB8AC3E}">
        <p14:creationId xmlns:p14="http://schemas.microsoft.com/office/powerpoint/2010/main" val="811462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42</a:t>
            </a:fld>
            <a:endParaRPr lang="en-US"/>
          </a:p>
        </p:txBody>
      </p:sp>
    </p:spTree>
    <p:extLst>
      <p:ext uri="{BB962C8B-B14F-4D97-AF65-F5344CB8AC3E}">
        <p14:creationId xmlns:p14="http://schemas.microsoft.com/office/powerpoint/2010/main" val="1296664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43</a:t>
            </a:fld>
            <a:endParaRPr lang="en-US"/>
          </a:p>
        </p:txBody>
      </p:sp>
    </p:spTree>
    <p:extLst>
      <p:ext uri="{BB962C8B-B14F-4D97-AF65-F5344CB8AC3E}">
        <p14:creationId xmlns:p14="http://schemas.microsoft.com/office/powerpoint/2010/main" val="12342634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44</a:t>
            </a:fld>
            <a:endParaRPr lang="en-US"/>
          </a:p>
        </p:txBody>
      </p:sp>
    </p:spTree>
    <p:extLst>
      <p:ext uri="{BB962C8B-B14F-4D97-AF65-F5344CB8AC3E}">
        <p14:creationId xmlns:p14="http://schemas.microsoft.com/office/powerpoint/2010/main" val="2109317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45</a:t>
            </a:fld>
            <a:endParaRPr lang="en-US"/>
          </a:p>
        </p:txBody>
      </p:sp>
    </p:spTree>
    <p:extLst>
      <p:ext uri="{BB962C8B-B14F-4D97-AF65-F5344CB8AC3E}">
        <p14:creationId xmlns:p14="http://schemas.microsoft.com/office/powerpoint/2010/main" val="992422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page form – The</a:t>
            </a:r>
            <a:r>
              <a:rPr lang="en-US" baseline="0" dirty="0" smtClean="0"/>
              <a:t> OE-417 from ERCOT is </a:t>
            </a:r>
            <a:r>
              <a:rPr lang="en-US" dirty="0" smtClean="0"/>
              <a:t>submitted</a:t>
            </a:r>
            <a:r>
              <a:rPr lang="en-US" baseline="0" dirty="0" smtClean="0"/>
              <a:t> to DOE, NERC and </a:t>
            </a:r>
            <a:r>
              <a:rPr lang="en-US" baseline="0" dirty="0" err="1" smtClean="0"/>
              <a:t>TexasRE</a:t>
            </a:r>
            <a:r>
              <a:rPr lang="en-US" baseline="0" dirty="0" smtClean="0"/>
              <a:t> .</a:t>
            </a:r>
          </a:p>
          <a:p>
            <a:pPr marL="687388" lvl="1" indent="-342900">
              <a:spcAft>
                <a:spcPts val="1200"/>
              </a:spcAft>
              <a:buFont typeface="Arial" panose="020B0604020202020204" pitchFamily="34" charset="0"/>
              <a:buChar char="•"/>
            </a:pPr>
            <a:r>
              <a:rPr lang="en-US" sz="2000" dirty="0" smtClean="0"/>
              <a:t>Classify type of event</a:t>
            </a:r>
          </a:p>
          <a:p>
            <a:pPr marL="687388" lvl="1" indent="-342900">
              <a:spcAft>
                <a:spcPts val="1200"/>
              </a:spcAft>
              <a:buFont typeface="Arial" panose="020B0604020202020204" pitchFamily="34" charset="0"/>
              <a:buChar char="•"/>
            </a:pPr>
            <a:r>
              <a:rPr lang="en-US" sz="2000" dirty="0" smtClean="0"/>
              <a:t>Disturbance data</a:t>
            </a:r>
          </a:p>
          <a:p>
            <a:pPr marL="687388" lvl="1" indent="-342900">
              <a:spcAft>
                <a:spcPts val="1200"/>
              </a:spcAft>
              <a:buFont typeface="Arial" panose="020B0604020202020204" pitchFamily="34" charset="0"/>
              <a:buChar char="•"/>
            </a:pPr>
            <a:r>
              <a:rPr lang="en-US" sz="2000" dirty="0" smtClean="0"/>
              <a:t>Cause of incident</a:t>
            </a:r>
          </a:p>
          <a:p>
            <a:pPr marL="687388" lvl="1" indent="-342900">
              <a:spcAft>
                <a:spcPts val="1200"/>
              </a:spcAft>
              <a:buFont typeface="Arial" panose="020B0604020202020204" pitchFamily="34" charset="0"/>
              <a:buChar char="•"/>
            </a:pPr>
            <a:r>
              <a:rPr lang="en-US" sz="2000" dirty="0" smtClean="0"/>
              <a:t>Action taken</a:t>
            </a:r>
          </a:p>
          <a:p>
            <a:pPr marL="687388" lvl="1" indent="-342900">
              <a:spcAft>
                <a:spcPts val="1200"/>
              </a:spcAft>
              <a:buFont typeface="Arial" panose="020B0604020202020204" pitchFamily="34" charset="0"/>
              <a:buChar char="•"/>
            </a:pPr>
            <a:r>
              <a:rPr lang="en-US" sz="2000" dirty="0" smtClean="0"/>
              <a:t>Narrative</a:t>
            </a:r>
          </a:p>
          <a:p>
            <a:pPr marL="687388" lvl="1" indent="-342900">
              <a:spcAft>
                <a:spcPts val="1200"/>
              </a:spcAft>
              <a:buFont typeface="Arial" panose="020B0604020202020204" pitchFamily="34" charset="0"/>
              <a:buChar char="•"/>
            </a:pPr>
            <a:r>
              <a:rPr lang="en-US" sz="2000" dirty="0" smtClean="0"/>
              <a:t>Assets impacted</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46</a:t>
            </a:fld>
            <a:endParaRPr lang="en-US"/>
          </a:p>
        </p:txBody>
      </p:sp>
    </p:spTree>
    <p:extLst>
      <p:ext uri="{BB962C8B-B14F-4D97-AF65-F5344CB8AC3E}">
        <p14:creationId xmlns:p14="http://schemas.microsoft.com/office/powerpoint/2010/main" val="2018197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page form – The</a:t>
            </a:r>
            <a:r>
              <a:rPr lang="en-US" baseline="0" dirty="0" smtClean="0"/>
              <a:t> OE-417 from ERCOT is </a:t>
            </a:r>
            <a:r>
              <a:rPr lang="en-US" dirty="0" smtClean="0"/>
              <a:t>submitted</a:t>
            </a:r>
            <a:r>
              <a:rPr lang="en-US" baseline="0" dirty="0" smtClean="0"/>
              <a:t> to DOE, NERC and </a:t>
            </a:r>
            <a:r>
              <a:rPr lang="en-US" baseline="0" dirty="0" err="1" smtClean="0"/>
              <a:t>TexasRE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47</a:t>
            </a:fld>
            <a:endParaRPr lang="en-US"/>
          </a:p>
        </p:txBody>
      </p:sp>
    </p:spTree>
    <p:extLst>
      <p:ext uri="{BB962C8B-B14F-4D97-AF65-F5344CB8AC3E}">
        <p14:creationId xmlns:p14="http://schemas.microsoft.com/office/powerpoint/2010/main" val="32214993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page form – The</a:t>
            </a:r>
            <a:r>
              <a:rPr lang="en-US" baseline="0" dirty="0" smtClean="0"/>
              <a:t> OE-417 from ERCOT is </a:t>
            </a:r>
            <a:r>
              <a:rPr lang="en-US" dirty="0" smtClean="0"/>
              <a:t>submitted</a:t>
            </a:r>
            <a:r>
              <a:rPr lang="en-US" baseline="0" dirty="0" smtClean="0"/>
              <a:t> to DOE, NERC and </a:t>
            </a:r>
            <a:r>
              <a:rPr lang="en-US" baseline="0" dirty="0" err="1" smtClean="0"/>
              <a:t>TexasRE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48</a:t>
            </a:fld>
            <a:endParaRPr lang="en-US"/>
          </a:p>
        </p:txBody>
      </p:sp>
    </p:spTree>
    <p:extLst>
      <p:ext uri="{BB962C8B-B14F-4D97-AF65-F5344CB8AC3E}">
        <p14:creationId xmlns:p14="http://schemas.microsoft.com/office/powerpoint/2010/main" val="23838618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ERCOT Operations will have daily conference calls in preparation for and during the extreme weather event.  (FEMA, Homeland Security, NRC, Regional Entities are invited to the calls)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49</a:t>
            </a:fld>
            <a:endParaRPr lang="en-US"/>
          </a:p>
        </p:txBody>
      </p:sp>
    </p:spTree>
    <p:extLst>
      <p:ext uri="{BB962C8B-B14F-4D97-AF65-F5344CB8AC3E}">
        <p14:creationId xmlns:p14="http://schemas.microsoft.com/office/powerpoint/2010/main" val="400108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Jarrell – F5 tornado May 27, 1997</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6803541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188" lvl="1" indent="-230188">
              <a:spcBef>
                <a:spcPts val="0"/>
              </a:spcBef>
              <a:spcAft>
                <a:spcPts val="600"/>
              </a:spcAft>
              <a:buFont typeface="Arial" panose="020B0604020202020204" pitchFamily="34" charset="0"/>
              <a:buChar char="•"/>
            </a:pPr>
            <a:r>
              <a:rPr lang="en-US" sz="2000" dirty="0" smtClean="0"/>
              <a:t>EOP-004-2-3 Attachment 1 (event types, responsible reporting entity and threshold for reporting)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50</a:t>
            </a:fld>
            <a:endParaRPr lang="en-US"/>
          </a:p>
        </p:txBody>
      </p:sp>
    </p:spTree>
    <p:extLst>
      <p:ext uri="{BB962C8B-B14F-4D97-AF65-F5344CB8AC3E}">
        <p14:creationId xmlns:p14="http://schemas.microsoft.com/office/powerpoint/2010/main" val="4987535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51</a:t>
            </a:fld>
            <a:endParaRPr lang="en-US"/>
          </a:p>
        </p:txBody>
      </p:sp>
    </p:spTree>
    <p:extLst>
      <p:ext uri="{BB962C8B-B14F-4D97-AF65-F5344CB8AC3E}">
        <p14:creationId xmlns:p14="http://schemas.microsoft.com/office/powerpoint/2010/main" val="41703016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ERCOT Operations will have daily conference calls in preparation for and during the extreme weather event.  (FEMA, Homeland Security, NRC, Regional Entities are invited to the calls)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52</a:t>
            </a:fld>
            <a:endParaRPr lang="en-US"/>
          </a:p>
        </p:txBody>
      </p:sp>
    </p:spTree>
    <p:extLst>
      <p:ext uri="{BB962C8B-B14F-4D97-AF65-F5344CB8AC3E}">
        <p14:creationId xmlns:p14="http://schemas.microsoft.com/office/powerpoint/2010/main" val="40870821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53</a:t>
            </a:fld>
            <a:endParaRPr lang="en-US"/>
          </a:p>
        </p:txBody>
      </p:sp>
    </p:spTree>
    <p:extLst>
      <p:ext uri="{BB962C8B-B14F-4D97-AF65-F5344CB8AC3E}">
        <p14:creationId xmlns:p14="http://schemas.microsoft.com/office/powerpoint/2010/main" val="2011411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54</a:t>
            </a:fld>
            <a:endParaRPr lang="en-US"/>
          </a:p>
        </p:txBody>
      </p:sp>
    </p:spTree>
    <p:extLst>
      <p:ext uri="{BB962C8B-B14F-4D97-AF65-F5344CB8AC3E}">
        <p14:creationId xmlns:p14="http://schemas.microsoft.com/office/powerpoint/2010/main" val="40170498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55</a:t>
            </a:fld>
            <a:endParaRPr lang="en-US" dirty="0"/>
          </a:p>
        </p:txBody>
      </p:sp>
    </p:spTree>
    <p:extLst>
      <p:ext uri="{BB962C8B-B14F-4D97-AF65-F5344CB8AC3E}">
        <p14:creationId xmlns:p14="http://schemas.microsoft.com/office/powerpoint/2010/main" val="786797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Thousands of linemen and tree service workers arrive and are dispatched from Sam Houston Race Park – Harvey 2017</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691913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288934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Everything is bigger in Texas and with a geography this size, the number of potential extreme natural events we must prepare for are just as large.</a:t>
            </a:r>
            <a:r>
              <a:rPr lang="en-US" sz="1200" baseline="0" dirty="0" smtClean="0">
                <a:solidFill>
                  <a:schemeClr val="tx2"/>
                </a:solidFill>
              </a:rPr>
              <a:t>  </a:t>
            </a:r>
            <a:r>
              <a:rPr lang="en-US" dirty="0" smtClean="0">
                <a:solidFill>
                  <a:schemeClr val="tx2"/>
                </a:solidFill>
              </a:rPr>
              <a:t>If you don’t like the weather, just give it a few minutes…it will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Every Texan lives </a:t>
            </a:r>
            <a:r>
              <a:rPr lang="en-US" sz="1200" kern="1200" dirty="0" smtClean="0">
                <a:solidFill>
                  <a:schemeClr val="tx1"/>
                </a:solidFill>
                <a:effectLst/>
                <a:latin typeface="+mn-lt"/>
                <a:ea typeface="+mn-ea"/>
                <a:cs typeface="+mn-cs"/>
              </a:rPr>
              <a:t>in a county that was affected by at least one federally-declared weather disaster since 2010.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(hurricane, flood, tornado,</a:t>
            </a:r>
            <a:r>
              <a:rPr lang="en-US" baseline="0" dirty="0" smtClean="0">
                <a:solidFill>
                  <a:schemeClr val="tx2"/>
                </a:solidFill>
              </a:rPr>
              <a:t> extreme cold (ice and snow), extreme heat (temp &amp; drought), wind, fire, earthquakes and geomagnetic disturbances).</a:t>
            </a:r>
            <a:endParaRPr lang="en-US"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850270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48 hurricanes</a:t>
            </a:r>
            <a:r>
              <a:rPr lang="en-US" baseline="0" dirty="0" smtClean="0"/>
              <a:t> to make landfall in TX since 1900</a:t>
            </a:r>
          </a:p>
          <a:p>
            <a:r>
              <a:rPr lang="en-US" baseline="0" dirty="0" smtClean="0"/>
              <a:t>2 category 4 hurricanes on record that have made landfall in Texas (Carla 1961 and Harvey 2017)</a:t>
            </a:r>
          </a:p>
          <a:p>
            <a:r>
              <a:rPr lang="en-US" baseline="0" dirty="0" smtClean="0"/>
              <a:t>2.4 </a:t>
            </a:r>
            <a:r>
              <a:rPr lang="en-US" baseline="0" dirty="0" err="1" smtClean="0"/>
              <a:t>avg</a:t>
            </a:r>
            <a:r>
              <a:rPr lang="en-US" baseline="0" dirty="0" smtClean="0"/>
              <a:t> # years b/t landfall; largest gap was 10 </a:t>
            </a:r>
            <a:r>
              <a:rPr lang="en-US" baseline="0" dirty="0" err="1" smtClean="0"/>
              <a:t>yrs</a:t>
            </a:r>
            <a:r>
              <a:rPr lang="en-US" baseline="0" dirty="0" smtClean="0"/>
              <a:t> (1989-1999); 9 years b/t Ike and Harvey</a:t>
            </a:r>
          </a:p>
          <a:p>
            <a:r>
              <a:rPr lang="en-US" baseline="0" dirty="0" smtClean="0"/>
              <a:t>June 8; July 5; August 17; Sept 15; Oct 3</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26034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9.jpg"/><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6.jpg"/><Relationship Id="rId4" Type="http://schemas.openxmlformats.org/officeDocument/2006/relationships/image" Target="../media/image45.jp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50.gif"/><Relationship Id="rId4" Type="http://schemas.openxmlformats.org/officeDocument/2006/relationships/image" Target="../media/image49.jpg"/></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6.tm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68.png"/><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7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56.tmp"/></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jpe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5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05561"/>
            <a:ext cx="5646034" cy="2985433"/>
          </a:xfrm>
          <a:prstGeom prst="rect">
            <a:avLst/>
          </a:prstGeom>
          <a:noFill/>
        </p:spPr>
        <p:txBody>
          <a:bodyPr wrap="square" rtlCol="0">
            <a:spAutoFit/>
          </a:bodyPr>
          <a:lstStyle/>
          <a:p>
            <a:r>
              <a:rPr lang="en-US" sz="3200" b="1" dirty="0" smtClean="0">
                <a:solidFill>
                  <a:schemeClr val="tx2"/>
                </a:solidFill>
              </a:rPr>
              <a:t>Extreme Natural Events</a:t>
            </a:r>
            <a:endParaRPr lang="en-US" sz="3200" b="1" dirty="0">
              <a:solidFill>
                <a:schemeClr val="tx2"/>
              </a:solidFill>
            </a:endParaRPr>
          </a:p>
          <a:p>
            <a:endParaRPr lang="en-US" dirty="0" smtClean="0">
              <a:solidFill>
                <a:schemeClr val="tx2"/>
              </a:solidFill>
            </a:endParaRPr>
          </a:p>
          <a:p>
            <a:endParaRPr lang="en-US" dirty="0">
              <a:solidFill>
                <a:schemeClr val="tx2"/>
              </a:solidFill>
            </a:endParaRPr>
          </a:p>
          <a:p>
            <a:r>
              <a:rPr lang="en-US" sz="2400" dirty="0" smtClean="0">
                <a:solidFill>
                  <a:schemeClr val="tx2"/>
                </a:solidFill>
              </a:rPr>
              <a:t>Kristi Hobbs</a:t>
            </a:r>
            <a:endParaRPr lang="en-US" sz="2400" dirty="0">
              <a:solidFill>
                <a:schemeClr val="tx2"/>
              </a:solidFill>
            </a:endParaRPr>
          </a:p>
          <a:p>
            <a:r>
              <a:rPr lang="en-US" sz="2400" dirty="0" smtClean="0">
                <a:solidFill>
                  <a:schemeClr val="tx2"/>
                </a:solidFill>
              </a:rPr>
              <a:t>ERCOT Director, Enterprise Risk Management &amp; Strategic Analysis</a:t>
            </a:r>
            <a:endParaRPr lang="en-US" sz="2400" dirty="0">
              <a:solidFill>
                <a:schemeClr val="tx2"/>
              </a:solidFill>
            </a:endParaRPr>
          </a:p>
          <a:p>
            <a:endParaRPr lang="en-US" sz="2400" dirty="0">
              <a:solidFill>
                <a:schemeClr val="tx2"/>
              </a:solidFill>
            </a:endParaRPr>
          </a:p>
          <a:p>
            <a:r>
              <a:rPr lang="en-US" sz="2400" dirty="0" smtClean="0">
                <a:solidFill>
                  <a:schemeClr val="tx2"/>
                </a:solidFill>
              </a:rPr>
              <a:t>2018</a:t>
            </a:r>
            <a:endParaRPr lang="en-US" sz="2400" dirty="0">
              <a:solidFill>
                <a:schemeClr val="tx2"/>
              </a:solidFill>
            </a:endParaRPr>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5820"/>
          <a:stretch/>
        </p:blipFill>
        <p:spPr>
          <a:xfrm>
            <a:off x="6302794" y="92531"/>
            <a:ext cx="2743200" cy="3875314"/>
          </a:xfrm>
          <a:prstGeom prst="rect">
            <a:avLst/>
          </a:prstGeom>
        </p:spPr>
      </p:pic>
      <p:sp>
        <p:nvSpPr>
          <p:cNvPr id="2" name="Title 1"/>
          <p:cNvSpPr>
            <a:spLocks noGrp="1"/>
          </p:cNvSpPr>
          <p:nvPr>
            <p:ph type="title"/>
          </p:nvPr>
        </p:nvSpPr>
        <p:spPr>
          <a:xfrm>
            <a:off x="381000" y="243682"/>
            <a:ext cx="8458200" cy="518318"/>
          </a:xfrm>
        </p:spPr>
        <p:txBody>
          <a:bodyPr/>
          <a:lstStyle/>
          <a:p>
            <a:r>
              <a:rPr lang="en-US" dirty="0" smtClean="0"/>
              <a:t>Hurricane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856" t="6758" r="6375" b="11665"/>
          <a:stretch/>
        </p:blipFill>
        <p:spPr>
          <a:xfrm>
            <a:off x="3915063" y="4118996"/>
            <a:ext cx="4495800" cy="2693643"/>
          </a:xfrm>
          <a:prstGeom prst="rect">
            <a:avLst/>
          </a:prstGeom>
        </p:spPr>
      </p:pic>
      <p:pic>
        <p:nvPicPr>
          <p:cNvPr id="7" name="Content Placeholder 6"/>
          <p:cNvPicPr>
            <a:picLocks noGrp="1" noChangeAspect="1"/>
          </p:cNvPicPr>
          <p:nvPr>
            <p:ph idx="1"/>
          </p:nvPr>
        </p:nvPicPr>
        <p:blipFill rotWithShape="1">
          <a:blip r:embed="rId5">
            <a:extLst>
              <a:ext uri="{28A0092B-C50C-407E-A947-70E740481C1C}">
                <a14:useLocalDpi xmlns:a14="http://schemas.microsoft.com/office/drawing/2010/main" val="0"/>
              </a:ext>
            </a:extLst>
          </a:blip>
          <a:srcRect b="7041"/>
          <a:stretch/>
        </p:blipFill>
        <p:spPr>
          <a:xfrm>
            <a:off x="1803134" y="638114"/>
            <a:ext cx="4359829" cy="2298436"/>
          </a:xfr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8333" r="16071" b="8333"/>
          <a:stretch/>
        </p:blipFill>
        <p:spPr>
          <a:xfrm>
            <a:off x="65388" y="3124200"/>
            <a:ext cx="3581400" cy="2667000"/>
          </a:xfrm>
          <a:prstGeom prst="rect">
            <a:avLst/>
          </a:prstGeom>
        </p:spPr>
      </p:pic>
      <p:sp>
        <p:nvSpPr>
          <p:cNvPr id="3" name="TextBox 2"/>
          <p:cNvSpPr txBox="1"/>
          <p:nvPr/>
        </p:nvSpPr>
        <p:spPr>
          <a:xfrm>
            <a:off x="525186" y="1187168"/>
            <a:ext cx="1273594" cy="1200329"/>
          </a:xfrm>
          <a:prstGeom prst="rect">
            <a:avLst/>
          </a:prstGeom>
          <a:noFill/>
        </p:spPr>
        <p:txBody>
          <a:bodyPr wrap="square" rtlCol="0">
            <a:spAutoFit/>
          </a:bodyPr>
          <a:lstStyle/>
          <a:p>
            <a:pPr algn="ctr"/>
            <a:r>
              <a:rPr lang="en-US" dirty="0" smtClean="0">
                <a:solidFill>
                  <a:schemeClr val="tx2"/>
                </a:solidFill>
              </a:rPr>
              <a:t>Average 2.4 years between </a:t>
            </a:r>
            <a:r>
              <a:rPr lang="en-US" dirty="0" smtClean="0">
                <a:solidFill>
                  <a:schemeClr val="tx2"/>
                </a:solidFill>
              </a:rPr>
              <a:t>landfalls</a:t>
            </a:r>
            <a:endParaRPr lang="en-US" dirty="0">
              <a:solidFill>
                <a:schemeClr val="tx2"/>
              </a:solidFill>
            </a:endParaRPr>
          </a:p>
        </p:txBody>
      </p:sp>
      <p:sp>
        <p:nvSpPr>
          <p:cNvPr id="8" name="TextBox 7"/>
          <p:cNvSpPr txBox="1"/>
          <p:nvPr/>
        </p:nvSpPr>
        <p:spPr>
          <a:xfrm>
            <a:off x="3817099" y="3204607"/>
            <a:ext cx="2416594" cy="646331"/>
          </a:xfrm>
          <a:prstGeom prst="rect">
            <a:avLst/>
          </a:prstGeom>
          <a:noFill/>
        </p:spPr>
        <p:txBody>
          <a:bodyPr wrap="square" rtlCol="0">
            <a:spAutoFit/>
          </a:bodyPr>
          <a:lstStyle/>
          <a:p>
            <a:r>
              <a:rPr lang="en-US" dirty="0" smtClean="0">
                <a:solidFill>
                  <a:schemeClr val="tx2"/>
                </a:solidFill>
              </a:rPr>
              <a:t>Largest gap: </a:t>
            </a:r>
            <a:br>
              <a:rPr lang="en-US" dirty="0" smtClean="0">
                <a:solidFill>
                  <a:schemeClr val="tx2"/>
                </a:solidFill>
              </a:rPr>
            </a:br>
            <a:r>
              <a:rPr lang="en-US" dirty="0" smtClean="0">
                <a:solidFill>
                  <a:schemeClr val="tx2"/>
                </a:solidFill>
              </a:rPr>
              <a:t>10 years (1989-1999)</a:t>
            </a:r>
            <a:endParaRPr lang="en-US" dirty="0">
              <a:solidFill>
                <a:schemeClr val="tx2"/>
              </a:solidFill>
            </a:endParaRPr>
          </a:p>
        </p:txBody>
      </p:sp>
    </p:spTree>
    <p:extLst>
      <p:ext uri="{BB962C8B-B14F-4D97-AF65-F5344CB8AC3E}">
        <p14:creationId xmlns:p14="http://schemas.microsoft.com/office/powerpoint/2010/main" val="1480651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Flood</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1026" name="Picture 2" descr="Image result for 1921 texas fl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39" y="2362200"/>
            <a:ext cx="3810000" cy="2819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859" y="3097291"/>
            <a:ext cx="4937760" cy="32918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1921 texas floo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2467" y="100146"/>
            <a:ext cx="5084521" cy="30785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1028" y="988061"/>
            <a:ext cx="3678479" cy="1200329"/>
          </a:xfrm>
          <a:prstGeom prst="rect">
            <a:avLst/>
          </a:prstGeom>
          <a:noFill/>
        </p:spPr>
        <p:txBody>
          <a:bodyPr wrap="square" rtlCol="0">
            <a:spAutoFit/>
          </a:bodyPr>
          <a:lstStyle/>
          <a:p>
            <a:r>
              <a:rPr lang="en-US" b="1" dirty="0" smtClean="0">
                <a:solidFill>
                  <a:schemeClr val="tx2"/>
                </a:solidFill>
              </a:rPr>
              <a:t>September 1921:</a:t>
            </a:r>
          </a:p>
          <a:p>
            <a:pPr marL="227013" indent="-227013">
              <a:buFont typeface="Arial" panose="020B0604020202020204" pitchFamily="34" charset="0"/>
              <a:buChar char="•"/>
            </a:pPr>
            <a:r>
              <a:rPr lang="en-US" dirty="0" smtClean="0">
                <a:solidFill>
                  <a:schemeClr val="tx2"/>
                </a:solidFill>
              </a:rPr>
              <a:t>Thrall, TX received 38.2 inches within 24 hours</a:t>
            </a:r>
          </a:p>
          <a:p>
            <a:pPr marL="227013" indent="-227013">
              <a:buFont typeface="Arial" panose="020B0604020202020204" pitchFamily="34" charset="0"/>
              <a:buChar char="•"/>
            </a:pPr>
            <a:r>
              <a:rPr lang="en-US" dirty="0" smtClean="0">
                <a:solidFill>
                  <a:schemeClr val="tx2"/>
                </a:solidFill>
              </a:rPr>
              <a:t>215 recorded deaths</a:t>
            </a:r>
            <a:endParaRPr lang="en-US" dirty="0">
              <a:solidFill>
                <a:schemeClr val="tx2"/>
              </a:solidFill>
            </a:endParaRPr>
          </a:p>
        </p:txBody>
      </p:sp>
      <p:sp>
        <p:nvSpPr>
          <p:cNvPr id="9" name="TextBox 8"/>
          <p:cNvSpPr txBox="1"/>
          <p:nvPr/>
        </p:nvSpPr>
        <p:spPr>
          <a:xfrm>
            <a:off x="5268239" y="6019800"/>
            <a:ext cx="2667000" cy="369332"/>
          </a:xfrm>
          <a:prstGeom prst="rect">
            <a:avLst/>
          </a:prstGeom>
          <a:noFill/>
        </p:spPr>
        <p:txBody>
          <a:bodyPr wrap="square" rtlCol="0">
            <a:spAutoFit/>
          </a:bodyPr>
          <a:lstStyle/>
          <a:p>
            <a:r>
              <a:rPr lang="en-US" dirty="0" smtClean="0"/>
              <a:t>1935 – South Congress</a:t>
            </a:r>
            <a:endParaRPr lang="en-US" dirty="0"/>
          </a:p>
        </p:txBody>
      </p:sp>
    </p:spTree>
    <p:extLst>
      <p:ext uri="{BB962C8B-B14F-4D97-AF65-F5344CB8AC3E}">
        <p14:creationId xmlns:p14="http://schemas.microsoft.com/office/powerpoint/2010/main" val="2942264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Flood</a:t>
            </a:r>
            <a:endParaRPr lang="en-US" b="1" dirty="0">
              <a:solidFill>
                <a:schemeClr val="accent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52272" y="2671354"/>
            <a:ext cx="3082128" cy="4114800"/>
          </a:xfrm>
        </p:spPr>
      </p:pic>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6389" y="32657"/>
            <a:ext cx="3933893" cy="261210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0864" r="3776"/>
          <a:stretch/>
        </p:blipFill>
        <p:spPr>
          <a:xfrm>
            <a:off x="447403" y="3124200"/>
            <a:ext cx="4191000" cy="2805567"/>
          </a:xfrm>
          <a:prstGeom prst="rect">
            <a:avLst/>
          </a:prstGeom>
        </p:spPr>
      </p:pic>
      <p:sp>
        <p:nvSpPr>
          <p:cNvPr id="3" name="TextBox 2"/>
          <p:cNvSpPr txBox="1"/>
          <p:nvPr/>
        </p:nvSpPr>
        <p:spPr>
          <a:xfrm>
            <a:off x="380999" y="772886"/>
            <a:ext cx="4645389" cy="1908215"/>
          </a:xfrm>
          <a:prstGeom prst="rect">
            <a:avLst/>
          </a:prstGeom>
          <a:noFill/>
        </p:spPr>
        <p:txBody>
          <a:bodyPr wrap="square" rtlCol="0">
            <a:spAutoFit/>
          </a:bodyPr>
          <a:lstStyle/>
          <a:p>
            <a:r>
              <a:rPr lang="en-US" b="1" dirty="0" smtClean="0">
                <a:solidFill>
                  <a:schemeClr val="tx2"/>
                </a:solidFill>
              </a:rPr>
              <a:t>August 2017:</a:t>
            </a:r>
          </a:p>
          <a:p>
            <a:pPr marL="227013" indent="-227013">
              <a:spcAft>
                <a:spcPts val="600"/>
              </a:spcAft>
              <a:buFont typeface="Arial" panose="020B0604020202020204" pitchFamily="34" charset="0"/>
              <a:buChar char="•"/>
            </a:pPr>
            <a:r>
              <a:rPr lang="en-US" dirty="0" smtClean="0">
                <a:solidFill>
                  <a:schemeClr val="tx2"/>
                </a:solidFill>
              </a:rPr>
              <a:t>Cedar Bayou – 51.88 inches </a:t>
            </a:r>
            <a:r>
              <a:rPr lang="en-US" dirty="0" smtClean="0">
                <a:solidFill>
                  <a:schemeClr val="tx2"/>
                </a:solidFill>
              </a:rPr>
              <a:t/>
            </a:r>
            <a:br>
              <a:rPr lang="en-US" dirty="0" smtClean="0">
                <a:solidFill>
                  <a:schemeClr val="tx2"/>
                </a:solidFill>
              </a:rPr>
            </a:br>
            <a:r>
              <a:rPr lang="en-US" dirty="0" smtClean="0">
                <a:solidFill>
                  <a:schemeClr val="tx2"/>
                </a:solidFill>
              </a:rPr>
              <a:t>(</a:t>
            </a:r>
            <a:r>
              <a:rPr lang="en-US" i="1" dirty="0" smtClean="0">
                <a:solidFill>
                  <a:schemeClr val="tx2"/>
                </a:solidFill>
              </a:rPr>
              <a:t>new </a:t>
            </a:r>
            <a:r>
              <a:rPr lang="en-US" i="1" dirty="0" smtClean="0">
                <a:solidFill>
                  <a:schemeClr val="tx2"/>
                </a:solidFill>
              </a:rPr>
              <a:t>record </a:t>
            </a:r>
            <a:r>
              <a:rPr lang="en-US" i="1" dirty="0" smtClean="0">
                <a:solidFill>
                  <a:schemeClr val="tx2"/>
                </a:solidFill>
              </a:rPr>
              <a:t>for hurricane in lower 48</a:t>
            </a:r>
            <a:r>
              <a:rPr lang="en-US" dirty="0" smtClean="0">
                <a:solidFill>
                  <a:schemeClr val="tx2"/>
                </a:solidFill>
              </a:rPr>
              <a:t>)</a:t>
            </a:r>
          </a:p>
          <a:p>
            <a:pPr marL="227013" indent="-227013">
              <a:spcAft>
                <a:spcPts val="600"/>
              </a:spcAft>
              <a:buFont typeface="Arial" panose="020B0604020202020204" pitchFamily="34" charset="0"/>
              <a:buChar char="•"/>
            </a:pPr>
            <a:r>
              <a:rPr lang="en-US" dirty="0" smtClean="0">
                <a:solidFill>
                  <a:schemeClr val="tx2"/>
                </a:solidFill>
              </a:rPr>
              <a:t>Average yearly rainfall at IAH is 49.76 inches</a:t>
            </a:r>
          </a:p>
          <a:p>
            <a:pPr marL="227013" indent="-227013">
              <a:spcAft>
                <a:spcPts val="600"/>
              </a:spcAft>
              <a:buFont typeface="Arial" panose="020B0604020202020204" pitchFamily="34" charset="0"/>
              <a:buChar char="•"/>
            </a:pPr>
            <a:r>
              <a:rPr lang="en-US" dirty="0" smtClean="0">
                <a:solidFill>
                  <a:schemeClr val="tx2"/>
                </a:solidFill>
              </a:rPr>
              <a:t>Estimated 15-20 trillion gallons of water</a:t>
            </a:r>
            <a:endParaRPr lang="en-US" dirty="0">
              <a:solidFill>
                <a:schemeClr val="tx2"/>
              </a:solidFill>
            </a:endParaRPr>
          </a:p>
        </p:txBody>
      </p:sp>
    </p:spTree>
    <p:extLst>
      <p:ext uri="{BB962C8B-B14F-4D97-AF65-F5344CB8AC3E}">
        <p14:creationId xmlns:p14="http://schemas.microsoft.com/office/powerpoint/2010/main" val="4028179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Tornado</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
        <p:nvSpPr>
          <p:cNvPr id="3" name="Content Placeholder 2"/>
          <p:cNvSpPr>
            <a:spLocks noGrp="1"/>
          </p:cNvSpPr>
          <p:nvPr>
            <p:ph idx="1"/>
          </p:nvPr>
        </p:nvSpPr>
        <p:spPr>
          <a:xfrm>
            <a:off x="304800" y="852931"/>
            <a:ext cx="8534400" cy="4777979"/>
          </a:xfrm>
        </p:spPr>
        <p:txBody>
          <a:bodyPr/>
          <a:lstStyle/>
          <a:p>
            <a:pPr marL="0" indent="0" algn="ctr">
              <a:buNone/>
            </a:pPr>
            <a:r>
              <a:rPr lang="en-US" dirty="0"/>
              <a:t>More tornadoes have been recorded in Texas than in any other </a:t>
            </a:r>
            <a:r>
              <a:rPr lang="en-US" dirty="0" smtClean="0"/>
              <a:t>state</a:t>
            </a:r>
          </a:p>
          <a:p>
            <a:pPr marL="0" indent="0" algn="ctr">
              <a:buNone/>
            </a:pPr>
            <a:r>
              <a:rPr lang="en-US" sz="1800" dirty="0" smtClean="0"/>
              <a:t>8,599 </a:t>
            </a:r>
            <a:r>
              <a:rPr lang="en-US" sz="1800" dirty="0"/>
              <a:t>funnel </a:t>
            </a:r>
            <a:r>
              <a:rPr lang="en-US" sz="1800" dirty="0" smtClean="0"/>
              <a:t>clouds between 1951-2016</a:t>
            </a:r>
            <a:endParaRPr lang="en-US" sz="1800" dirty="0"/>
          </a:p>
          <a:p>
            <a:pPr marL="0" indent="0" algn="ctr">
              <a:buNone/>
            </a:pPr>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8"/>
          <p:cNvPicPr>
            <a:picLocks noChangeAspect="1"/>
          </p:cNvPicPr>
          <p:nvPr/>
        </p:nvPicPr>
        <p:blipFill>
          <a:blip r:embed="rId3"/>
          <a:stretch>
            <a:fillRect/>
          </a:stretch>
        </p:blipFill>
        <p:spPr>
          <a:xfrm>
            <a:off x="2590800" y="2209800"/>
            <a:ext cx="4464298" cy="3523819"/>
          </a:xfrm>
          <a:prstGeom prst="rect">
            <a:avLst/>
          </a:prstGeom>
        </p:spPr>
      </p:pic>
      <p:sp>
        <p:nvSpPr>
          <p:cNvPr id="10" name="TextBox 9"/>
          <p:cNvSpPr txBox="1"/>
          <p:nvPr/>
        </p:nvSpPr>
        <p:spPr>
          <a:xfrm>
            <a:off x="4343400" y="5813664"/>
            <a:ext cx="1454244" cy="369332"/>
          </a:xfrm>
          <a:prstGeom prst="rect">
            <a:avLst/>
          </a:prstGeom>
          <a:noFill/>
        </p:spPr>
        <p:txBody>
          <a:bodyPr wrap="none" rtlCol="0">
            <a:spAutoFit/>
          </a:bodyPr>
          <a:lstStyle/>
          <a:p>
            <a:r>
              <a:rPr lang="en-US" dirty="0" smtClean="0">
                <a:solidFill>
                  <a:schemeClr val="tx2"/>
                </a:solidFill>
              </a:rPr>
              <a:t>May 4, 1922</a:t>
            </a:r>
            <a:endParaRPr lang="en-US" dirty="0">
              <a:solidFill>
                <a:schemeClr val="tx2"/>
              </a:solidFill>
            </a:endParaRPr>
          </a:p>
        </p:txBody>
      </p:sp>
    </p:spTree>
    <p:extLst>
      <p:ext uri="{BB962C8B-B14F-4D97-AF65-F5344CB8AC3E}">
        <p14:creationId xmlns:p14="http://schemas.microsoft.com/office/powerpoint/2010/main" val="22005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Tornado</a:t>
            </a:r>
            <a:endParaRPr lang="en-US" b="1" dirty="0">
              <a:solidFill>
                <a:schemeClr val="accent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7200" y="3553094"/>
            <a:ext cx="4705447" cy="2643831"/>
          </a:xfrm>
        </p:spPr>
      </p:pic>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96" y="778713"/>
            <a:ext cx="3200400" cy="2397211"/>
          </a:xfrm>
          <a:prstGeom prst="rect">
            <a:avLst/>
          </a:prstGeom>
        </p:spPr>
      </p:pic>
      <p:pic>
        <p:nvPicPr>
          <p:cNvPr id="9" name="Picture 2" descr="Image result for tornado and power lin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431181"/>
            <a:ext cx="3687773" cy="2514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610100" y="1046078"/>
            <a:ext cx="3733800" cy="1908215"/>
          </a:xfrm>
          <a:prstGeom prst="rect">
            <a:avLst/>
          </a:prstGeom>
          <a:noFill/>
        </p:spPr>
        <p:txBody>
          <a:bodyPr wrap="square" rtlCol="0">
            <a:spAutoFit/>
          </a:bodyPr>
          <a:lstStyle/>
          <a:p>
            <a:r>
              <a:rPr lang="en-US" b="1" dirty="0" smtClean="0">
                <a:solidFill>
                  <a:schemeClr val="tx2"/>
                </a:solidFill>
              </a:rPr>
              <a:t>Texas records:</a:t>
            </a:r>
          </a:p>
          <a:p>
            <a:pPr marL="339725" indent="-227013">
              <a:spcAft>
                <a:spcPts val="600"/>
              </a:spcAft>
              <a:buFont typeface="Arial" panose="020B0604020202020204" pitchFamily="34" charset="0"/>
              <a:buChar char="•"/>
            </a:pPr>
            <a:r>
              <a:rPr lang="en-US" dirty="0" smtClean="0">
                <a:solidFill>
                  <a:schemeClr val="tx2"/>
                </a:solidFill>
              </a:rPr>
              <a:t>Average – 130 per year</a:t>
            </a:r>
          </a:p>
          <a:p>
            <a:pPr marL="339725" indent="-227013">
              <a:buFont typeface="Arial" panose="020B0604020202020204" pitchFamily="34" charset="0"/>
              <a:buChar char="•"/>
            </a:pPr>
            <a:r>
              <a:rPr lang="en-US" dirty="0" smtClean="0">
                <a:solidFill>
                  <a:schemeClr val="tx2"/>
                </a:solidFill>
              </a:rPr>
              <a:t>2015 was record breaking year:</a:t>
            </a:r>
          </a:p>
          <a:p>
            <a:pPr marL="742950" lvl="1" indent="-285750">
              <a:buFont typeface="Wingdings" panose="05000000000000000000" pitchFamily="2" charset="2"/>
              <a:buChar char="Ø"/>
            </a:pPr>
            <a:r>
              <a:rPr lang="en-US" dirty="0" smtClean="0">
                <a:solidFill>
                  <a:schemeClr val="tx2"/>
                </a:solidFill>
              </a:rPr>
              <a:t>248 total</a:t>
            </a:r>
          </a:p>
          <a:p>
            <a:pPr marL="742950" lvl="1" indent="-285750">
              <a:spcAft>
                <a:spcPts val="600"/>
              </a:spcAft>
              <a:buFont typeface="Wingdings" panose="05000000000000000000" pitchFamily="2" charset="2"/>
              <a:buChar char="Ø"/>
            </a:pPr>
            <a:r>
              <a:rPr lang="en-US" dirty="0" smtClean="0">
                <a:solidFill>
                  <a:schemeClr val="tx2"/>
                </a:solidFill>
              </a:rPr>
              <a:t>130 in month of May</a:t>
            </a:r>
          </a:p>
          <a:p>
            <a:pPr marL="339725" indent="-227013">
              <a:spcAft>
                <a:spcPts val="600"/>
              </a:spcAft>
              <a:buFont typeface="Arial" panose="020B0604020202020204" pitchFamily="34" charset="0"/>
              <a:buChar char="•"/>
            </a:pPr>
            <a:r>
              <a:rPr lang="en-US" dirty="0" smtClean="0">
                <a:solidFill>
                  <a:schemeClr val="tx2"/>
                </a:solidFill>
              </a:rPr>
              <a:t>Six F5 tornadoes since 1950</a:t>
            </a:r>
            <a:endParaRPr lang="en-US" dirty="0">
              <a:solidFill>
                <a:schemeClr val="tx2"/>
              </a:solidFill>
            </a:endParaRPr>
          </a:p>
        </p:txBody>
      </p:sp>
    </p:spTree>
    <p:extLst>
      <p:ext uri="{BB962C8B-B14F-4D97-AF65-F5344CB8AC3E}">
        <p14:creationId xmlns:p14="http://schemas.microsoft.com/office/powerpoint/2010/main" val="1552970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Tornado Tracks, 1950-2015</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1026" name="Picture 2" descr="http://www.spc.noaa.gov/gis/svrgis/images/tornad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43" y="777240"/>
            <a:ext cx="8091260" cy="47713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3989" y="4761414"/>
            <a:ext cx="3733800" cy="1200329"/>
          </a:xfrm>
          <a:prstGeom prst="rect">
            <a:avLst/>
          </a:prstGeom>
          <a:noFill/>
        </p:spPr>
        <p:txBody>
          <a:bodyPr wrap="square" rtlCol="0">
            <a:spAutoFit/>
          </a:bodyPr>
          <a:lstStyle/>
          <a:p>
            <a:r>
              <a:rPr lang="en-US" b="1" dirty="0" smtClean="0">
                <a:solidFill>
                  <a:schemeClr val="tx2"/>
                </a:solidFill>
              </a:rPr>
              <a:t>Greatest outbreak in Texas:</a:t>
            </a:r>
          </a:p>
          <a:p>
            <a:pPr marL="227013" indent="-227013">
              <a:buFont typeface="Arial" panose="020B0604020202020204" pitchFamily="34" charset="0"/>
              <a:buChar char="•"/>
            </a:pPr>
            <a:r>
              <a:rPr lang="en-US" dirty="0" smtClean="0">
                <a:solidFill>
                  <a:schemeClr val="tx2"/>
                </a:solidFill>
              </a:rPr>
              <a:t>Hurricane Beulah – Sept. 1967</a:t>
            </a:r>
          </a:p>
          <a:p>
            <a:pPr marL="227013" indent="-227013">
              <a:buFont typeface="Arial" panose="020B0604020202020204" pitchFamily="34" charset="0"/>
              <a:buChar char="•"/>
            </a:pPr>
            <a:r>
              <a:rPr lang="en-US" dirty="0" smtClean="0">
                <a:solidFill>
                  <a:schemeClr val="tx2"/>
                </a:solidFill>
              </a:rPr>
              <a:t>115 known within 5 days</a:t>
            </a:r>
          </a:p>
          <a:p>
            <a:pPr marL="227013" indent="-227013">
              <a:buFont typeface="Arial" panose="020B0604020202020204" pitchFamily="34" charset="0"/>
              <a:buChar char="•"/>
            </a:pPr>
            <a:r>
              <a:rPr lang="en-US" dirty="0" smtClean="0">
                <a:solidFill>
                  <a:schemeClr val="tx2"/>
                </a:solidFill>
              </a:rPr>
              <a:t>67 on one day (</a:t>
            </a:r>
            <a:r>
              <a:rPr lang="en-US" i="1" dirty="0" smtClean="0">
                <a:solidFill>
                  <a:schemeClr val="tx2"/>
                </a:solidFill>
              </a:rPr>
              <a:t>record</a:t>
            </a:r>
            <a:r>
              <a:rPr lang="en-US"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val="4142554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Wind</a:t>
            </a:r>
            <a:endParaRPr lang="en-US" b="1" dirty="0">
              <a:solidFill>
                <a:schemeClr val="accent1"/>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8213" y="794656"/>
            <a:ext cx="4639127" cy="3091543"/>
          </a:xfrm>
        </p:spPr>
      </p:pic>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294981"/>
            <a:ext cx="2800350" cy="16287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0855" y="3695700"/>
            <a:ext cx="4966945" cy="2827338"/>
          </a:xfrm>
          <a:prstGeom prst="rect">
            <a:avLst/>
          </a:prstGeom>
        </p:spPr>
      </p:pic>
      <p:sp>
        <p:nvSpPr>
          <p:cNvPr id="9" name="TextBox 8"/>
          <p:cNvSpPr txBox="1"/>
          <p:nvPr/>
        </p:nvSpPr>
        <p:spPr>
          <a:xfrm>
            <a:off x="5334000" y="914400"/>
            <a:ext cx="3810000" cy="2385268"/>
          </a:xfrm>
          <a:prstGeom prst="rect">
            <a:avLst/>
          </a:prstGeom>
          <a:noFill/>
        </p:spPr>
        <p:txBody>
          <a:bodyPr wrap="square" rtlCol="0">
            <a:spAutoFit/>
          </a:bodyPr>
          <a:lstStyle/>
          <a:p>
            <a:r>
              <a:rPr lang="en-US" b="1" dirty="0" smtClean="0">
                <a:solidFill>
                  <a:schemeClr val="tx2"/>
                </a:solidFill>
              </a:rPr>
              <a:t>Texas Sustained Winds:</a:t>
            </a:r>
          </a:p>
          <a:p>
            <a:pPr marL="227013" indent="-227013">
              <a:buFont typeface="Arial" panose="020B0604020202020204" pitchFamily="34" charset="0"/>
              <a:buChar char="•"/>
            </a:pPr>
            <a:r>
              <a:rPr lang="en-US" dirty="0" smtClean="0">
                <a:solidFill>
                  <a:schemeClr val="tx2"/>
                </a:solidFill>
              </a:rPr>
              <a:t>September 1961 </a:t>
            </a:r>
          </a:p>
          <a:p>
            <a:pPr marL="573087" lvl="1" indent="-285750">
              <a:buFont typeface="Arial" panose="020B0604020202020204" pitchFamily="34" charset="0"/>
              <a:buChar char="‒"/>
            </a:pPr>
            <a:r>
              <a:rPr lang="en-US" dirty="0" smtClean="0">
                <a:solidFill>
                  <a:schemeClr val="tx2"/>
                </a:solidFill>
              </a:rPr>
              <a:t>Hurricane Carla</a:t>
            </a:r>
          </a:p>
          <a:p>
            <a:pPr marL="573087" lvl="1" indent="-285750">
              <a:spcAft>
                <a:spcPts val="600"/>
              </a:spcAft>
              <a:buFont typeface="Arial" panose="020B0604020202020204" pitchFamily="34" charset="0"/>
              <a:buChar char="‒"/>
            </a:pPr>
            <a:r>
              <a:rPr lang="en-US" dirty="0" smtClean="0">
                <a:solidFill>
                  <a:schemeClr val="tx2"/>
                </a:solidFill>
              </a:rPr>
              <a:t>Matagorda &amp; Port Lavaca - </a:t>
            </a:r>
            <a:br>
              <a:rPr lang="en-US" dirty="0" smtClean="0">
                <a:solidFill>
                  <a:schemeClr val="tx2"/>
                </a:solidFill>
              </a:rPr>
            </a:br>
            <a:r>
              <a:rPr lang="en-US" dirty="0" smtClean="0">
                <a:solidFill>
                  <a:schemeClr val="tx2"/>
                </a:solidFill>
              </a:rPr>
              <a:t>145 mph (record)</a:t>
            </a:r>
          </a:p>
          <a:p>
            <a:pPr marL="227013" indent="-227013">
              <a:buFont typeface="Arial" panose="020B0604020202020204" pitchFamily="34" charset="0"/>
              <a:buChar char="•"/>
            </a:pPr>
            <a:r>
              <a:rPr lang="en-US" dirty="0" smtClean="0">
                <a:solidFill>
                  <a:schemeClr val="tx2"/>
                </a:solidFill>
              </a:rPr>
              <a:t>August 2017</a:t>
            </a:r>
          </a:p>
          <a:p>
            <a:pPr marL="742950" lvl="1" indent="-285750">
              <a:buFont typeface="Arial" panose="020B0604020202020204" pitchFamily="34" charset="0"/>
              <a:buChar char="‒"/>
            </a:pPr>
            <a:r>
              <a:rPr lang="en-US" dirty="0" smtClean="0">
                <a:solidFill>
                  <a:schemeClr val="tx2"/>
                </a:solidFill>
              </a:rPr>
              <a:t>Hurricane Harvey</a:t>
            </a:r>
          </a:p>
          <a:p>
            <a:pPr marL="742950" lvl="1" indent="-285750">
              <a:buFont typeface="Arial" panose="020B0604020202020204" pitchFamily="34" charset="0"/>
              <a:buChar char="‒"/>
            </a:pPr>
            <a:r>
              <a:rPr lang="en-US" dirty="0" smtClean="0">
                <a:solidFill>
                  <a:schemeClr val="tx2"/>
                </a:solidFill>
              </a:rPr>
              <a:t>Rockport – 130 mph</a:t>
            </a:r>
            <a:endParaRPr lang="en-US" dirty="0">
              <a:solidFill>
                <a:schemeClr val="tx2"/>
              </a:solidFill>
            </a:endParaRPr>
          </a:p>
        </p:txBody>
      </p:sp>
    </p:spTree>
    <p:extLst>
      <p:ext uri="{BB962C8B-B14F-4D97-AF65-F5344CB8AC3E}">
        <p14:creationId xmlns:p14="http://schemas.microsoft.com/office/powerpoint/2010/main" val="2031142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l="10533" t="4523" r="11218" b="8011"/>
          <a:stretch/>
        </p:blipFill>
        <p:spPr>
          <a:xfrm>
            <a:off x="5181599" y="0"/>
            <a:ext cx="3962401" cy="4419600"/>
          </a:xfrm>
        </p:spPr>
      </p:pic>
      <p:sp>
        <p:nvSpPr>
          <p:cNvPr id="2" name="Title 1"/>
          <p:cNvSpPr>
            <a:spLocks noGrp="1"/>
          </p:cNvSpPr>
          <p:nvPr>
            <p:ph type="title"/>
          </p:nvPr>
        </p:nvSpPr>
        <p:spPr>
          <a:xfrm>
            <a:off x="381000" y="243682"/>
            <a:ext cx="8458200" cy="518318"/>
          </a:xfrm>
        </p:spPr>
        <p:txBody>
          <a:bodyPr/>
          <a:lstStyle/>
          <a:p>
            <a:r>
              <a:rPr lang="en-US" dirty="0" smtClean="0"/>
              <a:t>Wind</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20862"/>
          <a:stretch/>
        </p:blipFill>
        <p:spPr>
          <a:xfrm>
            <a:off x="365760" y="2056435"/>
            <a:ext cx="3799115" cy="2700338"/>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b="8957"/>
          <a:stretch/>
        </p:blipFill>
        <p:spPr>
          <a:xfrm>
            <a:off x="3551803" y="4008126"/>
            <a:ext cx="3194278" cy="2696000"/>
          </a:xfrm>
          <a:prstGeom prst="rect">
            <a:avLst/>
          </a:prstGeom>
        </p:spPr>
      </p:pic>
      <p:sp>
        <p:nvSpPr>
          <p:cNvPr id="7" name="TextBox 6"/>
          <p:cNvSpPr txBox="1"/>
          <p:nvPr/>
        </p:nvSpPr>
        <p:spPr>
          <a:xfrm>
            <a:off x="1828800" y="389260"/>
            <a:ext cx="3810000" cy="1477328"/>
          </a:xfrm>
          <a:prstGeom prst="rect">
            <a:avLst/>
          </a:prstGeom>
          <a:noFill/>
        </p:spPr>
        <p:txBody>
          <a:bodyPr wrap="square" rtlCol="0">
            <a:spAutoFit/>
          </a:bodyPr>
          <a:lstStyle/>
          <a:p>
            <a:r>
              <a:rPr lang="en-US" b="1" dirty="0" smtClean="0">
                <a:solidFill>
                  <a:schemeClr val="tx2"/>
                </a:solidFill>
              </a:rPr>
              <a:t>Texas Peak Gusts:</a:t>
            </a:r>
          </a:p>
          <a:p>
            <a:pPr marL="60325"/>
            <a:r>
              <a:rPr lang="en-US" dirty="0" smtClean="0">
                <a:solidFill>
                  <a:schemeClr val="tx2"/>
                </a:solidFill>
              </a:rPr>
              <a:t>August 1970</a:t>
            </a:r>
          </a:p>
          <a:p>
            <a:pPr marL="339725" indent="-227013">
              <a:buFont typeface="Arial" panose="020B0604020202020204" pitchFamily="34" charset="0"/>
              <a:buChar char="•"/>
            </a:pPr>
            <a:r>
              <a:rPr lang="en-US" dirty="0">
                <a:solidFill>
                  <a:schemeClr val="tx2"/>
                </a:solidFill>
              </a:rPr>
              <a:t>Hurricane Celia</a:t>
            </a:r>
          </a:p>
          <a:p>
            <a:pPr marL="339725" indent="-227013">
              <a:buFont typeface="Arial" panose="020B0604020202020204" pitchFamily="34" charset="0"/>
              <a:buChar char="•"/>
            </a:pPr>
            <a:r>
              <a:rPr lang="en-US" dirty="0">
                <a:solidFill>
                  <a:schemeClr val="tx2"/>
                </a:solidFill>
              </a:rPr>
              <a:t>Aransas Pass &amp; </a:t>
            </a:r>
            <a:r>
              <a:rPr lang="en-US" dirty="0" smtClean="0">
                <a:solidFill>
                  <a:schemeClr val="tx2"/>
                </a:solidFill>
              </a:rPr>
              <a:t>Robstown</a:t>
            </a:r>
            <a:endParaRPr lang="en-US" dirty="0">
              <a:solidFill>
                <a:schemeClr val="tx2"/>
              </a:solidFill>
            </a:endParaRPr>
          </a:p>
          <a:p>
            <a:pPr marL="339725" indent="-227013">
              <a:buFont typeface="Arial" panose="020B0604020202020204" pitchFamily="34" charset="0"/>
              <a:buChar char="•"/>
            </a:pPr>
            <a:r>
              <a:rPr lang="en-US" dirty="0">
                <a:solidFill>
                  <a:schemeClr val="tx2"/>
                </a:solidFill>
              </a:rPr>
              <a:t>180 mph</a:t>
            </a:r>
          </a:p>
        </p:txBody>
      </p:sp>
    </p:spTree>
    <p:extLst>
      <p:ext uri="{BB962C8B-B14F-4D97-AF65-F5344CB8AC3E}">
        <p14:creationId xmlns:p14="http://schemas.microsoft.com/office/powerpoint/2010/main" val="1182806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Extreme Cold</a:t>
            </a:r>
            <a:endParaRPr lang="en-US" b="1" dirty="0">
              <a:solidFill>
                <a:schemeClr val="accent1"/>
              </a:solidFill>
            </a:endParaRP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2663" t="692" r="29318" b="722"/>
          <a:stretch/>
        </p:blipFill>
        <p:spPr>
          <a:xfrm>
            <a:off x="388575" y="2069994"/>
            <a:ext cx="2328725" cy="2860193"/>
          </a:xfrm>
        </p:spPr>
      </p:pic>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4212" y="25854"/>
            <a:ext cx="2619375" cy="18478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4212" y="1973552"/>
            <a:ext cx="2619375" cy="1743075"/>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b="23143"/>
          <a:stretch/>
        </p:blipFill>
        <p:spPr>
          <a:xfrm>
            <a:off x="5908437" y="0"/>
            <a:ext cx="3235563" cy="3733800"/>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t="8382" b="8148"/>
          <a:stretch/>
        </p:blipFill>
        <p:spPr>
          <a:xfrm>
            <a:off x="3657600" y="3852068"/>
            <a:ext cx="4953000" cy="2590801"/>
          </a:xfrm>
          <a:prstGeom prst="rect">
            <a:avLst/>
          </a:prstGeom>
        </p:spPr>
      </p:pic>
      <p:sp>
        <p:nvSpPr>
          <p:cNvPr id="10" name="TextBox 9"/>
          <p:cNvSpPr txBox="1"/>
          <p:nvPr/>
        </p:nvSpPr>
        <p:spPr>
          <a:xfrm>
            <a:off x="161012" y="861848"/>
            <a:ext cx="3810000" cy="1200329"/>
          </a:xfrm>
          <a:prstGeom prst="rect">
            <a:avLst/>
          </a:prstGeom>
          <a:noFill/>
        </p:spPr>
        <p:txBody>
          <a:bodyPr wrap="square" rtlCol="0">
            <a:spAutoFit/>
          </a:bodyPr>
          <a:lstStyle/>
          <a:p>
            <a:r>
              <a:rPr lang="en-US" b="1" dirty="0" smtClean="0">
                <a:solidFill>
                  <a:schemeClr val="tx2"/>
                </a:solidFill>
              </a:rPr>
              <a:t>Lowest temperatures:</a:t>
            </a:r>
          </a:p>
          <a:p>
            <a:pPr marL="112712"/>
            <a:r>
              <a:rPr lang="en-US" dirty="0" smtClean="0">
                <a:solidFill>
                  <a:schemeClr val="tx2"/>
                </a:solidFill>
              </a:rPr>
              <a:t>-23 degrees</a:t>
            </a:r>
            <a:r>
              <a:rPr lang="en-US" dirty="0">
                <a:solidFill>
                  <a:schemeClr val="tx2"/>
                </a:solidFill>
              </a:rPr>
              <a:t/>
            </a:r>
            <a:br>
              <a:rPr lang="en-US" dirty="0">
                <a:solidFill>
                  <a:schemeClr val="tx2"/>
                </a:solidFill>
              </a:rPr>
            </a:br>
            <a:r>
              <a:rPr lang="en-US" dirty="0" smtClean="0">
                <a:solidFill>
                  <a:schemeClr val="tx2"/>
                </a:solidFill>
              </a:rPr>
              <a:t>February 1899 – Tulia</a:t>
            </a:r>
            <a:r>
              <a:rPr lang="en-US" dirty="0">
                <a:solidFill>
                  <a:schemeClr val="tx2"/>
                </a:solidFill>
              </a:rPr>
              <a:t/>
            </a:r>
            <a:br>
              <a:rPr lang="en-US" dirty="0">
                <a:solidFill>
                  <a:schemeClr val="tx2"/>
                </a:solidFill>
              </a:rPr>
            </a:br>
            <a:r>
              <a:rPr lang="en-US" dirty="0" smtClean="0">
                <a:solidFill>
                  <a:schemeClr val="tx2"/>
                </a:solidFill>
              </a:rPr>
              <a:t>February 1933 - Seminole</a:t>
            </a:r>
          </a:p>
        </p:txBody>
      </p:sp>
      <p:sp>
        <p:nvSpPr>
          <p:cNvPr id="11" name="TextBox 10"/>
          <p:cNvSpPr txBox="1"/>
          <p:nvPr/>
        </p:nvSpPr>
        <p:spPr>
          <a:xfrm>
            <a:off x="161012" y="5048455"/>
            <a:ext cx="3810000" cy="1200329"/>
          </a:xfrm>
          <a:prstGeom prst="rect">
            <a:avLst/>
          </a:prstGeom>
          <a:noFill/>
        </p:spPr>
        <p:txBody>
          <a:bodyPr wrap="square" rtlCol="0">
            <a:spAutoFit/>
          </a:bodyPr>
          <a:lstStyle/>
          <a:p>
            <a:r>
              <a:rPr lang="en-US" b="1" dirty="0" smtClean="0">
                <a:solidFill>
                  <a:schemeClr val="tx2"/>
                </a:solidFill>
              </a:rPr>
              <a:t>Greatest single snowstorm:</a:t>
            </a:r>
          </a:p>
          <a:p>
            <a:pPr marL="112712"/>
            <a:r>
              <a:rPr lang="en-US" dirty="0" smtClean="0">
                <a:solidFill>
                  <a:schemeClr val="tx2"/>
                </a:solidFill>
              </a:rPr>
              <a:t>33 inches</a:t>
            </a:r>
          </a:p>
          <a:p>
            <a:pPr marL="112712"/>
            <a:r>
              <a:rPr lang="en-US" dirty="0" smtClean="0">
                <a:solidFill>
                  <a:schemeClr val="tx2"/>
                </a:solidFill>
              </a:rPr>
              <a:t>Hale Center</a:t>
            </a:r>
          </a:p>
          <a:p>
            <a:pPr marL="112712"/>
            <a:r>
              <a:rPr lang="en-US" dirty="0" smtClean="0">
                <a:solidFill>
                  <a:schemeClr val="tx2"/>
                </a:solidFill>
              </a:rPr>
              <a:t>4 days in February 1956</a:t>
            </a:r>
          </a:p>
        </p:txBody>
      </p:sp>
    </p:spTree>
    <p:extLst>
      <p:ext uri="{BB962C8B-B14F-4D97-AF65-F5344CB8AC3E}">
        <p14:creationId xmlns:p14="http://schemas.microsoft.com/office/powerpoint/2010/main" val="469607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Extreme Heat</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70757"/>
            <a:ext cx="4876800" cy="2743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643" y="3151414"/>
            <a:ext cx="4290483" cy="32218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012" y="2286000"/>
            <a:ext cx="3796862" cy="2286000"/>
          </a:xfrm>
          <a:prstGeom prst="rect">
            <a:avLst/>
          </a:prstGeom>
        </p:spPr>
      </p:pic>
      <p:sp>
        <p:nvSpPr>
          <p:cNvPr id="9" name="TextBox 8"/>
          <p:cNvSpPr txBox="1"/>
          <p:nvPr/>
        </p:nvSpPr>
        <p:spPr>
          <a:xfrm>
            <a:off x="685800" y="842192"/>
            <a:ext cx="3810000" cy="1200329"/>
          </a:xfrm>
          <a:prstGeom prst="rect">
            <a:avLst/>
          </a:prstGeom>
          <a:noFill/>
        </p:spPr>
        <p:txBody>
          <a:bodyPr wrap="square" rtlCol="0">
            <a:spAutoFit/>
          </a:bodyPr>
          <a:lstStyle/>
          <a:p>
            <a:r>
              <a:rPr lang="en-US" b="1" dirty="0" smtClean="0">
                <a:solidFill>
                  <a:schemeClr val="tx2"/>
                </a:solidFill>
              </a:rPr>
              <a:t>Highest temperatures:</a:t>
            </a:r>
          </a:p>
          <a:p>
            <a:pPr marL="112712"/>
            <a:r>
              <a:rPr lang="en-US" dirty="0" smtClean="0">
                <a:solidFill>
                  <a:schemeClr val="tx2"/>
                </a:solidFill>
              </a:rPr>
              <a:t>120 degrees</a:t>
            </a:r>
            <a:r>
              <a:rPr lang="en-US" dirty="0">
                <a:solidFill>
                  <a:schemeClr val="tx2"/>
                </a:solidFill>
              </a:rPr>
              <a:t/>
            </a:r>
            <a:br>
              <a:rPr lang="en-US" dirty="0">
                <a:solidFill>
                  <a:schemeClr val="tx2"/>
                </a:solidFill>
              </a:rPr>
            </a:br>
            <a:r>
              <a:rPr lang="en-US" dirty="0" smtClean="0">
                <a:solidFill>
                  <a:schemeClr val="tx2"/>
                </a:solidFill>
              </a:rPr>
              <a:t>August 1936 – Seymour</a:t>
            </a:r>
            <a:r>
              <a:rPr lang="en-US" dirty="0">
                <a:solidFill>
                  <a:schemeClr val="tx2"/>
                </a:solidFill>
              </a:rPr>
              <a:t/>
            </a:r>
            <a:br>
              <a:rPr lang="en-US" dirty="0">
                <a:solidFill>
                  <a:schemeClr val="tx2"/>
                </a:solidFill>
              </a:rPr>
            </a:br>
            <a:r>
              <a:rPr lang="en-US" dirty="0" smtClean="0">
                <a:solidFill>
                  <a:schemeClr val="tx2"/>
                </a:solidFill>
              </a:rPr>
              <a:t>June 1994 - Monahans</a:t>
            </a:r>
          </a:p>
        </p:txBody>
      </p:sp>
      <p:sp>
        <p:nvSpPr>
          <p:cNvPr id="10" name="TextBox 9"/>
          <p:cNvSpPr txBox="1"/>
          <p:nvPr/>
        </p:nvSpPr>
        <p:spPr>
          <a:xfrm>
            <a:off x="533400" y="4815479"/>
            <a:ext cx="3810000" cy="923330"/>
          </a:xfrm>
          <a:prstGeom prst="rect">
            <a:avLst/>
          </a:prstGeom>
          <a:noFill/>
        </p:spPr>
        <p:txBody>
          <a:bodyPr wrap="square" rtlCol="0">
            <a:spAutoFit/>
          </a:bodyPr>
          <a:lstStyle/>
          <a:p>
            <a:r>
              <a:rPr lang="en-US" b="1" dirty="0" smtClean="0">
                <a:solidFill>
                  <a:schemeClr val="tx2"/>
                </a:solidFill>
              </a:rPr>
              <a:t>Driest year:</a:t>
            </a:r>
          </a:p>
          <a:p>
            <a:pPr marL="112712"/>
            <a:r>
              <a:rPr lang="en-US" dirty="0" smtClean="0">
                <a:solidFill>
                  <a:schemeClr val="tx2"/>
                </a:solidFill>
              </a:rPr>
              <a:t>1917 with 14-15 inches of recorded rainfall statewide</a:t>
            </a:r>
          </a:p>
        </p:txBody>
      </p:sp>
    </p:spTree>
    <p:extLst>
      <p:ext uri="{BB962C8B-B14F-4D97-AF65-F5344CB8AC3E}">
        <p14:creationId xmlns:p14="http://schemas.microsoft.com/office/powerpoint/2010/main" val="3388520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It’s NOT a matter of IF…</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pic>
        <p:nvPicPr>
          <p:cNvPr id="5" name="Picture 2" descr="C:\temp\BW.jpg"/>
          <p:cNvPicPr>
            <a:picLocks noChangeAspect="1" noChangeArrowheads="1"/>
          </p:cNvPicPr>
          <p:nvPr/>
        </p:nvPicPr>
        <p:blipFill rotWithShape="1">
          <a:blip r:embed="rId3">
            <a:extLst>
              <a:ext uri="{28A0092B-C50C-407E-A947-70E740481C1C}">
                <a14:useLocalDpi xmlns:a14="http://schemas.microsoft.com/office/drawing/2010/main" val="0"/>
              </a:ext>
            </a:extLst>
          </a:blip>
          <a:srcRect l="904" t="2199" r="1538" b="2065"/>
          <a:stretch/>
        </p:blipFill>
        <p:spPr bwMode="auto">
          <a:xfrm>
            <a:off x="495300" y="1143000"/>
            <a:ext cx="8229600" cy="4724400"/>
          </a:xfrm>
          <a:prstGeom prst="rect">
            <a:avLst/>
          </a:prstGeom>
          <a:ln w="38100" cap="sq">
            <a:noFill/>
            <a:prstDash val="solid"/>
            <a:miter lim="800000"/>
          </a:ln>
          <a:effectLst>
            <a:outerShdw blurRad="292100" dist="1397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266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Fire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074" y="3626"/>
            <a:ext cx="3181905" cy="210974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7771" y="4165298"/>
            <a:ext cx="6248400" cy="2658894"/>
          </a:xfrm>
          <a:prstGeom prst="rect">
            <a:avLst/>
          </a:prstGeom>
        </p:spPr>
      </p:pic>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01437" y="1198399"/>
            <a:ext cx="3124200" cy="4318266"/>
          </a:xfr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7979" y="0"/>
            <a:ext cx="2832349" cy="2113368"/>
          </a:xfrm>
          <a:prstGeom prst="rect">
            <a:avLst/>
          </a:prstGeom>
        </p:spPr>
      </p:pic>
      <p:sp>
        <p:nvSpPr>
          <p:cNvPr id="10" name="TextBox 9"/>
          <p:cNvSpPr txBox="1"/>
          <p:nvPr/>
        </p:nvSpPr>
        <p:spPr>
          <a:xfrm>
            <a:off x="3733800" y="2262169"/>
            <a:ext cx="5334000" cy="1754326"/>
          </a:xfrm>
          <a:prstGeom prst="rect">
            <a:avLst/>
          </a:prstGeom>
          <a:noFill/>
        </p:spPr>
        <p:txBody>
          <a:bodyPr wrap="square" rtlCol="0">
            <a:spAutoFit/>
          </a:bodyPr>
          <a:lstStyle/>
          <a:p>
            <a:r>
              <a:rPr lang="en-US" b="1" dirty="0" smtClean="0">
                <a:solidFill>
                  <a:schemeClr val="tx2"/>
                </a:solidFill>
              </a:rPr>
              <a:t>Most catastrophic wildfire in Texas:</a:t>
            </a:r>
          </a:p>
          <a:p>
            <a:pPr marL="339725" indent="-228600">
              <a:buFont typeface="Arial" panose="020B0604020202020204" pitchFamily="34" charset="0"/>
              <a:buChar char="•"/>
            </a:pPr>
            <a:r>
              <a:rPr lang="en-US" dirty="0" smtClean="0">
                <a:solidFill>
                  <a:schemeClr val="tx2"/>
                </a:solidFill>
              </a:rPr>
              <a:t>Bastrop County Complex Fire</a:t>
            </a:r>
          </a:p>
          <a:p>
            <a:pPr marL="339725" indent="-228600">
              <a:buFont typeface="Arial" panose="020B0604020202020204" pitchFamily="34" charset="0"/>
              <a:buChar char="•"/>
            </a:pPr>
            <a:r>
              <a:rPr lang="en-US" dirty="0" smtClean="0">
                <a:solidFill>
                  <a:schemeClr val="tx2"/>
                </a:solidFill>
              </a:rPr>
              <a:t>September 2011</a:t>
            </a:r>
          </a:p>
          <a:p>
            <a:pPr marL="339725" indent="-228600">
              <a:buFont typeface="Arial" panose="020B0604020202020204" pitchFamily="34" charset="0"/>
              <a:buChar char="•"/>
            </a:pPr>
            <a:r>
              <a:rPr lang="en-US" dirty="0" smtClean="0">
                <a:solidFill>
                  <a:schemeClr val="tx2"/>
                </a:solidFill>
              </a:rPr>
              <a:t>Destroyed 1645 homes</a:t>
            </a:r>
          </a:p>
          <a:p>
            <a:pPr marL="339725" indent="-228600">
              <a:buFont typeface="Arial" panose="020B0604020202020204" pitchFamily="34" charset="0"/>
              <a:buChar char="•"/>
            </a:pPr>
            <a:r>
              <a:rPr lang="en-US" dirty="0" smtClean="0">
                <a:solidFill>
                  <a:schemeClr val="tx2"/>
                </a:solidFill>
              </a:rPr>
              <a:t>Burned over 34,000 acres</a:t>
            </a:r>
          </a:p>
          <a:p>
            <a:pPr marL="339725" indent="-228600">
              <a:buFont typeface="Arial" panose="020B0604020202020204" pitchFamily="34" charset="0"/>
              <a:buChar char="•"/>
            </a:pPr>
            <a:r>
              <a:rPr lang="en-US" dirty="0" smtClean="0">
                <a:solidFill>
                  <a:schemeClr val="tx2"/>
                </a:solidFill>
              </a:rPr>
              <a:t>Killed two</a:t>
            </a:r>
          </a:p>
        </p:txBody>
      </p:sp>
    </p:spTree>
    <p:extLst>
      <p:ext uri="{BB962C8B-B14F-4D97-AF65-F5344CB8AC3E}">
        <p14:creationId xmlns:p14="http://schemas.microsoft.com/office/powerpoint/2010/main" val="47787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Earthquake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12978" r="6329"/>
          <a:stretch/>
        </p:blipFill>
        <p:spPr>
          <a:xfrm>
            <a:off x="4582886" y="475627"/>
            <a:ext cx="3886200" cy="2438400"/>
          </a:xfr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17998"/>
          <a:stretch/>
        </p:blipFill>
        <p:spPr>
          <a:xfrm>
            <a:off x="4207126" y="3130962"/>
            <a:ext cx="4860680" cy="3332205"/>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8518" t="8707" r="15279" b="5217"/>
          <a:stretch/>
        </p:blipFill>
        <p:spPr>
          <a:xfrm>
            <a:off x="146961" y="1126671"/>
            <a:ext cx="3962400" cy="2514600"/>
          </a:xfrm>
          <a:prstGeom prst="rect">
            <a:avLst/>
          </a:prstGeom>
        </p:spPr>
      </p:pic>
      <p:sp>
        <p:nvSpPr>
          <p:cNvPr id="8" name="TextBox 7"/>
          <p:cNvSpPr txBox="1"/>
          <p:nvPr/>
        </p:nvSpPr>
        <p:spPr>
          <a:xfrm>
            <a:off x="762000" y="4196899"/>
            <a:ext cx="3124200" cy="1200329"/>
          </a:xfrm>
          <a:prstGeom prst="rect">
            <a:avLst/>
          </a:prstGeom>
          <a:noFill/>
        </p:spPr>
        <p:txBody>
          <a:bodyPr wrap="square" rtlCol="0">
            <a:spAutoFit/>
          </a:bodyPr>
          <a:lstStyle/>
          <a:p>
            <a:r>
              <a:rPr lang="en-US" dirty="0" smtClean="0">
                <a:solidFill>
                  <a:schemeClr val="tx2"/>
                </a:solidFill>
              </a:rPr>
              <a:t>Since 1847, Texas has experienced more than</a:t>
            </a:r>
            <a:br>
              <a:rPr lang="en-US" dirty="0" smtClean="0">
                <a:solidFill>
                  <a:schemeClr val="tx2"/>
                </a:solidFill>
              </a:rPr>
            </a:br>
            <a:r>
              <a:rPr lang="en-US" dirty="0" smtClean="0">
                <a:solidFill>
                  <a:schemeClr val="tx2"/>
                </a:solidFill>
              </a:rPr>
              <a:t>100 earthquakes of magnitude 3 or greater.</a:t>
            </a:r>
            <a:endParaRPr lang="en-US" dirty="0">
              <a:solidFill>
                <a:schemeClr val="tx2"/>
              </a:solidFill>
            </a:endParaRPr>
          </a:p>
        </p:txBody>
      </p:sp>
    </p:spTree>
    <p:extLst>
      <p:ext uri="{BB962C8B-B14F-4D97-AF65-F5344CB8AC3E}">
        <p14:creationId xmlns:p14="http://schemas.microsoft.com/office/powerpoint/2010/main" val="2404493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1524000" y="95802"/>
            <a:ext cx="6629399" cy="6333052"/>
          </a:xfrm>
          <a:prstGeom prst="rect">
            <a:avLst/>
          </a:prstGeom>
        </p:spPr>
      </p:pic>
      <p:sp>
        <p:nvSpPr>
          <p:cNvPr id="2" name="Title 1"/>
          <p:cNvSpPr>
            <a:spLocks noGrp="1"/>
          </p:cNvSpPr>
          <p:nvPr>
            <p:ph type="title"/>
          </p:nvPr>
        </p:nvSpPr>
        <p:spPr/>
        <p:txBody>
          <a:bodyPr/>
          <a:lstStyle/>
          <a:p>
            <a:r>
              <a:rPr lang="en-US" dirty="0" smtClean="0"/>
              <a:t>Earthquake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
        <p:nvSpPr>
          <p:cNvPr id="3" name="Oval 2"/>
          <p:cNvSpPr/>
          <p:nvPr/>
        </p:nvSpPr>
        <p:spPr>
          <a:xfrm>
            <a:off x="7010400" y="1143000"/>
            <a:ext cx="990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032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Geomagnetic Disturbance (GMD)</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4579" b="5107"/>
          <a:stretch/>
        </p:blipFill>
        <p:spPr>
          <a:xfrm>
            <a:off x="4551018" y="3380014"/>
            <a:ext cx="4464532" cy="2791769"/>
          </a:xfrm>
          <a:prstGeom prst="rect">
            <a:avLst/>
          </a:prstGeom>
        </p:spPr>
      </p:pic>
      <p:pic>
        <p:nvPicPr>
          <p:cNvPr id="5"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rcRect l="-312" t="2391" r="14136" b="-2391"/>
          <a:stretch/>
        </p:blipFill>
        <p:spPr>
          <a:xfrm>
            <a:off x="4507776" y="762000"/>
            <a:ext cx="4512128" cy="2618014"/>
          </a:xfr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12071" r="7795"/>
          <a:stretch/>
        </p:blipFill>
        <p:spPr>
          <a:xfrm>
            <a:off x="178525" y="3396343"/>
            <a:ext cx="4191000" cy="2775440"/>
          </a:xfrm>
          <a:prstGeom prst="rect">
            <a:avLst/>
          </a:prstGeom>
        </p:spPr>
      </p:pic>
      <p:sp>
        <p:nvSpPr>
          <p:cNvPr id="8" name="TextBox 7"/>
          <p:cNvSpPr txBox="1"/>
          <p:nvPr/>
        </p:nvSpPr>
        <p:spPr>
          <a:xfrm>
            <a:off x="351065" y="916845"/>
            <a:ext cx="4186646" cy="2308324"/>
          </a:xfrm>
          <a:prstGeom prst="rect">
            <a:avLst/>
          </a:prstGeom>
          <a:noFill/>
        </p:spPr>
        <p:txBody>
          <a:bodyPr wrap="square" rtlCol="0">
            <a:spAutoFit/>
          </a:bodyPr>
          <a:lstStyle/>
          <a:p>
            <a:pPr marL="227013" indent="-227013">
              <a:buFont typeface="Arial" panose="020B0604020202020204" pitchFamily="34" charset="0"/>
              <a:buChar char="•"/>
            </a:pPr>
            <a:r>
              <a:rPr lang="en-US" dirty="0" smtClean="0">
                <a:solidFill>
                  <a:schemeClr val="tx2"/>
                </a:solidFill>
              </a:rPr>
              <a:t>Major disturbance of Earth’s magnetosphere</a:t>
            </a:r>
          </a:p>
          <a:p>
            <a:pPr marL="227013" indent="-227013">
              <a:buFont typeface="Arial" panose="020B0604020202020204" pitchFamily="34" charset="0"/>
              <a:buChar char="•"/>
            </a:pPr>
            <a:r>
              <a:rPr lang="en-US" dirty="0" smtClean="0">
                <a:solidFill>
                  <a:schemeClr val="tx2"/>
                </a:solidFill>
              </a:rPr>
              <a:t>Exchange of energy from solar wind into the space environment surrounding Earth</a:t>
            </a:r>
          </a:p>
          <a:p>
            <a:pPr marL="227013" indent="-227013">
              <a:buFont typeface="Arial" panose="020B0604020202020204" pitchFamily="34" charset="0"/>
              <a:buChar char="•"/>
            </a:pPr>
            <a:r>
              <a:rPr lang="en-US" dirty="0" smtClean="0">
                <a:solidFill>
                  <a:schemeClr val="tx2"/>
                </a:solidFill>
              </a:rPr>
              <a:t>Potential adverse impacts to operation of interconnected transmission systems</a:t>
            </a:r>
            <a:endParaRPr lang="en-US" dirty="0">
              <a:solidFill>
                <a:schemeClr val="tx2"/>
              </a:solidFill>
            </a:endParaRPr>
          </a:p>
        </p:txBody>
      </p:sp>
    </p:spTree>
    <p:extLst>
      <p:ext uri="{BB962C8B-B14F-4D97-AF65-F5344CB8AC3E}">
        <p14:creationId xmlns:p14="http://schemas.microsoft.com/office/powerpoint/2010/main" val="3868533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Will we be prepared?</a:t>
            </a:r>
            <a:endParaRPr lang="en-US" b="1" dirty="0">
              <a:solidFill>
                <a:schemeClr val="accent1"/>
              </a:solidFill>
            </a:endParaRPr>
          </a:p>
        </p:txBody>
      </p:sp>
      <p:sp>
        <p:nvSpPr>
          <p:cNvPr id="3" name="Content Placeholder 2"/>
          <p:cNvSpPr>
            <a:spLocks noGrp="1"/>
          </p:cNvSpPr>
          <p:nvPr>
            <p:ph idx="1"/>
          </p:nvPr>
        </p:nvSpPr>
        <p:spPr>
          <a:xfrm>
            <a:off x="355600" y="914400"/>
            <a:ext cx="8178800" cy="4876800"/>
          </a:xfrm>
        </p:spPr>
        <p:txBody>
          <a:bodyPr/>
          <a:lstStyle/>
          <a:p>
            <a:pPr marL="636588" lvl="1" indent="-519113">
              <a:spcAft>
                <a:spcPts val="1200"/>
              </a:spcAft>
              <a:buNone/>
            </a:pPr>
            <a:r>
              <a:rPr lang="en-US" sz="2800" b="1" dirty="0" smtClean="0"/>
              <a:t>2.  Identify </a:t>
            </a:r>
            <a:r>
              <a:rPr lang="en-US" sz="2800" b="1" dirty="0"/>
              <a:t>what actions the Transmission Operator, </a:t>
            </a:r>
            <a:r>
              <a:rPr lang="en-US" sz="2800" b="1" dirty="0" smtClean="0"/>
              <a:t>QSE </a:t>
            </a:r>
            <a:r>
              <a:rPr lang="en-US" sz="2800" b="1" dirty="0"/>
              <a:t>and ERCOT should take to ensure reliability during an extreme natural </a:t>
            </a:r>
            <a:r>
              <a:rPr lang="en-US" sz="2800" b="1" dirty="0" smtClean="0"/>
              <a:t>event</a:t>
            </a:r>
          </a:p>
          <a:p>
            <a:pPr marL="1093788" lvl="1" indent="-392113">
              <a:spcAft>
                <a:spcPts val="1200"/>
              </a:spcAft>
              <a:buFont typeface="Arial" panose="020B0604020202020204" pitchFamily="34" charset="0"/>
              <a:buChar char="•"/>
            </a:pPr>
            <a:r>
              <a:rPr lang="en-US" sz="2800" dirty="0" smtClean="0"/>
              <a:t>Taking steps to ensure continuity of your business</a:t>
            </a:r>
          </a:p>
          <a:p>
            <a:pPr marL="1093788" lvl="2" indent="-392113">
              <a:spcAft>
                <a:spcPts val="1200"/>
              </a:spcAft>
            </a:pPr>
            <a:r>
              <a:rPr lang="en-US" sz="2800" dirty="0"/>
              <a:t>Governing rules in place</a:t>
            </a:r>
          </a:p>
          <a:p>
            <a:pPr marL="398463" lvl="1">
              <a:spcAft>
                <a:spcPts val="1200"/>
              </a:spcAft>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591" y="4271169"/>
            <a:ext cx="2006023" cy="1905000"/>
          </a:xfrm>
          <a:prstGeom prst="rect">
            <a:avLst/>
          </a:prstGeom>
        </p:spPr>
      </p:pic>
    </p:spTree>
    <p:extLst>
      <p:ext uri="{BB962C8B-B14F-4D97-AF65-F5344CB8AC3E}">
        <p14:creationId xmlns:p14="http://schemas.microsoft.com/office/powerpoint/2010/main" val="3903988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5" y="243682"/>
            <a:ext cx="8839200" cy="518318"/>
          </a:xfrm>
        </p:spPr>
        <p:txBody>
          <a:bodyPr/>
          <a:lstStyle/>
          <a:p>
            <a:r>
              <a:rPr lang="en-US" dirty="0" smtClean="0"/>
              <a:t>Taking steps to ensure continuity of your business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4036" y="990600"/>
            <a:ext cx="4019550" cy="5024438"/>
          </a:xfrm>
          <a:prstGeom prst="rect">
            <a:avLst/>
          </a:prstGeom>
        </p:spPr>
      </p:pic>
      <p:sp>
        <p:nvSpPr>
          <p:cNvPr id="3" name="TextBox 2"/>
          <p:cNvSpPr txBox="1"/>
          <p:nvPr/>
        </p:nvSpPr>
        <p:spPr>
          <a:xfrm>
            <a:off x="5105400" y="1786964"/>
            <a:ext cx="3829594" cy="3431709"/>
          </a:xfrm>
          <a:prstGeom prst="rect">
            <a:avLst/>
          </a:prstGeom>
          <a:noFill/>
        </p:spPr>
        <p:txBody>
          <a:bodyPr wrap="square" rtlCol="0">
            <a:spAutoFit/>
          </a:bodyPr>
          <a:lstStyle/>
          <a:p>
            <a:pPr marL="227013" indent="-227013">
              <a:spcAft>
                <a:spcPts val="600"/>
              </a:spcAft>
              <a:buFont typeface="Arial" panose="020B0604020202020204" pitchFamily="34" charset="0"/>
              <a:buChar char="•"/>
            </a:pPr>
            <a:r>
              <a:rPr lang="en-US" sz="2400" dirty="0" smtClean="0">
                <a:solidFill>
                  <a:schemeClr val="tx2"/>
                </a:solidFill>
              </a:rPr>
              <a:t>Business impact assessment</a:t>
            </a:r>
          </a:p>
          <a:p>
            <a:pPr marL="227013" indent="-227013">
              <a:spcAft>
                <a:spcPts val="600"/>
              </a:spcAft>
              <a:buFont typeface="Arial" panose="020B0604020202020204" pitchFamily="34" charset="0"/>
              <a:buChar char="•"/>
            </a:pPr>
            <a:r>
              <a:rPr lang="en-US" sz="2400" dirty="0" smtClean="0">
                <a:solidFill>
                  <a:schemeClr val="tx2"/>
                </a:solidFill>
              </a:rPr>
              <a:t>Succession plans</a:t>
            </a:r>
          </a:p>
          <a:p>
            <a:pPr marL="227013" indent="-227013">
              <a:spcAft>
                <a:spcPts val="600"/>
              </a:spcAft>
              <a:buFont typeface="Arial" panose="020B0604020202020204" pitchFamily="34" charset="0"/>
              <a:buChar char="•"/>
            </a:pPr>
            <a:r>
              <a:rPr lang="en-US" sz="2400" dirty="0" smtClean="0">
                <a:solidFill>
                  <a:schemeClr val="tx2"/>
                </a:solidFill>
              </a:rPr>
              <a:t>Training</a:t>
            </a:r>
          </a:p>
          <a:p>
            <a:pPr marL="227013" indent="-227013">
              <a:spcAft>
                <a:spcPts val="600"/>
              </a:spcAft>
              <a:buFont typeface="Arial" panose="020B0604020202020204" pitchFamily="34" charset="0"/>
              <a:buChar char="•"/>
            </a:pPr>
            <a:r>
              <a:rPr lang="en-US" sz="2400" dirty="0" smtClean="0">
                <a:solidFill>
                  <a:schemeClr val="tx2"/>
                </a:solidFill>
              </a:rPr>
              <a:t>Alternate communications</a:t>
            </a:r>
          </a:p>
          <a:p>
            <a:pPr marL="227013" indent="-227013">
              <a:spcAft>
                <a:spcPts val="600"/>
              </a:spcAft>
              <a:buFont typeface="Arial" panose="020B0604020202020204" pitchFamily="34" charset="0"/>
              <a:buChar char="•"/>
            </a:pPr>
            <a:r>
              <a:rPr lang="en-US" sz="2400" dirty="0" smtClean="0">
                <a:solidFill>
                  <a:schemeClr val="tx2"/>
                </a:solidFill>
              </a:rPr>
              <a:t>Partnerships</a:t>
            </a:r>
          </a:p>
          <a:p>
            <a:pPr marL="227013" indent="-227013">
              <a:spcAft>
                <a:spcPts val="600"/>
              </a:spcAft>
              <a:buFont typeface="Arial" panose="020B0604020202020204" pitchFamily="34" charset="0"/>
              <a:buChar char="•"/>
            </a:pPr>
            <a:r>
              <a:rPr lang="en-US" sz="2400" dirty="0" smtClean="0">
                <a:solidFill>
                  <a:schemeClr val="tx2"/>
                </a:solidFill>
              </a:rPr>
              <a:t>Regular tests</a:t>
            </a:r>
            <a:endParaRPr lang="en-US" sz="2400" dirty="0">
              <a:solidFill>
                <a:schemeClr val="tx2"/>
              </a:solidFill>
            </a:endParaRPr>
          </a:p>
        </p:txBody>
      </p:sp>
    </p:spTree>
    <p:extLst>
      <p:ext uri="{BB962C8B-B14F-4D97-AF65-F5344CB8AC3E}">
        <p14:creationId xmlns:p14="http://schemas.microsoft.com/office/powerpoint/2010/main" val="170810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52800" y="2044342"/>
            <a:ext cx="5656991" cy="3768971"/>
          </a:xfrm>
          <a:prstGeom prst="rect">
            <a:avLst/>
          </a:prstGeom>
        </p:spPr>
      </p:pic>
      <p:sp>
        <p:nvSpPr>
          <p:cNvPr id="4" name="Title 3"/>
          <p:cNvSpPr>
            <a:spLocks noGrp="1"/>
          </p:cNvSpPr>
          <p:nvPr>
            <p:ph type="title"/>
          </p:nvPr>
        </p:nvSpPr>
        <p:spPr>
          <a:xfrm>
            <a:off x="381000" y="188818"/>
            <a:ext cx="8458200" cy="496982"/>
          </a:xfrm>
        </p:spPr>
        <p:txBody>
          <a:bodyPr>
            <a:noAutofit/>
          </a:bodyPr>
          <a:lstStyle/>
          <a:p>
            <a:r>
              <a:rPr lang="en-US" dirty="0" smtClean="0"/>
              <a:t>ERCOT’s Business Continuity Plan</a:t>
            </a:r>
            <a:endParaRPr lang="en-US" dirty="0"/>
          </a:p>
        </p:txBody>
      </p:sp>
      <p:sp>
        <p:nvSpPr>
          <p:cNvPr id="2" name="Content Placeholder 1"/>
          <p:cNvSpPr>
            <a:spLocks noGrp="1"/>
          </p:cNvSpPr>
          <p:nvPr>
            <p:ph idx="1"/>
          </p:nvPr>
        </p:nvSpPr>
        <p:spPr>
          <a:xfrm>
            <a:off x="304800" y="744582"/>
            <a:ext cx="7772400" cy="5173847"/>
          </a:xfrm>
        </p:spPr>
        <p:txBody>
          <a:bodyPr>
            <a:normAutofit fontScale="92500" lnSpcReduction="10000"/>
          </a:bodyPr>
          <a:lstStyle/>
          <a:p>
            <a:pPr marL="227013" indent="-227013">
              <a:lnSpc>
                <a:spcPct val="120000"/>
              </a:lnSpc>
              <a:spcBef>
                <a:spcPts val="34"/>
              </a:spcBef>
              <a:spcAft>
                <a:spcPts val="1000"/>
              </a:spcAft>
            </a:pPr>
            <a:r>
              <a:rPr lang="en-US" sz="2400" dirty="0" smtClean="0">
                <a:cs typeface="Arial"/>
              </a:rPr>
              <a:t>Required by the Public Utility Commission of Texas Substantive Rules</a:t>
            </a:r>
          </a:p>
          <a:p>
            <a:pPr marL="227013" indent="-227013">
              <a:lnSpc>
                <a:spcPct val="120000"/>
              </a:lnSpc>
              <a:spcBef>
                <a:spcPts val="34"/>
              </a:spcBef>
              <a:spcAft>
                <a:spcPts val="1000"/>
              </a:spcAft>
            </a:pPr>
            <a:r>
              <a:rPr lang="en-US" sz="2400" dirty="0" smtClean="0">
                <a:cs typeface="Arial"/>
              </a:rPr>
              <a:t>Procedures </a:t>
            </a:r>
            <a:r>
              <a:rPr lang="en-US" sz="2400" dirty="0">
                <a:cs typeface="Arial"/>
              </a:rPr>
              <a:t>to recover </a:t>
            </a:r>
            <a:r>
              <a:rPr lang="en-US" sz="2400" dirty="0" smtClean="0">
                <a:cs typeface="Arial"/>
              </a:rPr>
              <a:t>major </a:t>
            </a:r>
            <a:r>
              <a:rPr lang="en-US" sz="2400" dirty="0">
                <a:cs typeface="Arial"/>
              </a:rPr>
              <a:t>ERCOT  business operations and resources in the event of an extended interruption of </a:t>
            </a:r>
            <a:r>
              <a:rPr lang="en-US" sz="2400" dirty="0" smtClean="0">
                <a:cs typeface="Arial"/>
              </a:rPr>
              <a:t>operations  </a:t>
            </a:r>
          </a:p>
          <a:p>
            <a:pPr marL="227013" indent="-227013">
              <a:lnSpc>
                <a:spcPct val="120000"/>
              </a:lnSpc>
              <a:spcBef>
                <a:spcPts val="34"/>
              </a:spcBef>
            </a:pPr>
            <a:r>
              <a:rPr lang="en-US" sz="2400" dirty="0" smtClean="0">
                <a:cs typeface="Arial"/>
              </a:rPr>
              <a:t>Includes mobilization </a:t>
            </a:r>
            <a:r>
              <a:rPr lang="en-US" sz="2400" dirty="0">
                <a:cs typeface="Arial"/>
              </a:rPr>
              <a:t>procedures </a:t>
            </a:r>
            <a:r>
              <a:rPr lang="en-US" sz="2400" dirty="0" smtClean="0">
                <a:cs typeface="Arial"/>
              </a:rPr>
              <a:t>for:</a:t>
            </a:r>
            <a:endParaRPr lang="en-US" sz="2400" dirty="0">
              <a:cs typeface="Arial"/>
            </a:endParaRPr>
          </a:p>
          <a:p>
            <a:pPr marL="627063" lvl="1">
              <a:lnSpc>
                <a:spcPct val="120000"/>
              </a:lnSpc>
              <a:spcBef>
                <a:spcPts val="34"/>
              </a:spcBef>
              <a:buFont typeface="Courier New" panose="02070309020205020404" pitchFamily="49" charset="0"/>
              <a:buChar char="-"/>
            </a:pPr>
            <a:r>
              <a:rPr lang="en-US" sz="2000" dirty="0">
                <a:cs typeface="Arial"/>
              </a:rPr>
              <a:t>Loss of </a:t>
            </a:r>
            <a:r>
              <a:rPr lang="en-US" sz="2000" dirty="0" smtClean="0">
                <a:cs typeface="Arial"/>
              </a:rPr>
              <a:t>ERCOT Inc. facilities</a:t>
            </a:r>
            <a:endParaRPr lang="en-US" sz="2000" dirty="0">
              <a:cs typeface="Arial"/>
            </a:endParaRPr>
          </a:p>
          <a:p>
            <a:pPr marL="627063" lvl="1">
              <a:lnSpc>
                <a:spcPct val="120000"/>
              </a:lnSpc>
              <a:spcBef>
                <a:spcPts val="34"/>
              </a:spcBef>
              <a:buFont typeface="Courier New" panose="02070309020205020404" pitchFamily="49" charset="0"/>
              <a:buChar char="-"/>
            </a:pPr>
            <a:r>
              <a:rPr lang="en-US" sz="2000" dirty="0">
                <a:cs typeface="Arial"/>
              </a:rPr>
              <a:t>Black start event</a:t>
            </a:r>
          </a:p>
          <a:p>
            <a:pPr marL="627063" lvl="1">
              <a:lnSpc>
                <a:spcPct val="120000"/>
              </a:lnSpc>
              <a:spcBef>
                <a:spcPts val="34"/>
              </a:spcBef>
              <a:buFont typeface="Courier New" panose="02070309020205020404" pitchFamily="49" charset="0"/>
              <a:buChar char="-"/>
            </a:pPr>
            <a:r>
              <a:rPr lang="en-US" sz="2000" dirty="0" smtClean="0">
                <a:cs typeface="Arial"/>
              </a:rPr>
              <a:t>ERCOT Cyber </a:t>
            </a:r>
            <a:r>
              <a:rPr lang="en-US" sz="2000" dirty="0">
                <a:cs typeface="Arial"/>
              </a:rPr>
              <a:t>or IT </a:t>
            </a:r>
            <a:r>
              <a:rPr lang="en-US" sz="2000" dirty="0" smtClean="0">
                <a:cs typeface="Arial"/>
              </a:rPr>
              <a:t>disaster</a:t>
            </a:r>
          </a:p>
          <a:p>
            <a:pPr marL="627063" lvl="1">
              <a:lnSpc>
                <a:spcPct val="120000"/>
              </a:lnSpc>
              <a:spcBef>
                <a:spcPts val="34"/>
              </a:spcBef>
              <a:spcAft>
                <a:spcPts val="1000"/>
              </a:spcAft>
              <a:buFont typeface="Courier New" panose="02070309020205020404" pitchFamily="49" charset="0"/>
              <a:buChar char="-"/>
            </a:pPr>
            <a:r>
              <a:rPr lang="en-US" sz="2000" dirty="0" smtClean="0">
                <a:cs typeface="Arial"/>
              </a:rPr>
              <a:t>Pandemic</a:t>
            </a:r>
          </a:p>
          <a:p>
            <a:pPr marL="231775" indent="-231775">
              <a:lnSpc>
                <a:spcPct val="120000"/>
              </a:lnSpc>
              <a:spcBef>
                <a:spcPts val="1200"/>
              </a:spcBef>
            </a:pPr>
            <a:r>
              <a:rPr lang="en-US" sz="2400" dirty="0" smtClean="0">
                <a:cs typeface="Arial"/>
              </a:rPr>
              <a:t>Documents recovery objectives and facility</a:t>
            </a:r>
            <a:br>
              <a:rPr lang="en-US" sz="2400" dirty="0" smtClean="0">
                <a:cs typeface="Arial"/>
              </a:rPr>
            </a:br>
            <a:r>
              <a:rPr lang="en-US" sz="2400" dirty="0" smtClean="0">
                <a:cs typeface="Arial"/>
              </a:rPr>
              <a:t>requirements for major ERCOT business processes</a:t>
            </a:r>
            <a:endParaRPr lang="en-US" sz="2000" dirty="0">
              <a:cs typeface="Arial"/>
            </a:endParaRPr>
          </a:p>
        </p:txBody>
      </p:sp>
      <p:sp>
        <p:nvSpPr>
          <p:cNvPr id="5" name="Slide Number Placeholder 4"/>
          <p:cNvSpPr>
            <a:spLocks noGrp="1"/>
          </p:cNvSpPr>
          <p:nvPr>
            <p:ph type="sldNum" sz="quarter" idx="4"/>
          </p:nvPr>
        </p:nvSpPr>
        <p:spPr/>
        <p:txBody>
          <a:bodyPr/>
          <a:lstStyle/>
          <a:p>
            <a:fld id="{ABF23749-B1E4-4DF5-A08C-1E4828AE09BD}" type="slidenum">
              <a:rPr lang="en-US" smtClean="0"/>
              <a:t>26</a:t>
            </a:fld>
            <a:endParaRPr lang="en-US" dirty="0"/>
          </a:p>
        </p:txBody>
      </p:sp>
    </p:spTree>
    <p:extLst>
      <p:ext uri="{BB962C8B-B14F-4D97-AF65-F5344CB8AC3E}">
        <p14:creationId xmlns:p14="http://schemas.microsoft.com/office/powerpoint/2010/main" val="4084822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Governing Rules in Place </a:t>
            </a:r>
            <a:endParaRPr lang="en-US" b="1" dirty="0">
              <a:solidFill>
                <a:schemeClr val="accent1"/>
              </a:solidFill>
            </a:endParaRPr>
          </a:p>
        </p:txBody>
      </p:sp>
      <p:sp>
        <p:nvSpPr>
          <p:cNvPr id="3" name="Content Placeholder 2"/>
          <p:cNvSpPr>
            <a:spLocks noGrp="1"/>
          </p:cNvSpPr>
          <p:nvPr>
            <p:ph idx="1"/>
          </p:nvPr>
        </p:nvSpPr>
        <p:spPr>
          <a:xfrm>
            <a:off x="381000" y="769815"/>
            <a:ext cx="8153400" cy="4876800"/>
          </a:xfrm>
        </p:spPr>
        <p:txBody>
          <a:bodyPr/>
          <a:lstStyle/>
          <a:p>
            <a:endParaRPr lang="en-US" dirty="0" smtClean="0"/>
          </a:p>
          <a:p>
            <a:endParaRPr lang="en-US" dirty="0"/>
          </a:p>
          <a:p>
            <a:pPr marL="398463" lvl="1">
              <a:spcAft>
                <a:spcPts val="1200"/>
              </a:spcAft>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graphicFrame>
        <p:nvGraphicFramePr>
          <p:cNvPr id="5" name="Diagram 4"/>
          <p:cNvGraphicFramePr/>
          <p:nvPr>
            <p:extLst>
              <p:ext uri="{D42A27DB-BD31-4B8C-83A1-F6EECF244321}">
                <p14:modId xmlns:p14="http://schemas.microsoft.com/office/powerpoint/2010/main" val="275474463"/>
              </p:ext>
            </p:extLst>
          </p:nvPr>
        </p:nvGraphicFramePr>
        <p:xfrm>
          <a:off x="326572" y="936172"/>
          <a:ext cx="8512628" cy="531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2269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Governing Rules in Place – NERC Standard </a:t>
            </a:r>
            <a:endParaRPr lang="en-US" b="1" dirty="0">
              <a:solidFill>
                <a:schemeClr val="accent1"/>
              </a:solidFill>
            </a:endParaRPr>
          </a:p>
        </p:txBody>
      </p:sp>
      <p:sp>
        <p:nvSpPr>
          <p:cNvPr id="3" name="Content Placeholder 2"/>
          <p:cNvSpPr>
            <a:spLocks noGrp="1"/>
          </p:cNvSpPr>
          <p:nvPr>
            <p:ph idx="1"/>
          </p:nvPr>
        </p:nvSpPr>
        <p:spPr>
          <a:xfrm>
            <a:off x="381000" y="769815"/>
            <a:ext cx="8153400" cy="4876800"/>
          </a:xfrm>
        </p:spPr>
        <p:txBody>
          <a:bodyPr/>
          <a:lstStyle/>
          <a:p>
            <a:endParaRPr lang="en-US" dirty="0" smtClean="0"/>
          </a:p>
          <a:p>
            <a:endParaRPr lang="en-US" dirty="0"/>
          </a:p>
          <a:p>
            <a:pPr marL="398463" lvl="1">
              <a:spcAft>
                <a:spcPts val="1200"/>
              </a:spcAft>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6" name="Picture 5"/>
          <p:cNvPicPr>
            <a:picLocks noChangeAspect="1"/>
          </p:cNvPicPr>
          <p:nvPr/>
        </p:nvPicPr>
        <p:blipFill>
          <a:blip r:embed="rId3"/>
          <a:stretch>
            <a:fillRect/>
          </a:stretch>
        </p:blipFill>
        <p:spPr>
          <a:xfrm>
            <a:off x="-6157" y="2819400"/>
            <a:ext cx="9122943" cy="3393990"/>
          </a:xfrm>
          <a:prstGeom prst="rect">
            <a:avLst/>
          </a:prstGeom>
        </p:spPr>
      </p:pic>
      <p:sp>
        <p:nvSpPr>
          <p:cNvPr id="7" name="Content Placeholder 5"/>
          <p:cNvSpPr txBox="1">
            <a:spLocks/>
          </p:cNvSpPr>
          <p:nvPr/>
        </p:nvSpPr>
        <p:spPr>
          <a:xfrm>
            <a:off x="228600" y="780701"/>
            <a:ext cx="8131629" cy="48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buFont typeface="Arial" panose="020B0604020202020204" pitchFamily="34" charset="0"/>
              <a:buNone/>
            </a:pPr>
            <a:r>
              <a:rPr lang="en-US" sz="2400" dirty="0">
                <a:solidFill>
                  <a:schemeClr val="tx2"/>
                </a:solidFill>
              </a:rPr>
              <a:t>Requires </a:t>
            </a:r>
            <a:r>
              <a:rPr lang="en-US" sz="2400" dirty="0" smtClean="0">
                <a:solidFill>
                  <a:schemeClr val="tx2"/>
                </a:solidFill>
              </a:rPr>
              <a:t>Transmission Operator and Balancing Authority have </a:t>
            </a:r>
            <a:r>
              <a:rPr lang="en-US" sz="2400" dirty="0">
                <a:solidFill>
                  <a:schemeClr val="tx2"/>
                </a:solidFill>
              </a:rPr>
              <a:t>an Operating plan that identifies roles and responsibilities for activating the plan and has processes to prepare for and mitigate Emergencies which include reliability impacts of extreme weather.</a:t>
            </a:r>
          </a:p>
        </p:txBody>
      </p:sp>
      <p:pic>
        <p:nvPicPr>
          <p:cNvPr id="8" name="Picture 7"/>
          <p:cNvPicPr>
            <a:picLocks noChangeAspect="1"/>
          </p:cNvPicPr>
          <p:nvPr/>
        </p:nvPicPr>
        <p:blipFill>
          <a:blip r:embed="rId4"/>
          <a:stretch>
            <a:fillRect/>
          </a:stretch>
        </p:blipFill>
        <p:spPr>
          <a:xfrm>
            <a:off x="5539468" y="3581400"/>
            <a:ext cx="2190750" cy="714375"/>
          </a:xfrm>
          <a:prstGeom prst="rect">
            <a:avLst/>
          </a:prstGeom>
        </p:spPr>
      </p:pic>
    </p:spTree>
    <p:extLst>
      <p:ext uri="{BB962C8B-B14F-4D97-AF65-F5344CB8AC3E}">
        <p14:creationId xmlns:p14="http://schemas.microsoft.com/office/powerpoint/2010/main" val="3756941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D93BD3E-1E9A-4970-A6F7-E7AC52762E0C}" type="slidenum">
              <a:rPr lang="en-US" smtClean="0"/>
              <a:pPr/>
              <a:t>29</a:t>
            </a:fld>
            <a:endParaRPr lang="en-US"/>
          </a:p>
        </p:txBody>
      </p:sp>
      <p:sp>
        <p:nvSpPr>
          <p:cNvPr id="3" name="Content Placeholder 2"/>
          <p:cNvSpPr>
            <a:spLocks noGrp="1"/>
          </p:cNvSpPr>
          <p:nvPr>
            <p:ph sz="half" idx="1"/>
          </p:nvPr>
        </p:nvSpPr>
        <p:spPr>
          <a:xfrm>
            <a:off x="346982" y="990601"/>
            <a:ext cx="3886200" cy="4800600"/>
          </a:xfrm>
        </p:spPr>
        <p:txBody>
          <a:bodyPr/>
          <a:lstStyle/>
          <a:p>
            <a:endParaRPr lang="en-US" dirty="0" smtClean="0"/>
          </a:p>
          <a:p>
            <a:endParaRPr lang="en-US" dirty="0"/>
          </a:p>
          <a:p>
            <a:pPr marL="398463" lvl="1">
              <a:spcAft>
                <a:spcPts val="1200"/>
              </a:spcAft>
            </a:pPr>
            <a:endParaRPr lang="en-US" sz="2000" dirty="0"/>
          </a:p>
        </p:txBody>
      </p:sp>
      <p:sp>
        <p:nvSpPr>
          <p:cNvPr id="2" name="Title 1"/>
          <p:cNvSpPr>
            <a:spLocks noGrp="1"/>
          </p:cNvSpPr>
          <p:nvPr>
            <p:ph type="title"/>
          </p:nvPr>
        </p:nvSpPr>
        <p:spPr/>
        <p:txBody>
          <a:bodyPr/>
          <a:lstStyle/>
          <a:p>
            <a:r>
              <a:rPr lang="en-US" b="1" dirty="0" smtClean="0">
                <a:solidFill>
                  <a:schemeClr val="accent1"/>
                </a:solidFill>
              </a:rPr>
              <a:t>Governing Rules in Place – PUCT Rules</a:t>
            </a:r>
            <a:endParaRPr lang="en-US" b="1" dirty="0">
              <a:solidFill>
                <a:schemeClr val="accent1"/>
              </a:solidFill>
            </a:endParaRPr>
          </a:p>
        </p:txBody>
      </p:sp>
      <p:sp>
        <p:nvSpPr>
          <p:cNvPr id="8" name="Content Placeholder 7"/>
          <p:cNvSpPr>
            <a:spLocks noGrp="1"/>
          </p:cNvSpPr>
          <p:nvPr>
            <p:ph sz="half" idx="2"/>
          </p:nvPr>
        </p:nvSpPr>
        <p:spPr>
          <a:xfrm>
            <a:off x="381000" y="990601"/>
            <a:ext cx="6698796" cy="4800600"/>
          </a:xfrm>
        </p:spPr>
        <p:txBody>
          <a:bodyPr/>
          <a:lstStyle/>
          <a:p>
            <a:pPr marL="0" indent="0">
              <a:buNone/>
            </a:pPr>
            <a:r>
              <a:rPr lang="en-US" dirty="0" smtClean="0"/>
              <a:t>PUCT Subst. R. 25.53 defines requirements to:</a:t>
            </a:r>
          </a:p>
          <a:p>
            <a:r>
              <a:rPr lang="en-US" dirty="0" smtClean="0"/>
              <a:t>File emergency operations plans</a:t>
            </a:r>
          </a:p>
          <a:p>
            <a:r>
              <a:rPr lang="en-US" dirty="0" smtClean="0"/>
              <a:t>Conduct drills</a:t>
            </a:r>
          </a:p>
          <a:p>
            <a:r>
              <a:rPr lang="en-US" dirty="0" smtClean="0"/>
              <a:t>Provide status reports in an event</a:t>
            </a:r>
            <a:endParaRPr lang="en-US" dirty="0"/>
          </a:p>
        </p:txBody>
      </p:sp>
      <p:pic>
        <p:nvPicPr>
          <p:cNvPr id="10" name="Picture 9"/>
          <p:cNvPicPr>
            <a:picLocks noChangeAspect="1"/>
          </p:cNvPicPr>
          <p:nvPr/>
        </p:nvPicPr>
        <p:blipFill>
          <a:blip r:embed="rId3"/>
          <a:stretch>
            <a:fillRect/>
          </a:stretch>
        </p:blipFill>
        <p:spPr>
          <a:xfrm>
            <a:off x="4233182" y="2876324"/>
            <a:ext cx="4191000" cy="3695700"/>
          </a:xfrm>
          <a:prstGeom prst="rect">
            <a:avLst/>
          </a:prstGeom>
          <a:effectLst>
            <a:outerShdw blurRad="50800" dist="50800" dir="5400000" algn="ctr" rotWithShape="0">
              <a:schemeClr val="tx2"/>
            </a:outerShdw>
            <a:softEdge rad="63500"/>
          </a:effectLst>
        </p:spPr>
      </p:pic>
      <p:pic>
        <p:nvPicPr>
          <p:cNvPr id="11" name="Picture 10" descr="PUC Interchange - Windows Internet Explorer provided by -=ERCOT=-"/>
          <p:cNvPicPr>
            <a:picLocks noChangeAspect="1"/>
          </p:cNvPicPr>
          <p:nvPr/>
        </p:nvPicPr>
        <p:blipFill rotWithShape="1">
          <a:blip r:embed="rId4">
            <a:extLst>
              <a:ext uri="{28A0092B-C50C-407E-A947-70E740481C1C}">
                <a14:useLocalDpi xmlns:a14="http://schemas.microsoft.com/office/drawing/2010/main" val="0"/>
              </a:ext>
            </a:extLst>
          </a:blip>
          <a:srcRect l="34167" t="15090" r="49166" b="60216"/>
          <a:stretch/>
        </p:blipFill>
        <p:spPr>
          <a:xfrm>
            <a:off x="1447800" y="3809224"/>
            <a:ext cx="2033222" cy="1829900"/>
          </a:xfrm>
          <a:prstGeom prst="rect">
            <a:avLst/>
          </a:prstGeom>
        </p:spPr>
      </p:pic>
    </p:spTree>
    <p:extLst>
      <p:ext uri="{BB962C8B-B14F-4D97-AF65-F5344CB8AC3E}">
        <p14:creationId xmlns:p14="http://schemas.microsoft.com/office/powerpoint/2010/main" val="1605787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It’s a matter of WHEN.</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62000"/>
            <a:ext cx="7620000" cy="5327968"/>
          </a:xfrm>
          <a:prstGeom prst="rect">
            <a:avLst/>
          </a:prstGeom>
          <a:ln w="38100" cap="sq">
            <a:noFill/>
            <a:prstDash val="solid"/>
            <a:miter lim="800000"/>
          </a:ln>
          <a:effectLst>
            <a:outerShdw blurRad="292100" dist="139700" dir="2700000" algn="tl" rotWithShape="0">
              <a:srgbClr val="000000">
                <a:alpha val="43000"/>
              </a:srgbClr>
            </a:outerShdw>
          </a:effectLst>
        </p:spPr>
      </p:pic>
    </p:spTree>
    <p:extLst>
      <p:ext uri="{BB962C8B-B14F-4D97-AF65-F5344CB8AC3E}">
        <p14:creationId xmlns:p14="http://schemas.microsoft.com/office/powerpoint/2010/main" val="2985664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D93BD3E-1E9A-4970-A6F7-E7AC52762E0C}" type="slidenum">
              <a:rPr lang="en-US" smtClean="0"/>
              <a:pPr/>
              <a:t>30</a:t>
            </a:fld>
            <a:endParaRPr lang="en-US"/>
          </a:p>
        </p:txBody>
      </p:sp>
      <p:sp>
        <p:nvSpPr>
          <p:cNvPr id="3" name="Content Placeholder 2"/>
          <p:cNvSpPr>
            <a:spLocks noGrp="1"/>
          </p:cNvSpPr>
          <p:nvPr>
            <p:ph sz="half" idx="1"/>
          </p:nvPr>
        </p:nvSpPr>
        <p:spPr>
          <a:xfrm>
            <a:off x="346982" y="990601"/>
            <a:ext cx="3886200" cy="4800600"/>
          </a:xfrm>
        </p:spPr>
        <p:txBody>
          <a:bodyPr/>
          <a:lstStyle/>
          <a:p>
            <a:endParaRPr lang="en-US" dirty="0" smtClean="0"/>
          </a:p>
          <a:p>
            <a:endParaRPr lang="en-US" dirty="0"/>
          </a:p>
          <a:p>
            <a:pPr marL="398463" lvl="1">
              <a:spcAft>
                <a:spcPts val="1200"/>
              </a:spcAft>
            </a:pPr>
            <a:endParaRPr lang="en-US" sz="2000" dirty="0"/>
          </a:p>
        </p:txBody>
      </p:sp>
      <p:sp>
        <p:nvSpPr>
          <p:cNvPr id="2" name="Title 1"/>
          <p:cNvSpPr>
            <a:spLocks noGrp="1"/>
          </p:cNvSpPr>
          <p:nvPr>
            <p:ph type="title"/>
          </p:nvPr>
        </p:nvSpPr>
        <p:spPr/>
        <p:txBody>
          <a:bodyPr/>
          <a:lstStyle/>
          <a:p>
            <a:r>
              <a:rPr lang="en-US" b="1" dirty="0" smtClean="0">
                <a:solidFill>
                  <a:schemeClr val="accent1"/>
                </a:solidFill>
              </a:rPr>
              <a:t>Governing Rules in Place – PUCT Rules</a:t>
            </a:r>
            <a:endParaRPr lang="en-US" b="1" dirty="0">
              <a:solidFill>
                <a:schemeClr val="accent1"/>
              </a:solidFill>
            </a:endParaRPr>
          </a:p>
        </p:txBody>
      </p:sp>
      <p:sp>
        <p:nvSpPr>
          <p:cNvPr id="8" name="Content Placeholder 7"/>
          <p:cNvSpPr>
            <a:spLocks noGrp="1"/>
          </p:cNvSpPr>
          <p:nvPr>
            <p:ph sz="half" idx="2"/>
          </p:nvPr>
        </p:nvSpPr>
        <p:spPr>
          <a:xfrm>
            <a:off x="387803" y="990601"/>
            <a:ext cx="7146471" cy="4800600"/>
          </a:xfrm>
        </p:spPr>
        <p:txBody>
          <a:bodyPr/>
          <a:lstStyle/>
          <a:p>
            <a:pPr marL="0" indent="0">
              <a:buNone/>
            </a:pPr>
            <a:r>
              <a:rPr lang="en-US" dirty="0"/>
              <a:t>PUCT Subst. R. </a:t>
            </a:r>
            <a:r>
              <a:rPr lang="en-US" dirty="0" smtClean="0"/>
              <a:t>25.503 ensures market oversight</a:t>
            </a:r>
            <a:endParaRPr lang="en-US" dirty="0"/>
          </a:p>
        </p:txBody>
      </p:sp>
      <p:pic>
        <p:nvPicPr>
          <p:cNvPr id="11" name="Picture 10" descr="PUC Interchange - Windows Internet Explorer provided by -=ERCOT=-"/>
          <p:cNvPicPr>
            <a:picLocks noChangeAspect="1"/>
          </p:cNvPicPr>
          <p:nvPr/>
        </p:nvPicPr>
        <p:blipFill rotWithShape="1">
          <a:blip r:embed="rId3">
            <a:extLst>
              <a:ext uri="{28A0092B-C50C-407E-A947-70E740481C1C}">
                <a14:useLocalDpi xmlns:a14="http://schemas.microsoft.com/office/drawing/2010/main" val="0"/>
              </a:ext>
            </a:extLst>
          </a:blip>
          <a:srcRect l="34167" t="15090" r="49166" b="60216"/>
          <a:stretch/>
        </p:blipFill>
        <p:spPr>
          <a:xfrm>
            <a:off x="1143000" y="2590800"/>
            <a:ext cx="2033222" cy="1829900"/>
          </a:xfrm>
          <a:prstGeom prst="rect">
            <a:avLst/>
          </a:prstGeom>
        </p:spPr>
      </p:pic>
      <p:pic>
        <p:nvPicPr>
          <p:cNvPr id="6" name="Picture 5"/>
          <p:cNvPicPr>
            <a:picLocks noChangeAspect="1"/>
          </p:cNvPicPr>
          <p:nvPr/>
        </p:nvPicPr>
        <p:blipFill>
          <a:blip r:embed="rId4"/>
          <a:stretch>
            <a:fillRect/>
          </a:stretch>
        </p:blipFill>
        <p:spPr>
          <a:xfrm>
            <a:off x="3648075" y="1524002"/>
            <a:ext cx="4819650" cy="4457700"/>
          </a:xfrm>
          <a:prstGeom prst="rect">
            <a:avLst/>
          </a:prstGeom>
          <a:effectLst>
            <a:outerShdw blurRad="50800" dist="50800" dir="5400000" algn="ctr" rotWithShape="0">
              <a:schemeClr val="tx2"/>
            </a:outerShdw>
            <a:softEdge rad="63500"/>
          </a:effectLst>
        </p:spPr>
      </p:pic>
    </p:spTree>
    <p:extLst>
      <p:ext uri="{BB962C8B-B14F-4D97-AF65-F5344CB8AC3E}">
        <p14:creationId xmlns:p14="http://schemas.microsoft.com/office/powerpoint/2010/main" val="4227245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D93BD3E-1E9A-4970-A6F7-E7AC52762E0C}" type="slidenum">
              <a:rPr lang="en-US" smtClean="0"/>
              <a:pPr/>
              <a:t>31</a:t>
            </a:fld>
            <a:endParaRPr lang="en-US"/>
          </a:p>
        </p:txBody>
      </p:sp>
      <p:sp>
        <p:nvSpPr>
          <p:cNvPr id="3" name="Content Placeholder 2"/>
          <p:cNvSpPr>
            <a:spLocks noGrp="1"/>
          </p:cNvSpPr>
          <p:nvPr>
            <p:ph sz="half" idx="1"/>
          </p:nvPr>
        </p:nvSpPr>
        <p:spPr>
          <a:xfrm>
            <a:off x="346982" y="990601"/>
            <a:ext cx="3886200" cy="4800600"/>
          </a:xfrm>
        </p:spPr>
        <p:txBody>
          <a:bodyPr/>
          <a:lstStyle/>
          <a:p>
            <a:endParaRPr lang="en-US" dirty="0" smtClean="0"/>
          </a:p>
          <a:p>
            <a:endParaRPr lang="en-US" dirty="0"/>
          </a:p>
          <a:p>
            <a:pPr marL="398463" lvl="1">
              <a:spcAft>
                <a:spcPts val="1200"/>
              </a:spcAft>
            </a:pPr>
            <a:endParaRPr lang="en-US" sz="2000" dirty="0"/>
          </a:p>
        </p:txBody>
      </p:sp>
      <p:sp>
        <p:nvSpPr>
          <p:cNvPr id="2" name="Title 1"/>
          <p:cNvSpPr>
            <a:spLocks noGrp="1"/>
          </p:cNvSpPr>
          <p:nvPr>
            <p:ph type="title"/>
          </p:nvPr>
        </p:nvSpPr>
        <p:spPr/>
        <p:txBody>
          <a:bodyPr/>
          <a:lstStyle/>
          <a:p>
            <a:r>
              <a:rPr lang="en-US" b="1" dirty="0" smtClean="0">
                <a:solidFill>
                  <a:schemeClr val="accent1"/>
                </a:solidFill>
              </a:rPr>
              <a:t>Governing Rules in Place – ERCOT Rules</a:t>
            </a:r>
            <a:endParaRPr lang="en-US" b="1" dirty="0">
              <a:solidFill>
                <a:schemeClr val="accent1"/>
              </a:solidFill>
            </a:endParaRPr>
          </a:p>
        </p:txBody>
      </p:sp>
      <p:sp>
        <p:nvSpPr>
          <p:cNvPr id="8" name="Content Placeholder 7"/>
          <p:cNvSpPr>
            <a:spLocks noGrp="1"/>
          </p:cNvSpPr>
          <p:nvPr>
            <p:ph sz="half" idx="2"/>
          </p:nvPr>
        </p:nvSpPr>
        <p:spPr>
          <a:xfrm>
            <a:off x="381000" y="850675"/>
            <a:ext cx="7146471" cy="4800600"/>
          </a:xfrm>
        </p:spPr>
        <p:txBody>
          <a:bodyPr/>
          <a:lstStyle/>
          <a:p>
            <a:pPr marL="0" indent="0">
              <a:buNone/>
            </a:pPr>
            <a:r>
              <a:rPr lang="en-US" dirty="0" smtClean="0"/>
              <a:t>Protocols prescribe:</a:t>
            </a:r>
          </a:p>
          <a:p>
            <a:r>
              <a:rPr lang="en-US" dirty="0" smtClean="0"/>
              <a:t>Operations and communication in an emergency</a:t>
            </a:r>
          </a:p>
          <a:p>
            <a:r>
              <a:rPr lang="en-US" dirty="0" smtClean="0"/>
              <a:t>Plans that must be submitted</a:t>
            </a:r>
          </a:p>
          <a:p>
            <a:endParaRPr lang="en-US" dirty="0"/>
          </a:p>
        </p:txBody>
      </p:sp>
      <p:pic>
        <p:nvPicPr>
          <p:cNvPr id="7" name="Picture 6"/>
          <p:cNvPicPr>
            <a:picLocks noChangeAspect="1"/>
          </p:cNvPicPr>
          <p:nvPr/>
        </p:nvPicPr>
        <p:blipFill>
          <a:blip r:embed="rId3"/>
          <a:stretch>
            <a:fillRect/>
          </a:stretch>
        </p:blipFill>
        <p:spPr>
          <a:xfrm>
            <a:off x="152400" y="2323987"/>
            <a:ext cx="5876925" cy="2609850"/>
          </a:xfrm>
          <a:prstGeom prst="rect">
            <a:avLst/>
          </a:prstGeom>
          <a:effectLst>
            <a:outerShdw blurRad="50800" dist="50800" dir="5400000" algn="ctr" rotWithShape="0">
              <a:schemeClr val="tx2"/>
            </a:outerShdw>
          </a:effectLst>
        </p:spPr>
      </p:pic>
      <p:pic>
        <p:nvPicPr>
          <p:cNvPr id="5" name="Picture 4"/>
          <p:cNvPicPr>
            <a:picLocks noChangeAspect="1"/>
          </p:cNvPicPr>
          <p:nvPr/>
        </p:nvPicPr>
        <p:blipFill>
          <a:blip r:embed="rId4"/>
          <a:stretch>
            <a:fillRect/>
          </a:stretch>
        </p:blipFill>
        <p:spPr>
          <a:xfrm>
            <a:off x="3181350" y="3200400"/>
            <a:ext cx="5962650" cy="3209925"/>
          </a:xfrm>
          <a:prstGeom prst="rect">
            <a:avLst/>
          </a:prstGeom>
          <a:effectLst>
            <a:outerShdw blurRad="50800" dist="50800" dir="5400000" algn="ctr" rotWithShape="0">
              <a:schemeClr val="tx2"/>
            </a:outerShdw>
          </a:effectLst>
        </p:spPr>
      </p:pic>
      <p:pic>
        <p:nvPicPr>
          <p:cNvPr id="6" name="Picture 5"/>
          <p:cNvPicPr>
            <a:picLocks noChangeAspect="1"/>
          </p:cNvPicPr>
          <p:nvPr/>
        </p:nvPicPr>
        <p:blipFill>
          <a:blip r:embed="rId5"/>
          <a:stretch>
            <a:fillRect/>
          </a:stretch>
        </p:blipFill>
        <p:spPr>
          <a:xfrm>
            <a:off x="6446384" y="2514601"/>
            <a:ext cx="2038350" cy="876300"/>
          </a:xfrm>
          <a:prstGeom prst="rect">
            <a:avLst/>
          </a:prstGeom>
        </p:spPr>
      </p:pic>
    </p:spTree>
    <p:extLst>
      <p:ext uri="{BB962C8B-B14F-4D97-AF65-F5344CB8AC3E}">
        <p14:creationId xmlns:p14="http://schemas.microsoft.com/office/powerpoint/2010/main" val="1654586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D93BD3E-1E9A-4970-A6F7-E7AC52762E0C}" type="slidenum">
              <a:rPr lang="en-US" smtClean="0"/>
              <a:pPr/>
              <a:t>32</a:t>
            </a:fld>
            <a:endParaRPr lang="en-US"/>
          </a:p>
        </p:txBody>
      </p:sp>
      <p:sp>
        <p:nvSpPr>
          <p:cNvPr id="3" name="Content Placeholder 2"/>
          <p:cNvSpPr>
            <a:spLocks noGrp="1"/>
          </p:cNvSpPr>
          <p:nvPr>
            <p:ph sz="half" idx="1"/>
          </p:nvPr>
        </p:nvSpPr>
        <p:spPr>
          <a:xfrm>
            <a:off x="346982" y="990601"/>
            <a:ext cx="3886200" cy="4800600"/>
          </a:xfrm>
        </p:spPr>
        <p:txBody>
          <a:bodyPr/>
          <a:lstStyle/>
          <a:p>
            <a:endParaRPr lang="en-US" dirty="0" smtClean="0"/>
          </a:p>
          <a:p>
            <a:endParaRPr lang="en-US" dirty="0"/>
          </a:p>
          <a:p>
            <a:pPr marL="398463" lvl="1">
              <a:spcAft>
                <a:spcPts val="1200"/>
              </a:spcAft>
            </a:pPr>
            <a:endParaRPr lang="en-US" sz="2000" dirty="0"/>
          </a:p>
        </p:txBody>
      </p:sp>
      <p:sp>
        <p:nvSpPr>
          <p:cNvPr id="2" name="Title 1"/>
          <p:cNvSpPr>
            <a:spLocks noGrp="1"/>
          </p:cNvSpPr>
          <p:nvPr>
            <p:ph type="title"/>
          </p:nvPr>
        </p:nvSpPr>
        <p:spPr/>
        <p:txBody>
          <a:bodyPr/>
          <a:lstStyle/>
          <a:p>
            <a:r>
              <a:rPr lang="en-US" b="1" dirty="0" smtClean="0">
                <a:solidFill>
                  <a:schemeClr val="accent1"/>
                </a:solidFill>
              </a:rPr>
              <a:t>Governing Rules in Place – ERCOT Rules</a:t>
            </a:r>
            <a:endParaRPr lang="en-US" b="1" dirty="0">
              <a:solidFill>
                <a:schemeClr val="accent1"/>
              </a:solidFill>
            </a:endParaRPr>
          </a:p>
        </p:txBody>
      </p:sp>
      <p:sp>
        <p:nvSpPr>
          <p:cNvPr id="8" name="Content Placeholder 7"/>
          <p:cNvSpPr>
            <a:spLocks noGrp="1"/>
          </p:cNvSpPr>
          <p:nvPr>
            <p:ph sz="half" idx="2"/>
          </p:nvPr>
        </p:nvSpPr>
        <p:spPr>
          <a:xfrm>
            <a:off x="381000" y="850675"/>
            <a:ext cx="8107136" cy="4800600"/>
          </a:xfrm>
        </p:spPr>
        <p:txBody>
          <a:bodyPr/>
          <a:lstStyle/>
          <a:p>
            <a:pPr marL="0" indent="0">
              <a:buNone/>
            </a:pPr>
            <a:r>
              <a:rPr lang="en-US" dirty="0" smtClean="0"/>
              <a:t>ERCOT Nodal Operating Guide, Section 4 provides additional detail related to operations and communication in an emergency.</a:t>
            </a:r>
          </a:p>
          <a:p>
            <a:endParaRPr lang="en-US" dirty="0"/>
          </a:p>
        </p:txBody>
      </p:sp>
      <p:pic>
        <p:nvPicPr>
          <p:cNvPr id="6" name="Picture 5"/>
          <p:cNvPicPr>
            <a:picLocks noChangeAspect="1"/>
          </p:cNvPicPr>
          <p:nvPr/>
        </p:nvPicPr>
        <p:blipFill>
          <a:blip r:embed="rId3"/>
          <a:stretch>
            <a:fillRect/>
          </a:stretch>
        </p:blipFill>
        <p:spPr>
          <a:xfrm>
            <a:off x="2941865" y="1604169"/>
            <a:ext cx="5600700" cy="5067300"/>
          </a:xfrm>
          <a:prstGeom prst="rect">
            <a:avLst/>
          </a:prstGeom>
          <a:effectLst>
            <a:outerShdw blurRad="50800" dist="50800" dir="5400000" algn="ctr" rotWithShape="0">
              <a:schemeClr val="tx2"/>
            </a:outerShdw>
            <a:softEdge rad="63500"/>
          </a:effectLst>
        </p:spPr>
      </p:pic>
      <p:pic>
        <p:nvPicPr>
          <p:cNvPr id="10" name="Picture 9"/>
          <p:cNvPicPr>
            <a:picLocks noChangeAspect="1"/>
          </p:cNvPicPr>
          <p:nvPr/>
        </p:nvPicPr>
        <p:blipFill>
          <a:blip r:embed="rId4"/>
          <a:stretch>
            <a:fillRect/>
          </a:stretch>
        </p:blipFill>
        <p:spPr>
          <a:xfrm>
            <a:off x="849086" y="3390901"/>
            <a:ext cx="2038350" cy="876300"/>
          </a:xfrm>
          <a:prstGeom prst="rect">
            <a:avLst/>
          </a:prstGeom>
        </p:spPr>
      </p:pic>
    </p:spTree>
    <p:extLst>
      <p:ext uri="{BB962C8B-B14F-4D97-AF65-F5344CB8AC3E}">
        <p14:creationId xmlns:p14="http://schemas.microsoft.com/office/powerpoint/2010/main" val="1593682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D93BD3E-1E9A-4970-A6F7-E7AC52762E0C}" type="slidenum">
              <a:rPr lang="en-US" smtClean="0"/>
              <a:pPr/>
              <a:t>33</a:t>
            </a:fld>
            <a:endParaRPr lang="en-US"/>
          </a:p>
        </p:txBody>
      </p:sp>
      <p:sp>
        <p:nvSpPr>
          <p:cNvPr id="3" name="Content Placeholder 2"/>
          <p:cNvSpPr>
            <a:spLocks noGrp="1"/>
          </p:cNvSpPr>
          <p:nvPr>
            <p:ph sz="half" idx="1"/>
          </p:nvPr>
        </p:nvSpPr>
        <p:spPr>
          <a:xfrm>
            <a:off x="346982" y="990601"/>
            <a:ext cx="3886200" cy="4800600"/>
          </a:xfrm>
        </p:spPr>
        <p:txBody>
          <a:bodyPr/>
          <a:lstStyle/>
          <a:p>
            <a:endParaRPr lang="en-US" dirty="0" smtClean="0"/>
          </a:p>
          <a:p>
            <a:endParaRPr lang="en-US" dirty="0"/>
          </a:p>
          <a:p>
            <a:pPr marL="398463" lvl="1">
              <a:spcAft>
                <a:spcPts val="1200"/>
              </a:spcAft>
            </a:pPr>
            <a:endParaRPr lang="en-US" sz="2000" dirty="0"/>
          </a:p>
        </p:txBody>
      </p:sp>
      <p:sp>
        <p:nvSpPr>
          <p:cNvPr id="2" name="Title 1"/>
          <p:cNvSpPr>
            <a:spLocks noGrp="1"/>
          </p:cNvSpPr>
          <p:nvPr>
            <p:ph type="title"/>
          </p:nvPr>
        </p:nvSpPr>
        <p:spPr/>
        <p:txBody>
          <a:bodyPr/>
          <a:lstStyle/>
          <a:p>
            <a:r>
              <a:rPr lang="en-US" b="1" dirty="0" smtClean="0">
                <a:solidFill>
                  <a:schemeClr val="accent1"/>
                </a:solidFill>
              </a:rPr>
              <a:t>Governing Rules in Place – ERCOT Rules</a:t>
            </a:r>
            <a:endParaRPr lang="en-US" b="1" dirty="0">
              <a:solidFill>
                <a:schemeClr val="accent1"/>
              </a:solidFill>
            </a:endParaRPr>
          </a:p>
        </p:txBody>
      </p:sp>
      <p:sp>
        <p:nvSpPr>
          <p:cNvPr id="8" name="Content Placeholder 7"/>
          <p:cNvSpPr>
            <a:spLocks noGrp="1"/>
          </p:cNvSpPr>
          <p:nvPr>
            <p:ph sz="half" idx="2"/>
          </p:nvPr>
        </p:nvSpPr>
        <p:spPr>
          <a:xfrm>
            <a:off x="381000" y="1148445"/>
            <a:ext cx="8107136" cy="4800600"/>
          </a:xfrm>
        </p:spPr>
        <p:txBody>
          <a:bodyPr/>
          <a:lstStyle/>
          <a:p>
            <a:pPr marL="0" indent="0">
              <a:buNone/>
            </a:pPr>
            <a:r>
              <a:rPr lang="en-US" dirty="0" smtClean="0"/>
              <a:t>ERCOT Operating Procedure Manuals for the Transmission and Security Desk and the Real Time Desk provide additional detail to prepare for hurricanes, extreme heat and cold or other significant weather events.</a:t>
            </a:r>
          </a:p>
          <a:p>
            <a:endParaRPr lang="en-US" dirty="0"/>
          </a:p>
        </p:txBody>
      </p:sp>
      <p:pic>
        <p:nvPicPr>
          <p:cNvPr id="10" name="Picture 9"/>
          <p:cNvPicPr>
            <a:picLocks noChangeAspect="1"/>
          </p:cNvPicPr>
          <p:nvPr/>
        </p:nvPicPr>
        <p:blipFill>
          <a:blip r:embed="rId3"/>
          <a:stretch>
            <a:fillRect/>
          </a:stretch>
        </p:blipFill>
        <p:spPr>
          <a:xfrm>
            <a:off x="1143000" y="3886200"/>
            <a:ext cx="2038350" cy="8763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199" y="3112009"/>
            <a:ext cx="4272645" cy="2837036"/>
          </a:xfrm>
          <a:prstGeom prst="rect">
            <a:avLst/>
          </a:prstGeom>
        </p:spPr>
      </p:pic>
    </p:spTree>
    <p:extLst>
      <p:ext uri="{BB962C8B-B14F-4D97-AF65-F5344CB8AC3E}">
        <p14:creationId xmlns:p14="http://schemas.microsoft.com/office/powerpoint/2010/main" val="4258574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All in this together</a:t>
            </a:r>
            <a:endParaRPr lang="en-US" b="1" dirty="0">
              <a:solidFill>
                <a:schemeClr val="accent1"/>
              </a:solidFill>
            </a:endParaRPr>
          </a:p>
        </p:txBody>
      </p:sp>
      <p:sp>
        <p:nvSpPr>
          <p:cNvPr id="3" name="Content Placeholder 2"/>
          <p:cNvSpPr>
            <a:spLocks noGrp="1"/>
          </p:cNvSpPr>
          <p:nvPr>
            <p:ph idx="1"/>
          </p:nvPr>
        </p:nvSpPr>
        <p:spPr>
          <a:xfrm>
            <a:off x="511629" y="1684338"/>
            <a:ext cx="8001000" cy="4876800"/>
          </a:xfrm>
        </p:spPr>
        <p:txBody>
          <a:bodyPr/>
          <a:lstStyle/>
          <a:p>
            <a:pPr marL="569913" lvl="1" indent="-457200">
              <a:lnSpc>
                <a:spcPct val="150000"/>
              </a:lnSpc>
              <a:spcAft>
                <a:spcPts val="1200"/>
              </a:spcAft>
              <a:buFont typeface="+mj-lt"/>
              <a:buAutoNum type="arabicPeriod" startAt="3"/>
            </a:pPr>
            <a:r>
              <a:rPr lang="en-US" sz="2800" b="1" dirty="0" smtClean="0"/>
              <a:t>Identify </a:t>
            </a:r>
            <a:r>
              <a:rPr lang="en-US" sz="2800" b="1" dirty="0"/>
              <a:t>critical relationships for coordinated disaster </a:t>
            </a:r>
            <a:r>
              <a:rPr lang="en-US" sz="2800" b="1" dirty="0" smtClean="0"/>
              <a:t>recovery</a:t>
            </a:r>
          </a:p>
          <a:p>
            <a:pPr marL="112713" lvl="1" indent="0">
              <a:spcAft>
                <a:spcPts val="1200"/>
              </a:spcAft>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077" y="4267200"/>
            <a:ext cx="2006023" cy="1905000"/>
          </a:xfrm>
          <a:prstGeom prst="rect">
            <a:avLst/>
          </a:prstGeom>
        </p:spPr>
      </p:pic>
    </p:spTree>
    <p:extLst>
      <p:ext uri="{BB962C8B-B14F-4D97-AF65-F5344CB8AC3E}">
        <p14:creationId xmlns:p14="http://schemas.microsoft.com/office/powerpoint/2010/main" val="8807361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Response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3628789"/>
              </p:ext>
            </p:extLst>
          </p:nvPr>
        </p:nvGraphicFramePr>
        <p:xfrm>
          <a:off x="304800" y="990600"/>
          <a:ext cx="8534400" cy="5053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sp>
        <p:nvSpPr>
          <p:cNvPr id="6" name="TextBox 5"/>
          <p:cNvSpPr txBox="1"/>
          <p:nvPr/>
        </p:nvSpPr>
        <p:spPr>
          <a:xfrm>
            <a:off x="3848100" y="1600200"/>
            <a:ext cx="1524000" cy="461665"/>
          </a:xfrm>
          <a:prstGeom prst="rect">
            <a:avLst/>
          </a:prstGeom>
          <a:noFill/>
        </p:spPr>
        <p:txBody>
          <a:bodyPr wrap="square" rtlCol="0">
            <a:spAutoFit/>
          </a:bodyPr>
          <a:lstStyle/>
          <a:p>
            <a:r>
              <a:rPr lang="en-US" sz="2400" dirty="0" smtClean="0">
                <a:solidFill>
                  <a:schemeClr val="bg1"/>
                </a:solidFill>
              </a:rPr>
              <a:t>Governor</a:t>
            </a:r>
            <a:endParaRPr lang="en-US" sz="2400" dirty="0">
              <a:solidFill>
                <a:schemeClr val="bg1"/>
              </a:solidFill>
            </a:endParaRPr>
          </a:p>
        </p:txBody>
      </p:sp>
      <p:sp>
        <p:nvSpPr>
          <p:cNvPr id="8" name="AutoShape 10" descr="Image result for state of texas se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8" name="Picture 12" descr="Image result for state of texas se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1800" y="814864"/>
            <a:ext cx="1477993" cy="147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766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Texas Governor</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329" y="3657600"/>
            <a:ext cx="3314700" cy="2762250"/>
          </a:xfrm>
          <a:prstGeom prst="rect">
            <a:avLst/>
          </a:prstGeom>
        </p:spPr>
      </p:pic>
      <p:sp>
        <p:nvSpPr>
          <p:cNvPr id="3" name="Content Placeholder 2"/>
          <p:cNvSpPr>
            <a:spLocks noGrp="1"/>
          </p:cNvSpPr>
          <p:nvPr>
            <p:ph idx="1"/>
          </p:nvPr>
        </p:nvSpPr>
        <p:spPr>
          <a:xfrm>
            <a:off x="376646" y="762000"/>
            <a:ext cx="8001000" cy="4876800"/>
          </a:xfrm>
        </p:spPr>
        <p:txBody>
          <a:bodyPr/>
          <a:lstStyle/>
          <a:p>
            <a:pPr marL="112713" lvl="1" indent="0">
              <a:spcAft>
                <a:spcPts val="1200"/>
              </a:spcAft>
              <a:buNone/>
            </a:pPr>
            <a:r>
              <a:rPr lang="en-US" sz="2800" dirty="0" smtClean="0"/>
              <a:t>Responsibilities include:</a:t>
            </a:r>
          </a:p>
          <a:p>
            <a:pPr marL="569913" lvl="1" indent="-457200">
              <a:spcAft>
                <a:spcPts val="1200"/>
              </a:spcAft>
              <a:buFont typeface="Arial" panose="020B0604020202020204" pitchFamily="34" charset="0"/>
              <a:buChar char="•"/>
            </a:pPr>
            <a:r>
              <a:rPr lang="en-US" sz="2800" dirty="0" smtClean="0"/>
              <a:t>Directing </a:t>
            </a:r>
            <a:r>
              <a:rPr lang="en-US" sz="2800" dirty="0"/>
              <a:t>homeland security in the State </a:t>
            </a:r>
            <a:endParaRPr lang="en-US" sz="2800" dirty="0" smtClean="0"/>
          </a:p>
          <a:p>
            <a:pPr marL="569913" lvl="1" indent="-457200">
              <a:spcAft>
                <a:spcPts val="1200"/>
              </a:spcAft>
              <a:buFont typeface="Arial" panose="020B0604020202020204" pitchFamily="34" charset="0"/>
              <a:buChar char="•"/>
            </a:pPr>
            <a:r>
              <a:rPr lang="en-US" sz="2800" dirty="0" smtClean="0"/>
              <a:t>Developing </a:t>
            </a:r>
            <a:r>
              <a:rPr lang="en-US" sz="2800" dirty="0"/>
              <a:t>a statewide homeland security </a:t>
            </a:r>
            <a:r>
              <a:rPr lang="en-US" sz="2800" dirty="0" smtClean="0"/>
              <a:t>strategy</a:t>
            </a:r>
          </a:p>
          <a:p>
            <a:pPr marL="569913" lvl="1" indent="-457200">
              <a:spcAft>
                <a:spcPts val="1200"/>
              </a:spcAft>
              <a:buFont typeface="Arial" panose="020B0604020202020204" pitchFamily="34" charset="0"/>
              <a:buChar char="•"/>
            </a:pPr>
            <a:r>
              <a:rPr lang="en-US" sz="2800" dirty="0" smtClean="0"/>
              <a:t>Dealing </a:t>
            </a:r>
            <a:r>
              <a:rPr lang="en-US" sz="2800" dirty="0"/>
              <a:t>with dangers to </a:t>
            </a:r>
            <a:r>
              <a:rPr lang="en-US" sz="2800" dirty="0" smtClean="0"/>
              <a:t>Texans presented </a:t>
            </a:r>
            <a:r>
              <a:rPr lang="en-US" sz="2800" dirty="0"/>
              <a:t>by disasters and </a:t>
            </a:r>
            <a:r>
              <a:rPr lang="en-US" sz="2800" dirty="0" smtClean="0"/>
              <a:t>disruptions</a:t>
            </a:r>
          </a:p>
          <a:p>
            <a:pPr marL="112713" lvl="1" indent="0">
              <a:spcAft>
                <a:spcPts val="1200"/>
              </a:spcAft>
              <a:buNone/>
            </a:pPr>
            <a:endParaRPr lang="en-US" sz="2000" dirty="0"/>
          </a:p>
        </p:txBody>
      </p:sp>
    </p:spTree>
    <p:extLst>
      <p:ext uri="{BB962C8B-B14F-4D97-AF65-F5344CB8AC3E}">
        <p14:creationId xmlns:p14="http://schemas.microsoft.com/office/powerpoint/2010/main" val="7951155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55908" cy="518318"/>
          </a:xfrm>
        </p:spPr>
        <p:txBody>
          <a:bodyPr/>
          <a:lstStyle/>
          <a:p>
            <a:r>
              <a:rPr lang="en-US" sz="2700" b="1" dirty="0" smtClean="0">
                <a:solidFill>
                  <a:schemeClr val="accent1"/>
                </a:solidFill>
              </a:rPr>
              <a:t>Texas Division of Emergency Management (TDEM)</a:t>
            </a:r>
            <a:endParaRPr lang="en-US" sz="2700" b="1" dirty="0">
              <a:solidFill>
                <a:schemeClr val="accent1"/>
              </a:solidFill>
            </a:endParaRPr>
          </a:p>
        </p:txBody>
      </p:sp>
      <p:sp>
        <p:nvSpPr>
          <p:cNvPr id="3" name="Content Placeholder 2"/>
          <p:cNvSpPr>
            <a:spLocks noGrp="1"/>
          </p:cNvSpPr>
          <p:nvPr>
            <p:ph idx="1"/>
          </p:nvPr>
        </p:nvSpPr>
        <p:spPr>
          <a:xfrm>
            <a:off x="256903" y="1223169"/>
            <a:ext cx="8305800" cy="4876800"/>
          </a:xfrm>
        </p:spPr>
        <p:txBody>
          <a:bodyPr/>
          <a:lstStyle/>
          <a:p>
            <a:pPr marL="569913" lvl="1" indent="-457200">
              <a:spcAft>
                <a:spcPts val="1200"/>
              </a:spcAft>
              <a:buFont typeface="Arial" panose="020B0604020202020204" pitchFamily="34" charset="0"/>
              <a:buChar char="•"/>
            </a:pPr>
            <a:r>
              <a:rPr lang="en-US" sz="2800" dirty="0" smtClean="0"/>
              <a:t>Division </a:t>
            </a:r>
            <a:r>
              <a:rPr lang="en-US" sz="2800" dirty="0"/>
              <a:t>of the Department of Public Safety (DPS</a:t>
            </a:r>
            <a:r>
              <a:rPr lang="en-US" sz="2800" dirty="0" smtClean="0"/>
              <a:t>)</a:t>
            </a:r>
          </a:p>
          <a:p>
            <a:pPr marL="569913" lvl="1" indent="-457200">
              <a:spcAft>
                <a:spcPts val="1200"/>
              </a:spcAft>
              <a:buFont typeface="Arial" panose="020B0604020202020204" pitchFamily="34" charset="0"/>
              <a:buChar char="•"/>
            </a:pPr>
            <a:r>
              <a:rPr lang="en-US" sz="2800" dirty="0" smtClean="0"/>
              <a:t>Maintains the Energy Annex of the </a:t>
            </a:r>
            <a:r>
              <a:rPr lang="en-US" sz="2800" dirty="0"/>
              <a:t>State of Texas Emergency Management Plan</a:t>
            </a:r>
          </a:p>
          <a:p>
            <a:pPr marL="569913" lvl="1" indent="-457200">
              <a:spcAft>
                <a:spcPts val="1200"/>
              </a:spcAft>
              <a:buFont typeface="Arial" panose="020B0604020202020204" pitchFamily="34" charset="0"/>
              <a:buChar char="•"/>
            </a:pPr>
            <a:r>
              <a:rPr lang="en-US" sz="2800" dirty="0" smtClean="0"/>
              <a:t>Charged with deploying state resources to respond to major emergencies and disasters</a:t>
            </a:r>
          </a:p>
          <a:p>
            <a:pPr marL="112713" lvl="1" indent="0">
              <a:spcAft>
                <a:spcPts val="1200"/>
              </a:spcAft>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pic>
        <p:nvPicPr>
          <p:cNvPr id="5" name="Picture 4"/>
          <p:cNvPicPr>
            <a:picLocks noChangeAspect="1"/>
          </p:cNvPicPr>
          <p:nvPr/>
        </p:nvPicPr>
        <p:blipFill>
          <a:blip r:embed="rId3"/>
          <a:stretch>
            <a:fillRect/>
          </a:stretch>
        </p:blipFill>
        <p:spPr>
          <a:xfrm>
            <a:off x="7422292" y="4833258"/>
            <a:ext cx="1614616" cy="1600200"/>
          </a:xfrm>
          <a:prstGeom prst="rect">
            <a:avLst/>
          </a:prstGeom>
        </p:spPr>
      </p:pic>
    </p:spTree>
    <p:extLst>
      <p:ext uri="{BB962C8B-B14F-4D97-AF65-F5344CB8AC3E}">
        <p14:creationId xmlns:p14="http://schemas.microsoft.com/office/powerpoint/2010/main" val="1036066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2292" y="4833258"/>
            <a:ext cx="1614616" cy="1600200"/>
          </a:xfrm>
          <a:prstGeom prst="rect">
            <a:avLst/>
          </a:prstGeom>
        </p:spPr>
      </p:pic>
      <p:sp>
        <p:nvSpPr>
          <p:cNvPr id="2" name="Title 1"/>
          <p:cNvSpPr>
            <a:spLocks noGrp="1"/>
          </p:cNvSpPr>
          <p:nvPr>
            <p:ph type="title"/>
          </p:nvPr>
        </p:nvSpPr>
        <p:spPr>
          <a:xfrm>
            <a:off x="381000" y="243682"/>
            <a:ext cx="8655908" cy="518318"/>
          </a:xfrm>
        </p:spPr>
        <p:txBody>
          <a:bodyPr/>
          <a:lstStyle/>
          <a:p>
            <a:r>
              <a:rPr lang="en-US" sz="2700" b="1" dirty="0" smtClean="0">
                <a:solidFill>
                  <a:schemeClr val="accent1"/>
                </a:solidFill>
              </a:rPr>
              <a:t>Texas Emergency Management Council</a:t>
            </a:r>
            <a:endParaRPr lang="en-US" sz="2700" b="1" dirty="0">
              <a:solidFill>
                <a:schemeClr val="accent1"/>
              </a:solidFill>
            </a:endParaRPr>
          </a:p>
        </p:txBody>
      </p:sp>
      <p:sp>
        <p:nvSpPr>
          <p:cNvPr id="3" name="Content Placeholder 2"/>
          <p:cNvSpPr>
            <a:spLocks noGrp="1"/>
          </p:cNvSpPr>
          <p:nvPr>
            <p:ph idx="1"/>
          </p:nvPr>
        </p:nvSpPr>
        <p:spPr>
          <a:xfrm>
            <a:off x="304800" y="1066800"/>
            <a:ext cx="8808308" cy="4876800"/>
          </a:xfrm>
        </p:spPr>
        <p:txBody>
          <a:bodyPr/>
          <a:lstStyle/>
          <a:p>
            <a:pPr marL="342900" lvl="1" indent="-342900">
              <a:spcAft>
                <a:spcPts val="1200"/>
              </a:spcAft>
              <a:buFont typeface="Arial" panose="020B0604020202020204" pitchFamily="34" charset="0"/>
              <a:buChar char="•"/>
            </a:pPr>
            <a:r>
              <a:rPr lang="en-US" sz="2600" dirty="0"/>
              <a:t>Composed of 32 state agencies, the American Red Cross &amp; the Salvation Army.</a:t>
            </a:r>
          </a:p>
          <a:p>
            <a:pPr marL="342900" lvl="1" indent="-342900">
              <a:spcAft>
                <a:spcPts val="1200"/>
              </a:spcAft>
              <a:buFont typeface="Arial" panose="020B0604020202020204" pitchFamily="34" charset="0"/>
              <a:buChar char="•"/>
            </a:pPr>
            <a:r>
              <a:rPr lang="en-US" sz="2600" dirty="0" smtClean="0"/>
              <a:t>Assists </a:t>
            </a:r>
            <a:r>
              <a:rPr lang="en-US" sz="2600" dirty="0"/>
              <a:t>the Governor in all matters relating to disaster mitigation, emergency preparedness, disaster response, and recovery.</a:t>
            </a:r>
          </a:p>
          <a:p>
            <a:r>
              <a:rPr lang="en-US" dirty="0"/>
              <a:t>During major emergencies, Council representatives convene at the State Operations </a:t>
            </a:r>
            <a:r>
              <a:rPr lang="en-US" dirty="0" smtClean="0"/>
              <a:t>Center (SOC) to </a:t>
            </a:r>
            <a:r>
              <a:rPr lang="en-US" dirty="0"/>
              <a:t>provide </a:t>
            </a:r>
            <a:r>
              <a:rPr lang="en-US" dirty="0" smtClean="0"/>
              <a:t>assistance </a:t>
            </a:r>
            <a:r>
              <a:rPr lang="en-US" dirty="0"/>
              <a:t>with response operations and </a:t>
            </a:r>
            <a:r>
              <a:rPr lang="en-US" dirty="0" smtClean="0"/>
              <a:t>coordinate state resources.</a:t>
            </a:r>
            <a:endParaRPr lang="en-US" dirty="0"/>
          </a:p>
          <a:p>
            <a:pPr marL="112713" lvl="1" indent="0">
              <a:spcAft>
                <a:spcPts val="1200"/>
              </a:spcAft>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spTree>
    <p:extLst>
      <p:ext uri="{BB962C8B-B14F-4D97-AF65-F5344CB8AC3E}">
        <p14:creationId xmlns:p14="http://schemas.microsoft.com/office/powerpoint/2010/main" val="22928179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State Operations Center (SOC)</a:t>
            </a:r>
            <a:endParaRPr lang="en-US" b="1" dirty="0">
              <a:solidFill>
                <a:schemeClr val="accent1"/>
              </a:solidFill>
            </a:endParaRPr>
          </a:p>
        </p:txBody>
      </p:sp>
      <p:sp>
        <p:nvSpPr>
          <p:cNvPr id="3" name="Content Placeholder 2"/>
          <p:cNvSpPr>
            <a:spLocks noGrp="1"/>
          </p:cNvSpPr>
          <p:nvPr>
            <p:ph idx="1"/>
          </p:nvPr>
        </p:nvSpPr>
        <p:spPr>
          <a:xfrm>
            <a:off x="191589" y="1010841"/>
            <a:ext cx="8610600" cy="5301456"/>
          </a:xfrm>
        </p:spPr>
        <p:txBody>
          <a:bodyPr/>
          <a:lstStyle/>
          <a:p>
            <a:pPr marL="569913" lvl="1" indent="-457200">
              <a:spcAft>
                <a:spcPts val="1200"/>
              </a:spcAft>
              <a:buFont typeface="Arial" panose="020B0604020202020204" pitchFamily="34" charset="0"/>
              <a:buChar char="•"/>
            </a:pPr>
            <a:r>
              <a:rPr lang="en-US" sz="2800" dirty="0" smtClean="0"/>
              <a:t>Operated by TDEM </a:t>
            </a:r>
            <a:r>
              <a:rPr lang="en-US" sz="2800" dirty="0"/>
              <a:t>24x7, communicating critical info to partner organizations at all levels of government. </a:t>
            </a:r>
            <a:endParaRPr lang="en-US" sz="2800" dirty="0" smtClean="0"/>
          </a:p>
          <a:p>
            <a:pPr marL="569913" lvl="1" indent="-457200">
              <a:spcAft>
                <a:spcPts val="1200"/>
              </a:spcAft>
              <a:buFont typeface="Arial" panose="020B0604020202020204" pitchFamily="34" charset="0"/>
              <a:buChar char="•"/>
            </a:pPr>
            <a:r>
              <a:rPr lang="en-US" sz="2800" dirty="0" smtClean="0"/>
              <a:t>Coordinates </a:t>
            </a:r>
            <a:r>
              <a:rPr lang="en-US" sz="2800" dirty="0"/>
              <a:t>state assistance to local governments that are dealing with </a:t>
            </a:r>
            <a:r>
              <a:rPr lang="en-US" sz="2800" dirty="0" smtClean="0"/>
              <a:t>emergencies.</a:t>
            </a:r>
          </a:p>
          <a:p>
            <a:pPr>
              <a:buFont typeface="Arial" panose="020B0604020202020204" pitchFamily="34" charset="0"/>
              <a:buChar char="‒"/>
            </a:pPr>
            <a:endParaRPr lang="en-US" sz="2000" dirty="0" smtClean="0"/>
          </a:p>
          <a:p>
            <a:pPr marL="112713" lvl="1" indent="0">
              <a:spcAft>
                <a:spcPts val="1200"/>
              </a:spcAft>
              <a:buNone/>
            </a:pPr>
            <a:endParaRPr lang="en-US" sz="2800" dirty="0" smtClean="0"/>
          </a:p>
          <a:p>
            <a:pPr marL="569913" lvl="1" indent="-457200">
              <a:spcAft>
                <a:spcPts val="1200"/>
              </a:spcAft>
              <a:buFont typeface="Arial" panose="020B0604020202020204" pitchFamily="34" charset="0"/>
              <a:buChar char="•"/>
            </a:pPr>
            <a:endParaRPr lang="en-US" sz="2800" dirty="0" smtClean="0"/>
          </a:p>
          <a:p>
            <a:pPr marL="112713" lvl="1" indent="0">
              <a:spcAft>
                <a:spcPts val="1200"/>
              </a:spcAft>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a:p>
        </p:txBody>
      </p:sp>
      <p:pic>
        <p:nvPicPr>
          <p:cNvPr id="2050" name="Picture 2" descr="State Operations Center (S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162" y="3810000"/>
            <a:ext cx="35718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517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It’s not a matter of IF a disaster will strike…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787" y="2790825"/>
            <a:ext cx="2638425" cy="1733550"/>
          </a:xfrm>
          <a:prstGeom prst="rect">
            <a:avLst/>
          </a:prstGeom>
        </p:spPr>
      </p:pic>
      <p:pic>
        <p:nvPicPr>
          <p:cNvPr id="6" name="Content Placeholder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25" y="1022677"/>
            <a:ext cx="8565356" cy="5139214"/>
          </a:xfrm>
          <a:prstGeom prst="rect">
            <a:avLst/>
          </a:prstGeom>
          <a:ln w="38100" cap="sq">
            <a:noFill/>
            <a:prstDash val="solid"/>
            <a:miter lim="800000"/>
          </a:ln>
          <a:effectLst>
            <a:outerShdw blurRad="292100" dist="139700" dir="2700000" algn="tl" rotWithShape="0">
              <a:srgbClr val="000000">
                <a:alpha val="43000"/>
              </a:srgbClr>
            </a:outerShdw>
          </a:effectLst>
        </p:spPr>
      </p:pic>
    </p:spTree>
    <p:extLst>
      <p:ext uri="{BB962C8B-B14F-4D97-AF65-F5344CB8AC3E}">
        <p14:creationId xmlns:p14="http://schemas.microsoft.com/office/powerpoint/2010/main" val="22822473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Districts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57200"/>
            <a:ext cx="6477000" cy="6029058"/>
          </a:xfrm>
          <a:prstGeom prst="rect">
            <a:avLst/>
          </a:prstGeom>
        </p:spPr>
      </p:pic>
      <p:pic>
        <p:nvPicPr>
          <p:cNvPr id="11" name="Picture 10"/>
          <p:cNvPicPr>
            <a:picLocks noChangeAspect="1"/>
          </p:cNvPicPr>
          <p:nvPr/>
        </p:nvPicPr>
        <p:blipFill>
          <a:blip r:embed="rId4"/>
          <a:stretch>
            <a:fillRect/>
          </a:stretch>
        </p:blipFill>
        <p:spPr>
          <a:xfrm>
            <a:off x="152400" y="1246649"/>
            <a:ext cx="1614616" cy="1600200"/>
          </a:xfrm>
          <a:prstGeom prst="rect">
            <a:avLst/>
          </a:prstGeom>
        </p:spPr>
      </p:pic>
      <p:pic>
        <p:nvPicPr>
          <p:cNvPr id="12" name="Picture 11"/>
          <p:cNvPicPr>
            <a:picLocks noChangeAspect="1"/>
          </p:cNvPicPr>
          <p:nvPr/>
        </p:nvPicPr>
        <p:blipFill>
          <a:blip r:embed="rId5"/>
          <a:stretch>
            <a:fillRect/>
          </a:stretch>
        </p:blipFill>
        <p:spPr>
          <a:xfrm>
            <a:off x="5029200" y="4876800"/>
            <a:ext cx="1562100" cy="1431925"/>
          </a:xfrm>
          <a:prstGeom prst="rect">
            <a:avLst/>
          </a:prstGeom>
        </p:spPr>
      </p:pic>
      <p:sp>
        <p:nvSpPr>
          <p:cNvPr id="5" name="TextBox 4"/>
          <p:cNvSpPr txBox="1"/>
          <p:nvPr/>
        </p:nvSpPr>
        <p:spPr>
          <a:xfrm>
            <a:off x="6043749" y="234973"/>
            <a:ext cx="3061063" cy="3370153"/>
          </a:xfrm>
          <a:prstGeom prst="rect">
            <a:avLst/>
          </a:prstGeom>
          <a:noFill/>
        </p:spPr>
        <p:txBody>
          <a:bodyPr wrap="square" rtlCol="0">
            <a:spAutoFit/>
          </a:bodyPr>
          <a:lstStyle/>
          <a:p>
            <a:pPr marL="174625" indent="-174625">
              <a:spcAft>
                <a:spcPts val="600"/>
              </a:spcAft>
              <a:buFont typeface="Arial" panose="020B0604020202020204" pitchFamily="34" charset="0"/>
              <a:buChar char="•"/>
            </a:pPr>
            <a:r>
              <a:rPr lang="en-US" dirty="0" smtClean="0">
                <a:solidFill>
                  <a:schemeClr val="tx2"/>
                </a:solidFill>
              </a:rPr>
              <a:t>31 Disaster Districts</a:t>
            </a:r>
          </a:p>
          <a:p>
            <a:pPr marL="174625" indent="-174625">
              <a:spcAft>
                <a:spcPts val="600"/>
              </a:spcAft>
              <a:buFont typeface="Arial" panose="020B0604020202020204" pitchFamily="34" charset="0"/>
              <a:buChar char="•"/>
            </a:pPr>
            <a:r>
              <a:rPr lang="en-US" dirty="0" smtClean="0">
                <a:solidFill>
                  <a:schemeClr val="tx2"/>
                </a:solidFill>
              </a:rPr>
              <a:t>Initial source of state emergency assistance for local governments</a:t>
            </a:r>
          </a:p>
          <a:p>
            <a:pPr marL="174625" indent="-174625">
              <a:spcAft>
                <a:spcPts val="600"/>
              </a:spcAft>
              <a:buFont typeface="Arial" panose="020B0604020202020204" pitchFamily="34" charset="0"/>
              <a:buChar char="•"/>
            </a:pPr>
            <a:r>
              <a:rPr lang="en-US" dirty="0" smtClean="0">
                <a:solidFill>
                  <a:schemeClr val="tx2"/>
                </a:solidFill>
              </a:rPr>
              <a:t>Led by a Chairman (i.e., local Texas Highway Patrol commander)</a:t>
            </a:r>
          </a:p>
          <a:p>
            <a:pPr marL="174625" indent="-174625">
              <a:spcAft>
                <a:spcPts val="600"/>
              </a:spcAft>
              <a:buFont typeface="Arial" panose="020B0604020202020204" pitchFamily="34" charset="0"/>
              <a:buChar char="•"/>
            </a:pPr>
            <a:r>
              <a:rPr lang="en-US" dirty="0" smtClean="0">
                <a:solidFill>
                  <a:schemeClr val="tx2"/>
                </a:solidFill>
              </a:rPr>
              <a:t>If local resources are not available, the Disaster Chairman sends request to SOC</a:t>
            </a:r>
            <a:endParaRPr lang="en-US" dirty="0">
              <a:solidFill>
                <a:schemeClr val="tx2"/>
              </a:solidFill>
            </a:endParaRPr>
          </a:p>
        </p:txBody>
      </p:sp>
    </p:spTree>
    <p:extLst>
      <p:ext uri="{BB962C8B-B14F-4D97-AF65-F5344CB8AC3E}">
        <p14:creationId xmlns:p14="http://schemas.microsoft.com/office/powerpoint/2010/main" val="15155108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Local Emergency Officials &amp; Organizations</a:t>
            </a:r>
            <a:endParaRPr lang="en-US" b="1" dirty="0">
              <a:solidFill>
                <a:schemeClr val="accent1"/>
              </a:solidFill>
            </a:endParaRPr>
          </a:p>
        </p:txBody>
      </p:sp>
      <p:sp>
        <p:nvSpPr>
          <p:cNvPr id="3" name="Content Placeholder 2"/>
          <p:cNvSpPr>
            <a:spLocks noGrp="1"/>
          </p:cNvSpPr>
          <p:nvPr>
            <p:ph idx="1"/>
          </p:nvPr>
        </p:nvSpPr>
        <p:spPr>
          <a:xfrm>
            <a:off x="503101" y="1065508"/>
            <a:ext cx="8001000" cy="4876800"/>
          </a:xfrm>
        </p:spPr>
        <p:txBody>
          <a:bodyPr/>
          <a:lstStyle/>
          <a:p>
            <a:pPr marL="112712" lvl="1" indent="0">
              <a:spcAft>
                <a:spcPts val="1200"/>
              </a:spcAft>
              <a:buNone/>
            </a:pPr>
            <a:r>
              <a:rPr lang="en-US" sz="2800" dirty="0" smtClean="0"/>
              <a:t>Mayors &amp; County </a:t>
            </a:r>
            <a:r>
              <a:rPr lang="en-US" sz="2800" dirty="0"/>
              <a:t>Judges have responsibility </a:t>
            </a:r>
            <a:r>
              <a:rPr lang="en-US" sz="2800" dirty="0" smtClean="0"/>
              <a:t>for local </a:t>
            </a:r>
            <a:r>
              <a:rPr lang="en-US" sz="2800" dirty="0"/>
              <a:t>emergency preparedness and </a:t>
            </a:r>
            <a:r>
              <a:rPr lang="en-US" sz="2800" dirty="0" smtClean="0"/>
              <a:t>response.</a:t>
            </a:r>
          </a:p>
          <a:p>
            <a:pPr marL="969963" lvl="2" indent="-457200">
              <a:spcAft>
                <a:spcPts val="1200"/>
              </a:spcAft>
              <a:buFont typeface="Arial" panose="020B0604020202020204" pitchFamily="34" charset="0"/>
              <a:buChar char="‒"/>
            </a:pPr>
            <a:r>
              <a:rPr lang="en-US" sz="2600" dirty="0"/>
              <a:t>M</a:t>
            </a:r>
            <a:r>
              <a:rPr lang="en-US" sz="2600" dirty="0" smtClean="0"/>
              <a:t>ay </a:t>
            </a:r>
            <a:r>
              <a:rPr lang="en-US" sz="2600" dirty="0"/>
              <a:t>appoint an Emergency Management Coordinator </a:t>
            </a:r>
            <a:r>
              <a:rPr lang="en-US" sz="2600" dirty="0" smtClean="0"/>
              <a:t>to </a:t>
            </a:r>
            <a:r>
              <a:rPr lang="en-US" sz="2600" dirty="0"/>
              <a:t>manage day-to-day </a:t>
            </a:r>
            <a:r>
              <a:rPr lang="en-US" sz="2600" dirty="0" smtClean="0"/>
              <a:t>program.</a:t>
            </a:r>
          </a:p>
          <a:p>
            <a:pPr marL="979488" lvl="1" indent="-457200">
              <a:spcBef>
                <a:spcPts val="0"/>
              </a:spcBef>
              <a:buFont typeface="Arial" panose="020B0604020202020204" pitchFamily="34" charset="0"/>
              <a:buChar char="‒"/>
            </a:pPr>
            <a:r>
              <a:rPr lang="en-US" sz="2800" dirty="0" smtClean="0"/>
              <a:t>Can </a:t>
            </a:r>
            <a:r>
              <a:rPr lang="en-US" sz="2800" dirty="0"/>
              <a:t>request additional assistance from the </a:t>
            </a:r>
            <a:r>
              <a:rPr lang="en-US" sz="2800" dirty="0" smtClean="0"/>
              <a:t>District Chairman when </a:t>
            </a:r>
            <a:r>
              <a:rPr lang="en-US" sz="2800" dirty="0"/>
              <a:t>they exhaust or identify a gap in resources.</a:t>
            </a:r>
          </a:p>
          <a:p>
            <a:pPr marL="112713" lvl="1" indent="0">
              <a:spcAft>
                <a:spcPts val="1200"/>
              </a:spcAft>
              <a:buNone/>
            </a:pPr>
            <a:endParaRPr lang="en-US" sz="2800" dirty="0" smtClean="0"/>
          </a:p>
          <a:p>
            <a:pPr marL="569913" lvl="1" indent="-457200">
              <a:spcAft>
                <a:spcPts val="1200"/>
              </a:spcAft>
              <a:buFont typeface="Arial" panose="020B0604020202020204" pitchFamily="34" charset="0"/>
              <a:buChar char="•"/>
            </a:pPr>
            <a:endParaRPr lang="en-US" sz="2800" dirty="0" smtClean="0"/>
          </a:p>
          <a:p>
            <a:pPr marL="112713" lvl="1" indent="0">
              <a:spcAft>
                <a:spcPts val="1200"/>
              </a:spcAft>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a:p>
        </p:txBody>
      </p:sp>
      <p:pic>
        <p:nvPicPr>
          <p:cNvPr id="3074" name="Picture 2" descr="Image result for may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521791"/>
            <a:ext cx="26574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ju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109" y="4521791"/>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5780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Other Critical Relationships</a:t>
            </a:r>
            <a:endParaRPr lang="en-US" b="1" dirty="0">
              <a:solidFill>
                <a:schemeClr val="accent1"/>
              </a:solidFill>
            </a:endParaRPr>
          </a:p>
        </p:txBody>
      </p:sp>
      <p:sp>
        <p:nvSpPr>
          <p:cNvPr id="3" name="Content Placeholder 2"/>
          <p:cNvSpPr>
            <a:spLocks noGrp="1"/>
          </p:cNvSpPr>
          <p:nvPr>
            <p:ph idx="1"/>
          </p:nvPr>
        </p:nvSpPr>
        <p:spPr>
          <a:xfrm>
            <a:off x="228600" y="990600"/>
            <a:ext cx="8001000" cy="4876800"/>
          </a:xfrm>
        </p:spPr>
        <p:txBody>
          <a:bodyPr/>
          <a:lstStyle/>
          <a:p>
            <a:pPr marL="569913" lvl="1" indent="-457200">
              <a:buFont typeface="Arial" panose="020B0604020202020204" pitchFamily="34" charset="0"/>
              <a:buChar char="•"/>
            </a:pPr>
            <a:r>
              <a:rPr lang="en-US" sz="2800" dirty="0" smtClean="0"/>
              <a:t>Mutual Aid</a:t>
            </a:r>
          </a:p>
          <a:p>
            <a:pPr marL="636588" indent="0">
              <a:spcBef>
                <a:spcPts val="0"/>
              </a:spcBef>
              <a:buNone/>
            </a:pPr>
            <a:r>
              <a:rPr lang="en-US" sz="2800" dirty="0" smtClean="0"/>
              <a:t>Agreements </a:t>
            </a:r>
            <a:r>
              <a:rPr lang="en-US" sz="2800" dirty="0"/>
              <a:t>with neighboring jurisdictions may allow local jurisdictions to manage incidents without state assistance. </a:t>
            </a:r>
          </a:p>
          <a:p>
            <a:pPr marL="569913" lvl="1" indent="-457200">
              <a:spcBef>
                <a:spcPts val="1800"/>
              </a:spcBef>
              <a:buFont typeface="Arial" panose="020B0604020202020204" pitchFamily="34" charset="0"/>
              <a:buChar char="•"/>
            </a:pPr>
            <a:r>
              <a:rPr lang="en-US" sz="2800" dirty="0"/>
              <a:t>Interstate Emergency Response Support Plan </a:t>
            </a:r>
            <a:r>
              <a:rPr lang="en-US" sz="2800" dirty="0" smtClean="0"/>
              <a:t>Collective </a:t>
            </a:r>
            <a:r>
              <a:rPr lang="en-US" sz="2800" dirty="0"/>
              <a:t>agreement between the five FEMA Region VI states to provide immediate response and support using a unified command structure. </a:t>
            </a:r>
          </a:p>
          <a:p>
            <a:pPr marL="569913" lvl="1" indent="-457200">
              <a:spcAft>
                <a:spcPts val="1200"/>
              </a:spcAft>
              <a:buFont typeface="Arial" panose="020B0604020202020204" pitchFamily="34" charset="0"/>
              <a:buChar char="•"/>
            </a:pPr>
            <a:endParaRPr lang="en-US" sz="2800" dirty="0" smtClean="0"/>
          </a:p>
          <a:p>
            <a:pPr marL="112713" lvl="1" indent="0">
              <a:spcAft>
                <a:spcPts val="1200"/>
              </a:spcAft>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a:p>
        </p:txBody>
      </p:sp>
    </p:spTree>
    <p:extLst>
      <p:ext uri="{BB962C8B-B14F-4D97-AF65-F5344CB8AC3E}">
        <p14:creationId xmlns:p14="http://schemas.microsoft.com/office/powerpoint/2010/main" val="640089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Reporting Out</a:t>
            </a:r>
            <a:endParaRPr lang="en-US" b="1" dirty="0">
              <a:solidFill>
                <a:schemeClr val="accent1"/>
              </a:solidFill>
            </a:endParaRPr>
          </a:p>
        </p:txBody>
      </p:sp>
      <p:sp>
        <p:nvSpPr>
          <p:cNvPr id="3" name="Content Placeholder 2"/>
          <p:cNvSpPr>
            <a:spLocks noGrp="1"/>
          </p:cNvSpPr>
          <p:nvPr>
            <p:ph idx="1"/>
          </p:nvPr>
        </p:nvSpPr>
        <p:spPr>
          <a:xfrm>
            <a:off x="1094014" y="1828800"/>
            <a:ext cx="7467600" cy="4876800"/>
          </a:xfrm>
        </p:spPr>
        <p:txBody>
          <a:bodyPr/>
          <a:lstStyle/>
          <a:p>
            <a:pPr marL="461963" lvl="1" indent="-461963">
              <a:lnSpc>
                <a:spcPct val="150000"/>
              </a:lnSpc>
              <a:spcAft>
                <a:spcPts val="1200"/>
              </a:spcAft>
              <a:buFont typeface="+mj-lt"/>
              <a:buAutoNum type="arabicPeriod" startAt="4"/>
            </a:pPr>
            <a:r>
              <a:rPr lang="en-US" sz="2800" b="1" dirty="0" smtClean="0"/>
              <a:t>Recognize </a:t>
            </a:r>
            <a:r>
              <a:rPr lang="en-US" sz="2800" b="1" dirty="0"/>
              <a:t>types of information required by outside agencies in an extreme natural </a:t>
            </a:r>
            <a:r>
              <a:rPr lang="en-US" sz="2800" b="1" dirty="0" smtClean="0"/>
              <a:t>event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077" y="4267200"/>
            <a:ext cx="2006023" cy="1905000"/>
          </a:xfrm>
          <a:prstGeom prst="rect">
            <a:avLst/>
          </a:prstGeom>
        </p:spPr>
      </p:pic>
    </p:spTree>
    <p:extLst>
      <p:ext uri="{BB962C8B-B14F-4D97-AF65-F5344CB8AC3E}">
        <p14:creationId xmlns:p14="http://schemas.microsoft.com/office/powerpoint/2010/main" val="390424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Reporting Out</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a:p>
        </p:txBody>
      </p:sp>
      <p:graphicFrame>
        <p:nvGraphicFramePr>
          <p:cNvPr id="6" name="Diagram 5"/>
          <p:cNvGraphicFramePr/>
          <p:nvPr>
            <p:extLst>
              <p:ext uri="{D42A27DB-BD31-4B8C-83A1-F6EECF244321}">
                <p14:modId xmlns:p14="http://schemas.microsoft.com/office/powerpoint/2010/main" val="3528711004"/>
              </p:ext>
            </p:extLst>
          </p:nvPr>
        </p:nvGraphicFramePr>
        <p:xfrm>
          <a:off x="-228600" y="80397"/>
          <a:ext cx="10287000" cy="6317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04060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Reporting Out - PUCT</a:t>
            </a:r>
            <a:endParaRPr lang="en-US" b="1" dirty="0">
              <a:solidFill>
                <a:schemeClr val="accent1"/>
              </a:solidFill>
            </a:endParaRPr>
          </a:p>
        </p:txBody>
      </p:sp>
      <p:sp>
        <p:nvSpPr>
          <p:cNvPr id="3" name="Content Placeholder 2"/>
          <p:cNvSpPr>
            <a:spLocks noGrp="1"/>
          </p:cNvSpPr>
          <p:nvPr>
            <p:ph idx="1"/>
          </p:nvPr>
        </p:nvSpPr>
        <p:spPr>
          <a:xfrm>
            <a:off x="428625" y="1371600"/>
            <a:ext cx="7467600" cy="4876800"/>
          </a:xfrm>
        </p:spPr>
        <p:txBody>
          <a:bodyPr/>
          <a:lstStyle/>
          <a:p>
            <a:pPr marL="687388" lvl="1" indent="-342900">
              <a:spcAft>
                <a:spcPts val="1200"/>
              </a:spcAft>
              <a:buFont typeface="Arial" panose="020B0604020202020204" pitchFamily="34" charset="0"/>
              <a:buChar char="•"/>
            </a:pPr>
            <a:r>
              <a:rPr lang="en-US" sz="2000" dirty="0"/>
              <a:t>PUCT Subst. R. </a:t>
            </a:r>
            <a:r>
              <a:rPr lang="en-US" sz="2000" dirty="0" smtClean="0"/>
              <a:t>25.53(f) specifies reporting requirements</a:t>
            </a:r>
          </a:p>
          <a:p>
            <a:pPr marL="687388" lvl="1" indent="-342900">
              <a:spcAft>
                <a:spcPts val="1200"/>
              </a:spcAft>
              <a:buFont typeface="Arial" panose="020B0604020202020204" pitchFamily="34" charset="0"/>
              <a:buChar char="•"/>
            </a:pPr>
            <a:endParaRPr lang="en-US" sz="2000" dirty="0"/>
          </a:p>
          <a:p>
            <a:pPr marL="687388" lvl="1" indent="-342900">
              <a:spcAft>
                <a:spcPts val="1200"/>
              </a:spcAft>
              <a:buFont typeface="Arial" panose="020B0604020202020204" pitchFamily="34" charset="0"/>
              <a:buChar char="•"/>
            </a:pPr>
            <a:endParaRPr lang="en-US" sz="2000" dirty="0" smtClean="0"/>
          </a:p>
          <a:p>
            <a:pPr marL="687388" lvl="1" indent="-342900">
              <a:spcAft>
                <a:spcPts val="1200"/>
              </a:spcAft>
              <a:buFont typeface="Arial" panose="020B0604020202020204" pitchFamily="34" charset="0"/>
              <a:buChar char="•"/>
            </a:pPr>
            <a:endParaRPr lang="en-US" sz="2000" dirty="0"/>
          </a:p>
          <a:p>
            <a:pPr marL="687388" lvl="1" indent="-342900">
              <a:spcAft>
                <a:spcPts val="1200"/>
              </a:spcAft>
              <a:buFont typeface="Arial" panose="020B0604020202020204" pitchFamily="34" charset="0"/>
              <a:buChar char="•"/>
            </a:pPr>
            <a:endParaRPr lang="en-US" sz="2000" dirty="0" smtClean="0"/>
          </a:p>
          <a:p>
            <a:pPr marL="687388" lvl="1" indent="-342900">
              <a:spcAft>
                <a:spcPts val="1200"/>
              </a:spcAft>
              <a:buFont typeface="Arial" panose="020B0604020202020204" pitchFamily="34" charset="0"/>
              <a:buChar char="•"/>
            </a:pPr>
            <a:endParaRPr lang="en-US" sz="2000" dirty="0"/>
          </a:p>
          <a:p>
            <a:pPr marL="687388" lvl="1" indent="-342900">
              <a:spcAft>
                <a:spcPts val="1200"/>
              </a:spcAft>
              <a:buFont typeface="Arial" panose="020B0604020202020204" pitchFamily="34" charset="0"/>
              <a:buChar char="•"/>
            </a:pPr>
            <a:r>
              <a:rPr lang="en-US" sz="2000" dirty="0" smtClean="0"/>
              <a:t>ERCOT provides the PUCT </a:t>
            </a:r>
            <a:r>
              <a:rPr lang="en-US" sz="2000" dirty="0"/>
              <a:t>updates with every </a:t>
            </a:r>
            <a:r>
              <a:rPr lang="en-US" sz="2000" dirty="0" smtClean="0"/>
              <a:t/>
            </a:r>
            <a:br>
              <a:rPr lang="en-US" sz="2000" dirty="0" smtClean="0"/>
            </a:br>
            <a:r>
              <a:rPr lang="en-US" sz="2000" dirty="0" smtClean="0"/>
              <a:t>Operating Condition Notice (OCN), </a:t>
            </a:r>
            <a:r>
              <a:rPr lang="en-US" sz="2000" dirty="0"/>
              <a:t>Advisory, Watch</a:t>
            </a:r>
            <a:r>
              <a:rPr lang="en-US" sz="2000" dirty="0" smtClean="0"/>
              <a:t>,</a:t>
            </a:r>
            <a:br>
              <a:rPr lang="en-US" sz="2000" dirty="0" smtClean="0"/>
            </a:br>
            <a:r>
              <a:rPr lang="en-US" sz="2000" dirty="0" smtClean="0"/>
              <a:t>and Emergency.</a:t>
            </a:r>
          </a:p>
          <a:p>
            <a:pPr marL="687388" lvl="1" indent="-342900">
              <a:spcAft>
                <a:spcPts val="1200"/>
              </a:spcAft>
              <a:buFont typeface="Arial" panose="020B0604020202020204" pitchFamily="34" charset="0"/>
              <a:buChar char="•"/>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a:p>
        </p:txBody>
      </p:sp>
      <p:pic>
        <p:nvPicPr>
          <p:cNvPr id="6" name="Picture 5"/>
          <p:cNvPicPr>
            <a:picLocks noChangeAspect="1"/>
          </p:cNvPicPr>
          <p:nvPr/>
        </p:nvPicPr>
        <p:blipFill>
          <a:blip r:embed="rId3"/>
          <a:stretch>
            <a:fillRect/>
          </a:stretch>
        </p:blipFill>
        <p:spPr>
          <a:xfrm>
            <a:off x="657225" y="2133600"/>
            <a:ext cx="8410575" cy="1676400"/>
          </a:xfrm>
          <a:prstGeom prst="rect">
            <a:avLst/>
          </a:prstGeom>
          <a:effectLst>
            <a:outerShdw blurRad="50800" dist="50800" dir="5400000" algn="ctr" rotWithShape="0">
              <a:schemeClr val="tx2"/>
            </a:outerShdw>
          </a:effectLst>
        </p:spPr>
      </p:pic>
      <p:pic>
        <p:nvPicPr>
          <p:cNvPr id="7" name="Picture 6" descr="PUC Interchange - Windows Internet Explorer provided by -=ERCOT=-"/>
          <p:cNvPicPr>
            <a:picLocks noChangeAspect="1"/>
          </p:cNvPicPr>
          <p:nvPr/>
        </p:nvPicPr>
        <p:blipFill rotWithShape="1">
          <a:blip r:embed="rId4">
            <a:extLst>
              <a:ext uri="{28A0092B-C50C-407E-A947-70E740481C1C}">
                <a14:useLocalDpi xmlns:a14="http://schemas.microsoft.com/office/drawing/2010/main" val="0"/>
              </a:ext>
            </a:extLst>
          </a:blip>
          <a:srcRect l="34167" t="15090" r="49166" b="60216"/>
          <a:stretch/>
        </p:blipFill>
        <p:spPr>
          <a:xfrm>
            <a:off x="7110778" y="4582886"/>
            <a:ext cx="2033222" cy="1829900"/>
          </a:xfrm>
          <a:prstGeom prst="rect">
            <a:avLst/>
          </a:prstGeom>
        </p:spPr>
      </p:pic>
    </p:spTree>
    <p:extLst>
      <p:ext uri="{BB962C8B-B14F-4D97-AF65-F5344CB8AC3E}">
        <p14:creationId xmlns:p14="http://schemas.microsoft.com/office/powerpoint/2010/main" val="18239605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Reporting Out – DOE</a:t>
            </a:r>
            <a:endParaRPr lang="en-US" b="1" dirty="0">
              <a:solidFill>
                <a:schemeClr val="accent1"/>
              </a:solidFill>
            </a:endParaRPr>
          </a:p>
        </p:txBody>
      </p:sp>
      <p:sp>
        <p:nvSpPr>
          <p:cNvPr id="3" name="Content Placeholder 2"/>
          <p:cNvSpPr>
            <a:spLocks noGrp="1"/>
          </p:cNvSpPr>
          <p:nvPr>
            <p:ph idx="1"/>
          </p:nvPr>
        </p:nvSpPr>
        <p:spPr>
          <a:xfrm>
            <a:off x="15240" y="1510439"/>
            <a:ext cx="3020514" cy="4876800"/>
          </a:xfrm>
        </p:spPr>
        <p:txBody>
          <a:bodyPr/>
          <a:lstStyle/>
          <a:p>
            <a:pPr marL="574675" lvl="1" indent="-230188">
              <a:spcAft>
                <a:spcPts val="600"/>
              </a:spcAft>
              <a:buFont typeface="Arial" panose="020B0604020202020204" pitchFamily="34" charset="0"/>
              <a:buChar char="•"/>
            </a:pPr>
            <a:r>
              <a:rPr lang="en-US" sz="1800" dirty="0" smtClean="0"/>
              <a:t>Collects information on electric incidents and emergencies</a:t>
            </a:r>
          </a:p>
          <a:p>
            <a:pPr marL="574675" lvl="1" indent="-230188">
              <a:spcAft>
                <a:spcPts val="600"/>
              </a:spcAft>
              <a:buFont typeface="Arial" panose="020B0604020202020204" pitchFamily="34" charset="0"/>
              <a:buChar char="•"/>
            </a:pPr>
            <a:r>
              <a:rPr lang="en-US" sz="1800" dirty="0" smtClean="0"/>
              <a:t>Assists DOE fulfill overall national security and other energy emergency management responsibilities</a:t>
            </a:r>
          </a:p>
          <a:p>
            <a:pPr marL="574675" lvl="1" indent="-230188">
              <a:spcAft>
                <a:spcPts val="600"/>
              </a:spcAft>
              <a:buFont typeface="Arial" panose="020B0604020202020204" pitchFamily="34" charset="0"/>
              <a:buChar char="•"/>
            </a:pPr>
            <a:r>
              <a:rPr lang="en-US" sz="1800" dirty="0" smtClean="0"/>
              <a:t>Initial submission deadlines of one and six hours of incident.</a:t>
            </a:r>
          </a:p>
          <a:p>
            <a:pPr marL="574675" lvl="1" indent="-230188">
              <a:spcAft>
                <a:spcPts val="600"/>
              </a:spcAft>
              <a:buFont typeface="Arial" panose="020B0604020202020204" pitchFamily="34" charset="0"/>
              <a:buChar char="•"/>
            </a:pPr>
            <a:r>
              <a:rPr lang="en-US" sz="1800" dirty="0" smtClean="0"/>
              <a:t>Final report within 72 hours.</a:t>
            </a:r>
            <a:endParaRPr lang="en-US" sz="1600" dirty="0" smtClean="0"/>
          </a:p>
          <a:p>
            <a:pPr marL="687388" lvl="1" indent="-342900">
              <a:spcAft>
                <a:spcPts val="1200"/>
              </a:spcAft>
              <a:buFont typeface="Arial" panose="020B0604020202020204" pitchFamily="34" charset="0"/>
              <a:buChar char="•"/>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a:p>
        </p:txBody>
      </p:sp>
      <p:pic>
        <p:nvPicPr>
          <p:cNvPr id="5" name="Picture 4"/>
          <p:cNvPicPr>
            <a:picLocks noChangeAspect="1"/>
          </p:cNvPicPr>
          <p:nvPr/>
        </p:nvPicPr>
        <p:blipFill>
          <a:blip r:embed="rId3"/>
          <a:stretch>
            <a:fillRect/>
          </a:stretch>
        </p:blipFill>
        <p:spPr>
          <a:xfrm>
            <a:off x="3201217" y="1484313"/>
            <a:ext cx="5857875" cy="5076825"/>
          </a:xfrm>
          <a:prstGeom prst="rect">
            <a:avLst/>
          </a:prstGeom>
        </p:spPr>
      </p:pic>
      <p:sp>
        <p:nvSpPr>
          <p:cNvPr id="6" name="TextBox 5"/>
          <p:cNvSpPr txBox="1"/>
          <p:nvPr/>
        </p:nvSpPr>
        <p:spPr>
          <a:xfrm>
            <a:off x="381000" y="788126"/>
            <a:ext cx="8936492" cy="707886"/>
          </a:xfrm>
          <a:prstGeom prst="rect">
            <a:avLst/>
          </a:prstGeom>
          <a:noFill/>
        </p:spPr>
        <p:txBody>
          <a:bodyPr wrap="square" rtlCol="0">
            <a:spAutoFit/>
          </a:bodyPr>
          <a:lstStyle/>
          <a:p>
            <a:pPr marL="0" lvl="1">
              <a:spcAft>
                <a:spcPts val="1200"/>
              </a:spcAft>
              <a:buNone/>
            </a:pPr>
            <a:r>
              <a:rPr lang="en-US" sz="2000" dirty="0">
                <a:solidFill>
                  <a:schemeClr val="tx2"/>
                </a:solidFill>
              </a:rPr>
              <a:t>U.S. Department of Energy (DOE) Electric Emergency Incident and Disturbance Report (Form OE-417) </a:t>
            </a:r>
          </a:p>
        </p:txBody>
      </p:sp>
    </p:spTree>
    <p:extLst>
      <p:ext uri="{BB962C8B-B14F-4D97-AF65-F5344CB8AC3E}">
        <p14:creationId xmlns:p14="http://schemas.microsoft.com/office/powerpoint/2010/main" val="38315593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Reporting Out – DOE OE-417</a:t>
            </a:r>
            <a:endParaRPr lang="en-US" b="1" dirty="0">
              <a:solidFill>
                <a:schemeClr val="accent1"/>
              </a:solidFill>
            </a:endParaRPr>
          </a:p>
        </p:txBody>
      </p:sp>
      <p:sp>
        <p:nvSpPr>
          <p:cNvPr id="3" name="Content Placeholder 2"/>
          <p:cNvSpPr>
            <a:spLocks noGrp="1"/>
          </p:cNvSpPr>
          <p:nvPr>
            <p:ph idx="1"/>
          </p:nvPr>
        </p:nvSpPr>
        <p:spPr>
          <a:xfrm>
            <a:off x="381000" y="766354"/>
            <a:ext cx="8382000" cy="4876800"/>
          </a:xfrm>
        </p:spPr>
        <p:txBody>
          <a:bodyPr/>
          <a:lstStyle/>
          <a:p>
            <a:pPr marL="0" lvl="1" indent="4763">
              <a:buNone/>
            </a:pPr>
            <a:r>
              <a:rPr lang="en-US" sz="2000" dirty="0" smtClean="0"/>
              <a:t>Scenarios requiring reporting within </a:t>
            </a:r>
            <a:r>
              <a:rPr lang="en-US" sz="2000" b="1" u="sng" dirty="0" smtClean="0"/>
              <a:t>one hour</a:t>
            </a:r>
            <a:r>
              <a:rPr lang="en-US" sz="2000" b="1" dirty="0" smtClean="0"/>
              <a:t> </a:t>
            </a:r>
            <a:r>
              <a:rPr lang="en-US" sz="2000" dirty="0" smtClean="0"/>
              <a:t>of incident:</a:t>
            </a:r>
          </a:p>
          <a:p>
            <a:pPr marL="342900" lvl="1" indent="-342900">
              <a:buFont typeface="+mj-lt"/>
              <a:buAutoNum type="arabicPeriod"/>
            </a:pPr>
            <a:r>
              <a:rPr lang="en-US" sz="1800" dirty="0" smtClean="0"/>
              <a:t>Physical attack that causes major interruptions or impacts to critical infrastructure facilities or to operations</a:t>
            </a:r>
          </a:p>
          <a:p>
            <a:pPr marL="342900" lvl="1" indent="-342900">
              <a:spcBef>
                <a:spcPts val="600"/>
              </a:spcBef>
              <a:buFont typeface="+mj-lt"/>
              <a:buAutoNum type="arabicPeriod"/>
            </a:pPr>
            <a:r>
              <a:rPr lang="en-US" sz="1800" dirty="0" smtClean="0"/>
              <a:t>Cyber event that causes interruptions of electrical system operations</a:t>
            </a:r>
          </a:p>
          <a:p>
            <a:pPr marL="342900" lvl="1" indent="-342900">
              <a:spcBef>
                <a:spcPts val="600"/>
              </a:spcBef>
              <a:buFont typeface="+mj-lt"/>
              <a:buAutoNum type="arabicPeriod"/>
            </a:pPr>
            <a:r>
              <a:rPr lang="en-US" sz="1800" dirty="0" smtClean="0"/>
              <a:t>Complete operational failure or shut-down of the transmission and/or distribution electrical system</a:t>
            </a:r>
          </a:p>
          <a:p>
            <a:pPr marL="342900" lvl="1" indent="-342900">
              <a:spcBef>
                <a:spcPts val="600"/>
              </a:spcBef>
              <a:buFont typeface="+mj-lt"/>
              <a:buAutoNum type="arabicPeriod"/>
            </a:pPr>
            <a:r>
              <a:rPr lang="en-US" sz="1800" dirty="0" smtClean="0"/>
              <a:t>Electrical System Separation (Islanding) where part or parts of a power grid remain(s) operational in an otherwise blacked out area or within the partial failure of an integrated electrical system</a:t>
            </a:r>
          </a:p>
          <a:p>
            <a:pPr marL="342900" lvl="1" indent="-342900">
              <a:spcBef>
                <a:spcPts val="600"/>
              </a:spcBef>
              <a:buFont typeface="+mj-lt"/>
              <a:buAutoNum type="arabicPeriod"/>
            </a:pPr>
            <a:r>
              <a:rPr lang="en-US" sz="1800" dirty="0" smtClean="0"/>
              <a:t>Uncontrolled loss of 300 MW or more of firm system loads for more than 15 minutes from a single incident</a:t>
            </a:r>
          </a:p>
          <a:p>
            <a:pPr marL="342900" lvl="1" indent="-342900">
              <a:spcBef>
                <a:spcPts val="600"/>
              </a:spcBef>
              <a:buFont typeface="+mj-lt"/>
              <a:buAutoNum type="arabicPeriod"/>
            </a:pPr>
            <a:r>
              <a:rPr lang="en-US" sz="1800" dirty="0" smtClean="0"/>
              <a:t>Load shedding of 100 MW or more implemented under emergency operational policy</a:t>
            </a:r>
          </a:p>
          <a:p>
            <a:pPr marL="342900" lvl="1" indent="-342900">
              <a:spcBef>
                <a:spcPts val="600"/>
              </a:spcBef>
              <a:buFont typeface="+mj-lt"/>
              <a:buAutoNum type="arabicPeriod"/>
            </a:pPr>
            <a:r>
              <a:rPr lang="en-US" sz="1800" dirty="0" smtClean="0"/>
              <a:t>System-wide voltage reductions of 3% or more</a:t>
            </a:r>
          </a:p>
          <a:p>
            <a:pPr marL="342900" lvl="1" indent="-342900">
              <a:spcBef>
                <a:spcPts val="600"/>
              </a:spcBef>
              <a:buFont typeface="+mj-lt"/>
              <a:buAutoNum type="arabicPeriod"/>
            </a:pPr>
            <a:r>
              <a:rPr lang="en-US" sz="1800" dirty="0" smtClean="0"/>
              <a:t>Public appeal to reduce the use of electricity for purposes of</a:t>
            </a:r>
            <a:br>
              <a:rPr lang="en-US" sz="1800" dirty="0" smtClean="0"/>
            </a:br>
            <a:r>
              <a:rPr lang="en-US" sz="1800" dirty="0" smtClean="0"/>
              <a:t>maintaining the continuity of the electric power system</a:t>
            </a:r>
          </a:p>
          <a:p>
            <a:pPr marL="344488" lvl="1" indent="0">
              <a:spcAft>
                <a:spcPts val="1200"/>
              </a:spcAft>
              <a:buNone/>
            </a:pPr>
            <a:endParaRPr lang="en-US" sz="2000" dirty="0" smtClean="0"/>
          </a:p>
          <a:p>
            <a:pPr marL="687388" lvl="1" indent="-342900">
              <a:spcAft>
                <a:spcPts val="1200"/>
              </a:spcAft>
              <a:buFont typeface="Arial" panose="020B0604020202020204" pitchFamily="34" charset="0"/>
              <a:buChar char="•"/>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548" y="4873115"/>
            <a:ext cx="1554949" cy="1540078"/>
          </a:xfrm>
          <a:prstGeom prst="rect">
            <a:avLst/>
          </a:prstGeom>
        </p:spPr>
      </p:pic>
    </p:spTree>
    <p:extLst>
      <p:ext uri="{BB962C8B-B14F-4D97-AF65-F5344CB8AC3E}">
        <p14:creationId xmlns:p14="http://schemas.microsoft.com/office/powerpoint/2010/main" val="37965953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Reporting Out – DOE OE-417</a:t>
            </a:r>
            <a:endParaRPr lang="en-US" b="1" dirty="0">
              <a:solidFill>
                <a:schemeClr val="accent1"/>
              </a:solidFill>
            </a:endParaRPr>
          </a:p>
        </p:txBody>
      </p:sp>
      <p:sp>
        <p:nvSpPr>
          <p:cNvPr id="3" name="Content Placeholder 2"/>
          <p:cNvSpPr>
            <a:spLocks noGrp="1"/>
          </p:cNvSpPr>
          <p:nvPr>
            <p:ph idx="1"/>
          </p:nvPr>
        </p:nvSpPr>
        <p:spPr>
          <a:xfrm>
            <a:off x="381000" y="990600"/>
            <a:ext cx="8305800" cy="4652554"/>
          </a:xfrm>
        </p:spPr>
        <p:txBody>
          <a:bodyPr/>
          <a:lstStyle/>
          <a:p>
            <a:pPr marL="0" lvl="1" indent="4763">
              <a:buNone/>
            </a:pPr>
            <a:r>
              <a:rPr lang="en-US" sz="2000" dirty="0" smtClean="0"/>
              <a:t>Scenarios requiring reporting within </a:t>
            </a:r>
            <a:r>
              <a:rPr lang="en-US" sz="2000" b="1" u="sng" dirty="0" smtClean="0"/>
              <a:t>six hours</a:t>
            </a:r>
            <a:r>
              <a:rPr lang="en-US" sz="2000" b="1" dirty="0" smtClean="0"/>
              <a:t> </a:t>
            </a:r>
            <a:r>
              <a:rPr lang="en-US" sz="2000" dirty="0" smtClean="0"/>
              <a:t>of incident:</a:t>
            </a:r>
          </a:p>
          <a:p>
            <a:pPr marL="461963" lvl="1" indent="-461963">
              <a:spcAft>
                <a:spcPts val="600"/>
              </a:spcAft>
              <a:buFont typeface="+mj-lt"/>
              <a:buAutoNum type="arabicPeriod" startAt="9"/>
            </a:pPr>
            <a:r>
              <a:rPr lang="en-US" sz="1800" dirty="0" smtClean="0"/>
              <a:t>Physical attack that could potentially impact electric power system adequacy or reliability; or vandalism which targets components of any security systems</a:t>
            </a:r>
          </a:p>
          <a:p>
            <a:pPr marL="461963" lvl="1" indent="-461963">
              <a:spcAft>
                <a:spcPts val="600"/>
              </a:spcAft>
              <a:buFont typeface="+mj-lt"/>
              <a:buAutoNum type="arabicPeriod" startAt="9"/>
            </a:pPr>
            <a:r>
              <a:rPr lang="en-US" sz="1800" dirty="0" smtClean="0"/>
              <a:t>Cyber event that could potentially impact electric power system adequacy or reliability</a:t>
            </a:r>
          </a:p>
          <a:p>
            <a:pPr marL="461963" lvl="1" indent="-461963">
              <a:spcAft>
                <a:spcPts val="600"/>
              </a:spcAft>
              <a:buFont typeface="+mj-lt"/>
              <a:buAutoNum type="arabicPeriod" startAt="9"/>
            </a:pPr>
            <a:r>
              <a:rPr lang="en-US" sz="1800" dirty="0" smtClean="0"/>
              <a:t>Loss of electric service to more than 50,000 customers for one hour or more</a:t>
            </a:r>
          </a:p>
          <a:p>
            <a:pPr marL="461963" lvl="1" indent="-461963">
              <a:spcAft>
                <a:spcPts val="600"/>
              </a:spcAft>
              <a:buFont typeface="+mj-lt"/>
              <a:buAutoNum type="arabicPeriod" startAt="9"/>
            </a:pPr>
            <a:r>
              <a:rPr lang="en-US" sz="1800" dirty="0" smtClean="0"/>
              <a:t>Fuel supply emergencies that could impact electric power system adequacy or reliability</a:t>
            </a:r>
          </a:p>
          <a:p>
            <a:pPr marL="344488" lvl="1" indent="0">
              <a:spcAft>
                <a:spcPts val="1200"/>
              </a:spcAft>
              <a:buNone/>
            </a:pPr>
            <a:endParaRPr lang="en-US" sz="2000" dirty="0" smtClean="0"/>
          </a:p>
          <a:p>
            <a:pPr marL="687388" lvl="1" indent="-342900">
              <a:spcAft>
                <a:spcPts val="1200"/>
              </a:spcAft>
              <a:buFont typeface="Arial" panose="020B0604020202020204" pitchFamily="34" charset="0"/>
              <a:buChar char="•"/>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48</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548" y="4873115"/>
            <a:ext cx="1554949" cy="1540078"/>
          </a:xfrm>
          <a:prstGeom prst="rect">
            <a:avLst/>
          </a:prstGeom>
        </p:spPr>
      </p:pic>
    </p:spTree>
    <p:extLst>
      <p:ext uri="{BB962C8B-B14F-4D97-AF65-F5344CB8AC3E}">
        <p14:creationId xmlns:p14="http://schemas.microsoft.com/office/powerpoint/2010/main" val="1003223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Reporting Out – NERC</a:t>
            </a:r>
            <a:endParaRPr lang="en-US" b="1" dirty="0">
              <a:solidFill>
                <a:schemeClr val="accent1"/>
              </a:solidFill>
            </a:endParaRPr>
          </a:p>
        </p:txBody>
      </p:sp>
      <p:sp>
        <p:nvSpPr>
          <p:cNvPr id="3" name="Content Placeholder 2"/>
          <p:cNvSpPr>
            <a:spLocks noGrp="1"/>
          </p:cNvSpPr>
          <p:nvPr>
            <p:ph idx="1"/>
          </p:nvPr>
        </p:nvSpPr>
        <p:spPr>
          <a:xfrm>
            <a:off x="380999" y="764177"/>
            <a:ext cx="8543925" cy="4876800"/>
          </a:xfrm>
        </p:spPr>
        <p:txBody>
          <a:bodyPr/>
          <a:lstStyle/>
          <a:p>
            <a:pPr marL="0" lvl="1" indent="0">
              <a:spcAft>
                <a:spcPts val="1200"/>
              </a:spcAft>
              <a:buNone/>
            </a:pPr>
            <a:r>
              <a:rPr lang="en-US" sz="2000" dirty="0"/>
              <a:t>NERC Standard EOP-004-3 Event Reporting </a:t>
            </a:r>
            <a:r>
              <a:rPr lang="en-US" sz="2000" dirty="0" smtClean="0"/>
              <a:t>requires:</a:t>
            </a:r>
            <a:endParaRPr lang="en-US" sz="2000" dirty="0"/>
          </a:p>
          <a:p>
            <a:pPr marL="687388" lvl="1" indent="-342900">
              <a:spcAft>
                <a:spcPts val="1200"/>
              </a:spcAft>
              <a:buFont typeface="Arial" panose="020B0604020202020204" pitchFamily="34" charset="0"/>
              <a:buChar char="•"/>
            </a:pPr>
            <a:endParaRPr lang="en-US" sz="2000" dirty="0" smtClean="0"/>
          </a:p>
          <a:p>
            <a:pPr marL="687388" lvl="1" indent="-342900">
              <a:spcAft>
                <a:spcPts val="1200"/>
              </a:spcAft>
              <a:buFont typeface="Arial" panose="020B0604020202020204" pitchFamily="34" charset="0"/>
              <a:buChar char="•"/>
            </a:pPr>
            <a:endParaRPr lang="en-US" sz="2000" dirty="0"/>
          </a:p>
          <a:p>
            <a:pPr marL="687388" lvl="1" indent="-342900">
              <a:spcAft>
                <a:spcPts val="1200"/>
              </a:spcAft>
              <a:buFont typeface="Arial" panose="020B0604020202020204" pitchFamily="34" charset="0"/>
              <a:buChar char="•"/>
            </a:pPr>
            <a:endParaRPr lang="en-US" sz="2000" dirty="0" smtClean="0"/>
          </a:p>
          <a:p>
            <a:pPr marL="687388" lvl="1" indent="-342900">
              <a:spcAft>
                <a:spcPts val="1200"/>
              </a:spcAft>
              <a:buFont typeface="Arial" panose="020B0604020202020204" pitchFamily="34" charset="0"/>
              <a:buChar char="•"/>
            </a:pPr>
            <a:endParaRPr lang="en-US" sz="2000" dirty="0"/>
          </a:p>
          <a:p>
            <a:pPr marL="230188" lvl="1" indent="-230188">
              <a:spcAft>
                <a:spcPts val="600"/>
              </a:spcAft>
              <a:buFont typeface="Arial" panose="020B0604020202020204" pitchFamily="34" charset="0"/>
              <a:buChar char="•"/>
            </a:pPr>
            <a:endParaRPr lang="en-US" sz="2000" dirty="0" smtClean="0"/>
          </a:p>
          <a:p>
            <a:pPr marL="230188" lvl="1" indent="-230188">
              <a:spcBef>
                <a:spcPts val="0"/>
              </a:spcBef>
              <a:spcAft>
                <a:spcPts val="600"/>
              </a:spcAft>
              <a:buFont typeface="Arial" panose="020B0604020202020204" pitchFamily="34" charset="0"/>
              <a:buChar char="•"/>
            </a:pPr>
            <a:endParaRPr lang="en-US" sz="1800" dirty="0" smtClean="0"/>
          </a:p>
          <a:p>
            <a:pPr marL="230188" lvl="1" indent="-230188">
              <a:spcBef>
                <a:spcPts val="0"/>
              </a:spcBef>
              <a:spcAft>
                <a:spcPts val="600"/>
              </a:spcAft>
              <a:buFont typeface="Arial" panose="020B0604020202020204" pitchFamily="34" charset="0"/>
              <a:buChar char="•"/>
            </a:pPr>
            <a:r>
              <a:rPr lang="en-US" sz="1800" dirty="0" smtClean="0"/>
              <a:t>An event reporting Operating Plan in accordance with EOP-004 Attachment 1 </a:t>
            </a:r>
          </a:p>
          <a:p>
            <a:pPr marL="230188" lvl="1" indent="-230188">
              <a:spcBef>
                <a:spcPts val="0"/>
              </a:spcBef>
              <a:spcAft>
                <a:spcPts val="600"/>
              </a:spcAft>
              <a:buFont typeface="Arial" panose="020B0604020202020204" pitchFamily="34" charset="0"/>
              <a:buChar char="•"/>
            </a:pPr>
            <a:r>
              <a:rPr lang="en-US" sz="1800" dirty="0" smtClean="0"/>
              <a:t>Reporting events within 24 hours of recognition of meeting an event type threshold for reporting (or by the end of next business day if event occurs on a weekend)</a:t>
            </a:r>
          </a:p>
          <a:p>
            <a:pPr marL="687388" lvl="1" indent="-342900">
              <a:spcAft>
                <a:spcPts val="1200"/>
              </a:spcAft>
              <a:buFont typeface="Arial" panose="020B0604020202020204" pitchFamily="34" charset="0"/>
              <a:buChar char="•"/>
            </a:pPr>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49</a:t>
            </a:fld>
            <a:endParaRPr lang="en-US" dirty="0"/>
          </a:p>
        </p:txBody>
      </p:sp>
      <p:pic>
        <p:nvPicPr>
          <p:cNvPr id="5" name="Picture 4"/>
          <p:cNvPicPr>
            <a:picLocks noChangeAspect="1"/>
          </p:cNvPicPr>
          <p:nvPr/>
        </p:nvPicPr>
        <p:blipFill>
          <a:blip r:embed="rId3"/>
          <a:stretch>
            <a:fillRect/>
          </a:stretch>
        </p:blipFill>
        <p:spPr>
          <a:xfrm>
            <a:off x="1752600" y="1386897"/>
            <a:ext cx="7172325" cy="2543175"/>
          </a:xfrm>
          <a:prstGeom prst="rect">
            <a:avLst/>
          </a:prstGeom>
          <a:effectLst>
            <a:outerShdw blurRad="50800" dist="50800" dir="5400000" algn="ctr" rotWithShape="0">
              <a:schemeClr val="tx2"/>
            </a:outerShdw>
          </a:effectLst>
        </p:spPr>
      </p:pic>
      <p:pic>
        <p:nvPicPr>
          <p:cNvPr id="6" name="Picture 5"/>
          <p:cNvPicPr>
            <a:picLocks noChangeAspect="1"/>
          </p:cNvPicPr>
          <p:nvPr/>
        </p:nvPicPr>
        <p:blipFill>
          <a:blip r:embed="rId4"/>
          <a:stretch>
            <a:fillRect/>
          </a:stretch>
        </p:blipFill>
        <p:spPr>
          <a:xfrm>
            <a:off x="6096000" y="1924515"/>
            <a:ext cx="2190750" cy="714375"/>
          </a:xfrm>
          <a:prstGeom prst="rect">
            <a:avLst/>
          </a:prstGeom>
        </p:spPr>
      </p:pic>
    </p:spTree>
    <p:extLst>
      <p:ext uri="{BB962C8B-B14F-4D97-AF65-F5344CB8AC3E}">
        <p14:creationId xmlns:p14="http://schemas.microsoft.com/office/powerpoint/2010/main" val="3490565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It’s a matter of WHEN a disaster will strike.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2767" b="13475"/>
          <a:stretch/>
        </p:blipFill>
        <p:spPr>
          <a:xfrm>
            <a:off x="572338" y="1219200"/>
            <a:ext cx="7989276" cy="4419600"/>
          </a:xfrm>
          <a:prstGeom prst="rect">
            <a:avLst/>
          </a:prstGeom>
          <a:ln w="38100" cap="sq">
            <a:noFill/>
            <a:prstDash val="solid"/>
            <a:miter lim="800000"/>
          </a:ln>
          <a:effectLst>
            <a:outerShdw blurRad="292100" dist="139700" dir="2700000" algn="tl" rotWithShape="0">
              <a:srgbClr val="000000">
                <a:alpha val="43000"/>
              </a:srgbClr>
            </a:outerShdw>
          </a:effectLst>
        </p:spPr>
      </p:pic>
    </p:spTree>
    <p:extLst>
      <p:ext uri="{BB962C8B-B14F-4D97-AF65-F5344CB8AC3E}">
        <p14:creationId xmlns:p14="http://schemas.microsoft.com/office/powerpoint/2010/main" val="2499779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Reporting Out – NERC EOP-004-Attachment 1</a:t>
            </a:r>
            <a:endParaRPr lang="en-US" b="1" dirty="0">
              <a:solidFill>
                <a:schemeClr val="accent1"/>
              </a:solidFill>
            </a:endParaRPr>
          </a:p>
        </p:txBody>
      </p:sp>
      <p:sp>
        <p:nvSpPr>
          <p:cNvPr id="3" name="Content Placeholder 2"/>
          <p:cNvSpPr>
            <a:spLocks noGrp="1"/>
          </p:cNvSpPr>
          <p:nvPr>
            <p:ph idx="1"/>
          </p:nvPr>
        </p:nvSpPr>
        <p:spPr>
          <a:xfrm>
            <a:off x="255135" y="3446417"/>
            <a:ext cx="4073028" cy="2801983"/>
          </a:xfrm>
        </p:spPr>
        <p:txBody>
          <a:bodyPr/>
          <a:lstStyle/>
          <a:p>
            <a:pPr marL="230188" lvl="1" indent="-230188">
              <a:spcBef>
                <a:spcPts val="0"/>
              </a:spcBef>
              <a:spcAft>
                <a:spcPts val="400"/>
              </a:spcAft>
              <a:buFont typeface="Arial" panose="020B0604020202020204" pitchFamily="34" charset="0"/>
              <a:buChar char="•"/>
            </a:pPr>
            <a:r>
              <a:rPr lang="en-US" sz="1600" dirty="0" smtClean="0"/>
              <a:t>Damage or destruction of a Facility</a:t>
            </a:r>
          </a:p>
          <a:p>
            <a:pPr marL="230188" lvl="1" indent="-230188">
              <a:spcBef>
                <a:spcPts val="0"/>
              </a:spcBef>
              <a:spcAft>
                <a:spcPts val="400"/>
              </a:spcAft>
              <a:buFont typeface="Arial" panose="020B0604020202020204" pitchFamily="34" charset="0"/>
              <a:buChar char="•"/>
            </a:pPr>
            <a:r>
              <a:rPr lang="en-US" sz="1600" dirty="0" smtClean="0"/>
              <a:t>Physical threats to a Facility or BES control center</a:t>
            </a:r>
          </a:p>
          <a:p>
            <a:pPr marL="230188" lvl="1" indent="-230188">
              <a:spcBef>
                <a:spcPts val="0"/>
              </a:spcBef>
              <a:spcAft>
                <a:spcPts val="400"/>
              </a:spcAft>
              <a:buFont typeface="Arial" panose="020B0604020202020204" pitchFamily="34" charset="0"/>
              <a:buChar char="•"/>
            </a:pPr>
            <a:r>
              <a:rPr lang="en-US" sz="1600" dirty="0" smtClean="0"/>
              <a:t>BES Emergency requiring public appeal for load reduction, system-wide voltage reduction, or manual firm load shedding</a:t>
            </a:r>
          </a:p>
          <a:p>
            <a:pPr marL="230188" lvl="1" indent="-230188">
              <a:spcBef>
                <a:spcPts val="0"/>
              </a:spcBef>
              <a:spcAft>
                <a:spcPts val="400"/>
              </a:spcAft>
              <a:buFont typeface="Arial" panose="020B0604020202020204" pitchFamily="34" charset="0"/>
              <a:buChar char="•"/>
            </a:pPr>
            <a:r>
              <a:rPr lang="en-US" sz="1600" dirty="0" smtClean="0"/>
              <a:t>BES Emergency resulting in automatic firm load shedding </a:t>
            </a:r>
          </a:p>
          <a:p>
            <a:pPr marL="230188" lvl="1" indent="-230188">
              <a:spcBef>
                <a:spcPts val="0"/>
              </a:spcBef>
              <a:spcAft>
                <a:spcPts val="400"/>
              </a:spcAft>
              <a:buFont typeface="Arial" panose="020B0604020202020204" pitchFamily="34" charset="0"/>
              <a:buChar char="•"/>
            </a:pPr>
            <a:r>
              <a:rPr lang="en-US" sz="1600" dirty="0" smtClean="0"/>
              <a:t>Voltage deviation on a Facility</a:t>
            </a:r>
          </a:p>
          <a:p>
            <a:pPr marL="230188" lvl="1" indent="-230188">
              <a:spcBef>
                <a:spcPts val="0"/>
              </a:spcBef>
              <a:spcAft>
                <a:spcPts val="400"/>
              </a:spcAft>
              <a:buFont typeface="Arial" panose="020B0604020202020204" pitchFamily="34" charset="0"/>
              <a:buChar char="•"/>
            </a:pPr>
            <a:r>
              <a:rPr lang="en-US" sz="1600" dirty="0" smtClean="0"/>
              <a:t>IROL Violation</a:t>
            </a:r>
            <a:endParaRPr lang="en-US" sz="1800" dirty="0" smtClean="0"/>
          </a:p>
          <a:p>
            <a:pPr marL="230188" lvl="1" indent="-230188">
              <a:spcAft>
                <a:spcPts val="600"/>
              </a:spcAft>
              <a:buFont typeface="Arial" panose="020B0604020202020204" pitchFamily="34" charset="0"/>
              <a:buChar char="•"/>
            </a:pPr>
            <a:endParaRPr lang="en-US" sz="1800" dirty="0" smtClean="0"/>
          </a:p>
          <a:p>
            <a:pPr marL="687388" lvl="1" indent="-342900">
              <a:spcAft>
                <a:spcPts val="1200"/>
              </a:spcAft>
              <a:buFont typeface="Arial" panose="020B0604020202020204" pitchFamily="34" charset="0"/>
              <a:buChar char="•"/>
            </a:pPr>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50</a:t>
            </a:fld>
            <a:endParaRPr lang="en-US"/>
          </a:p>
        </p:txBody>
      </p:sp>
      <p:pic>
        <p:nvPicPr>
          <p:cNvPr id="7" name="Picture 6"/>
          <p:cNvPicPr>
            <a:picLocks noChangeAspect="1"/>
          </p:cNvPicPr>
          <p:nvPr/>
        </p:nvPicPr>
        <p:blipFill rotWithShape="1">
          <a:blip r:embed="rId3"/>
          <a:srcRect b="14788"/>
          <a:stretch/>
        </p:blipFill>
        <p:spPr>
          <a:xfrm>
            <a:off x="194172" y="1066800"/>
            <a:ext cx="8917577" cy="2362200"/>
          </a:xfrm>
          <a:prstGeom prst="rect">
            <a:avLst/>
          </a:prstGeom>
          <a:effectLst>
            <a:outerShdw blurRad="50800" dist="50800" dir="5400000" algn="ctr" rotWithShape="0">
              <a:schemeClr val="tx2"/>
            </a:outerShdw>
          </a:effectLst>
        </p:spPr>
      </p:pic>
      <p:sp>
        <p:nvSpPr>
          <p:cNvPr id="8" name="TextBox 7"/>
          <p:cNvSpPr txBox="1"/>
          <p:nvPr/>
        </p:nvSpPr>
        <p:spPr>
          <a:xfrm>
            <a:off x="194172" y="746454"/>
            <a:ext cx="8001000" cy="369332"/>
          </a:xfrm>
          <a:prstGeom prst="rect">
            <a:avLst/>
          </a:prstGeom>
          <a:noFill/>
        </p:spPr>
        <p:txBody>
          <a:bodyPr wrap="square" rtlCol="0">
            <a:spAutoFit/>
          </a:bodyPr>
          <a:lstStyle/>
          <a:p>
            <a:pPr marL="0" lvl="1" indent="0">
              <a:spcAft>
                <a:spcPts val="1200"/>
              </a:spcAft>
              <a:buNone/>
            </a:pPr>
            <a:r>
              <a:rPr lang="en-US" b="1" dirty="0">
                <a:solidFill>
                  <a:schemeClr val="tx2"/>
                </a:solidFill>
              </a:rPr>
              <a:t>NERC Standard EOP-004 – Attachment 1: Reportable Events</a:t>
            </a:r>
          </a:p>
        </p:txBody>
      </p:sp>
      <p:sp>
        <p:nvSpPr>
          <p:cNvPr id="9" name="Content Placeholder 2"/>
          <p:cNvSpPr txBox="1">
            <a:spLocks/>
          </p:cNvSpPr>
          <p:nvPr/>
        </p:nvSpPr>
        <p:spPr>
          <a:xfrm>
            <a:off x="4900746" y="3429000"/>
            <a:ext cx="3886200" cy="2895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0188" lvl="1" indent="-230188">
              <a:spcBef>
                <a:spcPts val="0"/>
              </a:spcBef>
              <a:spcAft>
                <a:spcPts val="400"/>
              </a:spcAft>
              <a:buFont typeface="Arial" panose="020B0604020202020204" pitchFamily="34" charset="0"/>
              <a:buChar char="•"/>
            </a:pPr>
            <a:r>
              <a:rPr lang="en-US" sz="1600" dirty="0" smtClean="0"/>
              <a:t>Loss of firm load</a:t>
            </a:r>
          </a:p>
          <a:p>
            <a:pPr marL="230188" lvl="1" indent="-230188">
              <a:spcBef>
                <a:spcPts val="0"/>
              </a:spcBef>
              <a:spcAft>
                <a:spcPts val="400"/>
              </a:spcAft>
              <a:buFont typeface="Arial" panose="020B0604020202020204" pitchFamily="34" charset="0"/>
              <a:buChar char="•"/>
            </a:pPr>
            <a:r>
              <a:rPr lang="en-US" sz="1600" dirty="0" smtClean="0"/>
              <a:t>System separation (islanding)</a:t>
            </a:r>
          </a:p>
          <a:p>
            <a:pPr marL="230188" lvl="1" indent="-230188">
              <a:spcBef>
                <a:spcPts val="0"/>
              </a:spcBef>
              <a:spcAft>
                <a:spcPts val="400"/>
              </a:spcAft>
              <a:buFont typeface="Arial" panose="020B0604020202020204" pitchFamily="34" charset="0"/>
              <a:buChar char="•"/>
            </a:pPr>
            <a:r>
              <a:rPr lang="en-US" sz="1600" dirty="0" smtClean="0"/>
              <a:t>Generation or Transmission loss</a:t>
            </a:r>
          </a:p>
          <a:p>
            <a:pPr marL="230188" lvl="1" indent="-230188">
              <a:spcBef>
                <a:spcPts val="0"/>
              </a:spcBef>
              <a:spcAft>
                <a:spcPts val="400"/>
              </a:spcAft>
              <a:buFont typeface="Arial" panose="020B0604020202020204" pitchFamily="34" charset="0"/>
              <a:buChar char="•"/>
            </a:pPr>
            <a:r>
              <a:rPr lang="en-US" sz="1600" dirty="0" smtClean="0"/>
              <a:t>Complete loss of off-site power to a nuclear generating plant</a:t>
            </a:r>
          </a:p>
          <a:p>
            <a:pPr marL="230188" lvl="1" indent="-230188">
              <a:spcBef>
                <a:spcPts val="0"/>
              </a:spcBef>
              <a:spcAft>
                <a:spcPts val="400"/>
              </a:spcAft>
              <a:buFont typeface="Arial" panose="020B0604020202020204" pitchFamily="34" charset="0"/>
              <a:buChar char="•"/>
            </a:pPr>
            <a:r>
              <a:rPr lang="en-US" sz="1600" dirty="0" smtClean="0"/>
              <a:t>Unplanned BES control center </a:t>
            </a:r>
            <a:r>
              <a:rPr lang="en-US" sz="1600" dirty="0"/>
              <a:t>evacuation</a:t>
            </a:r>
          </a:p>
          <a:p>
            <a:pPr marL="230188" lvl="1" indent="-230188">
              <a:spcBef>
                <a:spcPts val="0"/>
              </a:spcBef>
              <a:spcAft>
                <a:spcPts val="400"/>
              </a:spcAft>
              <a:buFont typeface="Arial" panose="020B0604020202020204" pitchFamily="34" charset="0"/>
              <a:buChar char="•"/>
            </a:pPr>
            <a:r>
              <a:rPr lang="en-US" sz="1600" dirty="0"/>
              <a:t>Complete loss of voice communication capability</a:t>
            </a:r>
          </a:p>
          <a:p>
            <a:pPr marL="230188" lvl="1" indent="-230188">
              <a:spcBef>
                <a:spcPts val="0"/>
              </a:spcBef>
              <a:spcAft>
                <a:spcPts val="400"/>
              </a:spcAft>
              <a:buFont typeface="Arial" panose="020B0604020202020204" pitchFamily="34" charset="0"/>
              <a:buChar char="•"/>
            </a:pPr>
            <a:r>
              <a:rPr lang="en-US" sz="1600" dirty="0"/>
              <a:t>Complete loss of monitoring capability</a:t>
            </a:r>
          </a:p>
          <a:p>
            <a:pPr marL="230188" lvl="1" indent="-230188">
              <a:spcAft>
                <a:spcPts val="600"/>
              </a:spcAft>
              <a:buFont typeface="Arial" panose="020B0604020202020204" pitchFamily="34" charset="0"/>
              <a:buChar char="•"/>
            </a:pPr>
            <a:endParaRPr lang="en-US" sz="1800" dirty="0" smtClean="0"/>
          </a:p>
          <a:p>
            <a:pPr marL="687388" lvl="1" indent="-342900">
              <a:spcAft>
                <a:spcPts val="1200"/>
              </a:spcAft>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637148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733925" y="1080200"/>
            <a:ext cx="4333875" cy="5701600"/>
          </a:xfrm>
          <a:prstGeom prst="rect">
            <a:avLst/>
          </a:prstGeom>
        </p:spPr>
      </p:pic>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Reporting Out – NERC EOP-004-Attachment 2</a:t>
            </a:r>
            <a:endParaRPr lang="en-US" b="1" dirty="0">
              <a:solidFill>
                <a:schemeClr val="accent1"/>
              </a:solidFill>
            </a:endParaRPr>
          </a:p>
        </p:txBody>
      </p:sp>
      <p:sp>
        <p:nvSpPr>
          <p:cNvPr id="3" name="Content Placeholder 2"/>
          <p:cNvSpPr>
            <a:spLocks noGrp="1"/>
          </p:cNvSpPr>
          <p:nvPr>
            <p:ph idx="1"/>
          </p:nvPr>
        </p:nvSpPr>
        <p:spPr>
          <a:xfrm>
            <a:off x="338137" y="1905000"/>
            <a:ext cx="3929063" cy="4876800"/>
          </a:xfrm>
        </p:spPr>
        <p:txBody>
          <a:bodyPr/>
          <a:lstStyle/>
          <a:p>
            <a:pPr marL="230188" lvl="1" indent="-230188">
              <a:spcAft>
                <a:spcPts val="600"/>
              </a:spcAft>
              <a:buFont typeface="Arial" panose="020B0604020202020204" pitchFamily="34" charset="0"/>
              <a:buChar char="•"/>
            </a:pPr>
            <a:r>
              <a:rPr lang="en-US" sz="1800" dirty="0" smtClean="0"/>
              <a:t>For events that are also DOE reportable, use OE-417.  </a:t>
            </a:r>
          </a:p>
          <a:p>
            <a:pPr marL="230188" lvl="1" indent="-230188">
              <a:spcAft>
                <a:spcPts val="600"/>
              </a:spcAft>
              <a:buFont typeface="Arial" panose="020B0604020202020204" pitchFamily="34" charset="0"/>
              <a:buChar char="•"/>
            </a:pPr>
            <a:r>
              <a:rPr lang="en-US" sz="1800" dirty="0" smtClean="0"/>
              <a:t>For other events, use the EOP-004 Attachment 2 Event Reporting Form.</a:t>
            </a:r>
          </a:p>
          <a:p>
            <a:pPr marL="230188" lvl="1" indent="-230188">
              <a:spcAft>
                <a:spcPts val="600"/>
              </a:spcAft>
              <a:buFont typeface="Arial" panose="020B0604020202020204" pitchFamily="34" charset="0"/>
              <a:buChar char="•"/>
            </a:pPr>
            <a:r>
              <a:rPr lang="en-US" sz="1800" dirty="0" smtClean="0"/>
              <a:t>Under certain adverse conditions it may not be possible to issue a written Event Report within the timing standard.  Responsible Entity must notify appropriate parties and provide as much information as available.</a:t>
            </a:r>
          </a:p>
          <a:p>
            <a:pPr marL="687388" lvl="1" indent="-342900">
              <a:spcAft>
                <a:spcPts val="1200"/>
              </a:spcAft>
              <a:buFont typeface="Arial" panose="020B0604020202020204" pitchFamily="34" charset="0"/>
              <a:buChar char="•"/>
            </a:pPr>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51</a:t>
            </a:fld>
            <a:endParaRPr lang="en-US"/>
          </a:p>
        </p:txBody>
      </p:sp>
      <p:sp>
        <p:nvSpPr>
          <p:cNvPr id="5" name="TextBox 4"/>
          <p:cNvSpPr txBox="1"/>
          <p:nvPr/>
        </p:nvSpPr>
        <p:spPr>
          <a:xfrm>
            <a:off x="233363" y="895534"/>
            <a:ext cx="4338637" cy="646331"/>
          </a:xfrm>
          <a:prstGeom prst="rect">
            <a:avLst/>
          </a:prstGeom>
          <a:noFill/>
        </p:spPr>
        <p:txBody>
          <a:bodyPr wrap="square" rtlCol="0">
            <a:spAutoFit/>
          </a:bodyPr>
          <a:lstStyle/>
          <a:p>
            <a:pPr marL="0" lvl="1" indent="0">
              <a:spcAft>
                <a:spcPts val="1200"/>
              </a:spcAft>
              <a:buNone/>
            </a:pPr>
            <a:r>
              <a:rPr lang="en-US" b="1" dirty="0">
                <a:solidFill>
                  <a:schemeClr val="tx2"/>
                </a:solidFill>
              </a:rPr>
              <a:t>NERC Standard EOP-004 – Attachment </a:t>
            </a:r>
            <a:r>
              <a:rPr lang="en-US" b="1" dirty="0" smtClean="0">
                <a:solidFill>
                  <a:schemeClr val="tx2"/>
                </a:solidFill>
              </a:rPr>
              <a:t>2: Event Reporting Form</a:t>
            </a:r>
            <a:endParaRPr lang="en-US" b="1" dirty="0">
              <a:solidFill>
                <a:schemeClr val="tx2"/>
              </a:solidFill>
            </a:endParaRPr>
          </a:p>
        </p:txBody>
      </p:sp>
    </p:spTree>
    <p:extLst>
      <p:ext uri="{BB962C8B-B14F-4D97-AF65-F5344CB8AC3E}">
        <p14:creationId xmlns:p14="http://schemas.microsoft.com/office/powerpoint/2010/main" val="12073282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Reporting Out – NERC</a:t>
            </a:r>
            <a:endParaRPr lang="en-US" b="1" dirty="0">
              <a:solidFill>
                <a:schemeClr val="accent1"/>
              </a:solidFill>
            </a:endParaRPr>
          </a:p>
        </p:txBody>
      </p:sp>
      <p:sp>
        <p:nvSpPr>
          <p:cNvPr id="3" name="Content Placeholder 2"/>
          <p:cNvSpPr>
            <a:spLocks noGrp="1"/>
          </p:cNvSpPr>
          <p:nvPr>
            <p:ph idx="1"/>
          </p:nvPr>
        </p:nvSpPr>
        <p:spPr>
          <a:xfrm>
            <a:off x="385354" y="1223169"/>
            <a:ext cx="8286750" cy="4876800"/>
          </a:xfrm>
        </p:spPr>
        <p:txBody>
          <a:bodyPr/>
          <a:lstStyle/>
          <a:p>
            <a:pPr marL="0" lvl="1" indent="0">
              <a:spcAft>
                <a:spcPts val="1200"/>
              </a:spcAft>
              <a:buNone/>
            </a:pPr>
            <a:r>
              <a:rPr lang="en-US" dirty="0" smtClean="0"/>
              <a:t>NERC </a:t>
            </a:r>
            <a:r>
              <a:rPr lang="en-US" dirty="0"/>
              <a:t>Electricity Information Sharing and Analysis Center (</a:t>
            </a:r>
            <a:r>
              <a:rPr lang="en-US" dirty="0" smtClean="0"/>
              <a:t>E-ISAC)</a:t>
            </a:r>
          </a:p>
          <a:p>
            <a:pPr marL="687388" lvl="1" indent="-342900">
              <a:spcAft>
                <a:spcPts val="1200"/>
              </a:spcAft>
              <a:buFont typeface="Arial" panose="020B0604020202020204" pitchFamily="34" charset="0"/>
              <a:buChar char="•"/>
            </a:pPr>
            <a:r>
              <a:rPr lang="en-US" dirty="0" smtClean="0"/>
              <a:t>ERCOT Operations </a:t>
            </a:r>
            <a:r>
              <a:rPr lang="en-US" dirty="0"/>
              <a:t>will have daily conference calls in preparation for and during </a:t>
            </a:r>
            <a:r>
              <a:rPr lang="en-US" dirty="0" smtClean="0"/>
              <a:t>an extreme </a:t>
            </a:r>
            <a:r>
              <a:rPr lang="en-US" dirty="0"/>
              <a:t>weather event. </a:t>
            </a:r>
            <a:endParaRPr lang="en-US" dirty="0" smtClean="0"/>
          </a:p>
          <a:p>
            <a:pPr marL="687388" lvl="1" indent="-342900">
              <a:buFont typeface="Arial" panose="020B0604020202020204" pitchFamily="34" charset="0"/>
              <a:buChar char="•"/>
            </a:pPr>
            <a:r>
              <a:rPr lang="en-US" dirty="0" smtClean="0"/>
              <a:t>Participants could include: </a:t>
            </a:r>
          </a:p>
          <a:p>
            <a:pPr marL="1087438" lvl="2" indent="-342900">
              <a:buFont typeface="Arial" panose="020B0604020202020204" pitchFamily="34" charset="0"/>
              <a:buChar char="‒"/>
            </a:pPr>
            <a:r>
              <a:rPr lang="en-US" sz="2000" dirty="0" smtClean="0"/>
              <a:t>FEMA</a:t>
            </a:r>
          </a:p>
          <a:p>
            <a:pPr marL="1087438" lvl="2" indent="-342900">
              <a:buFont typeface="Arial" panose="020B0604020202020204" pitchFamily="34" charset="0"/>
              <a:buChar char="‒"/>
            </a:pPr>
            <a:r>
              <a:rPr lang="en-US" sz="2000" dirty="0" smtClean="0"/>
              <a:t>Homeland Security</a:t>
            </a:r>
          </a:p>
          <a:p>
            <a:pPr marL="1087438" lvl="2" indent="-342900">
              <a:buFont typeface="Arial" panose="020B0604020202020204" pitchFamily="34" charset="0"/>
              <a:buChar char="‒"/>
            </a:pPr>
            <a:r>
              <a:rPr lang="en-US" sz="2000" dirty="0" smtClean="0"/>
              <a:t>Nuclear Regulatory Commission</a:t>
            </a:r>
          </a:p>
          <a:p>
            <a:pPr marL="1087438" lvl="2" indent="-342900">
              <a:buFont typeface="Arial" panose="020B0604020202020204" pitchFamily="34" charset="0"/>
              <a:buChar char="‒"/>
            </a:pPr>
            <a:r>
              <a:rPr lang="en-US" sz="2000" dirty="0" smtClean="0"/>
              <a:t>Regional Entities</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52</a:t>
            </a:fld>
            <a:endParaRPr lang="en-US"/>
          </a:p>
        </p:txBody>
      </p:sp>
      <p:pic>
        <p:nvPicPr>
          <p:cNvPr id="6" name="Picture 5"/>
          <p:cNvPicPr>
            <a:picLocks noChangeAspect="1"/>
          </p:cNvPicPr>
          <p:nvPr/>
        </p:nvPicPr>
        <p:blipFill>
          <a:blip r:embed="rId3"/>
          <a:stretch>
            <a:fillRect/>
          </a:stretch>
        </p:blipFill>
        <p:spPr>
          <a:xfrm>
            <a:off x="6481354" y="197883"/>
            <a:ext cx="2190750" cy="714375"/>
          </a:xfrm>
          <a:prstGeom prst="rect">
            <a:avLst/>
          </a:prstGeom>
        </p:spPr>
      </p:pic>
    </p:spTree>
    <p:extLst>
      <p:ext uri="{BB962C8B-B14F-4D97-AF65-F5344CB8AC3E}">
        <p14:creationId xmlns:p14="http://schemas.microsoft.com/office/powerpoint/2010/main" val="36489153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Reporting Out – Media</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53</a:t>
            </a:fld>
            <a:endParaRPr lang="en-US"/>
          </a:p>
        </p:txBody>
      </p:sp>
      <p:pic>
        <p:nvPicPr>
          <p:cNvPr id="9" name="Content Placeholder 8"/>
          <p:cNvPicPr>
            <a:picLocks noGrp="1" noChangeAspect="1"/>
          </p:cNvPicPr>
          <p:nvPr>
            <p:ph idx="1"/>
          </p:nvPr>
        </p:nvPicPr>
        <p:blipFill>
          <a:blip r:embed="rId3"/>
          <a:stretch>
            <a:fillRect/>
          </a:stretch>
        </p:blipFill>
        <p:spPr>
          <a:xfrm>
            <a:off x="2409825" y="1710532"/>
            <a:ext cx="1743075" cy="1819275"/>
          </a:xfrm>
          <a:prstGeom prst="rect">
            <a:avLst/>
          </a:prstGeom>
        </p:spPr>
      </p:pic>
      <p:sp>
        <p:nvSpPr>
          <p:cNvPr id="8" name="AutoShape 6" descr="Image result for facebook image sear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stretch>
            <a:fillRect/>
          </a:stretch>
        </p:blipFill>
        <p:spPr>
          <a:xfrm>
            <a:off x="4310743" y="1955006"/>
            <a:ext cx="1695450" cy="1695450"/>
          </a:xfrm>
          <a:prstGeom prst="rect">
            <a:avLst/>
          </a:prstGeom>
        </p:spPr>
      </p:pic>
      <p:pic>
        <p:nvPicPr>
          <p:cNvPr id="11" name="Picture 10"/>
          <p:cNvPicPr>
            <a:picLocks noChangeAspect="1"/>
          </p:cNvPicPr>
          <p:nvPr/>
        </p:nvPicPr>
        <p:blipFill>
          <a:blip r:embed="rId5"/>
          <a:stretch>
            <a:fillRect/>
          </a:stretch>
        </p:blipFill>
        <p:spPr>
          <a:xfrm>
            <a:off x="272143" y="1459706"/>
            <a:ext cx="1981200" cy="2190750"/>
          </a:xfrm>
          <a:prstGeom prst="rect">
            <a:avLst/>
          </a:prstGeom>
        </p:spPr>
      </p:pic>
      <p:pic>
        <p:nvPicPr>
          <p:cNvPr id="12" name="Picture 11"/>
          <p:cNvPicPr>
            <a:picLocks noChangeAspect="1"/>
          </p:cNvPicPr>
          <p:nvPr/>
        </p:nvPicPr>
        <p:blipFill>
          <a:blip r:embed="rId6"/>
          <a:stretch>
            <a:fillRect/>
          </a:stretch>
        </p:blipFill>
        <p:spPr>
          <a:xfrm>
            <a:off x="307975" y="4162425"/>
            <a:ext cx="2800350" cy="1857375"/>
          </a:xfrm>
          <a:prstGeom prst="rect">
            <a:avLst/>
          </a:prstGeom>
        </p:spPr>
      </p:pic>
      <p:pic>
        <p:nvPicPr>
          <p:cNvPr id="1032" name="Picture 8" descr="Image result for news media 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2675" y="1796256"/>
            <a:ext cx="2638425"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a:stretch>
            <a:fillRect/>
          </a:stretch>
        </p:blipFill>
        <p:spPr>
          <a:xfrm>
            <a:off x="3652837" y="3976687"/>
            <a:ext cx="1876425" cy="1885950"/>
          </a:xfrm>
          <a:prstGeom prst="rect">
            <a:avLst/>
          </a:prstGeom>
        </p:spPr>
      </p:pic>
      <p:pic>
        <p:nvPicPr>
          <p:cNvPr id="14" name="Picture 13"/>
          <p:cNvPicPr>
            <a:picLocks noChangeAspect="1"/>
          </p:cNvPicPr>
          <p:nvPr/>
        </p:nvPicPr>
        <p:blipFill>
          <a:blip r:embed="rId9"/>
          <a:stretch>
            <a:fillRect/>
          </a:stretch>
        </p:blipFill>
        <p:spPr>
          <a:xfrm>
            <a:off x="5785757" y="4017000"/>
            <a:ext cx="3238500" cy="1543050"/>
          </a:xfrm>
          <a:prstGeom prst="rect">
            <a:avLst/>
          </a:prstGeom>
        </p:spPr>
      </p:pic>
      <p:sp>
        <p:nvSpPr>
          <p:cNvPr id="15" name="Content Placeholder 2"/>
          <p:cNvSpPr txBox="1">
            <a:spLocks/>
          </p:cNvSpPr>
          <p:nvPr/>
        </p:nvSpPr>
        <p:spPr>
          <a:xfrm>
            <a:off x="14287" y="936625"/>
            <a:ext cx="7467600" cy="487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4488" lvl="1" indent="0">
              <a:spcAft>
                <a:spcPts val="1200"/>
              </a:spcAft>
              <a:buFont typeface="Arial" panose="020B0604020202020204" pitchFamily="34" charset="0"/>
              <a:buNone/>
            </a:pPr>
            <a:r>
              <a:rPr lang="en-US" sz="2000" dirty="0" smtClean="0"/>
              <a:t>News and social media outlets will seek information as well.</a:t>
            </a:r>
          </a:p>
          <a:p>
            <a:pPr marL="687388" lvl="1" indent="-342900">
              <a:spcAft>
                <a:spcPts val="12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2689417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Objective Summary</a:t>
            </a:r>
            <a:endParaRPr lang="en-US" b="1" dirty="0">
              <a:solidFill>
                <a:schemeClr val="accent1"/>
              </a:solidFill>
            </a:endParaRPr>
          </a:p>
        </p:txBody>
      </p:sp>
      <p:sp>
        <p:nvSpPr>
          <p:cNvPr id="3" name="Content Placeholder 2"/>
          <p:cNvSpPr>
            <a:spLocks noGrp="1"/>
          </p:cNvSpPr>
          <p:nvPr>
            <p:ph idx="1"/>
          </p:nvPr>
        </p:nvSpPr>
        <p:spPr>
          <a:xfrm>
            <a:off x="368588" y="914400"/>
            <a:ext cx="7467600" cy="4876800"/>
          </a:xfrm>
        </p:spPr>
        <p:txBody>
          <a:bodyPr/>
          <a:lstStyle/>
          <a:p>
            <a:pPr marL="569913" lvl="1" indent="-457200">
              <a:spcAft>
                <a:spcPts val="1200"/>
              </a:spcAft>
              <a:buFont typeface="+mj-lt"/>
              <a:buAutoNum type="arabicPeriod"/>
            </a:pPr>
            <a:r>
              <a:rPr lang="en-US" sz="2200" dirty="0" smtClean="0"/>
              <a:t>Identify </a:t>
            </a:r>
            <a:r>
              <a:rPr lang="en-US" sz="2200" dirty="0"/>
              <a:t>extreme natural events threatening </a:t>
            </a:r>
            <a:r>
              <a:rPr lang="en-US" sz="2200" dirty="0" smtClean="0"/>
              <a:t>the ERCOT region.</a:t>
            </a:r>
            <a:endParaRPr lang="en-US" sz="2200" dirty="0"/>
          </a:p>
          <a:p>
            <a:pPr marL="569913" lvl="1" indent="-457200">
              <a:spcAft>
                <a:spcPts val="1200"/>
              </a:spcAft>
              <a:buFont typeface="+mj-lt"/>
              <a:buAutoNum type="arabicPeriod"/>
            </a:pPr>
            <a:r>
              <a:rPr lang="en-US" sz="2200" dirty="0"/>
              <a:t>Identify what actions the Transmission Operator, </a:t>
            </a:r>
            <a:r>
              <a:rPr lang="en-US" sz="2200" dirty="0" smtClean="0"/>
              <a:t>QSE </a:t>
            </a:r>
            <a:r>
              <a:rPr lang="en-US" sz="2200" dirty="0"/>
              <a:t>and ERCOT should take to ensure reliability during an extreme natural </a:t>
            </a:r>
            <a:r>
              <a:rPr lang="en-US" sz="2200" dirty="0" smtClean="0"/>
              <a:t>event.</a:t>
            </a:r>
            <a:endParaRPr lang="en-US" sz="2200" dirty="0"/>
          </a:p>
          <a:p>
            <a:pPr marL="569913" lvl="1" indent="-457200">
              <a:spcAft>
                <a:spcPts val="1200"/>
              </a:spcAft>
              <a:buFont typeface="+mj-lt"/>
              <a:buAutoNum type="arabicPeriod"/>
            </a:pPr>
            <a:r>
              <a:rPr lang="en-US" sz="2200" dirty="0"/>
              <a:t>Identify critical relationships for coordinated disaster </a:t>
            </a:r>
            <a:r>
              <a:rPr lang="en-US" sz="2200" dirty="0" smtClean="0"/>
              <a:t>recovery.</a:t>
            </a:r>
            <a:endParaRPr lang="en-US" sz="2200" dirty="0"/>
          </a:p>
          <a:p>
            <a:pPr marL="569913" lvl="1" indent="-457200">
              <a:spcAft>
                <a:spcPts val="1200"/>
              </a:spcAft>
              <a:buFont typeface="+mj-lt"/>
              <a:buAutoNum type="arabicPeriod"/>
            </a:pPr>
            <a:r>
              <a:rPr lang="en-US" sz="2200" dirty="0"/>
              <a:t>Recognize types of information required by outside agencies in an extreme natural </a:t>
            </a:r>
            <a:r>
              <a:rPr lang="en-US" sz="2200" dirty="0" smtClean="0"/>
              <a:t>event.</a:t>
            </a:r>
            <a:endParaRPr lang="en-US" sz="22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177" y="4381503"/>
            <a:ext cx="2006023" cy="1905000"/>
          </a:xfrm>
          <a:prstGeom prst="rect">
            <a:avLst/>
          </a:prstGeom>
        </p:spPr>
      </p:pic>
    </p:spTree>
    <p:extLst>
      <p:ext uri="{BB962C8B-B14F-4D97-AF65-F5344CB8AC3E}">
        <p14:creationId xmlns:p14="http://schemas.microsoft.com/office/powerpoint/2010/main" val="27703479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43682"/>
            <a:ext cx="8458200" cy="518318"/>
          </a:xfrm>
        </p:spPr>
        <p:txBody>
          <a:bodyPr>
            <a:normAutofit/>
          </a:bodyPr>
          <a:lstStyle/>
          <a:p>
            <a:r>
              <a:rPr lang="en-US" altLang="en-US" dirty="0" smtClean="0"/>
              <a:t>It’s NOT a </a:t>
            </a:r>
            <a:r>
              <a:rPr lang="en-US" altLang="en-US" dirty="0"/>
              <a:t>m</a:t>
            </a:r>
            <a:r>
              <a:rPr lang="en-US" altLang="en-US" dirty="0" smtClean="0"/>
              <a:t>atter of IF.  It’s a matter of WHEN…</a:t>
            </a:r>
            <a:endParaRPr lang="en-US" dirty="0"/>
          </a:p>
        </p:txBody>
      </p:sp>
      <p:pic>
        <p:nvPicPr>
          <p:cNvPr id="4" name="Picture 4" descr="\\ep.ercot.com\DavWWWRoot\stpl\Business Continuity Program\Training Materials\DMT Training\2015\1921 and 2015 Benchmark\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40" y="859914"/>
            <a:ext cx="7952793" cy="3551676"/>
          </a:xfrm>
          <a:prstGeom prst="rect">
            <a:avLst/>
          </a:prstGeom>
          <a:noFill/>
          <a:effectLst>
            <a:outerShdw blurRad="292100" dist="139700" dir="2700000" algn="ctr" rotWithShape="0">
              <a:schemeClr val="tx1">
                <a:alpha val="43000"/>
              </a:scheme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4800600"/>
            <a:ext cx="7952792" cy="523220"/>
          </a:xfrm>
          <a:prstGeom prst="rect">
            <a:avLst/>
          </a:prstGeom>
          <a:noFill/>
        </p:spPr>
        <p:txBody>
          <a:bodyPr wrap="square" rtlCol="0">
            <a:spAutoFit/>
          </a:bodyPr>
          <a:lstStyle/>
          <a:p>
            <a:pPr algn="ctr"/>
            <a:r>
              <a:rPr lang="en-US" sz="2800" b="1" dirty="0" smtClean="0">
                <a:solidFill>
                  <a:schemeClr val="tx2"/>
                </a:solidFill>
              </a:rPr>
              <a:t>We must prepare now.</a:t>
            </a:r>
            <a:endParaRPr lang="en-US" sz="2800" b="1" dirty="0">
              <a:solidFill>
                <a:schemeClr val="tx2"/>
              </a:solidFill>
            </a:endParaRPr>
          </a:p>
        </p:txBody>
      </p:sp>
      <p:sp>
        <p:nvSpPr>
          <p:cNvPr id="5" name="Slide Number Placeholder 4"/>
          <p:cNvSpPr>
            <a:spLocks noGrp="1"/>
          </p:cNvSpPr>
          <p:nvPr>
            <p:ph type="sldNum" sz="quarter" idx="4"/>
          </p:nvPr>
        </p:nvSpPr>
        <p:spPr/>
        <p:txBody>
          <a:bodyPr/>
          <a:lstStyle/>
          <a:p>
            <a:fld id="{ABF23749-B1E4-4DF5-A08C-1E4828AE09BD}" type="slidenum">
              <a:rPr lang="en-US" smtClean="0"/>
              <a:t>55</a:t>
            </a:fld>
            <a:endParaRPr lang="en-US"/>
          </a:p>
        </p:txBody>
      </p:sp>
    </p:spTree>
    <p:extLst>
      <p:ext uri="{BB962C8B-B14F-4D97-AF65-F5344CB8AC3E}">
        <p14:creationId xmlns:p14="http://schemas.microsoft.com/office/powerpoint/2010/main" val="4084979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And will we be prepared?</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53" y="762000"/>
            <a:ext cx="8014447" cy="5322094"/>
          </a:xfrm>
          <a:prstGeom prst="rect">
            <a:avLst/>
          </a:prstGeom>
          <a:ln w="38100" cap="sq">
            <a:noFill/>
            <a:prstDash val="solid"/>
            <a:miter lim="800000"/>
          </a:ln>
          <a:effectLst>
            <a:outerShdw blurRad="292100" dist="139700" dir="2700000" algn="tl" rotWithShape="0">
              <a:srgbClr val="000000">
                <a:alpha val="43000"/>
              </a:srgbClr>
            </a:outerShdw>
          </a:effectLst>
        </p:spPr>
      </p:pic>
    </p:spTree>
    <p:extLst>
      <p:ext uri="{BB962C8B-B14F-4D97-AF65-F5344CB8AC3E}">
        <p14:creationId xmlns:p14="http://schemas.microsoft.com/office/powerpoint/2010/main" val="1872636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Objectives</a:t>
            </a:r>
            <a:endParaRPr lang="en-US" b="1" dirty="0">
              <a:solidFill>
                <a:schemeClr val="accent1"/>
              </a:solidFill>
            </a:endParaRPr>
          </a:p>
        </p:txBody>
      </p:sp>
      <p:sp>
        <p:nvSpPr>
          <p:cNvPr id="3" name="Content Placeholder 2"/>
          <p:cNvSpPr>
            <a:spLocks noGrp="1"/>
          </p:cNvSpPr>
          <p:nvPr>
            <p:ph idx="1"/>
          </p:nvPr>
        </p:nvSpPr>
        <p:spPr>
          <a:xfrm>
            <a:off x="368588" y="818601"/>
            <a:ext cx="7467600" cy="4876800"/>
          </a:xfrm>
        </p:spPr>
        <p:txBody>
          <a:bodyPr/>
          <a:lstStyle/>
          <a:p>
            <a:pPr marL="569913" lvl="1" indent="-457200">
              <a:spcAft>
                <a:spcPts val="800"/>
              </a:spcAft>
              <a:buFont typeface="+mj-lt"/>
              <a:buAutoNum type="arabicPeriod"/>
            </a:pPr>
            <a:r>
              <a:rPr lang="en-US" sz="2200" dirty="0" smtClean="0"/>
              <a:t>Identify </a:t>
            </a:r>
            <a:r>
              <a:rPr lang="en-US" sz="2200" dirty="0"/>
              <a:t>extreme natural events threatening </a:t>
            </a:r>
            <a:r>
              <a:rPr lang="en-US" sz="2200" dirty="0" smtClean="0"/>
              <a:t>the ERCOT region.</a:t>
            </a:r>
            <a:endParaRPr lang="en-US" sz="2200" dirty="0"/>
          </a:p>
          <a:p>
            <a:pPr marL="569913" lvl="1" indent="-457200">
              <a:spcAft>
                <a:spcPts val="800"/>
              </a:spcAft>
              <a:buFont typeface="+mj-lt"/>
              <a:buAutoNum type="arabicPeriod"/>
            </a:pPr>
            <a:r>
              <a:rPr lang="en-US" sz="2200" dirty="0"/>
              <a:t>Identify what actions the </a:t>
            </a:r>
            <a:r>
              <a:rPr lang="en-US" sz="2200" dirty="0" smtClean="0"/>
              <a:t>Transmission Operator, Qualified Scheduling Entity (QSE) </a:t>
            </a:r>
            <a:r>
              <a:rPr lang="en-US" sz="2200" dirty="0"/>
              <a:t>and ERCOT should take to ensure reliability during an extreme natural </a:t>
            </a:r>
            <a:r>
              <a:rPr lang="en-US" sz="2200" dirty="0" smtClean="0"/>
              <a:t>event.</a:t>
            </a:r>
            <a:endParaRPr lang="en-US" sz="2200" dirty="0"/>
          </a:p>
          <a:p>
            <a:pPr marL="569913" lvl="1" indent="-457200">
              <a:spcAft>
                <a:spcPts val="800"/>
              </a:spcAft>
              <a:buFont typeface="+mj-lt"/>
              <a:buAutoNum type="arabicPeriod"/>
            </a:pPr>
            <a:r>
              <a:rPr lang="en-US" sz="2200" dirty="0"/>
              <a:t>Identify critical relationships for coordinated disaster </a:t>
            </a:r>
            <a:r>
              <a:rPr lang="en-US" sz="2200" dirty="0" smtClean="0"/>
              <a:t>recovery.</a:t>
            </a:r>
            <a:endParaRPr lang="en-US" sz="2200" dirty="0"/>
          </a:p>
          <a:p>
            <a:pPr marL="569913" lvl="1" indent="-457200">
              <a:spcAft>
                <a:spcPts val="800"/>
              </a:spcAft>
              <a:buFont typeface="+mj-lt"/>
              <a:buAutoNum type="arabicPeriod"/>
            </a:pPr>
            <a:r>
              <a:rPr lang="en-US" sz="2200" dirty="0"/>
              <a:t>Recognize types of information required by outside agencies in an extreme natural </a:t>
            </a:r>
            <a:r>
              <a:rPr lang="en-US" sz="2200" dirty="0" smtClean="0"/>
              <a:t>event.</a:t>
            </a:r>
            <a:endParaRPr lang="en-US" sz="22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177" y="4495800"/>
            <a:ext cx="2006023" cy="1905000"/>
          </a:xfrm>
          <a:prstGeom prst="rect">
            <a:avLst/>
          </a:prstGeom>
        </p:spPr>
      </p:pic>
    </p:spTree>
    <p:extLst>
      <p:ext uri="{BB962C8B-B14F-4D97-AF65-F5344CB8AC3E}">
        <p14:creationId xmlns:p14="http://schemas.microsoft.com/office/powerpoint/2010/main" val="3190927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Potential Threats to the ERCOT Region</a:t>
            </a:r>
            <a:endParaRPr lang="en-US" b="1" dirty="0">
              <a:solidFill>
                <a:schemeClr val="accent1"/>
              </a:solidFill>
            </a:endParaRPr>
          </a:p>
        </p:txBody>
      </p:sp>
      <p:sp>
        <p:nvSpPr>
          <p:cNvPr id="3" name="Content Placeholder 2"/>
          <p:cNvSpPr>
            <a:spLocks noGrp="1"/>
          </p:cNvSpPr>
          <p:nvPr>
            <p:ph idx="1"/>
          </p:nvPr>
        </p:nvSpPr>
        <p:spPr>
          <a:xfrm>
            <a:off x="381000" y="1854540"/>
            <a:ext cx="8153400" cy="3657600"/>
          </a:xfrm>
        </p:spPr>
        <p:txBody>
          <a:bodyPr/>
          <a:lstStyle/>
          <a:p>
            <a:pPr marL="457200" lvl="1" indent="-457200">
              <a:lnSpc>
                <a:spcPct val="150000"/>
              </a:lnSpc>
              <a:buFont typeface="+mj-lt"/>
              <a:buAutoNum type="arabicPeriod"/>
            </a:pPr>
            <a:r>
              <a:rPr lang="en-US" sz="2800" b="1" dirty="0"/>
              <a:t>Identify extreme natural events threatening </a:t>
            </a:r>
            <a:r>
              <a:rPr lang="en-US" sz="2800" b="1" dirty="0" smtClean="0"/>
              <a:t>the ERCOT region.</a:t>
            </a:r>
            <a:endParaRPr lang="en-US" sz="2800" b="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413" y="4418129"/>
            <a:ext cx="2006023" cy="1905000"/>
          </a:xfrm>
          <a:prstGeom prst="rect">
            <a:avLst/>
          </a:prstGeom>
        </p:spPr>
      </p:pic>
    </p:spTree>
    <p:extLst>
      <p:ext uri="{BB962C8B-B14F-4D97-AF65-F5344CB8AC3E}">
        <p14:creationId xmlns:p14="http://schemas.microsoft.com/office/powerpoint/2010/main" val="1207047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Hurricane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742406"/>
            <a:ext cx="5874606" cy="5053013"/>
          </a:xfrm>
        </p:spPr>
      </p:pic>
      <p:sp>
        <p:nvSpPr>
          <p:cNvPr id="3" name="TextBox 2"/>
          <p:cNvSpPr txBox="1"/>
          <p:nvPr/>
        </p:nvSpPr>
        <p:spPr>
          <a:xfrm>
            <a:off x="1905000" y="5911748"/>
            <a:ext cx="5791200" cy="369332"/>
          </a:xfrm>
          <a:prstGeom prst="rect">
            <a:avLst/>
          </a:prstGeom>
          <a:noFill/>
        </p:spPr>
        <p:txBody>
          <a:bodyPr wrap="square" rtlCol="0">
            <a:spAutoFit/>
          </a:bodyPr>
          <a:lstStyle/>
          <a:p>
            <a:r>
              <a:rPr lang="en-US" dirty="0" smtClean="0">
                <a:solidFill>
                  <a:schemeClr val="tx2"/>
                </a:solidFill>
              </a:rPr>
              <a:t>Since 1900, 48 hurricanes have made landfall in Texas.</a:t>
            </a:r>
            <a:endParaRPr lang="en-US" dirty="0">
              <a:solidFill>
                <a:schemeClr val="tx2"/>
              </a:solidFill>
            </a:endParaRPr>
          </a:p>
        </p:txBody>
      </p:sp>
    </p:spTree>
    <p:extLst>
      <p:ext uri="{BB962C8B-B14F-4D97-AF65-F5344CB8AC3E}">
        <p14:creationId xmlns:p14="http://schemas.microsoft.com/office/powerpoint/2010/main" val="2157356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DB1E7B711A9D4BB64117F92D106A87" ma:contentTypeVersion="1" ma:contentTypeDescription="Create a new document." ma:contentTypeScope="" ma:versionID="886bbd2e2298cd1dcd54ea3dd738c16f">
  <xsd:schema xmlns:xsd="http://www.w3.org/2001/XMLSchema" xmlns:xs="http://www.w3.org/2001/XMLSchema" xmlns:p="http://schemas.microsoft.com/office/2006/metadata/properties" xmlns:ns2="c34af464-7aa1-4edd-9be4-83dffc1cb926" targetNamespace="http://schemas.microsoft.com/office/2006/metadata/properties" ma:root="true" ma:fieldsID="21a9ee48c79d2ff885e27998c621344c"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18B4E4-80D3-4ACB-BC04-8C507AD0C9FD}"/>
</file>

<file path=customXml/itemProps2.xml><?xml version="1.0" encoding="utf-8"?>
<ds:datastoreItem xmlns:ds="http://schemas.openxmlformats.org/officeDocument/2006/customXml" ds:itemID="{C0E9AA12-8AF9-4AA6-90FE-24669859CDF3}"/>
</file>

<file path=customXml/itemProps3.xml><?xml version="1.0" encoding="utf-8"?>
<ds:datastoreItem xmlns:ds="http://schemas.openxmlformats.org/officeDocument/2006/customXml" ds:itemID="{E4A68982-DD5D-44FD-B77F-4C531465FE54}"/>
</file>

<file path=docProps/app.xml><?xml version="1.0" encoding="utf-8"?>
<Properties xmlns="http://schemas.openxmlformats.org/officeDocument/2006/extended-properties" xmlns:vt="http://schemas.openxmlformats.org/officeDocument/2006/docPropsVTypes">
  <Template/>
  <TotalTime>9272</TotalTime>
  <Words>3275</Words>
  <Application>Microsoft Office PowerPoint</Application>
  <PresentationFormat>On-screen Show (4:3)</PresentationFormat>
  <Paragraphs>508</Paragraphs>
  <Slides>55</Slides>
  <Notes>55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55</vt:i4>
      </vt:variant>
    </vt:vector>
  </HeadingPairs>
  <TitlesOfParts>
    <vt:vector size="61" baseType="lpstr">
      <vt:lpstr>Arial</vt:lpstr>
      <vt:lpstr>Calibri</vt:lpstr>
      <vt:lpstr>Courier New</vt:lpstr>
      <vt:lpstr>Wingdings</vt:lpstr>
      <vt:lpstr>1_Custom Design</vt:lpstr>
      <vt:lpstr>Office Theme</vt:lpstr>
      <vt:lpstr>PowerPoint Presentation</vt:lpstr>
      <vt:lpstr>It’s NOT a matter of IF…</vt:lpstr>
      <vt:lpstr>It’s a matter of WHEN.</vt:lpstr>
      <vt:lpstr>It’s not a matter of IF a disaster will strike…</vt:lpstr>
      <vt:lpstr>It’s a matter of WHEN a disaster will strike.</vt:lpstr>
      <vt:lpstr>And will we be prepared?</vt:lpstr>
      <vt:lpstr>Objectives</vt:lpstr>
      <vt:lpstr>Potential Threats to the ERCOT Region</vt:lpstr>
      <vt:lpstr>Hurricane</vt:lpstr>
      <vt:lpstr>Hurricane</vt:lpstr>
      <vt:lpstr>Flood</vt:lpstr>
      <vt:lpstr>Flood</vt:lpstr>
      <vt:lpstr>Tornado</vt:lpstr>
      <vt:lpstr>Tornado</vt:lpstr>
      <vt:lpstr>Tornado Tracks, 1950-2015</vt:lpstr>
      <vt:lpstr>Wind</vt:lpstr>
      <vt:lpstr>Wind</vt:lpstr>
      <vt:lpstr>Extreme Cold</vt:lpstr>
      <vt:lpstr>Extreme Heat</vt:lpstr>
      <vt:lpstr>Fire</vt:lpstr>
      <vt:lpstr>Earthquake</vt:lpstr>
      <vt:lpstr>Earthquake</vt:lpstr>
      <vt:lpstr>Geomagnetic Disturbance (GMD)</vt:lpstr>
      <vt:lpstr>Will we be prepared?</vt:lpstr>
      <vt:lpstr>Taking steps to ensure continuity of your business</vt:lpstr>
      <vt:lpstr>ERCOT’s Business Continuity Plan</vt:lpstr>
      <vt:lpstr>Governing Rules in Place </vt:lpstr>
      <vt:lpstr>Governing Rules in Place – NERC Standard </vt:lpstr>
      <vt:lpstr>Governing Rules in Place – PUCT Rules</vt:lpstr>
      <vt:lpstr>Governing Rules in Place – PUCT Rules</vt:lpstr>
      <vt:lpstr>Governing Rules in Place – ERCOT Rules</vt:lpstr>
      <vt:lpstr>Governing Rules in Place – ERCOT Rules</vt:lpstr>
      <vt:lpstr>Governing Rules in Place – ERCOT Rules</vt:lpstr>
      <vt:lpstr>All in this together</vt:lpstr>
      <vt:lpstr>Texas Response</vt:lpstr>
      <vt:lpstr>Texas Governor</vt:lpstr>
      <vt:lpstr>Texas Division of Emergency Management (TDEM)</vt:lpstr>
      <vt:lpstr>Texas Emergency Management Council</vt:lpstr>
      <vt:lpstr>State Operations Center (SOC)</vt:lpstr>
      <vt:lpstr>Disaster Districts</vt:lpstr>
      <vt:lpstr>Local Emergency Officials &amp; Organizations</vt:lpstr>
      <vt:lpstr>Other Critical Relationships</vt:lpstr>
      <vt:lpstr>Reporting Out</vt:lpstr>
      <vt:lpstr>Reporting Out</vt:lpstr>
      <vt:lpstr>Reporting Out - PUCT</vt:lpstr>
      <vt:lpstr>Reporting Out – DOE</vt:lpstr>
      <vt:lpstr>Reporting Out – DOE OE-417</vt:lpstr>
      <vt:lpstr>Reporting Out – DOE OE-417</vt:lpstr>
      <vt:lpstr>Reporting Out – NERC</vt:lpstr>
      <vt:lpstr>Reporting Out – NERC EOP-004-Attachment 1</vt:lpstr>
      <vt:lpstr>Reporting Out – NERC EOP-004-Attachment 2</vt:lpstr>
      <vt:lpstr>Reporting Out – NERC</vt:lpstr>
      <vt:lpstr>Reporting Out – Media</vt:lpstr>
      <vt:lpstr>Objective Summary</vt:lpstr>
      <vt:lpstr>It’s NOT a matter of IF.  It’s a matter of WHEN…</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Hobbs, Kristi</cp:lastModifiedBy>
  <cp:revision>227</cp:revision>
  <cp:lastPrinted>2017-12-07T19:39:52Z</cp:lastPrinted>
  <dcterms:created xsi:type="dcterms:W3CDTF">2016-01-21T15:20:31Z</dcterms:created>
  <dcterms:modified xsi:type="dcterms:W3CDTF">2018-02-27T16:09:25Z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0x01010047DB1E7B711A9D4BB64117F92D106A87</vt:lpwstr>
  </property>
</Properties>
</file>