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4"/>
    <p:sldMasterId id="2147483648" r:id="rId5"/>
    <p:sldMasterId id="2147483651" r:id="rId6"/>
  </p:sldMasterIdLst>
  <p:notesMasterIdLst>
    <p:notesMasterId r:id="rId40"/>
  </p:notesMasterIdLst>
  <p:handoutMasterIdLst>
    <p:handoutMasterId r:id="rId41"/>
  </p:handoutMasterIdLst>
  <p:sldIdLst>
    <p:sldId id="260" r:id="rId7"/>
    <p:sldId id="317" r:id="rId8"/>
    <p:sldId id="338" r:id="rId9"/>
    <p:sldId id="341" r:id="rId10"/>
    <p:sldId id="342" r:id="rId11"/>
    <p:sldId id="343" r:id="rId12"/>
    <p:sldId id="344" r:id="rId13"/>
    <p:sldId id="347" r:id="rId14"/>
    <p:sldId id="345" r:id="rId15"/>
    <p:sldId id="346" r:id="rId16"/>
    <p:sldId id="348" r:id="rId17"/>
    <p:sldId id="349" r:id="rId18"/>
    <p:sldId id="350" r:id="rId19"/>
    <p:sldId id="351" r:id="rId20"/>
    <p:sldId id="368" r:id="rId21"/>
    <p:sldId id="352" r:id="rId22"/>
    <p:sldId id="353" r:id="rId23"/>
    <p:sldId id="354" r:id="rId24"/>
    <p:sldId id="355" r:id="rId25"/>
    <p:sldId id="357" r:id="rId26"/>
    <p:sldId id="356" r:id="rId27"/>
    <p:sldId id="358" r:id="rId28"/>
    <p:sldId id="360" r:id="rId29"/>
    <p:sldId id="359" r:id="rId30"/>
    <p:sldId id="362" r:id="rId31"/>
    <p:sldId id="361" r:id="rId32"/>
    <p:sldId id="364" r:id="rId33"/>
    <p:sldId id="365" r:id="rId34"/>
    <p:sldId id="369" r:id="rId35"/>
    <p:sldId id="370" r:id="rId36"/>
    <p:sldId id="363" r:id="rId37"/>
    <p:sldId id="366" r:id="rId38"/>
    <p:sldId id="367"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din, Yvette" initials="LY" lastIdx="3" clrIdx="0">
    <p:extLst>
      <p:ext uri="{19B8F6BF-5375-455C-9EA6-DF929625EA0E}">
        <p15:presenceInfo xmlns:p15="http://schemas.microsoft.com/office/powerpoint/2012/main" userId="S-1-5-21-639947351-343809578-3807592339-136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405" autoAdjust="0"/>
  </p:normalViewPr>
  <p:slideViewPr>
    <p:cSldViewPr showGuides="1">
      <p:cViewPr varScale="1">
        <p:scale>
          <a:sx n="104" d="100"/>
          <a:sy n="104" d="100"/>
        </p:scale>
        <p:origin x="1824" y="96"/>
      </p:cViewPr>
      <p:guideLst>
        <p:guide orient="horz" pos="2160"/>
        <p:guide pos="2880"/>
      </p:guideLst>
    </p:cSldViewPr>
  </p:slideViewPr>
  <p:notesTextViewPr>
    <p:cViewPr>
      <p:scale>
        <a:sx n="3" d="2"/>
        <a:sy n="3" d="2"/>
      </p:scale>
      <p:origin x="0" y="0"/>
    </p:cViewPr>
  </p:notesTextViewPr>
  <p:notesViewPr>
    <p:cSldViewPr showGuides="1">
      <p:cViewPr varScale="1">
        <p:scale>
          <a:sx n="76" d="100"/>
          <a:sy n="76" d="100"/>
        </p:scale>
        <p:origin x="205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750BF31-E9A8-4E88-81E7-44C5092290FC}" type="datetimeFigureOut">
              <a:rPr lang="en-US" smtClean="0"/>
              <a:t>3/12/2018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FB2BDB1-E95E-402D-B2EB-CA9CC1A3958C}" type="slidenum">
              <a:rPr lang="en-US" smtClean="0"/>
              <a:t>‹#›</a:t>
            </a:fld>
            <a:endParaRPr lang="en-US"/>
          </a:p>
        </p:txBody>
      </p:sp>
    </p:spTree>
    <p:extLst>
      <p:ext uri="{BB962C8B-B14F-4D97-AF65-F5344CB8AC3E}">
        <p14:creationId xmlns:p14="http://schemas.microsoft.com/office/powerpoint/2010/main" val="1109219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EFB637-CCC9-4803-8851-F6915048CBB4}" type="datetimeFigureOut">
              <a:rPr lang="en-US" smtClean="0"/>
              <a:t>3/12/2018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62AC51D-6DAA-4455-8EA7-D54B64909A85}" type="slidenum">
              <a:rPr lang="en-US" smtClean="0"/>
              <a:t>‹#›</a:t>
            </a:fld>
            <a:endParaRPr lang="en-US"/>
          </a:p>
        </p:txBody>
      </p:sp>
    </p:spTree>
    <p:extLst>
      <p:ext uri="{BB962C8B-B14F-4D97-AF65-F5344CB8AC3E}">
        <p14:creationId xmlns:p14="http://schemas.microsoft.com/office/powerpoint/2010/main" val="31305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ired.com/2017/03/phishing-scams-fool-even-tech-nerds-heres-avoi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tdworld.com/overhead-transmission/eight-utilities-energy-companies-plan-critical-transmission-equipment-servic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the class with a </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a:t>
            </a:fld>
            <a:endParaRPr lang="en-US"/>
          </a:p>
        </p:txBody>
      </p:sp>
    </p:spTree>
    <p:extLst>
      <p:ext uri="{BB962C8B-B14F-4D97-AF65-F5344CB8AC3E}">
        <p14:creationId xmlns:p14="http://schemas.microsoft.com/office/powerpoint/2010/main" val="3857267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11</a:t>
            </a:fld>
            <a:endParaRPr lang="en-US"/>
          </a:p>
        </p:txBody>
      </p:sp>
    </p:spTree>
    <p:extLst>
      <p:ext uri="{BB962C8B-B14F-4D97-AF65-F5344CB8AC3E}">
        <p14:creationId xmlns:p14="http://schemas.microsoft.com/office/powerpoint/2010/main" val="118212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hackers used a range of techniques to reach their intended targets, according to DHS. They often began with a "</a:t>
            </a:r>
            <a:r>
              <a:rPr lang="en-US" dirty="0" err="1" smtClean="0"/>
              <a:t>spearphishing</a:t>
            </a:r>
            <a:r>
              <a:rPr lang="en-US" dirty="0" smtClean="0"/>
              <a:t>" email, a customized message to lure users into clicking and downloading malware or giving up their login credentials. </a:t>
            </a:r>
          </a:p>
          <a:p>
            <a:endParaRPr lang="en-US" dirty="0" smtClean="0"/>
          </a:p>
          <a:p>
            <a:r>
              <a:rPr lang="en-US" dirty="0" smtClean="0"/>
              <a:t>Many of the hackers' emails included a resume purporting to come from an engineer with experience managing industrial control systems. Others were sent from accounts hijacked from within a target organization, making them seem more trustworthy, and included a subject line marked "AGREEMENT &amp; Confidential."</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12</a:t>
            </a:fld>
            <a:endParaRPr lang="en-US"/>
          </a:p>
        </p:txBody>
      </p:sp>
    </p:spTree>
    <p:extLst>
      <p:ext uri="{BB962C8B-B14F-4D97-AF65-F5344CB8AC3E}">
        <p14:creationId xmlns:p14="http://schemas.microsoft.com/office/powerpoint/2010/main" val="428723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Those penetrations, which typically start with </a:t>
            </a:r>
            <a:r>
              <a:rPr lang="en-US" sz="1200" b="0" i="0" u="none" strike="noStrike" kern="1200" dirty="0" err="1" smtClean="0">
                <a:solidFill>
                  <a:schemeClr val="tx1"/>
                </a:solidFill>
                <a:effectLst/>
                <a:latin typeface="+mn-lt"/>
                <a:ea typeface="+mn-ea"/>
                <a:cs typeface="+mn-cs"/>
                <a:hlinkClick r:id="rId3"/>
              </a:rPr>
              <a:t>spearphishing</a:t>
            </a:r>
            <a:r>
              <a:rPr lang="en-US" sz="1200" b="0" i="0" u="none" strike="noStrike" kern="1200" dirty="0" smtClean="0">
                <a:solidFill>
                  <a:schemeClr val="tx1"/>
                </a:solidFill>
                <a:effectLst/>
                <a:latin typeface="+mn-lt"/>
                <a:ea typeface="+mn-ea"/>
                <a:cs typeface="+mn-cs"/>
                <a:hlinkClick r:id="rId3"/>
              </a:rPr>
              <a:t> emails</a:t>
            </a:r>
            <a:r>
              <a:rPr lang="en-US" sz="1200" b="0" i="0" kern="1200" dirty="0" smtClean="0">
                <a:solidFill>
                  <a:schemeClr val="tx1"/>
                </a:solidFill>
                <a:effectLst/>
                <a:latin typeface="+mn-lt"/>
                <a:ea typeface="+mn-ea"/>
                <a:cs typeface="+mn-cs"/>
              </a:rPr>
              <a:t>, or "watering hole" attacks that infect target users by hijacking a website they commonly visit, don't necessarily differ from traditional criminal or espionage-focused hacking. Most importantly, they don't generate the means of causing any physical damage or disruption. In some cases, the hackers may be performing reconnaissance for future attacks, but nonetheless don't get anywhere near the actual control systems that can tamper with electricity generation or transmission.</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13</a:t>
            </a:fld>
            <a:endParaRPr lang="en-US"/>
          </a:p>
        </p:txBody>
      </p:sp>
    </p:spTree>
    <p:extLst>
      <p:ext uri="{BB962C8B-B14F-4D97-AF65-F5344CB8AC3E}">
        <p14:creationId xmlns:p14="http://schemas.microsoft.com/office/powerpoint/2010/main" val="3906341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14</a:t>
            </a:fld>
            <a:endParaRPr lang="en-US"/>
          </a:p>
        </p:txBody>
      </p:sp>
    </p:spTree>
    <p:extLst>
      <p:ext uri="{BB962C8B-B14F-4D97-AF65-F5344CB8AC3E}">
        <p14:creationId xmlns:p14="http://schemas.microsoft.com/office/powerpoint/2010/main" val="2639664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Scope and Duration - </a:t>
            </a:r>
            <a:r>
              <a:rPr lang="en-US" sz="1200" b="0" i="0" kern="1200" dirty="0" smtClean="0">
                <a:solidFill>
                  <a:schemeClr val="tx1"/>
                </a:solidFill>
                <a:effectLst/>
                <a:latin typeface="+mn-lt"/>
                <a:ea typeface="+mn-ea"/>
                <a:cs typeface="+mn-cs"/>
              </a:rPr>
              <a:t>"If they wanted to do the full Eastern Interconnect, that’s exponentially more resources," he says, referring to the grid that covers nearly the full eastern half of the US. "And if they want to take it down for a full week, that’s an exponential of an exponential.“  </a:t>
            </a:r>
          </a:p>
          <a:p>
            <a:endParaRPr lang="en-US" sz="1200" b="0" i="0" kern="1200" dirty="0" smtClean="0">
              <a:solidFill>
                <a:schemeClr val="tx1"/>
              </a:solidFill>
              <a:effectLst/>
              <a:latin typeface="+mn-lt"/>
              <a:ea typeface="+mn-ea"/>
              <a:cs typeface="+mn-cs"/>
            </a:endParaRPr>
          </a:p>
          <a:p>
            <a:r>
              <a:rPr lang="en-US" dirty="0" smtClean="0"/>
              <a:t>The second Ukrainian blackout attack used a piece of malware known as Crash Override, or </a:t>
            </a:r>
            <a:r>
              <a:rPr lang="en-US" dirty="0" err="1" smtClean="0"/>
              <a:t>Industroyer</a:t>
            </a:r>
            <a:r>
              <a:rPr lang="en-US" dirty="0" smtClean="0"/>
              <a:t>, capable of automating the process of sending sabotage commands to grid equipment, and built to be adapted to different countries' setups so that it could be deployed broadly across multiple targets.</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15</a:t>
            </a:fld>
            <a:endParaRPr lang="en-US"/>
          </a:p>
        </p:txBody>
      </p:sp>
    </p:spTree>
    <p:extLst>
      <p:ext uri="{BB962C8B-B14F-4D97-AF65-F5344CB8AC3E}">
        <p14:creationId xmlns:p14="http://schemas.microsoft.com/office/powerpoint/2010/main" val="4150754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Scope and Duration - </a:t>
            </a:r>
            <a:r>
              <a:rPr lang="en-US" sz="1200" b="0" i="0" kern="1200" dirty="0" smtClean="0">
                <a:solidFill>
                  <a:schemeClr val="tx1"/>
                </a:solidFill>
                <a:effectLst/>
                <a:latin typeface="+mn-lt"/>
                <a:ea typeface="+mn-ea"/>
                <a:cs typeface="+mn-cs"/>
              </a:rPr>
              <a:t>"If they wanted to do the full Eastern Interconnect, that’s exponentially more resources," he says, referring to the grid that covers nearly the full eastern half of the US. "And if they want to take it down for a full week, that’s an exponential of an exponential.“  </a:t>
            </a:r>
          </a:p>
          <a:p>
            <a:endParaRPr lang="en-US" sz="1200" b="0" i="0" kern="1200" dirty="0" smtClean="0">
              <a:solidFill>
                <a:schemeClr val="tx1"/>
              </a:solidFill>
              <a:effectLst/>
              <a:latin typeface="+mn-lt"/>
              <a:ea typeface="+mn-ea"/>
              <a:cs typeface="+mn-cs"/>
            </a:endParaRPr>
          </a:p>
          <a:p>
            <a:r>
              <a:rPr lang="en-US" dirty="0" smtClean="0"/>
              <a:t>The second Ukrainian blackout attack used a piece of malware known as Crash Override, or </a:t>
            </a:r>
            <a:r>
              <a:rPr lang="en-US" dirty="0" err="1" smtClean="0"/>
              <a:t>Industroyer</a:t>
            </a:r>
            <a:r>
              <a:rPr lang="en-US" dirty="0" smtClean="0"/>
              <a:t>, capable of automating the process of sending sabotage commands to grid equipment, and built to be adapted to different countries' setups so that it could be deployed broadly across multiple targets.</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16</a:t>
            </a:fld>
            <a:endParaRPr lang="en-US"/>
          </a:p>
        </p:txBody>
      </p:sp>
    </p:spTree>
    <p:extLst>
      <p:ext uri="{BB962C8B-B14F-4D97-AF65-F5344CB8AC3E}">
        <p14:creationId xmlns:p14="http://schemas.microsoft.com/office/powerpoint/2010/main" val="4150683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(1) NERC is an independent, government-certified, standards-setting body that develops and enforces critical infrastructure protection standards for the grid, all under the oversight of the Federal Energy Regulatory Commission.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 The electric power industry, through the Electricity Subsector Coordinating Council (ESCC), coordinates closely with the government to prepare and respond to national-level incidents affecting critical infrastructure.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(3) Involves enhancing resiliency, redundancy and the ability to recover should an extraordinary event occur.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(4) Working with the ESCC, the Edison Electric Institute developed the cyber mutual assistance program.</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17</a:t>
            </a:fld>
            <a:endParaRPr lang="en-US"/>
          </a:p>
        </p:txBody>
      </p:sp>
    </p:spTree>
    <p:extLst>
      <p:ext uri="{BB962C8B-B14F-4D97-AF65-F5344CB8AC3E}">
        <p14:creationId xmlns:p14="http://schemas.microsoft.com/office/powerpoint/2010/main" val="1961692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threats to the grid evolve, so do the standards. This ensures that the energy grid operates reliably across all segments of the industry, including the grid facilities of investor-owned electric companies, electric cooperatives and public power utilities. The electric power industry is the only critical infrastructure industry subject to mandatory and enforceable cyber and physical security standards. To comply with these standards, users, owners and operators of the nation’s energy grid implement risk and security training, background checks, and site-specific security and incident-response plans to protect against an attack.</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18</a:t>
            </a:fld>
            <a:endParaRPr lang="en-US"/>
          </a:p>
        </p:txBody>
      </p:sp>
    </p:spTree>
    <p:extLst>
      <p:ext uri="{BB962C8B-B14F-4D97-AF65-F5344CB8AC3E}">
        <p14:creationId xmlns:p14="http://schemas.microsoft.com/office/powerpoint/2010/main" val="3670391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The ESCC focuses on several key areas, including planning and exercising coordinated responses to any attacks on the energy grid; making sure that information about threats is communicated quickly among government and industry stakeholders; deploying government-developed advanced technologies on energy systems that improve situational awareness of threats to the grid; and working closely with other interdependent critical industries (communications, financial services, transportation, water and downstream natural gas) to prepare for major incidents. This helps all parties better understand threats, protect mutual dependencies, and share information.</a:t>
            </a:r>
          </a:p>
          <a:p>
            <a:pPr fontAlgn="base"/>
            <a:r>
              <a:rPr lang="en-US" sz="1200" b="0" i="0" kern="1200" dirty="0" smtClean="0">
                <a:solidFill>
                  <a:schemeClr val="tx1"/>
                </a:solidFill>
                <a:effectLst/>
                <a:latin typeface="+mn-lt"/>
                <a:ea typeface="+mn-ea"/>
                <a:cs typeface="+mn-cs"/>
              </a:rPr>
              <a:t>The industry also works closely with the Electric Power Research Institute, NERC, and the government, including the National Laboratories, to enhance resiliency and to mitigate threats from geomagnetic disturbances and electromagnetic pulses.</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19</a:t>
            </a:fld>
            <a:endParaRPr lang="en-US"/>
          </a:p>
        </p:txBody>
      </p:sp>
    </p:spTree>
    <p:extLst>
      <p:ext uri="{BB962C8B-B14F-4D97-AF65-F5344CB8AC3E}">
        <p14:creationId xmlns:p14="http://schemas.microsoft.com/office/powerpoint/2010/main" val="2385805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sz="1200" b="0" i="0" kern="1200" dirty="0" smtClean="0">
                <a:solidFill>
                  <a:schemeClr val="tx1"/>
                </a:solidFill>
                <a:effectLst/>
                <a:latin typeface="+mn-lt"/>
                <a:ea typeface="+mn-ea"/>
                <a:cs typeface="+mn-cs"/>
              </a:rPr>
              <a:t>Industry cybersecurity experts from more than 120 companies are part of the program and can be deployed in the event of a regional or national cyber incident.</a:t>
            </a:r>
          </a:p>
          <a:p>
            <a:pPr marL="228600" indent="-228600">
              <a:buAutoNum type="arabicParenBoth"/>
            </a:pPr>
            <a:r>
              <a:rPr lang="en-US" sz="1200" b="0" i="0" kern="1200" dirty="0" smtClean="0">
                <a:solidFill>
                  <a:schemeClr val="tx1"/>
                </a:solidFill>
                <a:effectLst/>
                <a:latin typeface="+mn-lt"/>
                <a:ea typeface="+mn-ea"/>
                <a:cs typeface="+mn-cs"/>
              </a:rPr>
              <a:t>The level of coordination among regulators, electric companies, the government, and the ESCC is unprecedented. It has been cited as a model for other critical infrastructure industries by the National Infrastructure Advisory Council, a group created after 9/11 to inform the president on critical infrastructure issues.</a:t>
            </a: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20</a:t>
            </a:fld>
            <a:endParaRPr lang="en-US"/>
          </a:p>
        </p:txBody>
      </p:sp>
    </p:spTree>
    <p:extLst>
      <p:ext uri="{BB962C8B-B14F-4D97-AF65-F5344CB8AC3E}">
        <p14:creationId xmlns:p14="http://schemas.microsoft.com/office/powerpoint/2010/main" val="2422462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3</a:t>
            </a:fld>
            <a:endParaRPr lang="en-US"/>
          </a:p>
        </p:txBody>
      </p:sp>
    </p:spTree>
    <p:extLst>
      <p:ext uri="{BB962C8B-B14F-4D97-AF65-F5344CB8AC3E}">
        <p14:creationId xmlns:p14="http://schemas.microsoft.com/office/powerpoint/2010/main" val="2844337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21</a:t>
            </a:fld>
            <a:endParaRPr lang="en-US"/>
          </a:p>
        </p:txBody>
      </p:sp>
    </p:spTree>
    <p:extLst>
      <p:ext uri="{BB962C8B-B14F-4D97-AF65-F5344CB8AC3E}">
        <p14:creationId xmlns:p14="http://schemas.microsoft.com/office/powerpoint/2010/main" val="3437020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smtClean="0"/>
              <a:t>2013 Metcalf Substation, 2016 repeated attacks throughout Eastern Europe and Southeast Asia</a:t>
            </a:r>
          </a:p>
          <a:p>
            <a:pPr marL="228600" indent="-228600">
              <a:buAutoNum type="arabicParenBoth"/>
            </a:pPr>
            <a:r>
              <a:rPr lang="en-US" dirty="0" smtClean="0"/>
              <a:t>The unfortunate truth is that substations and power lines on the electric transmission system are particularly vulnerable to physical attacks, where large, high-voltage transformers are typically located in exposed outdoor conditions, and transmission towers can be seen stretching to the horizon</a:t>
            </a: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22</a:t>
            </a:fld>
            <a:endParaRPr lang="en-US"/>
          </a:p>
        </p:txBody>
      </p:sp>
    </p:spTree>
    <p:extLst>
      <p:ext uri="{BB962C8B-B14F-4D97-AF65-F5344CB8AC3E}">
        <p14:creationId xmlns:p14="http://schemas.microsoft.com/office/powerpoint/2010/main" val="2088254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sz="1200" b="0" i="0" kern="1200" dirty="0" smtClean="0">
                <a:solidFill>
                  <a:schemeClr val="tx1"/>
                </a:solidFill>
                <a:effectLst/>
                <a:latin typeface="+mn-lt"/>
                <a:ea typeface="+mn-ea"/>
                <a:cs typeface="+mn-cs"/>
              </a:rPr>
              <a:t>Participants include American Electric Power, Berkshire Hathaway Energy, Duke Energy, Edison International, </a:t>
            </a:r>
            <a:r>
              <a:rPr lang="en-US" sz="1200" b="0" i="0" kern="1200" dirty="0" err="1" smtClean="0">
                <a:solidFill>
                  <a:schemeClr val="tx1"/>
                </a:solidFill>
                <a:effectLst/>
                <a:latin typeface="+mn-lt"/>
                <a:ea typeface="+mn-ea"/>
                <a:cs typeface="+mn-cs"/>
              </a:rPr>
              <a:t>Eversource</a:t>
            </a:r>
            <a:r>
              <a:rPr lang="en-US" sz="1200" b="0" i="0" kern="1200" dirty="0" smtClean="0">
                <a:solidFill>
                  <a:schemeClr val="tx1"/>
                </a:solidFill>
                <a:effectLst/>
                <a:latin typeface="+mn-lt"/>
                <a:ea typeface="+mn-ea"/>
                <a:cs typeface="+mn-cs"/>
              </a:rPr>
              <a:t> Energy, Exelon, Great Plains Energy, and Southern Company. These companies have committed to a memorandum of understanding to develop </a:t>
            </a:r>
            <a:r>
              <a:rPr lang="en-US" sz="1200" b="0" i="0" u="none" strike="noStrike" kern="1200" dirty="0" smtClean="0">
                <a:solidFill>
                  <a:schemeClr val="tx1"/>
                </a:solidFill>
                <a:effectLst/>
                <a:latin typeface="+mn-lt"/>
                <a:ea typeface="+mn-ea"/>
                <a:cs typeface="+mn-cs"/>
                <a:hlinkClick r:id="rId3"/>
              </a:rPr>
              <a:t>Grid Assurance</a:t>
            </a:r>
            <a:r>
              <a:rPr lang="en-US" sz="1200" b="0" i="0" u="none" strike="noStrike" kern="1200" dirty="0" smtClean="0">
                <a:solidFill>
                  <a:schemeClr val="tx1"/>
                </a:solidFill>
                <a:effectLst/>
                <a:latin typeface="+mn-lt"/>
                <a:ea typeface="+mn-ea"/>
                <a:cs typeface="+mn-cs"/>
              </a:rPr>
              <a:t>  </a:t>
            </a:r>
          </a:p>
          <a:p>
            <a:pPr marL="228600" indent="-228600">
              <a:buAutoNum type="arabicParenBoth"/>
            </a:pPr>
            <a:r>
              <a:rPr lang="en-US" sz="1200" b="0" i="0" kern="1200" dirty="0" smtClean="0">
                <a:solidFill>
                  <a:schemeClr val="tx1"/>
                </a:solidFill>
                <a:effectLst/>
                <a:latin typeface="+mn-lt"/>
                <a:ea typeface="+mn-ea"/>
                <a:cs typeface="+mn-cs"/>
              </a:rPr>
              <a:t>These companies have committed to a memorandum of understanding to develop </a:t>
            </a:r>
            <a:r>
              <a:rPr lang="en-US" sz="1200" b="0" i="0" u="none" strike="noStrike" kern="1200" dirty="0" smtClean="0">
                <a:solidFill>
                  <a:schemeClr val="tx1"/>
                </a:solidFill>
                <a:effectLst/>
                <a:latin typeface="+mn-lt"/>
                <a:ea typeface="+mn-ea"/>
                <a:cs typeface="+mn-cs"/>
                <a:hlinkClick r:id="rId3"/>
              </a:rPr>
              <a:t>Grid Assurance</a:t>
            </a:r>
            <a:r>
              <a:rPr lang="en-US" sz="1200" b="0" i="0" kern="1200" dirty="0" smtClean="0">
                <a:solidFill>
                  <a:schemeClr val="tx1"/>
                </a:solidFill>
                <a:effectLst/>
                <a:latin typeface="+mn-lt"/>
                <a:ea typeface="+mn-ea"/>
                <a:cs typeface="+mn-cs"/>
              </a:rPr>
              <a:t>, a limited liability company that will stockpile the critical equipment necessary to shield utility customers from prolonged transmission outages in multiple locations across the nation. </a:t>
            </a:r>
          </a:p>
          <a:p>
            <a:pPr marL="228600" indent="-228600">
              <a:buAutoNum type="arabicParenBoth"/>
            </a:pPr>
            <a:r>
              <a:rPr lang="en-US" sz="1200" b="0" i="0" kern="1200" dirty="0" smtClean="0">
                <a:solidFill>
                  <a:schemeClr val="tx1"/>
                </a:solidFill>
                <a:effectLst/>
                <a:latin typeface="+mn-lt"/>
                <a:ea typeface="+mn-ea"/>
                <a:cs typeface="+mn-cs"/>
              </a:rPr>
              <a:t>Grid Assurance will own and provide participants and subscribers with timely access to an inventory of emergency spare transmission equipment that could otherwise take months to acquire.</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23</a:t>
            </a:fld>
            <a:endParaRPr lang="en-US"/>
          </a:p>
        </p:txBody>
      </p:sp>
    </p:spTree>
    <p:extLst>
      <p:ext uri="{BB962C8B-B14F-4D97-AF65-F5344CB8AC3E}">
        <p14:creationId xmlns:p14="http://schemas.microsoft.com/office/powerpoint/2010/main" val="2842347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smtClean="0"/>
              <a:t>Since the release of the NERC CIP-014 regulations in 2014, utilities are significantly more aware of potential threats and vulnerabilities in the grid. Aging infrastructure, natural disasters, and coordinated attacks on key substations are all major issues.</a:t>
            </a:r>
          </a:p>
          <a:p>
            <a:pPr marL="228600" indent="-228600">
              <a:buAutoNum type="arabicParenBoth"/>
            </a:pPr>
            <a:endParaRPr lang="en-US" dirty="0" smtClean="0"/>
          </a:p>
          <a:p>
            <a:pPr marL="228600" indent="-228600">
              <a:buAutoNum type="arabicParenBoth"/>
            </a:pPr>
            <a:r>
              <a:rPr lang="en-US" dirty="0" smtClean="0"/>
              <a:t>Unfortunately, on the transmission grid, a single major attack or breakdown can have long-term regional or national effects on the United States. A recent 2015 industry survey looked at initiatives that over 200 TSOs have taken since the NERC ruling. Findings included:</a:t>
            </a:r>
          </a:p>
          <a:p>
            <a:pPr marL="685800" lvl="1" indent="-228600">
              <a:buAutoNum type="arabicParenBoth"/>
            </a:pPr>
            <a:r>
              <a:rPr lang="en-US" dirty="0" smtClean="0"/>
              <a:t>49% of utilities have identified threats and vulnerabilities to critical assets, though 28% haven’t taken further action</a:t>
            </a:r>
          </a:p>
          <a:p>
            <a:pPr marL="685800" lvl="1" indent="-228600">
              <a:buAutoNum type="arabicParenBoth"/>
            </a:pPr>
            <a:r>
              <a:rPr lang="en-US" dirty="0" smtClean="0"/>
              <a:t>42% of utilities surveyed have already developed physical security plans to address potential threats</a:t>
            </a:r>
          </a:p>
          <a:p>
            <a:pPr marL="685800" lvl="1" indent="-228600">
              <a:buAutoNum type="arabicParenBoth"/>
            </a:pPr>
            <a:r>
              <a:rPr lang="en-US" dirty="0" smtClean="0"/>
              <a:t>40% have not taken any hardening measures to limit or prevent damage to critical assets in the last 2 years</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24</a:t>
            </a:fld>
            <a:endParaRPr lang="en-US"/>
          </a:p>
        </p:txBody>
      </p:sp>
    </p:spTree>
    <p:extLst>
      <p:ext uri="{BB962C8B-B14F-4D97-AF65-F5344CB8AC3E}">
        <p14:creationId xmlns:p14="http://schemas.microsoft.com/office/powerpoint/2010/main" val="3545582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sz="1200" kern="1200" dirty="0" smtClean="0">
                <a:solidFill>
                  <a:schemeClr val="tx1"/>
                </a:solidFill>
                <a:effectLst/>
                <a:latin typeface="+mn-lt"/>
                <a:ea typeface="+mn-ea"/>
                <a:cs typeface="+mn-cs"/>
              </a:rPr>
              <a:t>Detailed history of attacks should include frequency of attack, geographic proximity of similar facilities, and severity of past attacks and security related events. </a:t>
            </a:r>
          </a:p>
          <a:p>
            <a:pPr marL="228600" indent="-228600">
              <a:buAutoNum type="arabicParenBoth"/>
            </a:pPr>
            <a:r>
              <a:rPr lang="en-US" sz="1200" kern="1200" dirty="0" smtClean="0">
                <a:solidFill>
                  <a:schemeClr val="tx1"/>
                </a:solidFill>
                <a:effectLst/>
                <a:latin typeface="+mn-lt"/>
                <a:ea typeface="+mn-ea"/>
                <a:cs typeface="+mn-cs"/>
              </a:rPr>
              <a:t>Image courtesy of the Wall Street Journal,</a:t>
            </a:r>
            <a:r>
              <a:rPr lang="en-US" sz="1200" kern="1200" baseline="0" dirty="0" smtClean="0">
                <a:solidFill>
                  <a:schemeClr val="tx1"/>
                </a:solidFill>
                <a:effectLst/>
                <a:latin typeface="+mn-lt"/>
                <a:ea typeface="+mn-ea"/>
                <a:cs typeface="+mn-cs"/>
              </a:rPr>
              <a:t> 2016)</a:t>
            </a:r>
            <a:endParaRPr lang="en-US" sz="1200" kern="1200" dirty="0" smtClean="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25</a:t>
            </a:fld>
            <a:endParaRPr lang="en-US"/>
          </a:p>
        </p:txBody>
      </p:sp>
    </p:spTree>
    <p:extLst>
      <p:ext uri="{BB962C8B-B14F-4D97-AF65-F5344CB8AC3E}">
        <p14:creationId xmlns:p14="http://schemas.microsoft.com/office/powerpoint/2010/main" val="1750498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sz="1200" b="0" i="0" kern="1200" dirty="0" smtClean="0">
                <a:solidFill>
                  <a:schemeClr val="tx1"/>
                </a:solidFill>
                <a:effectLst/>
                <a:latin typeface="+mn-lt"/>
                <a:ea typeface="+mn-ea"/>
                <a:cs typeface="+mn-cs"/>
              </a:rPr>
              <a:t>Bulk Transmission Substations have unique security concerns in that they are relatively soft targets; they are vulnerable to stand-off attack as well as penetration attacks by adversaries compromising the substation’s perimeter fences. There is general agreement among security planners that key high-voltage substations are the most worrisome terrorist targets within the power transmission system.</a:t>
            </a:r>
          </a:p>
          <a:p>
            <a:pPr marL="228600" indent="-228600">
              <a:buAutoNum type="arabicParenBoth"/>
            </a:pPr>
            <a:endParaRPr lang="en-US" dirty="0" smtClean="0"/>
          </a:p>
          <a:p>
            <a:pPr marL="228600" indent="-228600">
              <a:buAutoNum type="arabicParenBoth"/>
            </a:pPr>
            <a:r>
              <a:rPr lang="en-US" dirty="0" smtClean="0"/>
              <a:t>Transmission lines are often very long and in sparsely populated areas. They make easy targets and cannot be well protected. However, they can also be repaired quickly unless there is a coordinated widespread attack. Even then, the transmission lines can be repaired almost as soon as replacement towers can be delivered. Thus transmission lines are of less concern than substations.</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26</a:t>
            </a:fld>
            <a:endParaRPr lang="en-US"/>
          </a:p>
        </p:txBody>
      </p:sp>
    </p:spTree>
    <p:extLst>
      <p:ext uri="{BB962C8B-B14F-4D97-AF65-F5344CB8AC3E}">
        <p14:creationId xmlns:p14="http://schemas.microsoft.com/office/powerpoint/2010/main" val="162851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smtClean="0"/>
              <a:t>Physical</a:t>
            </a:r>
            <a:r>
              <a:rPr lang="en-US" baseline="0" dirty="0" smtClean="0"/>
              <a:t> Security Countermeasures</a:t>
            </a:r>
          </a:p>
          <a:p>
            <a:pPr marL="685800" lvl="1" indent="-228600">
              <a:buAutoNum type="arabicParenBoth"/>
            </a:pPr>
            <a:r>
              <a:rPr lang="en-US" baseline="0" dirty="0" smtClean="0"/>
              <a:t>Property Protection – doors, locks, lightening</a:t>
            </a:r>
          </a:p>
          <a:p>
            <a:pPr marL="685800" lvl="1" indent="-228600">
              <a:buAutoNum type="arabicParenBoth"/>
            </a:pPr>
            <a:r>
              <a:rPr lang="en-US" baseline="0" dirty="0" smtClean="0"/>
              <a:t>Structural hardening – physical construction of barriers</a:t>
            </a:r>
          </a:p>
          <a:p>
            <a:pPr marL="685800" lvl="1" indent="-228600">
              <a:buAutoNum type="arabicParenBoth"/>
            </a:pPr>
            <a:r>
              <a:rPr lang="en-US" baseline="0" dirty="0" smtClean="0"/>
              <a:t>Physical access control – authorized users</a:t>
            </a:r>
          </a:p>
          <a:p>
            <a:pPr marL="685800" lvl="1" indent="-228600">
              <a:buAutoNum type="arabicParenBoth"/>
            </a:pPr>
            <a:r>
              <a:rPr lang="en-US" baseline="0" dirty="0" smtClean="0"/>
              <a:t>Intrusion detection – guards and surveillance</a:t>
            </a:r>
          </a:p>
          <a:p>
            <a:pPr marL="685800" lvl="1" indent="-228600">
              <a:buAutoNum type="arabicParenBoth"/>
            </a:pPr>
            <a:r>
              <a:rPr lang="en-US" baseline="0" dirty="0" smtClean="0"/>
              <a:t>Physical security procedures – escorting visitors, badge tracking, logs</a:t>
            </a:r>
          </a:p>
          <a:p>
            <a:pPr marL="685800" lvl="1" indent="-228600">
              <a:buAutoNum type="arabicParenBoth"/>
            </a:pPr>
            <a:r>
              <a:rPr lang="en-US" baseline="0" dirty="0" smtClean="0"/>
              <a:t>Contingency planning – backup generators, off-site storage</a:t>
            </a:r>
          </a:p>
          <a:p>
            <a:pPr marL="685800" lvl="1" indent="-228600">
              <a:buAutoNum type="arabicParenBoth"/>
            </a:pPr>
            <a:r>
              <a:rPr lang="en-US" baseline="0" dirty="0" smtClean="0"/>
              <a:t>Training – training people to spot suspicious activities</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27</a:t>
            </a:fld>
            <a:endParaRPr lang="en-US"/>
          </a:p>
        </p:txBody>
      </p:sp>
    </p:spTree>
    <p:extLst>
      <p:ext uri="{BB962C8B-B14F-4D97-AF65-F5344CB8AC3E}">
        <p14:creationId xmlns:p14="http://schemas.microsoft.com/office/powerpoint/2010/main" val="665873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b="0" i="0" kern="1200" dirty="0" smtClean="0">
              <a:solidFill>
                <a:schemeClr val="tx1"/>
              </a:solidFill>
              <a:effectLst/>
              <a:latin typeface="+mn-lt"/>
              <a:ea typeface="+mn-ea"/>
              <a:cs typeface="+mn-cs"/>
            </a:endParaRP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28</a:t>
            </a:fld>
            <a:endParaRPr lang="en-US"/>
          </a:p>
        </p:txBody>
      </p:sp>
    </p:spTree>
    <p:extLst>
      <p:ext uri="{BB962C8B-B14F-4D97-AF65-F5344CB8AC3E}">
        <p14:creationId xmlns:p14="http://schemas.microsoft.com/office/powerpoint/2010/main" val="355428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b="0" i="0" kern="1200" dirty="0" smtClean="0">
              <a:solidFill>
                <a:schemeClr val="tx1"/>
              </a:solidFill>
              <a:effectLst/>
              <a:latin typeface="+mn-lt"/>
              <a:ea typeface="+mn-ea"/>
              <a:cs typeface="+mn-cs"/>
            </a:endParaRP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29</a:t>
            </a:fld>
            <a:endParaRPr lang="en-US"/>
          </a:p>
        </p:txBody>
      </p:sp>
    </p:spTree>
    <p:extLst>
      <p:ext uri="{BB962C8B-B14F-4D97-AF65-F5344CB8AC3E}">
        <p14:creationId xmlns:p14="http://schemas.microsoft.com/office/powerpoint/2010/main" val="3271173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b="0" i="0" kern="1200" dirty="0" smtClean="0">
              <a:solidFill>
                <a:schemeClr val="tx1"/>
              </a:solidFill>
              <a:effectLst/>
              <a:latin typeface="+mn-lt"/>
              <a:ea typeface="+mn-ea"/>
              <a:cs typeface="+mn-cs"/>
            </a:endParaRP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30</a:t>
            </a:fld>
            <a:endParaRPr lang="en-US"/>
          </a:p>
        </p:txBody>
      </p:sp>
    </p:spTree>
    <p:extLst>
      <p:ext uri="{BB962C8B-B14F-4D97-AF65-F5344CB8AC3E}">
        <p14:creationId xmlns:p14="http://schemas.microsoft.com/office/powerpoint/2010/main" val="1429256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4</a:t>
            </a:fld>
            <a:endParaRPr lang="en-US"/>
          </a:p>
        </p:txBody>
      </p:sp>
    </p:spTree>
    <p:extLst>
      <p:ext uri="{BB962C8B-B14F-4D97-AF65-F5344CB8AC3E}">
        <p14:creationId xmlns:p14="http://schemas.microsoft.com/office/powerpoint/2010/main" val="1635682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31</a:t>
            </a:fld>
            <a:endParaRPr lang="en-US"/>
          </a:p>
        </p:txBody>
      </p:sp>
    </p:spTree>
    <p:extLst>
      <p:ext uri="{BB962C8B-B14F-4D97-AF65-F5344CB8AC3E}">
        <p14:creationId xmlns:p14="http://schemas.microsoft.com/office/powerpoint/2010/main" val="1636839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32</a:t>
            </a:fld>
            <a:endParaRPr lang="en-US"/>
          </a:p>
        </p:txBody>
      </p:sp>
    </p:spTree>
    <p:extLst>
      <p:ext uri="{BB962C8B-B14F-4D97-AF65-F5344CB8AC3E}">
        <p14:creationId xmlns:p14="http://schemas.microsoft.com/office/powerpoint/2010/main" val="2871873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5</a:t>
            </a:fld>
            <a:endParaRPr lang="en-US"/>
          </a:p>
        </p:txBody>
      </p:sp>
    </p:spTree>
    <p:extLst>
      <p:ext uri="{BB962C8B-B14F-4D97-AF65-F5344CB8AC3E}">
        <p14:creationId xmlns:p14="http://schemas.microsoft.com/office/powerpoint/2010/main" val="1877647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6</a:t>
            </a:fld>
            <a:endParaRPr lang="en-US"/>
          </a:p>
        </p:txBody>
      </p:sp>
    </p:spTree>
    <p:extLst>
      <p:ext uri="{BB962C8B-B14F-4D97-AF65-F5344CB8AC3E}">
        <p14:creationId xmlns:p14="http://schemas.microsoft.com/office/powerpoint/2010/main" val="3853295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7</a:t>
            </a:fld>
            <a:endParaRPr lang="en-US"/>
          </a:p>
        </p:txBody>
      </p:sp>
    </p:spTree>
    <p:extLst>
      <p:ext uri="{BB962C8B-B14F-4D97-AF65-F5344CB8AC3E}">
        <p14:creationId xmlns:p14="http://schemas.microsoft.com/office/powerpoint/2010/main" val="739537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8</a:t>
            </a:fld>
            <a:endParaRPr lang="en-US"/>
          </a:p>
        </p:txBody>
      </p:sp>
    </p:spTree>
    <p:extLst>
      <p:ext uri="{BB962C8B-B14F-4D97-AF65-F5344CB8AC3E}">
        <p14:creationId xmlns:p14="http://schemas.microsoft.com/office/powerpoint/2010/main" val="2077867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9</a:t>
            </a:fld>
            <a:endParaRPr lang="en-US"/>
          </a:p>
        </p:txBody>
      </p:sp>
    </p:spTree>
    <p:extLst>
      <p:ext uri="{BB962C8B-B14F-4D97-AF65-F5344CB8AC3E}">
        <p14:creationId xmlns:p14="http://schemas.microsoft.com/office/powerpoint/2010/main" val="2797602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Through the fake account, the hackers persuaded the employee to set up a website for the woman's business. When the hackers, in the guise of the female "friend," sent a file to his work email account, he opened the attachment. The malware within infected his company's network, allowing the hackers to gather sensitive information on at least six of the firm's clients. This "virtual honey-trap" operation demonstrates the variety of social engineering approaches that can be used to trick people into unwittingly compromising cybersecurity.</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10</a:t>
            </a:fld>
            <a:endParaRPr lang="en-US"/>
          </a:p>
        </p:txBody>
      </p:sp>
    </p:spTree>
    <p:extLst>
      <p:ext uri="{BB962C8B-B14F-4D97-AF65-F5344CB8AC3E}">
        <p14:creationId xmlns:p14="http://schemas.microsoft.com/office/powerpoint/2010/main" val="3686776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580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smtClean="0"/>
              <a:t>Footer text goes here.</a:t>
            </a:r>
            <a:endParaRPr lang="en-US"/>
          </a:p>
        </p:txBody>
      </p:sp>
      <p:sp>
        <p:nvSpPr>
          <p:cNvPr id="7" name="Slide Number Placeholder 5"/>
          <p:cNvSpPr>
            <a:spLocks noGrp="1"/>
          </p:cNvSpPr>
          <p:nvPr>
            <p:ph type="sldNum" sz="quarter" idx="4"/>
          </p:nvPr>
        </p:nvSpPr>
        <p:spPr>
          <a:xfrm>
            <a:off x="8610600" y="6561138"/>
            <a:ext cx="457200" cy="2127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15744571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1143000"/>
          </a:xfrm>
          <a:prstGeom prst="rect">
            <a:avLst/>
          </a:prstGeom>
        </p:spPr>
        <p:txBody>
          <a:bodyPr/>
          <a:lstStyle>
            <a:lvl1pPr algn="l">
              <a:defRPr sz="28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1600201"/>
            <a:ext cx="8534400" cy="43198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p:cNvSpPr>
            <a:spLocks noGrp="1"/>
          </p:cNvSpPr>
          <p:nvPr>
            <p:ph type="ftr" sz="quarter" idx="11"/>
          </p:nvPr>
        </p:nvSpPr>
        <p:spPr>
          <a:xfrm>
            <a:off x="2743200" y="6553200"/>
            <a:ext cx="4038600" cy="228600"/>
          </a:xfrm>
        </p:spPr>
        <p:txBody>
          <a:bodyPr/>
          <a:lstStyle/>
          <a:p>
            <a:r>
              <a:rPr lang="en-US" smtClean="0"/>
              <a:t>Footer text goes here.</a:t>
            </a:r>
            <a:endParaRPr lang="en-US"/>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8610600" y="6561138"/>
            <a:ext cx="457200" cy="2127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27900848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1828800" y="685800"/>
            <a:ext cx="6324600" cy="54864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16945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231350" y="0"/>
            <a:ext cx="591265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564" y="2876277"/>
            <a:ext cx="2857586" cy="1105445"/>
          </a:xfrm>
          <a:prstGeom prst="rect">
            <a:avLst/>
          </a:prstGeom>
        </p:spPr>
      </p:pic>
    </p:spTree>
    <p:extLst>
      <p:ext uri="{BB962C8B-B14F-4D97-AF65-F5344CB8AC3E}">
        <p14:creationId xmlns:p14="http://schemas.microsoft.com/office/powerpoint/2010/main" val="4283897219"/>
      </p:ext>
    </p:extLst>
  </p:cSld>
  <p:clrMap bg1="lt1" tx1="dk1" bg2="lt2" tx2="dk2" accent1="accent1" accent2="accent2" accent3="accent3" accent4="accent4" accent5="accent5" accent6="accent6" hlink="hlink" folHlink="folHlink"/>
  <p:sldLayoutIdLst>
    <p:sldLayoutId id="214748366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Footer text goes here.</a:t>
            </a:r>
            <a:endParaRPr lang="en-US" dirty="0"/>
          </a:p>
        </p:txBody>
      </p:sp>
      <p:sp>
        <p:nvSpPr>
          <p:cNvPr id="6" name="Slide Number Placeholder 5"/>
          <p:cNvSpPr>
            <a:spLocks noGrp="1"/>
          </p:cNvSpPr>
          <p:nvPr>
            <p:ph type="sldNum" sz="quarter" idx="4"/>
          </p:nvPr>
        </p:nvSpPr>
        <p:spPr>
          <a:xfrm>
            <a:off x="8610600" y="6561138"/>
            <a:ext cx="457200" cy="2127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553200"/>
            <a:ext cx="707325" cy="253916"/>
          </a:xfrm>
          <a:prstGeom prst="rect">
            <a:avLst/>
          </a:prstGeom>
          <a:noFill/>
        </p:spPr>
        <p:txBody>
          <a:bodyPr wrap="square" rtlCol="0">
            <a:spAutoFit/>
          </a:bodyPr>
          <a:lstStyle/>
          <a:p>
            <a:pPr algn="l"/>
            <a:r>
              <a:rPr lang="en-US" sz="1000" b="1" baseline="0" dirty="0" smtClean="0">
                <a:solidFill>
                  <a:schemeClr val="tx2"/>
                </a:solidFill>
              </a:rPr>
              <a:t>PUBLIC</a:t>
            </a:r>
            <a:endParaRPr lang="en-US" sz="1000" b="1" dirty="0">
              <a:solidFill>
                <a:schemeClr val="tx2"/>
              </a:solidFill>
            </a:endParaRPr>
          </a:p>
        </p:txBody>
      </p:sp>
    </p:spTree>
    <p:extLst>
      <p:ext uri="{BB962C8B-B14F-4D97-AF65-F5344CB8AC3E}">
        <p14:creationId xmlns:p14="http://schemas.microsoft.com/office/powerpoint/2010/main" val="3058975864"/>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userDrawn="1"/>
        </p:nvCxnSpPr>
        <p:spPr>
          <a:xfrm flipH="1">
            <a:off x="914400" y="1"/>
            <a:ext cx="1" cy="495299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466" y="5257800"/>
            <a:ext cx="1181868" cy="457200"/>
          </a:xfrm>
          <a:prstGeom prst="rect">
            <a:avLst/>
          </a:prstGeom>
        </p:spPr>
      </p:pic>
      <p:cxnSp>
        <p:nvCxnSpPr>
          <p:cNvPr id="12" name="Straight Connector 11"/>
          <p:cNvCxnSpPr/>
          <p:nvPr userDrawn="1"/>
        </p:nvCxnSpPr>
        <p:spPr>
          <a:xfrm flipH="1">
            <a:off x="914400" y="6019800"/>
            <a:ext cx="1" cy="82296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309337"/>
      </p:ext>
    </p:extLst>
  </p:cSld>
  <p:clrMap bg1="lt1" tx1="dk1" bg2="lt2" tx2="dk2" accent1="accent1" accent2="accent2" accent3="accent3" accent4="accent4" accent5="accent5" accent6="accent6" hlink="hlink" folHlink="folHlink"/>
  <p:sldLayoutIdLst>
    <p:sldLayoutId id="2147483652"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2800" y="2819400"/>
            <a:ext cx="5646034" cy="3662541"/>
          </a:xfrm>
          <a:prstGeom prst="rect">
            <a:avLst/>
          </a:prstGeom>
          <a:noFill/>
        </p:spPr>
        <p:txBody>
          <a:bodyPr wrap="square" rtlCol="0">
            <a:spAutoFit/>
          </a:bodyPr>
          <a:lstStyle/>
          <a:p>
            <a:r>
              <a:rPr lang="en-US" sz="3200" b="1" dirty="0" smtClean="0"/>
              <a:t>Physical and Cyber Security</a:t>
            </a:r>
          </a:p>
          <a:p>
            <a:endParaRPr lang="en-US" sz="3200" b="1" dirty="0" smtClean="0"/>
          </a:p>
          <a:p>
            <a:r>
              <a:rPr lang="en-US" sz="2000" dirty="0" smtClean="0"/>
              <a:t>Josh Aldridge</a:t>
            </a:r>
          </a:p>
          <a:p>
            <a:r>
              <a:rPr lang="en-US" sz="2000" dirty="0" smtClean="0"/>
              <a:t>System Operations Training</a:t>
            </a:r>
            <a:endParaRPr lang="en-US" sz="2000" dirty="0" smtClean="0"/>
          </a:p>
          <a:p>
            <a:endParaRPr lang="en-US" sz="3200" b="1" dirty="0" smtClean="0"/>
          </a:p>
          <a:p>
            <a:endParaRPr lang="en-US" sz="3200" b="1" dirty="0" smtClean="0"/>
          </a:p>
          <a:p>
            <a:r>
              <a:rPr lang="en-US" sz="3200" dirty="0" smtClean="0"/>
              <a:t>2018 </a:t>
            </a:r>
            <a:r>
              <a:rPr lang="en-US" sz="3200" dirty="0" smtClean="0"/>
              <a:t>Operator Training Seminar</a:t>
            </a:r>
            <a:endParaRPr lang="en-US" sz="3200" dirty="0"/>
          </a:p>
        </p:txBody>
      </p:sp>
    </p:spTree>
    <p:extLst>
      <p:ext uri="{BB962C8B-B14F-4D97-AF65-F5344CB8AC3E}">
        <p14:creationId xmlns:p14="http://schemas.microsoft.com/office/powerpoint/2010/main" val="730603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Exploiting The Human Factor</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10</a:t>
            </a:fld>
            <a:endParaRPr lang="en-US"/>
          </a:p>
        </p:txBody>
      </p:sp>
      <p:sp>
        <p:nvSpPr>
          <p:cNvPr id="7" name="Content Placeholder 1"/>
          <p:cNvSpPr>
            <a:spLocks noGrp="1"/>
          </p:cNvSpPr>
          <p:nvPr>
            <p:ph idx="1"/>
          </p:nvPr>
        </p:nvSpPr>
        <p:spPr>
          <a:xfrm>
            <a:off x="26894" y="1143000"/>
            <a:ext cx="8382000" cy="4648200"/>
          </a:xfrm>
        </p:spPr>
        <p:txBody>
          <a:bodyPr/>
          <a:lstStyle/>
          <a:p>
            <a:r>
              <a:rPr lang="en-US" altLang="en-US" sz="2800" dirty="0" smtClean="0"/>
              <a:t>Why are more companies blocking access to social media sites such as Facebook and Instagram?</a:t>
            </a:r>
          </a:p>
          <a:p>
            <a:r>
              <a:rPr lang="en-US" altLang="en-US" sz="2800" dirty="0" err="1" smtClean="0"/>
              <a:t>SpearPhishing</a:t>
            </a:r>
            <a:r>
              <a:rPr lang="en-US" altLang="en-US" sz="2800" dirty="0" smtClean="0"/>
              <a:t>!</a:t>
            </a:r>
          </a:p>
          <a:p>
            <a:pPr lvl="1"/>
            <a:endParaRPr lang="en-US" altLang="en-US" sz="2400" dirty="0" smtClean="0"/>
          </a:p>
          <a:p>
            <a:pPr lvl="1"/>
            <a:endParaRPr lang="en-US" altLang="en-US" sz="800" dirty="0" smtClean="0"/>
          </a:p>
          <a:p>
            <a:pPr lvl="1"/>
            <a:endParaRPr lang="en-US" altLang="en-US" sz="2000" dirty="0" smtClean="0"/>
          </a:p>
          <a:p>
            <a:pPr lvl="1"/>
            <a:endParaRPr lang="en-US" altLang="en-US" sz="2000" dirty="0" smtClean="0"/>
          </a:p>
        </p:txBody>
      </p:sp>
      <p:pic>
        <p:nvPicPr>
          <p:cNvPr id="5" name="Picture 4"/>
          <p:cNvPicPr>
            <a:picLocks noChangeAspect="1"/>
          </p:cNvPicPr>
          <p:nvPr/>
        </p:nvPicPr>
        <p:blipFill>
          <a:blip r:embed="rId3"/>
          <a:stretch>
            <a:fillRect/>
          </a:stretch>
        </p:blipFill>
        <p:spPr>
          <a:xfrm>
            <a:off x="762000" y="3067050"/>
            <a:ext cx="2476500" cy="2724150"/>
          </a:xfrm>
          <a:prstGeom prst="rect">
            <a:avLst/>
          </a:prstGeom>
        </p:spPr>
      </p:pic>
      <p:pic>
        <p:nvPicPr>
          <p:cNvPr id="6" name="Picture 5"/>
          <p:cNvPicPr>
            <a:picLocks noChangeAspect="1"/>
          </p:cNvPicPr>
          <p:nvPr/>
        </p:nvPicPr>
        <p:blipFill>
          <a:blip r:embed="rId4"/>
          <a:stretch>
            <a:fillRect/>
          </a:stretch>
        </p:blipFill>
        <p:spPr>
          <a:xfrm>
            <a:off x="3429000" y="2544441"/>
            <a:ext cx="5248745" cy="2764807"/>
          </a:xfrm>
          <a:prstGeom prst="rect">
            <a:avLst/>
          </a:prstGeom>
        </p:spPr>
      </p:pic>
    </p:spTree>
    <p:extLst>
      <p:ext uri="{BB962C8B-B14F-4D97-AF65-F5344CB8AC3E}">
        <p14:creationId xmlns:p14="http://schemas.microsoft.com/office/powerpoint/2010/main" val="4175574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Hacking The Power Grid</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11</a:t>
            </a:fld>
            <a:endParaRPr lang="en-US"/>
          </a:p>
        </p:txBody>
      </p:sp>
      <p:sp>
        <p:nvSpPr>
          <p:cNvPr id="7" name="Content Placeholder 1"/>
          <p:cNvSpPr>
            <a:spLocks noGrp="1"/>
          </p:cNvSpPr>
          <p:nvPr>
            <p:ph idx="1"/>
          </p:nvPr>
        </p:nvSpPr>
        <p:spPr>
          <a:xfrm>
            <a:off x="26894" y="914400"/>
            <a:ext cx="8382000" cy="4648200"/>
          </a:xfrm>
        </p:spPr>
        <p:txBody>
          <a:bodyPr/>
          <a:lstStyle/>
          <a:p>
            <a:pPr algn="ctr"/>
            <a:r>
              <a:rPr lang="en-US" altLang="en-US" sz="2400" i="1" dirty="0"/>
              <a:t>“Of the hundreds of well-funded hacker groups that </a:t>
            </a:r>
            <a:r>
              <a:rPr lang="en-US" altLang="en-US" sz="2400" i="1" dirty="0" err="1" smtClean="0"/>
              <a:t>Dragos</a:t>
            </a:r>
            <a:r>
              <a:rPr lang="en-US" altLang="en-US" sz="2400" i="1" dirty="0" smtClean="0"/>
              <a:t> Inc. </a:t>
            </a:r>
            <a:r>
              <a:rPr lang="en-US" altLang="en-US" sz="2400" i="1" dirty="0"/>
              <a:t>tracks globally, </a:t>
            </a:r>
            <a:r>
              <a:rPr lang="en-US" altLang="en-US" sz="2400" i="1" dirty="0" smtClean="0"/>
              <a:t>roughly </a:t>
            </a:r>
            <a:r>
              <a:rPr lang="en-US" altLang="en-US" sz="2400" i="1" dirty="0"/>
              <a:t>50 have targeted companies with industrial control systems. Of those, </a:t>
            </a:r>
            <a:r>
              <a:rPr lang="en-US" altLang="en-US" sz="2400" i="1" dirty="0" err="1" smtClean="0"/>
              <a:t>Dragos</a:t>
            </a:r>
            <a:r>
              <a:rPr lang="en-US" altLang="en-US" sz="2400" i="1" dirty="0" smtClean="0"/>
              <a:t> Inc. </a:t>
            </a:r>
            <a:r>
              <a:rPr lang="en-US" altLang="en-US" sz="2400" i="1" dirty="0"/>
              <a:t>has found only six or seven groups that have reached into companies' so-called "operations" network—the actual controls of physical infrastructure. And even among those cases, </a:t>
            </a:r>
            <a:r>
              <a:rPr lang="en-US" altLang="en-US" sz="2400" i="1" dirty="0" smtClean="0"/>
              <a:t>only </a:t>
            </a:r>
            <a:r>
              <a:rPr lang="en-US" altLang="en-US" sz="2400" i="1" dirty="0"/>
              <a:t>two such groups have been known to actually trigger real physical </a:t>
            </a:r>
            <a:r>
              <a:rPr lang="en-US" altLang="en-US" sz="2400" i="1" dirty="0" smtClean="0"/>
              <a:t>disruption.” – Greenberg &amp; Lee, 2017, Wired.com</a:t>
            </a:r>
          </a:p>
          <a:p>
            <a:pPr lvl="1" algn="ctr"/>
            <a:endParaRPr lang="en-US" altLang="en-US" sz="2400" i="1" dirty="0" smtClean="0"/>
          </a:p>
          <a:p>
            <a:pPr lvl="1" algn="ctr"/>
            <a:endParaRPr lang="en-US" altLang="en-US" sz="2400" i="1" dirty="0" smtClean="0"/>
          </a:p>
          <a:p>
            <a:pPr lvl="1" algn="ctr"/>
            <a:endParaRPr lang="en-US" altLang="en-US" sz="2400" i="1" dirty="0" smtClean="0"/>
          </a:p>
        </p:txBody>
      </p:sp>
      <p:pic>
        <p:nvPicPr>
          <p:cNvPr id="3" name="Picture 2"/>
          <p:cNvPicPr>
            <a:picLocks noChangeAspect="1"/>
          </p:cNvPicPr>
          <p:nvPr/>
        </p:nvPicPr>
        <p:blipFill>
          <a:blip r:embed="rId3"/>
          <a:stretch>
            <a:fillRect/>
          </a:stretch>
        </p:blipFill>
        <p:spPr>
          <a:xfrm>
            <a:off x="2417669" y="4267200"/>
            <a:ext cx="3600450" cy="2143125"/>
          </a:xfrm>
          <a:prstGeom prst="rect">
            <a:avLst/>
          </a:prstGeom>
        </p:spPr>
      </p:pic>
    </p:spTree>
    <p:extLst>
      <p:ext uri="{BB962C8B-B14F-4D97-AF65-F5344CB8AC3E}">
        <p14:creationId xmlns:p14="http://schemas.microsoft.com/office/powerpoint/2010/main" val="2410732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Hacking The Power Grid</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12</a:t>
            </a:fld>
            <a:endParaRPr lang="en-US"/>
          </a:p>
        </p:txBody>
      </p:sp>
      <p:sp>
        <p:nvSpPr>
          <p:cNvPr id="7" name="Content Placeholder 1"/>
          <p:cNvSpPr>
            <a:spLocks noGrp="1"/>
          </p:cNvSpPr>
          <p:nvPr>
            <p:ph idx="1"/>
          </p:nvPr>
        </p:nvSpPr>
        <p:spPr>
          <a:xfrm>
            <a:off x="26894" y="914400"/>
            <a:ext cx="8382000" cy="4648200"/>
          </a:xfrm>
        </p:spPr>
        <p:txBody>
          <a:bodyPr/>
          <a:lstStyle/>
          <a:p>
            <a:r>
              <a:rPr lang="en-US" altLang="en-US" sz="2400" dirty="0" smtClean="0"/>
              <a:t>Dragonfly 2.0 (Symantec Corp., 2017)</a:t>
            </a:r>
          </a:p>
          <a:p>
            <a:pPr lvl="1"/>
            <a:r>
              <a:rPr lang="en-US" altLang="en-US" sz="2000" dirty="0" smtClean="0"/>
              <a:t>Campaign of attacks on energy companies in spring and summer of 2017 </a:t>
            </a:r>
          </a:p>
          <a:p>
            <a:r>
              <a:rPr lang="en-US" altLang="en-US" sz="2400" dirty="0" smtClean="0"/>
              <a:t>Hackers are focusing on three steps:</a:t>
            </a:r>
          </a:p>
          <a:p>
            <a:pPr lvl="1"/>
            <a:r>
              <a:rPr lang="en-US" altLang="en-US" sz="2000" dirty="0" smtClean="0"/>
              <a:t>Network Breach</a:t>
            </a:r>
          </a:p>
          <a:p>
            <a:pPr lvl="1"/>
            <a:r>
              <a:rPr lang="en-US" altLang="en-US" sz="2000" dirty="0" smtClean="0"/>
              <a:t>Operational Access</a:t>
            </a:r>
          </a:p>
          <a:p>
            <a:pPr lvl="1"/>
            <a:r>
              <a:rPr lang="en-US" altLang="en-US" sz="2000" dirty="0" smtClean="0"/>
              <a:t>Coordinated Attack</a:t>
            </a:r>
          </a:p>
          <a:p>
            <a:pPr lvl="1" algn="ctr"/>
            <a:endParaRPr lang="en-US" altLang="en-US" sz="2400" i="1" dirty="0" smtClean="0"/>
          </a:p>
          <a:p>
            <a:pPr lvl="1" algn="ctr"/>
            <a:endParaRPr lang="en-US" altLang="en-US" sz="2400" i="1" dirty="0" smtClean="0"/>
          </a:p>
          <a:p>
            <a:pPr lvl="1" algn="ctr"/>
            <a:endParaRPr lang="en-US" altLang="en-US" sz="2400" i="1" dirty="0" smtClean="0"/>
          </a:p>
        </p:txBody>
      </p:sp>
      <p:pic>
        <p:nvPicPr>
          <p:cNvPr id="5" name="Picture 4"/>
          <p:cNvPicPr>
            <a:picLocks noChangeAspect="1"/>
          </p:cNvPicPr>
          <p:nvPr/>
        </p:nvPicPr>
        <p:blipFill>
          <a:blip r:embed="rId3"/>
          <a:stretch>
            <a:fillRect/>
          </a:stretch>
        </p:blipFill>
        <p:spPr>
          <a:xfrm>
            <a:off x="5362989" y="2133600"/>
            <a:ext cx="3704811" cy="4207933"/>
          </a:xfrm>
          <a:prstGeom prst="rect">
            <a:avLst/>
          </a:prstGeom>
        </p:spPr>
      </p:pic>
    </p:spTree>
    <p:extLst>
      <p:ext uri="{BB962C8B-B14F-4D97-AF65-F5344CB8AC3E}">
        <p14:creationId xmlns:p14="http://schemas.microsoft.com/office/powerpoint/2010/main" val="3316737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Hacking The Power Grid</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13</a:t>
            </a:fld>
            <a:endParaRPr lang="en-US"/>
          </a:p>
        </p:txBody>
      </p:sp>
      <p:sp>
        <p:nvSpPr>
          <p:cNvPr id="7" name="Content Placeholder 1"/>
          <p:cNvSpPr>
            <a:spLocks noGrp="1"/>
          </p:cNvSpPr>
          <p:nvPr>
            <p:ph idx="1"/>
          </p:nvPr>
        </p:nvSpPr>
        <p:spPr>
          <a:xfrm>
            <a:off x="26894" y="914400"/>
            <a:ext cx="8382000" cy="4648200"/>
          </a:xfrm>
        </p:spPr>
        <p:txBody>
          <a:bodyPr/>
          <a:lstStyle/>
          <a:p>
            <a:r>
              <a:rPr lang="en-US" altLang="en-US" sz="2400" dirty="0" smtClean="0"/>
              <a:t>Network Break</a:t>
            </a:r>
            <a:endParaRPr lang="en-US" altLang="en-US" sz="2000" dirty="0" smtClean="0"/>
          </a:p>
          <a:p>
            <a:pPr algn="ctr"/>
            <a:r>
              <a:rPr lang="en-US" altLang="en-US" sz="1600" i="1" dirty="0"/>
              <a:t>“When government agencies or the press warn that hackers have compromised a power utility, in the vast majority of cases those intruders haven't penetrated the systems that control the flow of actual power, like circuit breakers, generators, and transformers. They're instead hacking into far more prosaic targets: corporate email accounts, browsers, and web servers</a:t>
            </a:r>
            <a:r>
              <a:rPr lang="en-US" altLang="en-US" sz="1600" i="1" dirty="0" smtClean="0"/>
              <a:t>.” – Andy Greenberg, 2017</a:t>
            </a:r>
          </a:p>
          <a:p>
            <a:r>
              <a:rPr lang="en-US" altLang="en-US" sz="2400" dirty="0" smtClean="0"/>
              <a:t>Network Breaks focus on three areas:</a:t>
            </a:r>
          </a:p>
          <a:p>
            <a:pPr lvl="1"/>
            <a:r>
              <a:rPr lang="en-US" altLang="en-US" sz="2000" dirty="0" smtClean="0"/>
              <a:t>Corporate email accounts</a:t>
            </a:r>
          </a:p>
          <a:p>
            <a:pPr lvl="1"/>
            <a:r>
              <a:rPr lang="en-US" altLang="en-US" sz="2000" dirty="0" smtClean="0"/>
              <a:t>Browsers</a:t>
            </a:r>
          </a:p>
          <a:p>
            <a:pPr lvl="1"/>
            <a:r>
              <a:rPr lang="en-US" altLang="en-US" sz="2000" dirty="0" smtClean="0"/>
              <a:t>Web servers</a:t>
            </a:r>
          </a:p>
          <a:p>
            <a:pPr lvl="1" algn="ctr"/>
            <a:endParaRPr lang="en-US" altLang="en-US" sz="2400" i="1" dirty="0" smtClean="0"/>
          </a:p>
        </p:txBody>
      </p:sp>
      <p:pic>
        <p:nvPicPr>
          <p:cNvPr id="3" name="Picture 2"/>
          <p:cNvPicPr>
            <a:picLocks noChangeAspect="1"/>
          </p:cNvPicPr>
          <p:nvPr/>
        </p:nvPicPr>
        <p:blipFill>
          <a:blip r:embed="rId3"/>
          <a:stretch>
            <a:fillRect/>
          </a:stretch>
        </p:blipFill>
        <p:spPr>
          <a:xfrm>
            <a:off x="4217894" y="3225052"/>
            <a:ext cx="4533733" cy="3008265"/>
          </a:xfrm>
          <a:prstGeom prst="rect">
            <a:avLst/>
          </a:prstGeom>
        </p:spPr>
      </p:pic>
    </p:spTree>
    <p:extLst>
      <p:ext uri="{BB962C8B-B14F-4D97-AF65-F5344CB8AC3E}">
        <p14:creationId xmlns:p14="http://schemas.microsoft.com/office/powerpoint/2010/main" val="440356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Hacking The Power Grid</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14</a:t>
            </a:fld>
            <a:endParaRPr lang="en-US"/>
          </a:p>
        </p:txBody>
      </p:sp>
      <p:sp>
        <p:nvSpPr>
          <p:cNvPr id="7" name="Content Placeholder 1"/>
          <p:cNvSpPr>
            <a:spLocks noGrp="1"/>
          </p:cNvSpPr>
          <p:nvPr>
            <p:ph idx="1"/>
          </p:nvPr>
        </p:nvSpPr>
        <p:spPr>
          <a:xfrm>
            <a:off x="26894" y="914400"/>
            <a:ext cx="8382000" cy="4648200"/>
          </a:xfrm>
        </p:spPr>
        <p:txBody>
          <a:bodyPr/>
          <a:lstStyle/>
          <a:p>
            <a:r>
              <a:rPr lang="en-US" altLang="en-US" sz="2400" dirty="0" smtClean="0"/>
              <a:t>Operational Access</a:t>
            </a:r>
            <a:endParaRPr lang="en-US" altLang="en-US" sz="2000" dirty="0" smtClean="0"/>
          </a:p>
          <a:p>
            <a:pPr algn="ctr"/>
            <a:r>
              <a:rPr lang="en-US" altLang="en-US" sz="1600" i="1" dirty="0"/>
              <a:t>“When hackers penetrate OT, or gain so-called operational access, they've moved from the computer systems that exist in practically every modern corporation to the far more specialized and customized control systems for power equipment, a major step towards manipulating physical infrastructure</a:t>
            </a:r>
            <a:r>
              <a:rPr lang="en-US" altLang="en-US" sz="1600" i="1" dirty="0" smtClean="0"/>
              <a:t>.” – Andy Greenberg, 2017</a:t>
            </a:r>
          </a:p>
          <a:p>
            <a:r>
              <a:rPr lang="en-US" altLang="en-US" sz="2400" dirty="0" smtClean="0"/>
              <a:t>Operational Access activities focus on:</a:t>
            </a:r>
          </a:p>
          <a:p>
            <a:pPr lvl="1"/>
            <a:r>
              <a:rPr lang="en-US" altLang="en-US" sz="2000" dirty="0" smtClean="0"/>
              <a:t>Familiarity with user interfaces</a:t>
            </a:r>
          </a:p>
          <a:p>
            <a:pPr lvl="1"/>
            <a:r>
              <a:rPr lang="en-US" altLang="en-US" sz="2000" dirty="0" smtClean="0"/>
              <a:t>Operating Procedures</a:t>
            </a:r>
          </a:p>
          <a:p>
            <a:pPr lvl="1"/>
            <a:r>
              <a:rPr lang="en-US" altLang="en-US" sz="2000" dirty="0" smtClean="0"/>
              <a:t>Desktop Guides</a:t>
            </a:r>
          </a:p>
        </p:txBody>
      </p:sp>
      <p:pic>
        <p:nvPicPr>
          <p:cNvPr id="5" name="Picture 4"/>
          <p:cNvPicPr>
            <a:picLocks noChangeAspect="1"/>
          </p:cNvPicPr>
          <p:nvPr/>
        </p:nvPicPr>
        <p:blipFill>
          <a:blip r:embed="rId3"/>
          <a:stretch>
            <a:fillRect/>
          </a:stretch>
        </p:blipFill>
        <p:spPr>
          <a:xfrm>
            <a:off x="3646714" y="3276600"/>
            <a:ext cx="5355772" cy="3124200"/>
          </a:xfrm>
          <a:prstGeom prst="rect">
            <a:avLst/>
          </a:prstGeom>
        </p:spPr>
      </p:pic>
    </p:spTree>
    <p:extLst>
      <p:ext uri="{BB962C8B-B14F-4D97-AF65-F5344CB8AC3E}">
        <p14:creationId xmlns:p14="http://schemas.microsoft.com/office/powerpoint/2010/main" val="637210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Hacking The Power Grid</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15</a:t>
            </a:fld>
            <a:endParaRPr lang="en-US"/>
          </a:p>
        </p:txBody>
      </p:sp>
      <p:sp>
        <p:nvSpPr>
          <p:cNvPr id="7" name="Content Placeholder 1"/>
          <p:cNvSpPr>
            <a:spLocks noGrp="1"/>
          </p:cNvSpPr>
          <p:nvPr>
            <p:ph idx="1"/>
          </p:nvPr>
        </p:nvSpPr>
        <p:spPr>
          <a:xfrm>
            <a:off x="26894" y="914400"/>
            <a:ext cx="8382000" cy="4648200"/>
          </a:xfrm>
        </p:spPr>
        <p:txBody>
          <a:bodyPr/>
          <a:lstStyle/>
          <a:p>
            <a:r>
              <a:rPr lang="en-US" altLang="en-US" sz="2400" dirty="0" smtClean="0"/>
              <a:t>Coordinated Attack</a:t>
            </a:r>
            <a:endParaRPr lang="en-US" altLang="en-US" sz="2000" dirty="0" smtClean="0"/>
          </a:p>
          <a:p>
            <a:pPr algn="ctr"/>
            <a:r>
              <a:rPr lang="en-US" altLang="en-US" sz="1600" i="1" dirty="0"/>
              <a:t>“</a:t>
            </a:r>
            <a:r>
              <a:rPr lang="en-US" altLang="en-US" sz="2400" i="1" dirty="0"/>
              <a:t>In the Ukrainian blackout of late 2015, the first-ever confirmed case of hackers causing a power outage, </a:t>
            </a:r>
            <a:r>
              <a:rPr lang="en-US" altLang="en-US" sz="2400" i="1" dirty="0" smtClean="0"/>
              <a:t>the </a:t>
            </a:r>
            <a:r>
              <a:rPr lang="en-US" altLang="en-US" sz="2400" i="1" dirty="0"/>
              <a:t>intruders manually opened dozens of circuit breakers at three different facilities across the country, using remote access to electric distribution stations' control systems—in many cases by literally hijacking the mouse controls of the stations' operators. Analysts who responded to the attack believe it likely required months of planning and a team of dozens working in </a:t>
            </a:r>
            <a:r>
              <a:rPr lang="en-US" altLang="en-US" sz="2400" i="1" dirty="0" smtClean="0"/>
              <a:t>coordination.” – Andy Greenberg, 2017</a:t>
            </a:r>
          </a:p>
          <a:p>
            <a:pPr lvl="1"/>
            <a:endParaRPr lang="en-US" altLang="en-US" sz="2000" dirty="0" smtClean="0"/>
          </a:p>
        </p:txBody>
      </p:sp>
    </p:spTree>
    <p:extLst>
      <p:ext uri="{BB962C8B-B14F-4D97-AF65-F5344CB8AC3E}">
        <p14:creationId xmlns:p14="http://schemas.microsoft.com/office/powerpoint/2010/main" val="26029465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Hacking The Power Grid</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16</a:t>
            </a:fld>
            <a:endParaRPr lang="en-US"/>
          </a:p>
        </p:txBody>
      </p:sp>
      <p:sp>
        <p:nvSpPr>
          <p:cNvPr id="7" name="Content Placeholder 1"/>
          <p:cNvSpPr>
            <a:spLocks noGrp="1"/>
          </p:cNvSpPr>
          <p:nvPr>
            <p:ph idx="1"/>
          </p:nvPr>
        </p:nvSpPr>
        <p:spPr>
          <a:xfrm>
            <a:off x="26894" y="914400"/>
            <a:ext cx="8382000" cy="4648200"/>
          </a:xfrm>
        </p:spPr>
        <p:txBody>
          <a:bodyPr/>
          <a:lstStyle/>
          <a:p>
            <a:r>
              <a:rPr lang="en-US" altLang="en-US" sz="2400" dirty="0" smtClean="0"/>
              <a:t>In 2015 and 2016 Ukraine was subject to TWO cyber attacks</a:t>
            </a:r>
          </a:p>
          <a:p>
            <a:r>
              <a:rPr lang="en-US" altLang="en-US" sz="2400" dirty="0" smtClean="0"/>
              <a:t>2015 = Distribution, 2016 = Transmission </a:t>
            </a:r>
            <a:endParaRPr lang="en-US" altLang="en-US" sz="2000" dirty="0" smtClean="0"/>
          </a:p>
          <a:p>
            <a:r>
              <a:rPr lang="en-US" altLang="en-US" sz="2400" dirty="0" smtClean="0"/>
              <a:t>In both cases attackers were VERY patient</a:t>
            </a:r>
          </a:p>
          <a:p>
            <a:r>
              <a:rPr lang="en-US" altLang="en-US" sz="2400" dirty="0" smtClean="0"/>
              <a:t>Coordinated Attacks focus on:</a:t>
            </a:r>
          </a:p>
          <a:p>
            <a:pPr lvl="1"/>
            <a:r>
              <a:rPr lang="en-US" altLang="en-US" sz="2000" dirty="0" smtClean="0"/>
              <a:t>Making the choice between scope and duration</a:t>
            </a:r>
          </a:p>
          <a:p>
            <a:pPr lvl="1"/>
            <a:r>
              <a:rPr lang="en-US" altLang="en-US" sz="2000" dirty="0" smtClean="0"/>
              <a:t>Malware complexity</a:t>
            </a:r>
          </a:p>
          <a:p>
            <a:pPr lvl="1"/>
            <a:endParaRPr lang="en-US" altLang="en-US" sz="2000" dirty="0" smtClean="0"/>
          </a:p>
        </p:txBody>
      </p:sp>
      <p:pic>
        <p:nvPicPr>
          <p:cNvPr id="6" name="Picture 5"/>
          <p:cNvPicPr>
            <a:picLocks noChangeAspect="1"/>
          </p:cNvPicPr>
          <p:nvPr/>
        </p:nvPicPr>
        <p:blipFill>
          <a:blip r:embed="rId3"/>
          <a:stretch>
            <a:fillRect/>
          </a:stretch>
        </p:blipFill>
        <p:spPr>
          <a:xfrm>
            <a:off x="6248400" y="3581400"/>
            <a:ext cx="2709862" cy="2581561"/>
          </a:xfrm>
          <a:prstGeom prst="rect">
            <a:avLst/>
          </a:prstGeom>
        </p:spPr>
      </p:pic>
    </p:spTree>
    <p:extLst>
      <p:ext uri="{BB962C8B-B14F-4D97-AF65-F5344CB8AC3E}">
        <p14:creationId xmlns:p14="http://schemas.microsoft.com/office/powerpoint/2010/main" val="8282603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Protecting The Power Grid</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17</a:t>
            </a:fld>
            <a:endParaRPr lang="en-US"/>
          </a:p>
        </p:txBody>
      </p:sp>
      <p:sp>
        <p:nvSpPr>
          <p:cNvPr id="7" name="Content Placeholder 1"/>
          <p:cNvSpPr>
            <a:spLocks noGrp="1"/>
          </p:cNvSpPr>
          <p:nvPr>
            <p:ph idx="1"/>
          </p:nvPr>
        </p:nvSpPr>
        <p:spPr>
          <a:xfrm>
            <a:off x="26894" y="914400"/>
            <a:ext cx="8382000" cy="4648200"/>
          </a:xfrm>
        </p:spPr>
        <p:txBody>
          <a:bodyPr/>
          <a:lstStyle/>
          <a:p>
            <a:pPr algn="ctr"/>
            <a:r>
              <a:rPr lang="en-US" altLang="en-US" sz="2400" i="1" dirty="0" smtClean="0"/>
              <a:t>“</a:t>
            </a:r>
            <a:r>
              <a:rPr lang="en-US" altLang="en-US" sz="2000" i="1" dirty="0"/>
              <a:t>Because the energy grid is so complex and interconnected, managing it requires constant diligence, planning and coordination. Complicating matters, cyber threats to the grid are not static. They evolve — and so must the industry’s efforts to prepare</a:t>
            </a:r>
            <a:r>
              <a:rPr lang="en-US" altLang="en-US" sz="2000" i="1" dirty="0" smtClean="0"/>
              <a:t>.” – Scott Aaronson, 2017</a:t>
            </a:r>
          </a:p>
          <a:p>
            <a:r>
              <a:rPr lang="en-US" altLang="en-US" sz="2400" dirty="0" smtClean="0"/>
              <a:t>The Four-Pronged Approach</a:t>
            </a:r>
          </a:p>
          <a:p>
            <a:pPr lvl="1"/>
            <a:r>
              <a:rPr lang="en-US" altLang="en-US" sz="2000" dirty="0" smtClean="0"/>
              <a:t>NERC Reliability Standards</a:t>
            </a:r>
          </a:p>
          <a:p>
            <a:pPr lvl="1"/>
            <a:r>
              <a:rPr lang="en-US" altLang="en-US" sz="2000" dirty="0"/>
              <a:t>Electricity Subsector Coordinating Council</a:t>
            </a:r>
          </a:p>
          <a:p>
            <a:pPr lvl="1"/>
            <a:r>
              <a:rPr lang="en-US" altLang="en-US" sz="2000" dirty="0"/>
              <a:t>Sharing CIP Responsibilities</a:t>
            </a:r>
          </a:p>
          <a:p>
            <a:pPr lvl="1"/>
            <a:r>
              <a:rPr lang="en-US" altLang="en-US" sz="2000" dirty="0" smtClean="0"/>
              <a:t>“Defense-In-Depth”</a:t>
            </a:r>
          </a:p>
          <a:p>
            <a:pPr lvl="1"/>
            <a:endParaRPr lang="en-US" altLang="en-US" sz="2000" dirty="0" smtClean="0"/>
          </a:p>
        </p:txBody>
      </p:sp>
      <p:pic>
        <p:nvPicPr>
          <p:cNvPr id="3" name="Picture 2"/>
          <p:cNvPicPr>
            <a:picLocks noChangeAspect="1"/>
          </p:cNvPicPr>
          <p:nvPr/>
        </p:nvPicPr>
        <p:blipFill>
          <a:blip r:embed="rId3"/>
          <a:stretch>
            <a:fillRect/>
          </a:stretch>
        </p:blipFill>
        <p:spPr>
          <a:xfrm>
            <a:off x="4953000" y="3707438"/>
            <a:ext cx="4114799" cy="2740987"/>
          </a:xfrm>
          <a:prstGeom prst="rect">
            <a:avLst/>
          </a:prstGeom>
        </p:spPr>
      </p:pic>
    </p:spTree>
    <p:extLst>
      <p:ext uri="{BB962C8B-B14F-4D97-AF65-F5344CB8AC3E}">
        <p14:creationId xmlns:p14="http://schemas.microsoft.com/office/powerpoint/2010/main" val="5308465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Protecting The Power Grid</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18</a:t>
            </a:fld>
            <a:endParaRPr lang="en-US"/>
          </a:p>
        </p:txBody>
      </p:sp>
      <p:sp>
        <p:nvSpPr>
          <p:cNvPr id="7" name="Content Placeholder 1"/>
          <p:cNvSpPr>
            <a:spLocks noGrp="1"/>
          </p:cNvSpPr>
          <p:nvPr>
            <p:ph idx="1"/>
          </p:nvPr>
        </p:nvSpPr>
        <p:spPr>
          <a:xfrm>
            <a:off x="26894" y="914400"/>
            <a:ext cx="8382000" cy="4648200"/>
          </a:xfrm>
        </p:spPr>
        <p:txBody>
          <a:bodyPr/>
          <a:lstStyle/>
          <a:p>
            <a:r>
              <a:rPr lang="en-US" altLang="en-US" sz="2400" dirty="0" smtClean="0"/>
              <a:t>NERC Reliability Standards</a:t>
            </a:r>
          </a:p>
          <a:p>
            <a:pPr lvl="1"/>
            <a:r>
              <a:rPr lang="en-US" altLang="en-US" sz="2000" dirty="0" smtClean="0"/>
              <a:t>Evolved threats required evolved standards</a:t>
            </a:r>
          </a:p>
          <a:p>
            <a:pPr lvl="1"/>
            <a:r>
              <a:rPr lang="en-US" altLang="en-US" sz="2000" dirty="0" smtClean="0"/>
              <a:t>Ensures reliable operations across all segments of industry</a:t>
            </a:r>
          </a:p>
          <a:p>
            <a:pPr lvl="1"/>
            <a:r>
              <a:rPr lang="en-US" altLang="en-US" sz="2000" dirty="0" smtClean="0"/>
              <a:t>Unique to the power industry</a:t>
            </a:r>
          </a:p>
          <a:p>
            <a:pPr lvl="1"/>
            <a:r>
              <a:rPr lang="en-US" altLang="en-US" sz="2000" dirty="0" smtClean="0"/>
              <a:t>Drive training, site-specific security, planning</a:t>
            </a:r>
          </a:p>
          <a:p>
            <a:pPr lvl="1"/>
            <a:endParaRPr lang="en-US" altLang="en-US" sz="2000" dirty="0" smtClean="0"/>
          </a:p>
        </p:txBody>
      </p:sp>
      <p:pic>
        <p:nvPicPr>
          <p:cNvPr id="5" name="Picture 4"/>
          <p:cNvPicPr>
            <a:picLocks noChangeAspect="1"/>
          </p:cNvPicPr>
          <p:nvPr/>
        </p:nvPicPr>
        <p:blipFill>
          <a:blip r:embed="rId3"/>
          <a:stretch>
            <a:fillRect/>
          </a:stretch>
        </p:blipFill>
        <p:spPr>
          <a:xfrm>
            <a:off x="3124200" y="2971800"/>
            <a:ext cx="5798255" cy="3261518"/>
          </a:xfrm>
          <a:prstGeom prst="rect">
            <a:avLst/>
          </a:prstGeom>
        </p:spPr>
      </p:pic>
    </p:spTree>
    <p:extLst>
      <p:ext uri="{BB962C8B-B14F-4D97-AF65-F5344CB8AC3E}">
        <p14:creationId xmlns:p14="http://schemas.microsoft.com/office/powerpoint/2010/main" val="33127554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Protecting The Power Grid</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19</a:t>
            </a:fld>
            <a:endParaRPr lang="en-US"/>
          </a:p>
        </p:txBody>
      </p:sp>
      <p:sp>
        <p:nvSpPr>
          <p:cNvPr id="7" name="Content Placeholder 1"/>
          <p:cNvSpPr>
            <a:spLocks noGrp="1"/>
          </p:cNvSpPr>
          <p:nvPr>
            <p:ph idx="1"/>
          </p:nvPr>
        </p:nvSpPr>
        <p:spPr>
          <a:xfrm>
            <a:off x="26894" y="914400"/>
            <a:ext cx="8382000" cy="4648200"/>
          </a:xfrm>
        </p:spPr>
        <p:txBody>
          <a:bodyPr/>
          <a:lstStyle/>
          <a:p>
            <a:r>
              <a:rPr lang="en-US" altLang="en-US" sz="2400" dirty="0" smtClean="0"/>
              <a:t>Electricity Subsector Coordinating Council</a:t>
            </a:r>
          </a:p>
          <a:p>
            <a:pPr lvl="1"/>
            <a:r>
              <a:rPr lang="en-US" altLang="en-US" sz="2000" dirty="0" smtClean="0"/>
              <a:t>Plan and exercise responses to grid attacks</a:t>
            </a:r>
          </a:p>
          <a:p>
            <a:pPr lvl="1"/>
            <a:r>
              <a:rPr lang="en-US" altLang="en-US" sz="2000" dirty="0" smtClean="0"/>
              <a:t>Communicate threat information to government and stakeholders</a:t>
            </a:r>
          </a:p>
          <a:p>
            <a:pPr lvl="1"/>
            <a:r>
              <a:rPr lang="en-US" altLang="en-US" sz="2000" dirty="0" smtClean="0"/>
              <a:t>Deploying government-developed advanced technologies</a:t>
            </a:r>
          </a:p>
          <a:p>
            <a:pPr lvl="1"/>
            <a:r>
              <a:rPr lang="en-US" altLang="en-US" sz="2000" dirty="0" smtClean="0"/>
              <a:t>Coordinate with interdependent critical industries</a:t>
            </a:r>
          </a:p>
          <a:p>
            <a:pPr lvl="1"/>
            <a:endParaRPr lang="en-US" altLang="en-US" sz="2000" dirty="0" smtClean="0"/>
          </a:p>
        </p:txBody>
      </p:sp>
      <p:pic>
        <p:nvPicPr>
          <p:cNvPr id="5" name="Picture 4"/>
          <p:cNvPicPr>
            <a:picLocks noChangeAspect="1"/>
          </p:cNvPicPr>
          <p:nvPr/>
        </p:nvPicPr>
        <p:blipFill>
          <a:blip r:embed="rId3"/>
          <a:stretch>
            <a:fillRect/>
          </a:stretch>
        </p:blipFill>
        <p:spPr>
          <a:xfrm>
            <a:off x="3200399" y="3048000"/>
            <a:ext cx="5012267" cy="2819400"/>
          </a:xfrm>
          <a:prstGeom prst="rect">
            <a:avLst/>
          </a:prstGeom>
        </p:spPr>
      </p:pic>
    </p:spTree>
    <p:extLst>
      <p:ext uri="{BB962C8B-B14F-4D97-AF65-F5344CB8AC3E}">
        <p14:creationId xmlns:p14="http://schemas.microsoft.com/office/powerpoint/2010/main" val="2408711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Objectives</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a:t>
            </a:fld>
            <a:endParaRPr lang="en-US"/>
          </a:p>
        </p:txBody>
      </p:sp>
      <p:sp>
        <p:nvSpPr>
          <p:cNvPr id="7" name="Content Placeholder 1"/>
          <p:cNvSpPr>
            <a:spLocks noGrp="1"/>
          </p:cNvSpPr>
          <p:nvPr>
            <p:ph idx="1"/>
          </p:nvPr>
        </p:nvSpPr>
        <p:spPr>
          <a:xfrm>
            <a:off x="457200" y="838200"/>
            <a:ext cx="8229600" cy="4724400"/>
          </a:xfrm>
        </p:spPr>
        <p:txBody>
          <a:bodyPr/>
          <a:lstStyle/>
          <a:p>
            <a:pPr marL="457200" lvl="0" indent="-457200">
              <a:buFont typeface="+mj-lt"/>
              <a:buAutoNum type="arabicPeriod"/>
            </a:pPr>
            <a:r>
              <a:rPr lang="en-US" sz="2000" dirty="0"/>
              <a:t>Identify the scope of BES Physical </a:t>
            </a:r>
            <a:r>
              <a:rPr lang="en-US" sz="2000" dirty="0" smtClean="0"/>
              <a:t>Security Standards</a:t>
            </a:r>
            <a:endParaRPr lang="en-US" sz="2000" dirty="0"/>
          </a:p>
          <a:p>
            <a:pPr marL="457200" lvl="0" indent="-457200">
              <a:buFont typeface="+mj-lt"/>
              <a:buAutoNum type="arabicPeriod"/>
            </a:pPr>
            <a:r>
              <a:rPr lang="en-US" sz="2000" dirty="0"/>
              <a:t>Identify the purposes of CIP-006-6 and CIP-014-2</a:t>
            </a:r>
          </a:p>
          <a:p>
            <a:pPr marL="457200" lvl="0" indent="-457200">
              <a:buFont typeface="+mj-lt"/>
              <a:buAutoNum type="arabicPeriod"/>
            </a:pPr>
            <a:r>
              <a:rPr lang="en-US" sz="2000" dirty="0"/>
              <a:t>Identify the </a:t>
            </a:r>
            <a:r>
              <a:rPr lang="en-US" sz="2000" dirty="0" smtClean="0"/>
              <a:t>problems associated with human error in Cybersecurity</a:t>
            </a:r>
            <a:endParaRPr lang="en-US" sz="2000" dirty="0"/>
          </a:p>
          <a:p>
            <a:pPr marL="457200" lvl="0" indent="-457200">
              <a:buFont typeface="+mj-lt"/>
              <a:buAutoNum type="arabicPeriod"/>
            </a:pPr>
            <a:r>
              <a:rPr lang="en-US" sz="2000" dirty="0" smtClean="0"/>
              <a:t>List the three areas of concern associated with power grid hacking</a:t>
            </a:r>
          </a:p>
          <a:p>
            <a:pPr marL="457200" lvl="0" indent="-457200">
              <a:buFont typeface="+mj-lt"/>
              <a:buAutoNum type="arabicPeriod"/>
            </a:pPr>
            <a:r>
              <a:rPr lang="en-US" sz="2000" dirty="0" smtClean="0"/>
              <a:t>Identify four elements of the four-pronged approach to protecting the power grid</a:t>
            </a:r>
          </a:p>
          <a:p>
            <a:pPr marL="457200" lvl="0" indent="-457200">
              <a:buFont typeface="+mj-lt"/>
              <a:buAutoNum type="arabicPeriod"/>
            </a:pPr>
            <a:r>
              <a:rPr lang="en-US" sz="2000" dirty="0" smtClean="0"/>
              <a:t>Identify specific concerns associated with physical security of the transmission system </a:t>
            </a:r>
            <a:endParaRPr lang="en-US" altLang="en-US" dirty="0" smtClean="0"/>
          </a:p>
        </p:txBody>
      </p:sp>
    </p:spTree>
    <p:extLst>
      <p:ext uri="{BB962C8B-B14F-4D97-AF65-F5344CB8AC3E}">
        <p14:creationId xmlns:p14="http://schemas.microsoft.com/office/powerpoint/2010/main" val="4103412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Protecting The Power Grid</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20</a:t>
            </a:fld>
            <a:endParaRPr lang="en-US"/>
          </a:p>
        </p:txBody>
      </p:sp>
      <p:sp>
        <p:nvSpPr>
          <p:cNvPr id="7" name="Content Placeholder 1"/>
          <p:cNvSpPr>
            <a:spLocks noGrp="1"/>
          </p:cNvSpPr>
          <p:nvPr>
            <p:ph idx="1"/>
          </p:nvPr>
        </p:nvSpPr>
        <p:spPr>
          <a:xfrm>
            <a:off x="26894" y="914400"/>
            <a:ext cx="8382000" cy="4648200"/>
          </a:xfrm>
        </p:spPr>
        <p:txBody>
          <a:bodyPr/>
          <a:lstStyle/>
          <a:p>
            <a:r>
              <a:rPr lang="en-US" altLang="en-US" sz="2400" dirty="0" smtClean="0"/>
              <a:t>Sharing CIP Responsibilities</a:t>
            </a:r>
          </a:p>
          <a:p>
            <a:pPr lvl="1"/>
            <a:r>
              <a:rPr lang="en-US" altLang="en-US" sz="2000" dirty="0" smtClean="0"/>
              <a:t>Cyber Mutual Assistance Program</a:t>
            </a:r>
          </a:p>
          <a:p>
            <a:pPr lvl="1"/>
            <a:r>
              <a:rPr lang="en-US" altLang="en-US" sz="2000" dirty="0" smtClean="0"/>
              <a:t>Conducting national-level exercises (</a:t>
            </a:r>
            <a:r>
              <a:rPr lang="en-US" altLang="en-US" sz="2000" dirty="0" err="1" smtClean="0"/>
              <a:t>GridEx</a:t>
            </a:r>
            <a:r>
              <a:rPr lang="en-US" altLang="en-US" sz="2000" dirty="0" smtClean="0"/>
              <a:t>)</a:t>
            </a:r>
          </a:p>
          <a:p>
            <a:pPr lvl="1"/>
            <a:r>
              <a:rPr lang="en-US" altLang="en-US" sz="2000" dirty="0" smtClean="0"/>
              <a:t>Electricity </a:t>
            </a:r>
            <a:r>
              <a:rPr lang="en-US" altLang="en-US" sz="2000" dirty="0"/>
              <a:t>Information Sharing and Analysis </a:t>
            </a:r>
            <a:r>
              <a:rPr lang="en-US" altLang="en-US" sz="2000" dirty="0" smtClean="0"/>
              <a:t>Center (E-ISAC)</a:t>
            </a:r>
          </a:p>
          <a:p>
            <a:pPr lvl="1"/>
            <a:endParaRPr lang="en-US" altLang="en-US" sz="2000" dirty="0" smtClean="0"/>
          </a:p>
        </p:txBody>
      </p:sp>
      <p:pic>
        <p:nvPicPr>
          <p:cNvPr id="3" name="Picture 2"/>
          <p:cNvPicPr>
            <a:picLocks noChangeAspect="1"/>
          </p:cNvPicPr>
          <p:nvPr/>
        </p:nvPicPr>
        <p:blipFill>
          <a:blip r:embed="rId3"/>
          <a:stretch>
            <a:fillRect/>
          </a:stretch>
        </p:blipFill>
        <p:spPr>
          <a:xfrm>
            <a:off x="3429000" y="2743200"/>
            <a:ext cx="5105400" cy="3604507"/>
          </a:xfrm>
          <a:prstGeom prst="rect">
            <a:avLst/>
          </a:prstGeom>
        </p:spPr>
      </p:pic>
    </p:spTree>
    <p:extLst>
      <p:ext uri="{BB962C8B-B14F-4D97-AF65-F5344CB8AC3E}">
        <p14:creationId xmlns:p14="http://schemas.microsoft.com/office/powerpoint/2010/main" val="770104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Protecting The Power Grid</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21</a:t>
            </a:fld>
            <a:endParaRPr lang="en-US"/>
          </a:p>
        </p:txBody>
      </p:sp>
      <p:sp>
        <p:nvSpPr>
          <p:cNvPr id="7" name="Content Placeholder 1"/>
          <p:cNvSpPr>
            <a:spLocks noGrp="1"/>
          </p:cNvSpPr>
          <p:nvPr>
            <p:ph idx="1"/>
          </p:nvPr>
        </p:nvSpPr>
        <p:spPr>
          <a:xfrm>
            <a:off x="26894" y="914400"/>
            <a:ext cx="8382000" cy="4648200"/>
          </a:xfrm>
        </p:spPr>
        <p:txBody>
          <a:bodyPr/>
          <a:lstStyle/>
          <a:p>
            <a:r>
              <a:rPr lang="en-US" altLang="en-US" sz="2400" dirty="0" smtClean="0"/>
              <a:t>“Defense-In-Depth” Strategies</a:t>
            </a:r>
          </a:p>
          <a:p>
            <a:pPr lvl="1"/>
            <a:r>
              <a:rPr lang="en-US" altLang="en-US" sz="2000" dirty="0" smtClean="0"/>
              <a:t>Aims to enhance resilience, redundancy and recovery against attacks</a:t>
            </a:r>
          </a:p>
          <a:p>
            <a:pPr lvl="1"/>
            <a:r>
              <a:rPr lang="en-US" altLang="en-US" sz="2000" dirty="0" smtClean="0"/>
              <a:t>Focuses on physical and cyber security of transmission facilities</a:t>
            </a:r>
          </a:p>
          <a:p>
            <a:pPr lvl="1"/>
            <a:r>
              <a:rPr lang="en-US" altLang="en-US" sz="2000" dirty="0" smtClean="0"/>
              <a:t>Routinely exercise incident-response plans (simulations)</a:t>
            </a:r>
          </a:p>
          <a:p>
            <a:pPr lvl="1"/>
            <a:endParaRPr lang="en-US" altLang="en-US" sz="2000" dirty="0" smtClean="0"/>
          </a:p>
          <a:p>
            <a:pPr lvl="1"/>
            <a:endParaRPr lang="en-US" altLang="en-US" sz="2000" dirty="0" smtClean="0"/>
          </a:p>
        </p:txBody>
      </p:sp>
      <p:pic>
        <p:nvPicPr>
          <p:cNvPr id="6" name="Picture 5"/>
          <p:cNvPicPr>
            <a:picLocks noChangeAspect="1"/>
          </p:cNvPicPr>
          <p:nvPr/>
        </p:nvPicPr>
        <p:blipFill>
          <a:blip r:embed="rId3"/>
          <a:stretch>
            <a:fillRect/>
          </a:stretch>
        </p:blipFill>
        <p:spPr>
          <a:xfrm>
            <a:off x="2819399" y="2743200"/>
            <a:ext cx="4653491" cy="3490118"/>
          </a:xfrm>
          <a:prstGeom prst="rect">
            <a:avLst/>
          </a:prstGeom>
        </p:spPr>
      </p:pic>
    </p:spTree>
    <p:extLst>
      <p:ext uri="{BB962C8B-B14F-4D97-AF65-F5344CB8AC3E}">
        <p14:creationId xmlns:p14="http://schemas.microsoft.com/office/powerpoint/2010/main" val="7124250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Physical Security of the </a:t>
            </a:r>
            <a:r>
              <a:rPr lang="en-US" u="sng" smtClean="0">
                <a:solidFill>
                  <a:srgbClr val="3333FF"/>
                </a:solidFill>
              </a:rPr>
              <a:t>Transmission System</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22</a:t>
            </a:fld>
            <a:endParaRPr lang="en-US"/>
          </a:p>
        </p:txBody>
      </p:sp>
      <p:sp>
        <p:nvSpPr>
          <p:cNvPr id="7" name="Content Placeholder 1"/>
          <p:cNvSpPr>
            <a:spLocks noGrp="1"/>
          </p:cNvSpPr>
          <p:nvPr>
            <p:ph idx="1"/>
          </p:nvPr>
        </p:nvSpPr>
        <p:spPr>
          <a:xfrm>
            <a:off x="26894" y="914400"/>
            <a:ext cx="8382000" cy="4648200"/>
          </a:xfrm>
        </p:spPr>
        <p:txBody>
          <a:bodyPr/>
          <a:lstStyle/>
          <a:p>
            <a:r>
              <a:rPr lang="en-US" altLang="en-US" sz="2400" dirty="0" smtClean="0"/>
              <a:t>Equal threat of a Cyber Attack!</a:t>
            </a:r>
          </a:p>
          <a:p>
            <a:r>
              <a:rPr lang="en-US" altLang="en-US" sz="2400" dirty="0" smtClean="0"/>
              <a:t>2013 began years of increased activity</a:t>
            </a:r>
          </a:p>
          <a:p>
            <a:r>
              <a:rPr lang="en-US" altLang="en-US" sz="2400" dirty="0" smtClean="0"/>
              <a:t>Substations and Transmission lines are particularly vulnerable</a:t>
            </a:r>
          </a:p>
          <a:p>
            <a:r>
              <a:rPr lang="en-US" altLang="en-US" sz="2400" dirty="0" smtClean="0"/>
              <a:t>National and International Incidents spurred CIP-014</a:t>
            </a:r>
            <a:endParaRPr lang="en-US" altLang="en-US" sz="2000" dirty="0" smtClean="0"/>
          </a:p>
          <a:p>
            <a:pPr lvl="1"/>
            <a:endParaRPr lang="en-US" altLang="en-US" sz="2000" dirty="0" smtClean="0"/>
          </a:p>
          <a:p>
            <a:pPr lvl="1"/>
            <a:endParaRPr lang="en-US" altLang="en-US" sz="2000" dirty="0" smtClean="0"/>
          </a:p>
        </p:txBody>
      </p:sp>
      <p:pic>
        <p:nvPicPr>
          <p:cNvPr id="3" name="Picture 2"/>
          <p:cNvPicPr>
            <a:picLocks noChangeAspect="1"/>
          </p:cNvPicPr>
          <p:nvPr/>
        </p:nvPicPr>
        <p:blipFill>
          <a:blip r:embed="rId3"/>
          <a:stretch>
            <a:fillRect/>
          </a:stretch>
        </p:blipFill>
        <p:spPr>
          <a:xfrm>
            <a:off x="3809084" y="3048000"/>
            <a:ext cx="5030116" cy="3346704"/>
          </a:xfrm>
          <a:prstGeom prst="rect">
            <a:avLst/>
          </a:prstGeom>
        </p:spPr>
      </p:pic>
    </p:spTree>
    <p:extLst>
      <p:ext uri="{BB962C8B-B14F-4D97-AF65-F5344CB8AC3E}">
        <p14:creationId xmlns:p14="http://schemas.microsoft.com/office/powerpoint/2010/main" val="23843648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Physical Security of the </a:t>
            </a:r>
            <a:r>
              <a:rPr lang="en-US" u="sng" smtClean="0">
                <a:solidFill>
                  <a:srgbClr val="3333FF"/>
                </a:solidFill>
              </a:rPr>
              <a:t>Transmission System</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23</a:t>
            </a:fld>
            <a:endParaRPr lang="en-US"/>
          </a:p>
        </p:txBody>
      </p:sp>
      <p:sp>
        <p:nvSpPr>
          <p:cNvPr id="7" name="Content Placeholder 1"/>
          <p:cNvSpPr>
            <a:spLocks noGrp="1"/>
          </p:cNvSpPr>
          <p:nvPr>
            <p:ph idx="1"/>
          </p:nvPr>
        </p:nvSpPr>
        <p:spPr>
          <a:xfrm>
            <a:off x="26894" y="914400"/>
            <a:ext cx="8382000" cy="4648200"/>
          </a:xfrm>
        </p:spPr>
        <p:txBody>
          <a:bodyPr/>
          <a:lstStyle/>
          <a:p>
            <a:r>
              <a:rPr lang="en-US" altLang="en-US" sz="2400" dirty="0" smtClean="0"/>
              <a:t>How can equipment availability play a role?</a:t>
            </a:r>
          </a:p>
          <a:p>
            <a:pPr lvl="1" algn="ctr"/>
            <a:r>
              <a:rPr lang="en-US" altLang="en-US" sz="1600" dirty="0" smtClean="0"/>
              <a:t>“</a:t>
            </a:r>
            <a:r>
              <a:rPr lang="en-US" altLang="en-US" sz="1600" i="1" dirty="0" smtClean="0"/>
              <a:t>In </a:t>
            </a:r>
            <a:r>
              <a:rPr lang="en-US" altLang="en-US" sz="1600" i="1" dirty="0"/>
              <a:t>2015, a group of eight U.S. transmission system operators (TSOs) announced a new initiative to speed their response to major physical attacks or other equipment failures on the transmission grid by establishing regional warehouses and inventories to long lead-time critical replacement </a:t>
            </a:r>
            <a:r>
              <a:rPr lang="en-US" altLang="en-US" sz="1600" i="1" dirty="0" smtClean="0"/>
              <a:t>technologies</a:t>
            </a:r>
            <a:r>
              <a:rPr lang="en-US" altLang="en-US" sz="1600" dirty="0" smtClean="0"/>
              <a:t>.” – James McCray, 2016</a:t>
            </a:r>
          </a:p>
          <a:p>
            <a:pPr lvl="1"/>
            <a:r>
              <a:rPr lang="en-US" altLang="en-US" sz="2000" dirty="0" smtClean="0"/>
              <a:t>Grid Assurance</a:t>
            </a:r>
          </a:p>
          <a:p>
            <a:pPr lvl="2"/>
            <a:r>
              <a:rPr lang="en-US" altLang="en-US" sz="1600" dirty="0" smtClean="0"/>
              <a:t>LLC that stockpiles critical equipment</a:t>
            </a:r>
          </a:p>
          <a:p>
            <a:pPr lvl="2"/>
            <a:r>
              <a:rPr lang="en-US" altLang="en-US" sz="1600" dirty="0" smtClean="0"/>
              <a:t>Aims to prevent prolonged transmission outages</a:t>
            </a:r>
          </a:p>
          <a:p>
            <a:pPr lvl="2"/>
            <a:r>
              <a:rPr lang="en-US" altLang="en-US" sz="1600" dirty="0" smtClean="0"/>
              <a:t>What’s the biggest problem here? </a:t>
            </a:r>
          </a:p>
        </p:txBody>
      </p:sp>
      <p:pic>
        <p:nvPicPr>
          <p:cNvPr id="5" name="Picture 4"/>
          <p:cNvPicPr>
            <a:picLocks noChangeAspect="1"/>
          </p:cNvPicPr>
          <p:nvPr/>
        </p:nvPicPr>
        <p:blipFill>
          <a:blip r:embed="rId3"/>
          <a:stretch>
            <a:fillRect/>
          </a:stretch>
        </p:blipFill>
        <p:spPr>
          <a:xfrm>
            <a:off x="4724400" y="3523922"/>
            <a:ext cx="4419600" cy="2752724"/>
          </a:xfrm>
          <a:prstGeom prst="rect">
            <a:avLst/>
          </a:prstGeom>
        </p:spPr>
      </p:pic>
      <p:pic>
        <p:nvPicPr>
          <p:cNvPr id="6" name="Picture 5"/>
          <p:cNvPicPr>
            <a:picLocks noChangeAspect="1"/>
          </p:cNvPicPr>
          <p:nvPr/>
        </p:nvPicPr>
        <p:blipFill>
          <a:blip r:embed="rId4"/>
          <a:stretch>
            <a:fillRect/>
          </a:stretch>
        </p:blipFill>
        <p:spPr>
          <a:xfrm>
            <a:off x="1209355" y="4114800"/>
            <a:ext cx="2779939" cy="1714500"/>
          </a:xfrm>
          <a:prstGeom prst="rect">
            <a:avLst/>
          </a:prstGeom>
        </p:spPr>
      </p:pic>
    </p:spTree>
    <p:extLst>
      <p:ext uri="{BB962C8B-B14F-4D97-AF65-F5344CB8AC3E}">
        <p14:creationId xmlns:p14="http://schemas.microsoft.com/office/powerpoint/2010/main" val="2436217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Physical Security of the </a:t>
            </a:r>
            <a:r>
              <a:rPr lang="en-US" u="sng" smtClean="0">
                <a:solidFill>
                  <a:srgbClr val="3333FF"/>
                </a:solidFill>
              </a:rPr>
              <a:t>Transmission System</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24</a:t>
            </a:fld>
            <a:endParaRPr lang="en-US"/>
          </a:p>
        </p:txBody>
      </p:sp>
      <p:sp>
        <p:nvSpPr>
          <p:cNvPr id="7" name="Content Placeholder 1"/>
          <p:cNvSpPr>
            <a:spLocks noGrp="1"/>
          </p:cNvSpPr>
          <p:nvPr>
            <p:ph idx="1"/>
          </p:nvPr>
        </p:nvSpPr>
        <p:spPr>
          <a:xfrm>
            <a:off x="26894" y="914400"/>
            <a:ext cx="8382000" cy="5334000"/>
          </a:xfrm>
        </p:spPr>
        <p:txBody>
          <a:bodyPr/>
          <a:lstStyle/>
          <a:p>
            <a:r>
              <a:rPr lang="en-US" altLang="en-US" sz="2400" dirty="0" smtClean="0"/>
              <a:t>What impact has CIP-014 had on the industry?</a:t>
            </a:r>
          </a:p>
          <a:p>
            <a:pPr lvl="1"/>
            <a:r>
              <a:rPr lang="en-US" altLang="en-US" sz="2000" dirty="0" smtClean="0"/>
              <a:t>Awareness and Acknowledgment of threats and vulnerabilities such as:</a:t>
            </a:r>
          </a:p>
          <a:p>
            <a:pPr lvl="2"/>
            <a:r>
              <a:rPr lang="en-US" altLang="en-US" sz="1800" dirty="0" smtClean="0"/>
              <a:t>Aging Infrastructure</a:t>
            </a:r>
          </a:p>
          <a:p>
            <a:pPr lvl="2"/>
            <a:r>
              <a:rPr lang="en-US" altLang="en-US" sz="1800" dirty="0" smtClean="0"/>
              <a:t>Natural Disasters</a:t>
            </a:r>
          </a:p>
          <a:p>
            <a:pPr lvl="2"/>
            <a:r>
              <a:rPr lang="en-US" altLang="en-US" sz="1800" dirty="0" smtClean="0"/>
              <a:t>Coordinated Attacks</a:t>
            </a:r>
          </a:p>
          <a:p>
            <a:r>
              <a:rPr lang="en-US" altLang="en-US" sz="2400" dirty="0" smtClean="0"/>
              <a:t>What problems still exist?</a:t>
            </a:r>
          </a:p>
          <a:p>
            <a:pPr lvl="1"/>
            <a:r>
              <a:rPr lang="en-US" altLang="en-US" sz="2000" dirty="0" smtClean="0"/>
              <a:t>Can a single major attack have long term regional and national effects?</a:t>
            </a:r>
          </a:p>
          <a:p>
            <a:pPr lvl="1"/>
            <a:r>
              <a:rPr lang="en-US" altLang="en-US" sz="2000" dirty="0" smtClean="0"/>
              <a:t>A study in 2015 revealed some shocking findings:</a:t>
            </a:r>
          </a:p>
          <a:p>
            <a:pPr lvl="2"/>
            <a:r>
              <a:rPr lang="en-US" altLang="en-US" sz="1600" dirty="0"/>
              <a:t>49% of utilities have identified threats and vulnerabilities to critical assets, though 28% haven’t taken further action</a:t>
            </a:r>
          </a:p>
          <a:p>
            <a:pPr lvl="2"/>
            <a:r>
              <a:rPr lang="en-US" altLang="en-US" sz="1600" dirty="0"/>
              <a:t>42% of utilities surveyed have already developed physical security plans to address potential threats</a:t>
            </a:r>
          </a:p>
          <a:p>
            <a:pPr lvl="2"/>
            <a:r>
              <a:rPr lang="en-US" altLang="en-US" sz="1600" dirty="0"/>
              <a:t>40% have not taken any hardening measures to limit or prevent damage to critical assets in the last 2 years</a:t>
            </a:r>
            <a:endParaRPr lang="en-US" altLang="en-US" sz="1600" dirty="0" smtClean="0"/>
          </a:p>
          <a:p>
            <a:endParaRPr lang="en-US" altLang="en-US" sz="2400" dirty="0" smtClean="0"/>
          </a:p>
        </p:txBody>
      </p:sp>
    </p:spTree>
    <p:extLst>
      <p:ext uri="{BB962C8B-B14F-4D97-AF65-F5344CB8AC3E}">
        <p14:creationId xmlns:p14="http://schemas.microsoft.com/office/powerpoint/2010/main" val="34057038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Physical Security of the </a:t>
            </a:r>
            <a:r>
              <a:rPr lang="en-US" u="sng" smtClean="0">
                <a:solidFill>
                  <a:srgbClr val="3333FF"/>
                </a:solidFill>
              </a:rPr>
              <a:t>Transmission System</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25</a:t>
            </a:fld>
            <a:endParaRPr lang="en-US"/>
          </a:p>
        </p:txBody>
      </p:sp>
      <p:sp>
        <p:nvSpPr>
          <p:cNvPr id="7" name="Content Placeholder 1"/>
          <p:cNvSpPr>
            <a:spLocks noGrp="1"/>
          </p:cNvSpPr>
          <p:nvPr>
            <p:ph idx="1"/>
          </p:nvPr>
        </p:nvSpPr>
        <p:spPr>
          <a:xfrm>
            <a:off x="26894" y="914400"/>
            <a:ext cx="8382000" cy="5334000"/>
          </a:xfrm>
        </p:spPr>
        <p:txBody>
          <a:bodyPr/>
          <a:lstStyle/>
          <a:p>
            <a:r>
              <a:rPr lang="en-US" altLang="en-US" sz="2400" dirty="0" smtClean="0"/>
              <a:t>How is Vulnerability Determined?</a:t>
            </a:r>
          </a:p>
          <a:p>
            <a:pPr lvl="1"/>
            <a:r>
              <a:rPr lang="en-US" altLang="en-US" sz="2000" dirty="0" smtClean="0"/>
              <a:t>Threat and Vulnerability Evaluation</a:t>
            </a:r>
          </a:p>
          <a:p>
            <a:pPr lvl="2"/>
            <a:r>
              <a:rPr lang="en-US" altLang="en-US" sz="1800" dirty="0" smtClean="0"/>
              <a:t>Unique Characteristics of the facility</a:t>
            </a:r>
          </a:p>
          <a:p>
            <a:pPr lvl="2"/>
            <a:r>
              <a:rPr lang="en-US" altLang="en-US" sz="1800" dirty="0" smtClean="0"/>
              <a:t>Detailed history of attacks on similar facilities</a:t>
            </a:r>
          </a:p>
          <a:p>
            <a:pPr lvl="2"/>
            <a:r>
              <a:rPr lang="en-US" altLang="en-US" sz="1800" dirty="0" smtClean="0"/>
              <a:t>Intelligence regarding threats from various sources</a:t>
            </a:r>
          </a:p>
          <a:p>
            <a:r>
              <a:rPr lang="en-US" altLang="en-US" sz="2400" dirty="0" smtClean="0"/>
              <a:t>This is a continuous process!!!</a:t>
            </a:r>
          </a:p>
          <a:p>
            <a:endParaRPr lang="en-US" altLang="en-US" sz="2400" dirty="0" smtClean="0"/>
          </a:p>
          <a:p>
            <a:endParaRPr lang="en-US" altLang="en-US" sz="2400" dirty="0" smtClean="0"/>
          </a:p>
          <a:p>
            <a:pPr marL="457200" lvl="1" indent="0">
              <a:buNone/>
            </a:pPr>
            <a:endParaRPr lang="en-US" altLang="en-US" sz="2000" dirty="0" smtClean="0"/>
          </a:p>
        </p:txBody>
      </p:sp>
      <p:pic>
        <p:nvPicPr>
          <p:cNvPr id="5" name="Picture 4"/>
          <p:cNvPicPr>
            <a:picLocks noChangeAspect="1"/>
          </p:cNvPicPr>
          <p:nvPr/>
        </p:nvPicPr>
        <p:blipFill>
          <a:blip r:embed="rId3"/>
          <a:stretch>
            <a:fillRect/>
          </a:stretch>
        </p:blipFill>
        <p:spPr>
          <a:xfrm>
            <a:off x="5191125" y="2743200"/>
            <a:ext cx="3648075" cy="3648075"/>
          </a:xfrm>
          <a:prstGeom prst="rect">
            <a:avLst/>
          </a:prstGeom>
        </p:spPr>
      </p:pic>
    </p:spTree>
    <p:extLst>
      <p:ext uri="{BB962C8B-B14F-4D97-AF65-F5344CB8AC3E}">
        <p14:creationId xmlns:p14="http://schemas.microsoft.com/office/powerpoint/2010/main" val="320893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Physical Security of the </a:t>
            </a:r>
            <a:r>
              <a:rPr lang="en-US" u="sng" smtClean="0">
                <a:solidFill>
                  <a:srgbClr val="3333FF"/>
                </a:solidFill>
              </a:rPr>
              <a:t>Transmission System</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26</a:t>
            </a:fld>
            <a:endParaRPr lang="en-US"/>
          </a:p>
        </p:txBody>
      </p:sp>
      <p:sp>
        <p:nvSpPr>
          <p:cNvPr id="7" name="Content Placeholder 1"/>
          <p:cNvSpPr>
            <a:spLocks noGrp="1"/>
          </p:cNvSpPr>
          <p:nvPr>
            <p:ph idx="1"/>
          </p:nvPr>
        </p:nvSpPr>
        <p:spPr>
          <a:xfrm>
            <a:off x="26894" y="914400"/>
            <a:ext cx="8382000" cy="5334000"/>
          </a:xfrm>
        </p:spPr>
        <p:txBody>
          <a:bodyPr/>
          <a:lstStyle/>
          <a:p>
            <a:r>
              <a:rPr lang="en-US" altLang="en-US" sz="2400" dirty="0" smtClean="0"/>
              <a:t>Specific Points of Vulnerability </a:t>
            </a:r>
            <a:r>
              <a:rPr lang="en-US" altLang="en-US" sz="1600" dirty="0" smtClean="0"/>
              <a:t>(National Research Council, 2012)</a:t>
            </a:r>
            <a:endParaRPr lang="en-US" altLang="en-US" sz="2400" dirty="0" smtClean="0"/>
          </a:p>
          <a:p>
            <a:pPr lvl="1"/>
            <a:r>
              <a:rPr lang="en-US" altLang="en-US" sz="2000" dirty="0" smtClean="0"/>
              <a:t>Transmission Substations</a:t>
            </a:r>
          </a:p>
          <a:p>
            <a:pPr lvl="2"/>
            <a:r>
              <a:rPr lang="en-US" altLang="en-US" sz="1600" dirty="0" smtClean="0"/>
              <a:t>Soft Targets (Stand-off and Penetration Attacks)</a:t>
            </a:r>
          </a:p>
          <a:p>
            <a:pPr lvl="2"/>
            <a:r>
              <a:rPr lang="en-US" altLang="en-US" sz="1600" dirty="0" smtClean="0"/>
              <a:t>Difficult to protect</a:t>
            </a:r>
          </a:p>
          <a:p>
            <a:pPr lvl="2"/>
            <a:r>
              <a:rPr lang="en-US" altLang="en-US" sz="1600" dirty="0" smtClean="0"/>
              <a:t>Difficult to obtain specialized repair parts </a:t>
            </a:r>
          </a:p>
          <a:p>
            <a:pPr lvl="1"/>
            <a:r>
              <a:rPr lang="en-US" altLang="en-US" sz="2000" dirty="0" smtClean="0"/>
              <a:t>Transmission Lines</a:t>
            </a:r>
          </a:p>
          <a:p>
            <a:pPr lvl="2"/>
            <a:r>
              <a:rPr lang="en-US" altLang="en-US" sz="1600" dirty="0" smtClean="0"/>
              <a:t>Ease of disabling lines</a:t>
            </a:r>
          </a:p>
          <a:p>
            <a:pPr lvl="2"/>
            <a:r>
              <a:rPr lang="en-US" altLang="en-US" sz="1600" dirty="0" smtClean="0"/>
              <a:t>Towers easy to damage</a:t>
            </a:r>
          </a:p>
          <a:p>
            <a:pPr lvl="2"/>
            <a:r>
              <a:rPr lang="en-US" altLang="en-US" sz="1600" dirty="0" smtClean="0"/>
              <a:t>Potential for domino effect</a:t>
            </a:r>
          </a:p>
        </p:txBody>
      </p:sp>
      <p:pic>
        <p:nvPicPr>
          <p:cNvPr id="5" name="Picture 4"/>
          <p:cNvPicPr>
            <a:picLocks noChangeAspect="1"/>
          </p:cNvPicPr>
          <p:nvPr/>
        </p:nvPicPr>
        <p:blipFill>
          <a:blip r:embed="rId3"/>
          <a:stretch>
            <a:fillRect/>
          </a:stretch>
        </p:blipFill>
        <p:spPr>
          <a:xfrm>
            <a:off x="5334000" y="2743200"/>
            <a:ext cx="3645724" cy="3645724"/>
          </a:xfrm>
          <a:prstGeom prst="rect">
            <a:avLst/>
          </a:prstGeom>
        </p:spPr>
      </p:pic>
    </p:spTree>
    <p:extLst>
      <p:ext uri="{BB962C8B-B14F-4D97-AF65-F5344CB8AC3E}">
        <p14:creationId xmlns:p14="http://schemas.microsoft.com/office/powerpoint/2010/main" val="6114323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Physical Security of the </a:t>
            </a:r>
            <a:r>
              <a:rPr lang="en-US" u="sng" smtClean="0">
                <a:solidFill>
                  <a:srgbClr val="3333FF"/>
                </a:solidFill>
              </a:rPr>
              <a:t>Transmission System</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27</a:t>
            </a:fld>
            <a:endParaRPr lang="en-US"/>
          </a:p>
        </p:txBody>
      </p:sp>
      <p:sp>
        <p:nvSpPr>
          <p:cNvPr id="7" name="Content Placeholder 1"/>
          <p:cNvSpPr>
            <a:spLocks noGrp="1"/>
          </p:cNvSpPr>
          <p:nvPr>
            <p:ph idx="1"/>
          </p:nvPr>
        </p:nvSpPr>
        <p:spPr>
          <a:xfrm>
            <a:off x="26894" y="914400"/>
            <a:ext cx="8382000" cy="5334000"/>
          </a:xfrm>
        </p:spPr>
        <p:txBody>
          <a:bodyPr/>
          <a:lstStyle/>
          <a:p>
            <a:r>
              <a:rPr lang="en-US" altLang="en-US" sz="2400" dirty="0" smtClean="0"/>
              <a:t>Countermeasures</a:t>
            </a:r>
          </a:p>
          <a:p>
            <a:pPr lvl="1"/>
            <a:r>
              <a:rPr lang="en-US" altLang="en-US" sz="2000" dirty="0" smtClean="0"/>
              <a:t>Security Engineering Techniques</a:t>
            </a:r>
          </a:p>
          <a:p>
            <a:pPr lvl="2"/>
            <a:r>
              <a:rPr lang="en-US" altLang="en-US" sz="1600" dirty="0" smtClean="0"/>
              <a:t>Calculating blast effects</a:t>
            </a:r>
          </a:p>
          <a:p>
            <a:pPr lvl="2"/>
            <a:r>
              <a:rPr lang="en-US" altLang="en-US" sz="1600" dirty="0" smtClean="0"/>
              <a:t>Using hardened construction</a:t>
            </a:r>
          </a:p>
          <a:p>
            <a:pPr lvl="2"/>
            <a:r>
              <a:rPr lang="en-US" altLang="en-US" sz="1600" dirty="0" smtClean="0"/>
              <a:t>Calculating minimum standoff ranges</a:t>
            </a:r>
          </a:p>
          <a:p>
            <a:pPr lvl="1"/>
            <a:r>
              <a:rPr lang="en-US" altLang="en-US" sz="2000" dirty="0" smtClean="0"/>
              <a:t>Improved surveillance Equipment</a:t>
            </a:r>
          </a:p>
          <a:p>
            <a:pPr lvl="2"/>
            <a:r>
              <a:rPr lang="en-US" altLang="en-US" sz="1600" dirty="0" smtClean="0"/>
              <a:t>Point vibration sensors</a:t>
            </a:r>
          </a:p>
          <a:p>
            <a:pPr lvl="2"/>
            <a:r>
              <a:rPr lang="en-US" altLang="en-US" sz="1600" dirty="0" smtClean="0"/>
              <a:t>Leaky coaxial cable sensors</a:t>
            </a:r>
          </a:p>
          <a:p>
            <a:pPr lvl="2"/>
            <a:r>
              <a:rPr lang="en-US" altLang="en-US" sz="1600" dirty="0" smtClean="0"/>
              <a:t>Seismic and electrostatic field disturbance sensors</a:t>
            </a:r>
          </a:p>
          <a:p>
            <a:pPr lvl="2"/>
            <a:r>
              <a:rPr lang="en-US" altLang="en-US" sz="1600" dirty="0" smtClean="0"/>
              <a:t>Microphonic cable</a:t>
            </a:r>
          </a:p>
          <a:p>
            <a:pPr lvl="1"/>
            <a:r>
              <a:rPr lang="en-US" altLang="en-US" sz="2000" dirty="0" smtClean="0"/>
              <a:t>What about underground systems?</a:t>
            </a:r>
          </a:p>
          <a:p>
            <a:pPr lvl="2"/>
            <a:r>
              <a:rPr lang="en-US" altLang="en-US" sz="1600" dirty="0" smtClean="0"/>
              <a:t>Remote locking devices for manhole covers</a:t>
            </a:r>
          </a:p>
          <a:p>
            <a:pPr lvl="2"/>
            <a:r>
              <a:rPr lang="en-US" altLang="en-US" sz="1600" dirty="0" smtClean="0"/>
              <a:t>Access point monitoring</a:t>
            </a:r>
          </a:p>
          <a:p>
            <a:pPr lvl="3"/>
            <a:endParaRPr lang="en-US" altLang="en-US" sz="1200" dirty="0" smtClean="0"/>
          </a:p>
          <a:p>
            <a:endParaRPr lang="en-US" altLang="en-US" sz="2400" dirty="0" smtClean="0"/>
          </a:p>
          <a:p>
            <a:endParaRPr lang="en-US" altLang="en-US" sz="1600" dirty="0" smtClean="0"/>
          </a:p>
        </p:txBody>
      </p:sp>
      <p:pic>
        <p:nvPicPr>
          <p:cNvPr id="8" name="Picture 7"/>
          <p:cNvPicPr>
            <a:picLocks noChangeAspect="1"/>
          </p:cNvPicPr>
          <p:nvPr/>
        </p:nvPicPr>
        <p:blipFill rotWithShape="1">
          <a:blip r:embed="rId3"/>
          <a:srcRect r="1410" b="10417"/>
          <a:stretch/>
        </p:blipFill>
        <p:spPr>
          <a:xfrm>
            <a:off x="5943600" y="923026"/>
            <a:ext cx="2895600" cy="3276600"/>
          </a:xfrm>
          <a:prstGeom prst="rect">
            <a:avLst/>
          </a:prstGeom>
        </p:spPr>
      </p:pic>
      <p:pic>
        <p:nvPicPr>
          <p:cNvPr id="9" name="Picture 8"/>
          <p:cNvPicPr>
            <a:picLocks noChangeAspect="1"/>
          </p:cNvPicPr>
          <p:nvPr/>
        </p:nvPicPr>
        <p:blipFill>
          <a:blip r:embed="rId4"/>
          <a:stretch>
            <a:fillRect/>
          </a:stretch>
        </p:blipFill>
        <p:spPr>
          <a:xfrm>
            <a:off x="5825556" y="4304642"/>
            <a:ext cx="3131688" cy="2100262"/>
          </a:xfrm>
          <a:prstGeom prst="rect">
            <a:avLst/>
          </a:prstGeom>
        </p:spPr>
      </p:pic>
    </p:spTree>
    <p:extLst>
      <p:ext uri="{BB962C8B-B14F-4D97-AF65-F5344CB8AC3E}">
        <p14:creationId xmlns:p14="http://schemas.microsoft.com/office/powerpoint/2010/main" val="3946747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Recognition and Response</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28</a:t>
            </a:fld>
            <a:endParaRPr lang="en-US"/>
          </a:p>
        </p:txBody>
      </p:sp>
      <p:sp>
        <p:nvSpPr>
          <p:cNvPr id="7" name="Content Placeholder 1"/>
          <p:cNvSpPr>
            <a:spLocks noGrp="1"/>
          </p:cNvSpPr>
          <p:nvPr>
            <p:ph idx="1"/>
          </p:nvPr>
        </p:nvSpPr>
        <p:spPr>
          <a:xfrm>
            <a:off x="26894" y="914400"/>
            <a:ext cx="8382000" cy="5334000"/>
          </a:xfrm>
        </p:spPr>
        <p:txBody>
          <a:bodyPr/>
          <a:lstStyle/>
          <a:p>
            <a:r>
              <a:rPr lang="en-US" altLang="en-US" sz="2400" dirty="0"/>
              <a:t>NERC and Electricity Information Sharing and Analysis Center (E-ISAC)</a:t>
            </a:r>
          </a:p>
          <a:p>
            <a:pPr lvl="1"/>
            <a:r>
              <a:rPr lang="en-US" altLang="en-US" sz="2000" dirty="0" smtClean="0"/>
              <a:t>Created the “Cyber Intrusion Guide”</a:t>
            </a:r>
          </a:p>
          <a:p>
            <a:pPr lvl="1"/>
            <a:r>
              <a:rPr lang="en-US" altLang="en-US" sz="2000" dirty="0" smtClean="0"/>
              <a:t>Written for System Operators but applicable to everyone</a:t>
            </a:r>
          </a:p>
          <a:p>
            <a:pPr lvl="1"/>
            <a:r>
              <a:rPr lang="en-US" altLang="en-US" sz="2000" dirty="0" smtClean="0"/>
              <a:t>Focus on Recognizing and Responding to a Cyber Attack in progress</a:t>
            </a:r>
          </a:p>
          <a:p>
            <a:pPr lvl="1"/>
            <a:endParaRPr lang="en-US" altLang="en-US" sz="2000" dirty="0" smtClean="0"/>
          </a:p>
          <a:p>
            <a:pPr lvl="1"/>
            <a:endParaRPr lang="en-US" altLang="en-US" sz="2000" dirty="0" smtClean="0"/>
          </a:p>
          <a:p>
            <a:pPr lvl="3"/>
            <a:endParaRPr lang="en-US" altLang="en-US" sz="1200" dirty="0" smtClean="0"/>
          </a:p>
          <a:p>
            <a:endParaRPr lang="en-US" altLang="en-US" sz="2400" dirty="0" smtClean="0"/>
          </a:p>
          <a:p>
            <a:endParaRPr lang="en-US" altLang="en-US" sz="1600" dirty="0" smtClean="0"/>
          </a:p>
        </p:txBody>
      </p:sp>
      <p:pic>
        <p:nvPicPr>
          <p:cNvPr id="5" name="Picture 4"/>
          <p:cNvPicPr>
            <a:picLocks noChangeAspect="1"/>
          </p:cNvPicPr>
          <p:nvPr/>
        </p:nvPicPr>
        <p:blipFill>
          <a:blip r:embed="rId3"/>
          <a:stretch>
            <a:fillRect/>
          </a:stretch>
        </p:blipFill>
        <p:spPr>
          <a:xfrm>
            <a:off x="2667000" y="2971800"/>
            <a:ext cx="5825066" cy="3276600"/>
          </a:xfrm>
          <a:prstGeom prst="rect">
            <a:avLst/>
          </a:prstGeom>
        </p:spPr>
      </p:pic>
    </p:spTree>
    <p:extLst>
      <p:ext uri="{BB962C8B-B14F-4D97-AF65-F5344CB8AC3E}">
        <p14:creationId xmlns:p14="http://schemas.microsoft.com/office/powerpoint/2010/main" val="3311575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Recognition – are we under attack?</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29</a:t>
            </a:fld>
            <a:endParaRPr lang="en-US"/>
          </a:p>
        </p:txBody>
      </p:sp>
      <p:sp>
        <p:nvSpPr>
          <p:cNvPr id="7" name="Content Placeholder 1"/>
          <p:cNvSpPr>
            <a:spLocks noGrp="1"/>
          </p:cNvSpPr>
          <p:nvPr>
            <p:ph idx="1"/>
          </p:nvPr>
        </p:nvSpPr>
        <p:spPr>
          <a:xfrm>
            <a:off x="26894" y="914400"/>
            <a:ext cx="8382000" cy="5334000"/>
          </a:xfrm>
        </p:spPr>
        <p:txBody>
          <a:bodyPr/>
          <a:lstStyle/>
          <a:p>
            <a:r>
              <a:rPr lang="en-US" altLang="en-US" sz="2400" dirty="0" smtClean="0"/>
              <a:t>Why are System Operators the first and last defense?</a:t>
            </a:r>
          </a:p>
          <a:p>
            <a:pPr lvl="1"/>
            <a:r>
              <a:rPr lang="en-US" altLang="en-US" sz="2000" dirty="0" smtClean="0"/>
              <a:t>System Operators possess a combination of direct access to both Cyber Assets and Field Personnel…as such we may be the first to recognize threats in real-time</a:t>
            </a:r>
          </a:p>
          <a:p>
            <a:r>
              <a:rPr lang="en-US" altLang="en-US" sz="2400" dirty="0" smtClean="0"/>
              <a:t>As threats evolve, listing anomalies becomes more difficult</a:t>
            </a:r>
          </a:p>
          <a:p>
            <a:r>
              <a:rPr lang="en-US" altLang="en-US" sz="2400" dirty="0" smtClean="0"/>
              <a:t>Greatest Tools</a:t>
            </a:r>
          </a:p>
          <a:p>
            <a:pPr lvl="1"/>
            <a:r>
              <a:rPr lang="en-US" altLang="en-US" sz="2000" dirty="0" smtClean="0"/>
              <a:t>Operator Awareness </a:t>
            </a:r>
          </a:p>
          <a:p>
            <a:pPr lvl="1"/>
            <a:r>
              <a:rPr lang="en-US" altLang="en-US" sz="2000" dirty="0" smtClean="0"/>
              <a:t>Questioning Attitude </a:t>
            </a:r>
          </a:p>
          <a:p>
            <a:r>
              <a:rPr lang="en-US" altLang="en-US" sz="2400" dirty="0" smtClean="0"/>
              <a:t>If you see something…say something!</a:t>
            </a:r>
          </a:p>
          <a:p>
            <a:pPr lvl="1"/>
            <a:r>
              <a:rPr lang="en-US" altLang="en-US" sz="2000" dirty="0" smtClean="0"/>
              <a:t>What are </a:t>
            </a:r>
            <a:r>
              <a:rPr lang="en-US" altLang="en-US" sz="2000" smtClean="0"/>
              <a:t>we looking for?</a:t>
            </a:r>
            <a:endParaRPr lang="en-US" altLang="en-US" sz="2000" dirty="0" smtClean="0"/>
          </a:p>
          <a:p>
            <a:pPr lvl="3"/>
            <a:endParaRPr lang="en-US" altLang="en-US" sz="1200" dirty="0" smtClean="0"/>
          </a:p>
          <a:p>
            <a:endParaRPr lang="en-US" altLang="en-US" sz="2400" dirty="0" smtClean="0"/>
          </a:p>
          <a:p>
            <a:endParaRPr lang="en-US" altLang="en-US" sz="1600" dirty="0" smtClean="0"/>
          </a:p>
        </p:txBody>
      </p:sp>
      <p:pic>
        <p:nvPicPr>
          <p:cNvPr id="3" name="Picture 2"/>
          <p:cNvPicPr>
            <a:picLocks noChangeAspect="1"/>
          </p:cNvPicPr>
          <p:nvPr/>
        </p:nvPicPr>
        <p:blipFill>
          <a:blip r:embed="rId3"/>
          <a:stretch>
            <a:fillRect/>
          </a:stretch>
        </p:blipFill>
        <p:spPr>
          <a:xfrm>
            <a:off x="5715000" y="3886200"/>
            <a:ext cx="3352800" cy="2514600"/>
          </a:xfrm>
          <a:prstGeom prst="rect">
            <a:avLst/>
          </a:prstGeom>
        </p:spPr>
      </p:pic>
    </p:spTree>
    <p:extLst>
      <p:ext uri="{BB962C8B-B14F-4D97-AF65-F5344CB8AC3E}">
        <p14:creationId xmlns:p14="http://schemas.microsoft.com/office/powerpoint/2010/main" val="1415593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Scope of Standards</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3</a:t>
            </a:fld>
            <a:endParaRPr lang="en-US"/>
          </a:p>
        </p:txBody>
      </p:sp>
      <p:sp>
        <p:nvSpPr>
          <p:cNvPr id="7" name="Content Placeholder 1"/>
          <p:cNvSpPr>
            <a:spLocks noGrp="1"/>
          </p:cNvSpPr>
          <p:nvPr>
            <p:ph idx="1"/>
          </p:nvPr>
        </p:nvSpPr>
        <p:spPr>
          <a:xfrm>
            <a:off x="457200" y="838200"/>
            <a:ext cx="8229600" cy="4724400"/>
          </a:xfrm>
        </p:spPr>
        <p:txBody>
          <a:bodyPr/>
          <a:lstStyle/>
          <a:p>
            <a:r>
              <a:rPr lang="en-US" altLang="en-US" dirty="0" smtClean="0"/>
              <a:t>Two standards discussed:</a:t>
            </a:r>
          </a:p>
          <a:p>
            <a:pPr lvl="1"/>
            <a:r>
              <a:rPr lang="en-US" altLang="en-US" dirty="0" smtClean="0"/>
              <a:t>CIP-006-6 </a:t>
            </a:r>
          </a:p>
          <a:p>
            <a:pPr lvl="2"/>
            <a:r>
              <a:rPr lang="en-US" altLang="en-US" dirty="0"/>
              <a:t>Physical Access to Cyber Systems</a:t>
            </a:r>
          </a:p>
          <a:p>
            <a:pPr lvl="1"/>
            <a:r>
              <a:rPr lang="en-US" altLang="en-US" dirty="0" smtClean="0"/>
              <a:t>CIP-014-2</a:t>
            </a:r>
          </a:p>
          <a:p>
            <a:pPr lvl="2"/>
            <a:r>
              <a:rPr lang="en-US" altLang="en-US" dirty="0" smtClean="0"/>
              <a:t>Physical Security of Transmission Systems</a:t>
            </a:r>
          </a:p>
          <a:p>
            <a:endParaRPr lang="en-US" altLang="en-US" dirty="0" smtClean="0"/>
          </a:p>
        </p:txBody>
      </p:sp>
      <p:pic>
        <p:nvPicPr>
          <p:cNvPr id="3" name="Picture 2"/>
          <p:cNvPicPr>
            <a:picLocks noChangeAspect="1"/>
          </p:cNvPicPr>
          <p:nvPr/>
        </p:nvPicPr>
        <p:blipFill>
          <a:blip r:embed="rId3"/>
          <a:stretch>
            <a:fillRect/>
          </a:stretch>
        </p:blipFill>
        <p:spPr>
          <a:xfrm>
            <a:off x="457200" y="3485355"/>
            <a:ext cx="3562350" cy="2671763"/>
          </a:xfrm>
          <a:prstGeom prst="rect">
            <a:avLst/>
          </a:prstGeom>
        </p:spPr>
      </p:pic>
      <p:pic>
        <p:nvPicPr>
          <p:cNvPr id="5" name="Picture 4"/>
          <p:cNvPicPr>
            <a:picLocks noChangeAspect="1"/>
          </p:cNvPicPr>
          <p:nvPr/>
        </p:nvPicPr>
        <p:blipFill>
          <a:blip r:embed="rId4"/>
          <a:stretch>
            <a:fillRect/>
          </a:stretch>
        </p:blipFill>
        <p:spPr>
          <a:xfrm>
            <a:off x="4343400" y="3485355"/>
            <a:ext cx="3556374" cy="2671763"/>
          </a:xfrm>
          <a:prstGeom prst="rect">
            <a:avLst/>
          </a:prstGeom>
        </p:spPr>
      </p:pic>
    </p:spTree>
    <p:extLst>
      <p:ext uri="{BB962C8B-B14F-4D97-AF65-F5344CB8AC3E}">
        <p14:creationId xmlns:p14="http://schemas.microsoft.com/office/powerpoint/2010/main" val="34761589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Response– we under attack!</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30</a:t>
            </a:fld>
            <a:endParaRPr lang="en-US"/>
          </a:p>
        </p:txBody>
      </p:sp>
      <p:sp>
        <p:nvSpPr>
          <p:cNvPr id="7" name="Content Placeholder 1"/>
          <p:cNvSpPr>
            <a:spLocks noGrp="1"/>
          </p:cNvSpPr>
          <p:nvPr>
            <p:ph idx="1"/>
          </p:nvPr>
        </p:nvSpPr>
        <p:spPr>
          <a:xfrm>
            <a:off x="26894" y="914400"/>
            <a:ext cx="8382000" cy="5334000"/>
          </a:xfrm>
        </p:spPr>
        <p:txBody>
          <a:bodyPr/>
          <a:lstStyle/>
          <a:p>
            <a:r>
              <a:rPr lang="en-US" altLang="en-US" sz="2400" dirty="0" smtClean="0"/>
              <a:t>Internal Actions and Notifications</a:t>
            </a:r>
          </a:p>
          <a:p>
            <a:pPr lvl="1"/>
            <a:r>
              <a:rPr lang="en-US" altLang="en-US" sz="2000" dirty="0" smtClean="0"/>
              <a:t>Communicate with other operators and Shift Supervisor</a:t>
            </a:r>
          </a:p>
          <a:p>
            <a:pPr lvl="1"/>
            <a:r>
              <a:rPr lang="en-US" altLang="en-US" sz="2000" dirty="0" smtClean="0"/>
              <a:t>Supervisor notifies Cyber Security Team ASAP</a:t>
            </a:r>
          </a:p>
          <a:p>
            <a:r>
              <a:rPr lang="en-US" altLang="en-US" sz="2400" dirty="0" smtClean="0"/>
              <a:t>Give specific details on impact of attack</a:t>
            </a:r>
          </a:p>
          <a:p>
            <a:pPr lvl="1"/>
            <a:r>
              <a:rPr lang="en-US" altLang="en-US" sz="2000" dirty="0" smtClean="0"/>
              <a:t>Critical for resolution, containment and preservation</a:t>
            </a:r>
          </a:p>
          <a:p>
            <a:r>
              <a:rPr lang="en-US" altLang="en-US" sz="2400" dirty="0" smtClean="0"/>
              <a:t>Operator actions</a:t>
            </a:r>
          </a:p>
          <a:p>
            <a:pPr lvl="1"/>
            <a:r>
              <a:rPr lang="en-US" altLang="en-US" sz="2000" dirty="0" smtClean="0"/>
              <a:t>Internal</a:t>
            </a:r>
          </a:p>
          <a:p>
            <a:pPr lvl="2"/>
            <a:r>
              <a:rPr lang="en-US" altLang="en-US" sz="1600" dirty="0" smtClean="0"/>
              <a:t>Contact EMS, IT and </a:t>
            </a:r>
            <a:r>
              <a:rPr lang="en-US" altLang="en-US" sz="1600" dirty="0" err="1" smtClean="0"/>
              <a:t>CySec</a:t>
            </a:r>
            <a:endParaRPr lang="en-US" altLang="en-US" sz="1600" dirty="0" smtClean="0"/>
          </a:p>
          <a:p>
            <a:pPr lvl="2"/>
            <a:r>
              <a:rPr lang="en-US" altLang="en-US" sz="1600" dirty="0" smtClean="0"/>
              <a:t>Notify other operators</a:t>
            </a:r>
          </a:p>
          <a:p>
            <a:pPr lvl="2"/>
            <a:r>
              <a:rPr lang="en-US" altLang="en-US" sz="1600" dirty="0" smtClean="0"/>
              <a:t>Disconnect workstation</a:t>
            </a:r>
          </a:p>
          <a:p>
            <a:pPr lvl="2"/>
            <a:r>
              <a:rPr lang="en-US" altLang="en-US" sz="1600" dirty="0" smtClean="0"/>
              <a:t>DO NOT POWER DOWN</a:t>
            </a:r>
          </a:p>
          <a:p>
            <a:pPr lvl="1"/>
            <a:r>
              <a:rPr lang="en-US" altLang="en-US" sz="2000" dirty="0" smtClean="0"/>
              <a:t>External</a:t>
            </a:r>
          </a:p>
          <a:p>
            <a:pPr lvl="2"/>
            <a:r>
              <a:rPr lang="en-US" altLang="en-US" sz="1600" dirty="0" smtClean="0"/>
              <a:t>Notify neighbors</a:t>
            </a:r>
          </a:p>
          <a:p>
            <a:pPr lvl="2"/>
            <a:r>
              <a:rPr lang="en-US" altLang="en-US" sz="1600" dirty="0" err="1" smtClean="0"/>
              <a:t>CySec</a:t>
            </a:r>
            <a:r>
              <a:rPr lang="en-US" altLang="en-US" sz="1600" dirty="0" smtClean="0"/>
              <a:t> takes over</a:t>
            </a:r>
          </a:p>
          <a:p>
            <a:pPr lvl="2"/>
            <a:r>
              <a:rPr lang="en-US" altLang="en-US" sz="1600" dirty="0" smtClean="0"/>
              <a:t>Law enforcement confiscates equipment</a:t>
            </a:r>
          </a:p>
          <a:p>
            <a:pPr marL="0" indent="0">
              <a:buNone/>
            </a:pPr>
            <a:endParaRPr lang="en-US" altLang="en-US" sz="2400" dirty="0" smtClean="0"/>
          </a:p>
          <a:p>
            <a:pPr lvl="1"/>
            <a:endParaRPr lang="en-US" altLang="en-US" sz="2000" dirty="0" smtClean="0"/>
          </a:p>
          <a:p>
            <a:pPr lvl="3"/>
            <a:endParaRPr lang="en-US" altLang="en-US" sz="1200" dirty="0" smtClean="0"/>
          </a:p>
          <a:p>
            <a:endParaRPr lang="en-US" altLang="en-US" sz="2400" dirty="0" smtClean="0"/>
          </a:p>
          <a:p>
            <a:endParaRPr lang="en-US" altLang="en-US" sz="1600" dirty="0" smtClean="0"/>
          </a:p>
        </p:txBody>
      </p:sp>
      <p:pic>
        <p:nvPicPr>
          <p:cNvPr id="5" name="Picture 4"/>
          <p:cNvPicPr>
            <a:picLocks noChangeAspect="1"/>
          </p:cNvPicPr>
          <p:nvPr/>
        </p:nvPicPr>
        <p:blipFill>
          <a:blip r:embed="rId3"/>
          <a:stretch>
            <a:fillRect/>
          </a:stretch>
        </p:blipFill>
        <p:spPr>
          <a:xfrm>
            <a:off x="5429250" y="3200400"/>
            <a:ext cx="3638550" cy="3200400"/>
          </a:xfrm>
          <a:prstGeom prst="rect">
            <a:avLst/>
          </a:prstGeom>
        </p:spPr>
      </p:pic>
    </p:spTree>
    <p:extLst>
      <p:ext uri="{BB962C8B-B14F-4D97-AF65-F5344CB8AC3E}">
        <p14:creationId xmlns:p14="http://schemas.microsoft.com/office/powerpoint/2010/main" val="2048072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References</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31</a:t>
            </a:fld>
            <a:endParaRPr lang="en-US"/>
          </a:p>
        </p:txBody>
      </p:sp>
      <p:sp>
        <p:nvSpPr>
          <p:cNvPr id="7" name="Content Placeholder 1"/>
          <p:cNvSpPr>
            <a:spLocks noGrp="1"/>
          </p:cNvSpPr>
          <p:nvPr>
            <p:ph idx="1"/>
          </p:nvPr>
        </p:nvSpPr>
        <p:spPr>
          <a:xfrm>
            <a:off x="26894" y="914400"/>
            <a:ext cx="8382000" cy="5334000"/>
          </a:xfrm>
        </p:spPr>
        <p:txBody>
          <a:bodyPr/>
          <a:lstStyle/>
          <a:p>
            <a:r>
              <a:rPr lang="en-US" altLang="en-US" sz="2000" dirty="0"/>
              <a:t>“</a:t>
            </a:r>
            <a:r>
              <a:rPr lang="en-US" altLang="en-US" sz="2000" i="1" dirty="0"/>
              <a:t>Hacking a Power Grid in Three (Not-So-Easy) Steps”</a:t>
            </a:r>
            <a:r>
              <a:rPr lang="en-US" altLang="en-US" sz="2000" dirty="0"/>
              <a:t>. (2017). WIRED</a:t>
            </a:r>
          </a:p>
          <a:p>
            <a:r>
              <a:rPr lang="en-US" altLang="en-US" sz="2000" dirty="0"/>
              <a:t>“</a:t>
            </a:r>
            <a:r>
              <a:rPr lang="en-US" altLang="en-US" sz="2000" i="1" dirty="0"/>
              <a:t>Hackers Gain Direct Access to US Power Grid”</a:t>
            </a:r>
            <a:r>
              <a:rPr lang="en-US" altLang="en-US" sz="2000" dirty="0"/>
              <a:t>. (2017). WIRED</a:t>
            </a:r>
          </a:p>
          <a:p>
            <a:r>
              <a:rPr lang="en-US" altLang="en-US" sz="2000" dirty="0"/>
              <a:t>“</a:t>
            </a:r>
            <a:r>
              <a:rPr lang="en-US" altLang="en-US" sz="2000" i="1" dirty="0"/>
              <a:t>How America Could Go Dark”</a:t>
            </a:r>
            <a:r>
              <a:rPr lang="en-US" altLang="en-US" sz="2000" dirty="0"/>
              <a:t>. (2017). The Wall Street Journal</a:t>
            </a:r>
          </a:p>
          <a:p>
            <a:r>
              <a:rPr lang="en-US" altLang="en-US" sz="2000" dirty="0"/>
              <a:t>“</a:t>
            </a:r>
            <a:r>
              <a:rPr lang="en-US" altLang="en-US" sz="2000" i="1" dirty="0"/>
              <a:t>Physical Security Threats to the Transmission and Distribution Grid, Part 1”</a:t>
            </a:r>
            <a:r>
              <a:rPr lang="en-US" altLang="en-US" sz="2000" dirty="0"/>
              <a:t>. (2016). Navigant Research</a:t>
            </a:r>
          </a:p>
          <a:p>
            <a:r>
              <a:rPr lang="en-US" altLang="en-US" sz="2000" dirty="0"/>
              <a:t>“</a:t>
            </a:r>
            <a:r>
              <a:rPr lang="en-US" altLang="en-US" sz="2000" i="1" dirty="0"/>
              <a:t>Protecting the Energy Grid From Today’s Cyber Threats”</a:t>
            </a:r>
            <a:r>
              <a:rPr lang="en-US" altLang="en-US" sz="2000" dirty="0"/>
              <a:t>. (2017). Insider Sources</a:t>
            </a:r>
          </a:p>
          <a:p>
            <a:r>
              <a:rPr lang="en-US" altLang="en-US" sz="2000" dirty="0" smtClean="0"/>
              <a:t>“</a:t>
            </a:r>
            <a:r>
              <a:rPr lang="en-US" altLang="en-US" sz="2000" i="1" dirty="0" smtClean="0"/>
              <a:t>The </a:t>
            </a:r>
            <a:r>
              <a:rPr lang="en-US" altLang="en-US" sz="2000" i="1" dirty="0"/>
              <a:t>Weakest Link in the Cybersecurity Chain Is Sitting at the </a:t>
            </a:r>
            <a:r>
              <a:rPr lang="en-US" altLang="en-US" sz="2000" i="1" dirty="0" smtClean="0"/>
              <a:t>Keyboard</a:t>
            </a:r>
            <a:r>
              <a:rPr lang="en-US" altLang="en-US" sz="2000" dirty="0" smtClean="0"/>
              <a:t>”. </a:t>
            </a:r>
            <a:r>
              <a:rPr lang="en-US" altLang="en-US" sz="2000" dirty="0"/>
              <a:t>(2017). </a:t>
            </a:r>
            <a:r>
              <a:rPr lang="en-US" altLang="en-US" sz="2000" dirty="0" smtClean="0"/>
              <a:t>Worldview.stratfor.com</a:t>
            </a:r>
          </a:p>
          <a:p>
            <a:r>
              <a:rPr lang="en-US" altLang="en-US" sz="2000" dirty="0" smtClean="0"/>
              <a:t>“</a:t>
            </a:r>
            <a:r>
              <a:rPr lang="en-US" altLang="en-US" sz="2000" i="1" dirty="0" smtClean="0"/>
              <a:t>Terrorism and the Electric Power Delivery System”</a:t>
            </a:r>
            <a:r>
              <a:rPr lang="en-US" altLang="en-US" sz="2000" dirty="0" smtClean="0"/>
              <a:t>. (2012). The National Academic Press</a:t>
            </a:r>
          </a:p>
          <a:p>
            <a:r>
              <a:rPr lang="en-US" altLang="en-US" sz="2000" dirty="0" smtClean="0"/>
              <a:t>“</a:t>
            </a:r>
            <a:r>
              <a:rPr lang="en-US" altLang="en-US" sz="2000" i="1" dirty="0" smtClean="0"/>
              <a:t>Reliability Guideline: Cyber Intrusion Guide for System Operators” . </a:t>
            </a:r>
            <a:r>
              <a:rPr lang="en-US" altLang="en-US" sz="2000" dirty="0" smtClean="0"/>
              <a:t>(2017) NERC</a:t>
            </a:r>
          </a:p>
          <a:p>
            <a:endParaRPr lang="en-US" altLang="en-US" sz="2400" dirty="0" smtClean="0"/>
          </a:p>
          <a:p>
            <a:endParaRPr lang="en-US" altLang="en-US" sz="2400" dirty="0" smtClean="0"/>
          </a:p>
          <a:p>
            <a:pPr marL="457200" lvl="1" indent="0">
              <a:buNone/>
            </a:pPr>
            <a:endParaRPr lang="en-US" altLang="en-US" sz="2000" dirty="0" smtClean="0"/>
          </a:p>
        </p:txBody>
      </p:sp>
    </p:spTree>
    <p:extLst>
      <p:ext uri="{BB962C8B-B14F-4D97-AF65-F5344CB8AC3E}">
        <p14:creationId xmlns:p14="http://schemas.microsoft.com/office/powerpoint/2010/main" val="29778961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Objectives</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32</a:t>
            </a:fld>
            <a:endParaRPr lang="en-US"/>
          </a:p>
        </p:txBody>
      </p:sp>
      <p:sp>
        <p:nvSpPr>
          <p:cNvPr id="7" name="Content Placeholder 1"/>
          <p:cNvSpPr>
            <a:spLocks noGrp="1"/>
          </p:cNvSpPr>
          <p:nvPr>
            <p:ph idx="1"/>
          </p:nvPr>
        </p:nvSpPr>
        <p:spPr>
          <a:xfrm>
            <a:off x="457200" y="838200"/>
            <a:ext cx="8229600" cy="4724400"/>
          </a:xfrm>
        </p:spPr>
        <p:txBody>
          <a:bodyPr/>
          <a:lstStyle/>
          <a:p>
            <a:pPr marL="457200" lvl="0" indent="-457200">
              <a:buFont typeface="+mj-lt"/>
              <a:buAutoNum type="arabicPeriod"/>
            </a:pPr>
            <a:r>
              <a:rPr lang="en-US" sz="2000" dirty="0"/>
              <a:t>Identify the scope of BES Physical </a:t>
            </a:r>
            <a:r>
              <a:rPr lang="en-US" sz="2000" dirty="0" smtClean="0"/>
              <a:t>Security Standards</a:t>
            </a:r>
            <a:endParaRPr lang="en-US" sz="2000" dirty="0"/>
          </a:p>
          <a:p>
            <a:pPr marL="457200" lvl="0" indent="-457200">
              <a:buFont typeface="+mj-lt"/>
              <a:buAutoNum type="arabicPeriod"/>
            </a:pPr>
            <a:r>
              <a:rPr lang="en-US" sz="2000" dirty="0"/>
              <a:t>Identify the purposes of CIP-006-6 and CIP-014-2</a:t>
            </a:r>
          </a:p>
          <a:p>
            <a:pPr marL="457200" lvl="0" indent="-457200">
              <a:buFont typeface="+mj-lt"/>
              <a:buAutoNum type="arabicPeriod"/>
            </a:pPr>
            <a:r>
              <a:rPr lang="en-US" sz="2000" dirty="0"/>
              <a:t>Identify the </a:t>
            </a:r>
            <a:r>
              <a:rPr lang="en-US" sz="2000" dirty="0" smtClean="0"/>
              <a:t>problems associated with human error in Cybersecurity</a:t>
            </a:r>
            <a:endParaRPr lang="en-US" sz="2000" dirty="0"/>
          </a:p>
          <a:p>
            <a:pPr marL="457200" lvl="0" indent="-457200">
              <a:buFont typeface="+mj-lt"/>
              <a:buAutoNum type="arabicPeriod"/>
            </a:pPr>
            <a:r>
              <a:rPr lang="en-US" sz="2000" dirty="0" smtClean="0"/>
              <a:t>List the three areas of concern associated with power grid hacking</a:t>
            </a:r>
          </a:p>
          <a:p>
            <a:pPr marL="457200" lvl="0" indent="-457200">
              <a:buFont typeface="+mj-lt"/>
              <a:buAutoNum type="arabicPeriod"/>
            </a:pPr>
            <a:r>
              <a:rPr lang="en-US" sz="2000" dirty="0" smtClean="0"/>
              <a:t>Identify four elements of the four-pronged approach to protecting the power grid</a:t>
            </a:r>
          </a:p>
          <a:p>
            <a:pPr marL="457200" lvl="0" indent="-457200">
              <a:buFont typeface="+mj-lt"/>
              <a:buAutoNum type="arabicPeriod"/>
            </a:pPr>
            <a:r>
              <a:rPr lang="en-US" sz="2000" dirty="0" smtClean="0"/>
              <a:t>Identify specific concerns associated with physical security of the transmission system </a:t>
            </a:r>
            <a:endParaRPr lang="en-US" altLang="en-US" dirty="0" smtClean="0"/>
          </a:p>
        </p:txBody>
      </p:sp>
    </p:spTree>
    <p:extLst>
      <p:ext uri="{BB962C8B-B14F-4D97-AF65-F5344CB8AC3E}">
        <p14:creationId xmlns:p14="http://schemas.microsoft.com/office/powerpoint/2010/main" val="33896574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2800" y="2819400"/>
            <a:ext cx="5646034" cy="4031873"/>
          </a:xfrm>
          <a:prstGeom prst="rect">
            <a:avLst/>
          </a:prstGeom>
          <a:noFill/>
        </p:spPr>
        <p:txBody>
          <a:bodyPr wrap="square" rtlCol="0">
            <a:spAutoFit/>
          </a:bodyPr>
          <a:lstStyle/>
          <a:p>
            <a:r>
              <a:rPr lang="en-US" sz="3200" b="1" dirty="0" smtClean="0"/>
              <a:t>Physical and Cyber Security</a:t>
            </a:r>
          </a:p>
          <a:p>
            <a:endParaRPr lang="en-US" sz="3200" b="1" dirty="0" smtClean="0"/>
          </a:p>
          <a:p>
            <a:endParaRPr lang="en-US" sz="3200" b="1" dirty="0"/>
          </a:p>
          <a:p>
            <a:endParaRPr lang="en-US" sz="3200" b="1" dirty="0"/>
          </a:p>
          <a:p>
            <a:endParaRPr lang="en-US" sz="3200" b="1" dirty="0" smtClean="0"/>
          </a:p>
          <a:p>
            <a:r>
              <a:rPr lang="en-US" sz="3200" b="1" dirty="0" smtClean="0"/>
              <a:t>Josh Aldridge</a:t>
            </a:r>
          </a:p>
          <a:p>
            <a:r>
              <a:rPr lang="en-US" sz="3200" b="1" dirty="0" smtClean="0"/>
              <a:t>2018 Operator Training Seminar</a:t>
            </a:r>
            <a:endParaRPr lang="en-US" sz="3200" b="1" dirty="0"/>
          </a:p>
        </p:txBody>
      </p:sp>
    </p:spTree>
    <p:extLst>
      <p:ext uri="{BB962C8B-B14F-4D97-AF65-F5344CB8AC3E}">
        <p14:creationId xmlns:p14="http://schemas.microsoft.com/office/powerpoint/2010/main" val="2346740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Purpose of Standards</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4</a:t>
            </a:fld>
            <a:endParaRPr lang="en-US"/>
          </a:p>
        </p:txBody>
      </p:sp>
      <p:sp>
        <p:nvSpPr>
          <p:cNvPr id="7" name="Content Placeholder 1"/>
          <p:cNvSpPr>
            <a:spLocks noGrp="1"/>
          </p:cNvSpPr>
          <p:nvPr>
            <p:ph idx="1"/>
          </p:nvPr>
        </p:nvSpPr>
        <p:spPr>
          <a:xfrm>
            <a:off x="457200" y="838200"/>
            <a:ext cx="8229600" cy="4724400"/>
          </a:xfrm>
        </p:spPr>
        <p:txBody>
          <a:bodyPr/>
          <a:lstStyle/>
          <a:p>
            <a:r>
              <a:rPr lang="en-US" altLang="en-US" dirty="0" smtClean="0"/>
              <a:t>CIP-006-6</a:t>
            </a:r>
          </a:p>
          <a:p>
            <a:pPr lvl="1"/>
            <a:r>
              <a:rPr lang="en-US" altLang="en-US" sz="2400" dirty="0" smtClean="0"/>
              <a:t>To manage physical access to BES Cyber System by specifying a physical security plan in support of protecting BES Cyber Systems against compromise that could lead to misoperation or instability in the BES. </a:t>
            </a:r>
          </a:p>
          <a:p>
            <a:endParaRPr lang="en-US" altLang="en-US" dirty="0" smtClean="0"/>
          </a:p>
        </p:txBody>
      </p:sp>
      <p:pic>
        <p:nvPicPr>
          <p:cNvPr id="5" name="Picture 4"/>
          <p:cNvPicPr>
            <a:picLocks noChangeAspect="1"/>
          </p:cNvPicPr>
          <p:nvPr/>
        </p:nvPicPr>
        <p:blipFill>
          <a:blip r:embed="rId3"/>
          <a:stretch>
            <a:fillRect/>
          </a:stretch>
        </p:blipFill>
        <p:spPr>
          <a:xfrm>
            <a:off x="3810000" y="3111786"/>
            <a:ext cx="4419600" cy="2950083"/>
          </a:xfrm>
          <a:prstGeom prst="rect">
            <a:avLst/>
          </a:prstGeom>
        </p:spPr>
      </p:pic>
    </p:spTree>
    <p:extLst>
      <p:ext uri="{BB962C8B-B14F-4D97-AF65-F5344CB8AC3E}">
        <p14:creationId xmlns:p14="http://schemas.microsoft.com/office/powerpoint/2010/main" val="36049972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Purpose of Standards</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5</a:t>
            </a:fld>
            <a:endParaRPr lang="en-US"/>
          </a:p>
        </p:txBody>
      </p:sp>
      <p:sp>
        <p:nvSpPr>
          <p:cNvPr id="7" name="Content Placeholder 1"/>
          <p:cNvSpPr>
            <a:spLocks noGrp="1"/>
          </p:cNvSpPr>
          <p:nvPr>
            <p:ph idx="1"/>
          </p:nvPr>
        </p:nvSpPr>
        <p:spPr>
          <a:xfrm>
            <a:off x="457200" y="838200"/>
            <a:ext cx="7239000" cy="4724400"/>
          </a:xfrm>
        </p:spPr>
        <p:txBody>
          <a:bodyPr/>
          <a:lstStyle/>
          <a:p>
            <a:r>
              <a:rPr lang="en-US" altLang="en-US" dirty="0" smtClean="0"/>
              <a:t>CIP-014-2</a:t>
            </a:r>
          </a:p>
          <a:p>
            <a:pPr lvl="1"/>
            <a:r>
              <a:rPr lang="en-US" altLang="en-US" sz="1600" dirty="0"/>
              <a:t>To identify and protect Transmission stations and </a:t>
            </a:r>
            <a:r>
              <a:rPr lang="en-US" altLang="en-US" sz="1600" dirty="0" smtClean="0"/>
              <a:t>Transmission substations</a:t>
            </a:r>
            <a:r>
              <a:rPr lang="en-US" altLang="en-US" sz="1600" dirty="0"/>
              <a:t>, and their associated primary control centers, that </a:t>
            </a:r>
            <a:r>
              <a:rPr lang="en-US" altLang="en-US" sz="1600" dirty="0" smtClean="0"/>
              <a:t>if rendered </a:t>
            </a:r>
            <a:r>
              <a:rPr lang="en-US" altLang="en-US" sz="1600" dirty="0"/>
              <a:t>inoperable or damaged as a result of a physical attack </a:t>
            </a:r>
            <a:r>
              <a:rPr lang="en-US" altLang="en-US" sz="1600" dirty="0" smtClean="0"/>
              <a:t>could result </a:t>
            </a:r>
            <a:r>
              <a:rPr lang="en-US" altLang="en-US" sz="1600" dirty="0"/>
              <a:t>in instability, uncontrolled separation, or Cascading within </a:t>
            </a:r>
            <a:r>
              <a:rPr lang="en-US" altLang="en-US" sz="1600" dirty="0" smtClean="0"/>
              <a:t>an Interconnection</a:t>
            </a:r>
            <a:r>
              <a:rPr lang="en-US" altLang="en-US" sz="1600" dirty="0"/>
              <a:t>.</a:t>
            </a:r>
          </a:p>
          <a:p>
            <a:endParaRPr lang="en-US" altLang="en-US" dirty="0" smtClean="0"/>
          </a:p>
        </p:txBody>
      </p:sp>
      <p:pic>
        <p:nvPicPr>
          <p:cNvPr id="5" name="Picture 4"/>
          <p:cNvPicPr>
            <a:picLocks noChangeAspect="1"/>
          </p:cNvPicPr>
          <p:nvPr/>
        </p:nvPicPr>
        <p:blipFill>
          <a:blip r:embed="rId3"/>
          <a:stretch>
            <a:fillRect/>
          </a:stretch>
        </p:blipFill>
        <p:spPr>
          <a:xfrm>
            <a:off x="2895600" y="2393820"/>
            <a:ext cx="6172200" cy="4078698"/>
          </a:xfrm>
          <a:prstGeom prst="rect">
            <a:avLst/>
          </a:prstGeom>
        </p:spPr>
      </p:pic>
    </p:spTree>
    <p:extLst>
      <p:ext uri="{BB962C8B-B14F-4D97-AF65-F5344CB8AC3E}">
        <p14:creationId xmlns:p14="http://schemas.microsoft.com/office/powerpoint/2010/main" val="4289667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Exploiting The Human Factor</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6</a:t>
            </a:fld>
            <a:endParaRPr lang="en-US"/>
          </a:p>
        </p:txBody>
      </p:sp>
      <p:sp>
        <p:nvSpPr>
          <p:cNvPr id="7" name="Content Placeholder 1"/>
          <p:cNvSpPr>
            <a:spLocks noGrp="1"/>
          </p:cNvSpPr>
          <p:nvPr>
            <p:ph idx="1"/>
          </p:nvPr>
        </p:nvSpPr>
        <p:spPr>
          <a:xfrm>
            <a:off x="26894" y="1143000"/>
            <a:ext cx="8382000" cy="2209800"/>
          </a:xfrm>
        </p:spPr>
        <p:txBody>
          <a:bodyPr/>
          <a:lstStyle/>
          <a:p>
            <a:pPr marL="0" indent="0" algn="ctr">
              <a:buNone/>
            </a:pPr>
            <a:r>
              <a:rPr lang="en-US" altLang="en-US" sz="2800" dirty="0" smtClean="0"/>
              <a:t>“</a:t>
            </a:r>
            <a:r>
              <a:rPr lang="en-US" altLang="en-US" sz="2800" i="1" dirty="0" smtClean="0"/>
              <a:t>One of the foundational precepts of </a:t>
            </a:r>
            <a:r>
              <a:rPr lang="en-US" altLang="en-US" sz="2800" i="1" dirty="0" err="1" smtClean="0"/>
              <a:t>Stratfor’s</a:t>
            </a:r>
            <a:r>
              <a:rPr lang="en-US" altLang="en-US" sz="2800" i="1" dirty="0" smtClean="0"/>
              <a:t> security analysis is that as security measures become more effective, people increasingly become the weakest link in a security system.</a:t>
            </a:r>
            <a:r>
              <a:rPr lang="en-US" altLang="en-US" sz="2800" dirty="0" smtClean="0"/>
              <a:t>”</a:t>
            </a:r>
          </a:p>
          <a:p>
            <a:pPr marL="0" indent="0" algn="ctr">
              <a:buNone/>
            </a:pPr>
            <a:r>
              <a:rPr lang="en-US" altLang="en-US" sz="1400" dirty="0" smtClean="0"/>
              <a:t>- Scott Stewart, </a:t>
            </a:r>
            <a:r>
              <a:rPr lang="en-US" altLang="en-US" sz="1400" dirty="0" err="1" smtClean="0"/>
              <a:t>Stratfor</a:t>
            </a:r>
            <a:r>
              <a:rPr lang="en-US" altLang="en-US" sz="1400" dirty="0" smtClean="0"/>
              <a:t> 2017</a:t>
            </a:r>
            <a:endParaRPr lang="en-US" altLang="en-US" sz="1400" dirty="0"/>
          </a:p>
          <a:p>
            <a:pPr marL="0" indent="0" algn="ctr">
              <a:buNone/>
            </a:pPr>
            <a:endParaRPr lang="en-US" altLang="en-US" sz="2800" dirty="0" smtClean="0"/>
          </a:p>
        </p:txBody>
      </p:sp>
      <p:pic>
        <p:nvPicPr>
          <p:cNvPr id="3" name="Picture 2"/>
          <p:cNvPicPr>
            <a:picLocks noChangeAspect="1"/>
          </p:cNvPicPr>
          <p:nvPr/>
        </p:nvPicPr>
        <p:blipFill>
          <a:blip r:embed="rId3"/>
          <a:stretch>
            <a:fillRect/>
          </a:stretch>
        </p:blipFill>
        <p:spPr>
          <a:xfrm>
            <a:off x="5486400" y="2971800"/>
            <a:ext cx="3237287" cy="3237287"/>
          </a:xfrm>
          <a:prstGeom prst="rect">
            <a:avLst/>
          </a:prstGeom>
        </p:spPr>
      </p:pic>
    </p:spTree>
    <p:extLst>
      <p:ext uri="{BB962C8B-B14F-4D97-AF65-F5344CB8AC3E}">
        <p14:creationId xmlns:p14="http://schemas.microsoft.com/office/powerpoint/2010/main" val="32346096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Exploiting The Human Factor</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7</a:t>
            </a:fld>
            <a:endParaRPr lang="en-US"/>
          </a:p>
        </p:txBody>
      </p:sp>
      <p:sp>
        <p:nvSpPr>
          <p:cNvPr id="7" name="Content Placeholder 1"/>
          <p:cNvSpPr>
            <a:spLocks noGrp="1"/>
          </p:cNvSpPr>
          <p:nvPr>
            <p:ph idx="1"/>
          </p:nvPr>
        </p:nvSpPr>
        <p:spPr>
          <a:xfrm>
            <a:off x="26894" y="1143000"/>
            <a:ext cx="8382000" cy="4648200"/>
          </a:xfrm>
        </p:spPr>
        <p:txBody>
          <a:bodyPr/>
          <a:lstStyle/>
          <a:p>
            <a:r>
              <a:rPr lang="en-US" altLang="en-US" sz="2800" dirty="0" smtClean="0"/>
              <a:t>Are we negating improved technical barriers?</a:t>
            </a:r>
          </a:p>
          <a:p>
            <a:r>
              <a:rPr lang="en-US" altLang="en-US" sz="2800" dirty="0" smtClean="0"/>
              <a:t>Problems continue to arise from:</a:t>
            </a:r>
          </a:p>
          <a:p>
            <a:pPr lvl="1"/>
            <a:r>
              <a:rPr lang="en-US" altLang="en-US" sz="2400" dirty="0" smtClean="0"/>
              <a:t>Unlocked workstations</a:t>
            </a:r>
          </a:p>
          <a:p>
            <a:pPr lvl="1"/>
            <a:r>
              <a:rPr lang="en-US" altLang="en-US" sz="2400" dirty="0" smtClean="0"/>
              <a:t>Unsecure network connections</a:t>
            </a:r>
          </a:p>
          <a:p>
            <a:pPr lvl="1"/>
            <a:r>
              <a:rPr lang="en-US" altLang="en-US" sz="2400" dirty="0" smtClean="0"/>
              <a:t>Social engineering tactics </a:t>
            </a:r>
          </a:p>
          <a:p>
            <a:r>
              <a:rPr lang="en-US" altLang="en-US" sz="2800" dirty="0" smtClean="0"/>
              <a:t>Opinion Poll…what has more effect:</a:t>
            </a:r>
          </a:p>
          <a:p>
            <a:pPr lvl="1"/>
            <a:r>
              <a:rPr lang="en-US" altLang="en-US" sz="2400" dirty="0" smtClean="0"/>
              <a:t>Combining charm, psychology and sociology?</a:t>
            </a:r>
          </a:p>
          <a:p>
            <a:pPr lvl="1"/>
            <a:r>
              <a:rPr lang="en-US" altLang="en-US" sz="2400" dirty="0" smtClean="0"/>
              <a:t>Technical ability to hack a system?</a:t>
            </a:r>
          </a:p>
        </p:txBody>
      </p:sp>
      <p:pic>
        <p:nvPicPr>
          <p:cNvPr id="6" name="Picture 5"/>
          <p:cNvPicPr>
            <a:picLocks noChangeAspect="1"/>
          </p:cNvPicPr>
          <p:nvPr/>
        </p:nvPicPr>
        <p:blipFill>
          <a:blip r:embed="rId3"/>
          <a:stretch>
            <a:fillRect/>
          </a:stretch>
        </p:blipFill>
        <p:spPr>
          <a:xfrm>
            <a:off x="5638800" y="4419600"/>
            <a:ext cx="2590800" cy="1943100"/>
          </a:xfrm>
          <a:prstGeom prst="rect">
            <a:avLst/>
          </a:prstGeom>
        </p:spPr>
      </p:pic>
    </p:spTree>
    <p:extLst>
      <p:ext uri="{BB962C8B-B14F-4D97-AF65-F5344CB8AC3E}">
        <p14:creationId xmlns:p14="http://schemas.microsoft.com/office/powerpoint/2010/main" val="1387907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Exploiting The Human Factor</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8</a:t>
            </a:fld>
            <a:endParaRPr lang="en-US"/>
          </a:p>
        </p:txBody>
      </p:sp>
      <p:sp>
        <p:nvSpPr>
          <p:cNvPr id="7" name="Content Placeholder 1"/>
          <p:cNvSpPr>
            <a:spLocks noGrp="1"/>
          </p:cNvSpPr>
          <p:nvPr>
            <p:ph idx="1"/>
          </p:nvPr>
        </p:nvSpPr>
        <p:spPr>
          <a:xfrm>
            <a:off x="26894" y="1143000"/>
            <a:ext cx="8382000" cy="4648200"/>
          </a:xfrm>
        </p:spPr>
        <p:txBody>
          <a:bodyPr/>
          <a:lstStyle/>
          <a:p>
            <a:r>
              <a:rPr lang="en-US" altLang="en-US" sz="2800" dirty="0" smtClean="0"/>
              <a:t>Why are attackers changing their tactics?</a:t>
            </a:r>
          </a:p>
          <a:p>
            <a:r>
              <a:rPr lang="en-US" altLang="en-US" sz="2800" dirty="0" smtClean="0"/>
              <a:t>Because our physical access controls are now broken into three categories:</a:t>
            </a:r>
          </a:p>
          <a:p>
            <a:pPr lvl="1"/>
            <a:r>
              <a:rPr lang="en-US" altLang="en-US" sz="2400" dirty="0" smtClean="0"/>
              <a:t>Something you know</a:t>
            </a:r>
          </a:p>
          <a:p>
            <a:pPr lvl="1"/>
            <a:r>
              <a:rPr lang="en-US" altLang="en-US" sz="2400" dirty="0" smtClean="0"/>
              <a:t>Something you are</a:t>
            </a:r>
          </a:p>
          <a:p>
            <a:pPr lvl="1"/>
            <a:r>
              <a:rPr lang="en-US" altLang="en-US" sz="2400" dirty="0" smtClean="0"/>
              <a:t>Something you have</a:t>
            </a:r>
          </a:p>
          <a:p>
            <a:endParaRPr lang="en-US" altLang="en-US" dirty="0" smtClean="0"/>
          </a:p>
          <a:p>
            <a:pPr lvl="1"/>
            <a:endParaRPr lang="en-US" altLang="en-US" sz="2400" dirty="0" smtClean="0"/>
          </a:p>
          <a:p>
            <a:pPr lvl="1"/>
            <a:endParaRPr lang="en-US" altLang="en-US" sz="800" dirty="0" smtClean="0"/>
          </a:p>
          <a:p>
            <a:pPr lvl="1"/>
            <a:endParaRPr lang="en-US" altLang="en-US" sz="2000" dirty="0" smtClean="0"/>
          </a:p>
          <a:p>
            <a:pPr lvl="1"/>
            <a:endParaRPr lang="en-US" altLang="en-US" sz="2000" dirty="0" smtClean="0"/>
          </a:p>
        </p:txBody>
      </p:sp>
      <p:pic>
        <p:nvPicPr>
          <p:cNvPr id="3" name="Picture 2"/>
          <p:cNvPicPr>
            <a:picLocks noChangeAspect="1"/>
          </p:cNvPicPr>
          <p:nvPr/>
        </p:nvPicPr>
        <p:blipFill>
          <a:blip r:embed="rId3"/>
          <a:stretch>
            <a:fillRect/>
          </a:stretch>
        </p:blipFill>
        <p:spPr>
          <a:xfrm>
            <a:off x="5715000" y="2188765"/>
            <a:ext cx="3021960" cy="1400175"/>
          </a:xfrm>
          <a:prstGeom prst="rect">
            <a:avLst/>
          </a:prstGeom>
        </p:spPr>
      </p:pic>
      <p:pic>
        <p:nvPicPr>
          <p:cNvPr id="8" name="Picture 7"/>
          <p:cNvPicPr>
            <a:picLocks noChangeAspect="1"/>
          </p:cNvPicPr>
          <p:nvPr/>
        </p:nvPicPr>
        <p:blipFill>
          <a:blip r:embed="rId4"/>
          <a:stretch>
            <a:fillRect/>
          </a:stretch>
        </p:blipFill>
        <p:spPr>
          <a:xfrm>
            <a:off x="3733800" y="3588940"/>
            <a:ext cx="2300720" cy="2300720"/>
          </a:xfrm>
          <a:prstGeom prst="rect">
            <a:avLst/>
          </a:prstGeom>
        </p:spPr>
      </p:pic>
      <p:pic>
        <p:nvPicPr>
          <p:cNvPr id="9" name="Picture 8"/>
          <p:cNvPicPr>
            <a:picLocks noChangeAspect="1"/>
          </p:cNvPicPr>
          <p:nvPr/>
        </p:nvPicPr>
        <p:blipFill>
          <a:blip r:embed="rId5"/>
          <a:stretch>
            <a:fillRect/>
          </a:stretch>
        </p:blipFill>
        <p:spPr>
          <a:xfrm>
            <a:off x="6134100" y="5209419"/>
            <a:ext cx="3009900" cy="1244092"/>
          </a:xfrm>
          <a:prstGeom prst="rect">
            <a:avLst/>
          </a:prstGeom>
        </p:spPr>
      </p:pic>
    </p:spTree>
    <p:extLst>
      <p:ext uri="{BB962C8B-B14F-4D97-AF65-F5344CB8AC3E}">
        <p14:creationId xmlns:p14="http://schemas.microsoft.com/office/powerpoint/2010/main" val="507875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3333FF"/>
                </a:solidFill>
              </a:rPr>
              <a:t>Exploiting The Human Factor</a:t>
            </a:r>
            <a:endParaRPr lang="en-US" u="sng" dirty="0">
              <a:solidFill>
                <a:srgbClr val="3333FF"/>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9</a:t>
            </a:fld>
            <a:endParaRPr lang="en-US"/>
          </a:p>
        </p:txBody>
      </p:sp>
      <p:sp>
        <p:nvSpPr>
          <p:cNvPr id="7" name="Content Placeholder 1"/>
          <p:cNvSpPr>
            <a:spLocks noGrp="1"/>
          </p:cNvSpPr>
          <p:nvPr>
            <p:ph idx="1"/>
          </p:nvPr>
        </p:nvSpPr>
        <p:spPr>
          <a:xfrm>
            <a:off x="26894" y="1143000"/>
            <a:ext cx="8382000" cy="4648200"/>
          </a:xfrm>
        </p:spPr>
        <p:txBody>
          <a:bodyPr/>
          <a:lstStyle/>
          <a:p>
            <a:r>
              <a:rPr lang="en-US" altLang="en-US" sz="2800" dirty="0" smtClean="0"/>
              <a:t>More attackers are relying on charisma!</a:t>
            </a:r>
          </a:p>
          <a:p>
            <a:pPr lvl="1"/>
            <a:r>
              <a:rPr lang="en-US" altLang="en-US" sz="2000" dirty="0" smtClean="0"/>
              <a:t>Username and Password scamming for users</a:t>
            </a:r>
          </a:p>
          <a:p>
            <a:pPr lvl="1"/>
            <a:r>
              <a:rPr lang="en-US" altLang="en-US" sz="2000" dirty="0" smtClean="0"/>
              <a:t>Administrators convinced to reset user credentials</a:t>
            </a:r>
          </a:p>
          <a:p>
            <a:endParaRPr lang="en-US" altLang="en-US" sz="2400" dirty="0"/>
          </a:p>
          <a:p>
            <a:r>
              <a:rPr lang="en-US" altLang="en-US" sz="2400" dirty="0" smtClean="0"/>
              <a:t>Popular Strategies:</a:t>
            </a:r>
          </a:p>
          <a:p>
            <a:pPr lvl="1"/>
            <a:r>
              <a:rPr lang="en-US" altLang="en-US" sz="2000" dirty="0" smtClean="0"/>
              <a:t>Fake President Fraud</a:t>
            </a:r>
          </a:p>
          <a:p>
            <a:pPr lvl="1"/>
            <a:r>
              <a:rPr lang="en-US" altLang="en-US" sz="2000" dirty="0" smtClean="0"/>
              <a:t>IRS Agent Fraud</a:t>
            </a:r>
          </a:p>
          <a:p>
            <a:pPr lvl="1"/>
            <a:r>
              <a:rPr lang="en-US" altLang="en-US" sz="2000" dirty="0" smtClean="0"/>
              <a:t>Nigerian Prince/Doctor/Family</a:t>
            </a:r>
          </a:p>
          <a:p>
            <a:pPr lvl="1"/>
            <a:endParaRPr lang="en-US" altLang="en-US" sz="2000" dirty="0" smtClean="0"/>
          </a:p>
          <a:p>
            <a:pPr lvl="1"/>
            <a:endParaRPr lang="en-US" altLang="en-US" sz="2000" dirty="0" smtClean="0"/>
          </a:p>
        </p:txBody>
      </p:sp>
      <p:pic>
        <p:nvPicPr>
          <p:cNvPr id="3" name="Picture 2"/>
          <p:cNvPicPr>
            <a:picLocks noChangeAspect="1"/>
          </p:cNvPicPr>
          <p:nvPr/>
        </p:nvPicPr>
        <p:blipFill>
          <a:blip r:embed="rId3"/>
          <a:stretch>
            <a:fillRect/>
          </a:stretch>
        </p:blipFill>
        <p:spPr>
          <a:xfrm>
            <a:off x="5334000" y="2667000"/>
            <a:ext cx="3581400" cy="3581400"/>
          </a:xfrm>
          <a:prstGeom prst="rect">
            <a:avLst/>
          </a:prstGeom>
        </p:spPr>
      </p:pic>
    </p:spTree>
    <p:extLst>
      <p:ext uri="{BB962C8B-B14F-4D97-AF65-F5344CB8AC3E}">
        <p14:creationId xmlns:p14="http://schemas.microsoft.com/office/powerpoint/2010/main" val="22267142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nformation_x0020_Classification xmlns="c34af464-7aa1-4edd-9be4-83dffc1cb926">ERCOT Limited</Information_x0020_Classifica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DB1E7B711A9D4BB64117F92D106A87" ma:contentTypeVersion="1" ma:contentTypeDescription="Create a new document." ma:contentTypeScope="" ma:versionID="886bbd2e2298cd1dcd54ea3dd738c16f">
  <xsd:schema xmlns:xsd="http://www.w3.org/2001/XMLSchema" xmlns:xs="http://www.w3.org/2001/XMLSchema" xmlns:p="http://schemas.microsoft.com/office/2006/metadata/properties" xmlns:ns2="c34af464-7aa1-4edd-9be4-83dffc1cb926" targetNamespace="http://schemas.microsoft.com/office/2006/metadata/properties" ma:root="true" ma:fieldsID="21a9ee48c79d2ff885e27998c621344c" ns2:_="">
    <xsd:import namespace="c34af464-7aa1-4edd-9be4-83dffc1cb926"/>
    <xsd:element name="properties">
      <xsd:complexType>
        <xsd:sequence>
          <xsd:element name="documentManagement">
            <xsd:complexType>
              <xsd:all>
                <xsd:element ref="ns2:Information_x0020_Classifica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af464-7aa1-4edd-9be4-83dffc1cb926" elementFormDefault="qualified">
    <xsd:import namespace="http://schemas.microsoft.com/office/2006/documentManagement/types"/>
    <xsd:import namespace="http://schemas.microsoft.com/office/infopath/2007/PartnerControls"/>
    <xsd:element name="Information_x0020_Classification" ma:index="8" ma:displayName="Information Classification" ma:default="ERCOT Limited" ma:description="ERCOT Information Classification" ma:format="Dropdown" ma:internalName="Information_x0020_Classification">
      <xsd:simpleType>
        <xsd:restriction base="dms:Choice">
          <xsd:enumeration value="Public"/>
          <xsd:enumeration value="ERCOT Limited"/>
          <xsd:enumeration value="ERCOT Confidential"/>
          <xsd:enumeration value="ERCOT Restrict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884B7F-5407-4A7E-885F-D19D0E5ED726}">
  <ds:schemaRefs>
    <ds:schemaRef ds:uri="http://schemas.microsoft.com/sharepoint/v3/contenttype/forms"/>
  </ds:schemaRefs>
</ds:datastoreItem>
</file>

<file path=customXml/itemProps2.xml><?xml version="1.0" encoding="utf-8"?>
<ds:datastoreItem xmlns:ds="http://schemas.openxmlformats.org/officeDocument/2006/customXml" ds:itemID="{B248F63C-08AC-4CDD-B36F-0851B11853CB}">
  <ds:schemaRefs>
    <ds:schemaRef ds:uri="http://purl.org/dc/terms/"/>
    <ds:schemaRef ds:uri="http://schemas.microsoft.com/office/2006/documentManagement/types"/>
    <ds:schemaRef ds:uri="http://www.w3.org/XML/1998/namespace"/>
    <ds:schemaRef ds:uri="http://purl.org/dc/dcmitype/"/>
    <ds:schemaRef ds:uri="http://schemas.microsoft.com/office/infopath/2007/PartnerControls"/>
    <ds:schemaRef ds:uri="c34af464-7aa1-4edd-9be4-83dffc1cb926"/>
    <ds:schemaRef ds:uri="http://schemas.microsoft.com/office/2006/metadata/propertie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0C968747-3EF0-4DDF-9F74-C90776854A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4af464-7aa1-4edd-9be4-83dffc1cb9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30760</TotalTime>
  <Words>2991</Words>
  <Application>Microsoft Office PowerPoint</Application>
  <PresentationFormat>On-screen Show (4:3)</PresentationFormat>
  <Paragraphs>353</Paragraphs>
  <Slides>33</Slides>
  <Notes>31</Notes>
  <HiddenSlides>3</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33</vt:i4>
      </vt:variant>
    </vt:vector>
  </HeadingPairs>
  <TitlesOfParts>
    <vt:vector size="38" baseType="lpstr">
      <vt:lpstr>Arial</vt:lpstr>
      <vt:lpstr>Calibri</vt:lpstr>
      <vt:lpstr>1_Custom Design</vt:lpstr>
      <vt:lpstr>Office Theme</vt:lpstr>
      <vt:lpstr>Custom Design</vt:lpstr>
      <vt:lpstr>PowerPoint Presentation</vt:lpstr>
      <vt:lpstr>Objectives</vt:lpstr>
      <vt:lpstr>Scope of Standards</vt:lpstr>
      <vt:lpstr>Purpose of Standards</vt:lpstr>
      <vt:lpstr>Purpose of Standards</vt:lpstr>
      <vt:lpstr>Exploiting The Human Factor</vt:lpstr>
      <vt:lpstr>Exploiting The Human Factor</vt:lpstr>
      <vt:lpstr>Exploiting The Human Factor</vt:lpstr>
      <vt:lpstr>Exploiting The Human Factor</vt:lpstr>
      <vt:lpstr>Exploiting The Human Factor</vt:lpstr>
      <vt:lpstr>Hacking The Power Grid</vt:lpstr>
      <vt:lpstr>Hacking The Power Grid</vt:lpstr>
      <vt:lpstr>Hacking The Power Grid</vt:lpstr>
      <vt:lpstr>Hacking The Power Grid</vt:lpstr>
      <vt:lpstr>Hacking The Power Grid</vt:lpstr>
      <vt:lpstr>Hacking The Power Grid</vt:lpstr>
      <vt:lpstr>Protecting The Power Grid</vt:lpstr>
      <vt:lpstr>Protecting The Power Grid</vt:lpstr>
      <vt:lpstr>Protecting The Power Grid</vt:lpstr>
      <vt:lpstr>Protecting The Power Grid</vt:lpstr>
      <vt:lpstr>Protecting The Power Grid</vt:lpstr>
      <vt:lpstr>Physical Security of the Transmission System</vt:lpstr>
      <vt:lpstr>Physical Security of the Transmission System</vt:lpstr>
      <vt:lpstr>Physical Security of the Transmission System</vt:lpstr>
      <vt:lpstr>Physical Security of the Transmission System</vt:lpstr>
      <vt:lpstr>Physical Security of the Transmission System</vt:lpstr>
      <vt:lpstr>Physical Security of the Transmission System</vt:lpstr>
      <vt:lpstr>Recognition and Response</vt:lpstr>
      <vt:lpstr>Recognition – are we under attack?</vt:lpstr>
      <vt:lpstr>Response– we under attack!</vt:lpstr>
      <vt:lpstr>References</vt:lpstr>
      <vt:lpstr>Objectives</vt:lpstr>
      <vt:lpstr>PowerPoint Presentation</vt:lpstr>
    </vt:vector>
  </TitlesOfParts>
  <Company>The Electric Reliability Council of Texas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Pysh, Danya</dc:creator>
  <cp:lastModifiedBy>Legg, Brian</cp:lastModifiedBy>
  <cp:revision>382</cp:revision>
  <cp:lastPrinted>2016-05-17T14:35:34Z</cp:lastPrinted>
  <dcterms:created xsi:type="dcterms:W3CDTF">2016-01-21T15:20:31Z</dcterms:created>
  <dcterms:modified xsi:type="dcterms:W3CDTF">2018-03-12T14:01:22Z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0x01010047DB1E7B711A9D4BB64117F92D106A87</vt:lpwstr>
  </property>
  <property fmtid="{D5CDD505-2E9C-101B-9397-08002B2CF9AE}" pid="3" name="Status">
    <vt:lpwstr>Active</vt:lpwstr>
  </property>
</Properties>
</file>