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5"/>
  </p:notesMasterIdLst>
  <p:handoutMasterIdLst>
    <p:handoutMasterId r:id="rId36"/>
  </p:handoutMasterIdLst>
  <p:sldIdLst>
    <p:sldId id="260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7" r:id="rId14"/>
    <p:sldId id="278" r:id="rId15"/>
    <p:sldId id="279" r:id="rId16"/>
    <p:sldId id="280" r:id="rId17"/>
    <p:sldId id="298" r:id="rId18"/>
    <p:sldId id="281" r:id="rId19"/>
    <p:sldId id="282" r:id="rId20"/>
    <p:sldId id="283" r:id="rId21"/>
    <p:sldId id="300" r:id="rId22"/>
    <p:sldId id="302" r:id="rId23"/>
    <p:sldId id="284" r:id="rId24"/>
    <p:sldId id="299" r:id="rId25"/>
    <p:sldId id="301" r:id="rId26"/>
    <p:sldId id="285" r:id="rId27"/>
    <p:sldId id="286" r:id="rId28"/>
    <p:sldId id="287" r:id="rId29"/>
    <p:sldId id="288" r:id="rId30"/>
    <p:sldId id="289" r:id="rId31"/>
    <p:sldId id="294" r:id="rId32"/>
    <p:sldId id="303" r:id="rId33"/>
    <p:sldId id="29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BA491846-30CE-4386-A86A-8A1E960F882F}">
          <p14:sldIdLst>
            <p14:sldId id="260"/>
          </p14:sldIdLst>
        </p14:section>
        <p14:section name="Objectives" id="{EFF63912-F272-4F40-B87E-F2429F9AEE38}">
          <p14:sldIdLst>
            <p14:sldId id="267"/>
          </p14:sldIdLst>
        </p14:section>
        <p14:section name="AEMO Overview" id="{B733E2DA-3277-4242-A2E6-030CFC0D1BE5}">
          <p14:sldIdLst>
            <p14:sldId id="268"/>
            <p14:sldId id="269"/>
            <p14:sldId id="270"/>
          </p14:sldIdLst>
        </p14:section>
        <p14:section name="Blackout Overview" id="{748E639E-27D8-4EA7-A091-C387EF5C7DFC}">
          <p14:sldIdLst>
            <p14:sldId id="271"/>
          </p14:sldIdLst>
        </p14:section>
        <p14:section name="Extreme Weather" id="{48F2EF7C-D287-4E1A-ADC1-CF5F3387733C}">
          <p14:sldIdLst>
            <p14:sldId id="272"/>
            <p14:sldId id="274"/>
          </p14:sldIdLst>
        </p14:section>
        <p14:section name="Pre-Event" id="{3B8058C1-3E13-40C3-A613-4B6CCFBDBAB8}">
          <p14:sldIdLst>
            <p14:sldId id="277"/>
          </p14:sldIdLst>
        </p14:section>
        <p14:section name="Voltage Dips &amp; Wind Response" id="{F9C4878C-DF9C-47DA-90CE-ED3FF0AF3F9B}">
          <p14:sldIdLst>
            <p14:sldId id="278"/>
            <p14:sldId id="279"/>
            <p14:sldId id="280"/>
            <p14:sldId id="298"/>
            <p14:sldId id="281"/>
          </p14:sldIdLst>
        </p14:section>
        <p14:section name="AC Tie Trip" id="{2D00BFE6-86D3-4616-8B10-973F53C81F0B}">
          <p14:sldIdLst>
            <p14:sldId id="282"/>
            <p14:sldId id="283"/>
          </p14:sldIdLst>
        </p14:section>
        <p14:section name="Restoration" id="{CF8E22E0-D8B2-4141-8794-FD1072ACE1BF}">
          <p14:sldIdLst>
            <p14:sldId id="300"/>
            <p14:sldId id="302"/>
            <p14:sldId id="284"/>
            <p14:sldId id="299"/>
            <p14:sldId id="301"/>
            <p14:sldId id="285"/>
          </p14:sldIdLst>
        </p14:section>
        <p14:section name="Market Impact" id="{7F38CE93-2719-476A-85B3-89C76EB1843F}">
          <p14:sldIdLst>
            <p14:sldId id="286"/>
            <p14:sldId id="287"/>
            <p14:sldId id="288"/>
            <p14:sldId id="289"/>
          </p14:sldIdLst>
        </p14:section>
        <p14:section name="Lessons Learned" id="{6C187D36-A10E-4B2B-9F8C-A928D00F8C41}">
          <p14:sldIdLst>
            <p14:sldId id="294"/>
            <p14:sldId id="30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81724" autoAdjust="0"/>
  </p:normalViewPr>
  <p:slideViewPr>
    <p:cSldViewPr showGuides="1"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South Australia Generation Mix (MW)</a:t>
            </a:r>
            <a:endParaRPr lang="en-US" sz="1800" dirty="0"/>
          </a:p>
        </c:rich>
      </c:tx>
      <c:layout>
        <c:manualLayout>
          <c:xMode val="edge"/>
          <c:yMode val="edge"/>
          <c:x val="0.19850132531686229"/>
          <c:y val="8.7582135389874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33311461067364E-2"/>
          <c:y val="0.19633932953502764"/>
          <c:w val="0.52006760873640789"/>
          <c:h val="0.710336246078996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96261404824397"/>
                  <c:y val="0.15656888163369823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7.317073170731706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619805336832901"/>
                  <c:y val="-0.2227671617267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7.24932249322493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56327334083238"/>
                  <c:y val="8.010930798284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7.2493224932249328E-2"/>
                    </c:manualLayout>
                  </c15:layout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Thermal Generation</c:v>
                </c:pt>
                <c:pt idx="1">
                  <c:v>Wind Generation</c:v>
                </c:pt>
                <c:pt idx="2">
                  <c:v>Import from Victoria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330</c:v>
                </c:pt>
                <c:pt idx="1">
                  <c:v>883</c:v>
                </c:pt>
                <c:pt idx="2">
                  <c:v>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26422024687219"/>
          <c:y val="0.31288062480810291"/>
          <c:w val="0.40430540461560749"/>
          <c:h val="0.47590378011727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5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voltage</a:t>
            </a:r>
            <a:r>
              <a:rPr lang="en-US" baseline="0" dirty="0" smtClean="0"/>
              <a:t> disturbances 4, 5, and 6.</a:t>
            </a:r>
            <a:endParaRPr lang="en-US" dirty="0" smtClean="0"/>
          </a:p>
          <a:p>
            <a:r>
              <a:rPr lang="en-US" dirty="0" smtClean="0"/>
              <a:t>Group A: Hallett, Hallett Hill,</a:t>
            </a:r>
            <a:r>
              <a:rPr lang="en-US" baseline="0" dirty="0" smtClean="0"/>
              <a:t> The Bluff, North Brown Hill, Clements Gap</a:t>
            </a:r>
          </a:p>
          <a:p>
            <a:r>
              <a:rPr lang="en-US" baseline="0" dirty="0" smtClean="0"/>
              <a:t>Group B: Hornsdale, Snowtown North and South 2</a:t>
            </a:r>
          </a:p>
          <a:p>
            <a:r>
              <a:rPr lang="en-US" baseline="0" dirty="0" smtClean="0"/>
              <a:t>Group C: Lake Bonney 1, 2, 3, Canunda, Waterloo</a:t>
            </a:r>
          </a:p>
          <a:p>
            <a:r>
              <a:rPr lang="en-US" baseline="0" dirty="0" smtClean="0"/>
              <a:t>Group D: Mt. Miller</a:t>
            </a:r>
            <a:endParaRPr lang="en-US" dirty="0" smtClean="0"/>
          </a:p>
          <a:p>
            <a:r>
              <a:rPr lang="en-US" dirty="0" smtClean="0"/>
              <a:t>5 thermal units responded</a:t>
            </a:r>
            <a:r>
              <a:rPr lang="en-US" baseline="0" dirty="0" smtClean="0"/>
              <a:t> to voltage disturbance through physical characteristics (size, mass, inertia) and AVR. Operated till black out.</a:t>
            </a:r>
          </a:p>
          <a:p>
            <a:r>
              <a:rPr lang="en-US" baseline="0" dirty="0" smtClean="0"/>
              <a:t>DC Tie: fast response time of &lt; 20 ms during which the current is increased up to 150%.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Fault Ride-Throug</a:t>
            </a:r>
            <a:r>
              <a:rPr lang="en-US" baseline="0" dirty="0" smtClean="0"/>
              <a:t>h Mode applies to other power electronic technologies as well - inverters, HVDC, STATCOMs, etc.</a:t>
            </a:r>
          </a:p>
          <a:p>
            <a:r>
              <a:rPr lang="en-US" baseline="0" dirty="0" smtClean="0"/>
              <a:t>Normal ride-through duration is up to 0.2sec.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95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Showing voltage disturbances 5 and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5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RoCoF increases as</a:t>
            </a:r>
            <a:r>
              <a:rPr lang="en-US" baseline="0" dirty="0" smtClean="0"/>
              <a:t> size of the disturbance increases and ability to resist the disturbance (inertia) decreases.</a:t>
            </a:r>
          </a:p>
          <a:p>
            <a:r>
              <a:rPr lang="en-US" baseline="0" dirty="0" smtClean="0"/>
              <a:t>Critical Inertia at ERCOT for loss of two STP trip is 0.8 Hz/sec.</a:t>
            </a:r>
          </a:p>
          <a:p>
            <a:r>
              <a:rPr lang="en-US" baseline="0" dirty="0" smtClean="0"/>
              <a:t>Showing voltage disturbance 6 only.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6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SRAS = Black</a:t>
            </a:r>
            <a:r>
              <a:rPr lang="en-US" baseline="0" dirty="0" smtClean="0"/>
              <a:t> Start Generators in ERCOT</a:t>
            </a:r>
          </a:p>
          <a:p>
            <a:r>
              <a:rPr lang="en-US" baseline="0" dirty="0" smtClean="0"/>
              <a:t>Soft-Start: start with three </a:t>
            </a:r>
            <a:r>
              <a:rPr lang="en-US" baseline="0" dirty="0" err="1" smtClean="0"/>
              <a:t>busbar</a:t>
            </a:r>
            <a:r>
              <a:rPr lang="en-US" baseline="0" dirty="0" smtClean="0"/>
              <a:t> CBs opened. When the last/third CB is closed, large in-rush current on the generator transformer and auxiliary transformer caused the large unit to trip -&gt; instantaneous surge in in-rush current. Manages risk by opening an isolator.</a:t>
            </a:r>
          </a:p>
          <a:p>
            <a:r>
              <a:rPr lang="en-US" baseline="0" dirty="0" smtClean="0"/>
              <a:t>Hard-Start: start with three </a:t>
            </a:r>
            <a:r>
              <a:rPr lang="en-US" baseline="0" dirty="0" err="1" smtClean="0"/>
              <a:t>busbar</a:t>
            </a:r>
            <a:r>
              <a:rPr lang="en-US" baseline="0" dirty="0" smtClean="0"/>
              <a:t> CBs closed -&gt; gradual in-rush current. Manages the risk by opening CBs.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SRAS 2 is still unavailable.</a:t>
            </a:r>
          </a:p>
          <a:p>
            <a:r>
              <a:rPr lang="en-US" baseline="0" dirty="0" smtClean="0"/>
              <a:t>Stator earth fault: due to lack of isolation between the stator winding and its iron 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7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System condition termination means grid</a:t>
            </a:r>
            <a:r>
              <a:rPr lang="en-US" baseline="0" dirty="0" smtClean="0"/>
              <a:t> can supply to all customers, subject to completion of repairs on damaged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2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9/29/16</a:t>
            </a:r>
            <a:r>
              <a:rPr lang="en-US" baseline="0" dirty="0" smtClean="0"/>
              <a:t> 20:39	   </a:t>
            </a:r>
            <a:r>
              <a:rPr lang="en-US" dirty="0" smtClean="0"/>
              <a:t>Ministerial direction to suspend the market</a:t>
            </a:r>
          </a:p>
          <a:p>
            <a:r>
              <a:rPr lang="en-US" dirty="0" smtClean="0"/>
              <a:t>10/6/16 15:05	   Ministerial direction to</a:t>
            </a:r>
            <a:r>
              <a:rPr lang="en-US" baseline="0" dirty="0" smtClean="0"/>
              <a:t> maintain suspension is extended by a further seven days</a:t>
            </a:r>
          </a:p>
          <a:p>
            <a:r>
              <a:rPr lang="en-US" baseline="0" dirty="0" smtClean="0"/>
              <a:t>10/11/16 17:48   Ministerial direction to maintain suspension had been revoked.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6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AEMO:</a:t>
            </a:r>
            <a:r>
              <a:rPr lang="en-US" baseline="0" dirty="0" smtClean="0"/>
              <a:t> 50 Hz. </a:t>
            </a:r>
            <a:r>
              <a:rPr lang="en-US" dirty="0" smtClean="0"/>
              <a:t>Two 24/7 control rooms in different states (either one could control entire system).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AEMO is currently delegating Western Power to operate the system until AEMO setup systems to operate it.</a:t>
            </a:r>
          </a:p>
          <a:p>
            <a:r>
              <a:rPr lang="en-US" dirty="0" smtClean="0"/>
              <a:t>WEM: 5,798 MW gen capacity. 4,013 W peak demand. 7,800</a:t>
            </a:r>
            <a:r>
              <a:rPr lang="en-US" baseline="0" dirty="0" smtClean="0"/>
              <a:t> km transmission line. 18 </a:t>
            </a:r>
            <a:r>
              <a:rPr lang="en-US" baseline="0" dirty="0" err="1" smtClean="0"/>
              <a:t>TWh</a:t>
            </a:r>
            <a:r>
              <a:rPr lang="en-US" baseline="0" dirty="0" smtClean="0"/>
              <a:t> of electricity usage/year. 1 mil customers. Bilateral contracts, Short Term Energy Market (STEM) = DAM, Balancing Market. Reserve Capacity Mechanism.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7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3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settlement</a:t>
            </a:r>
            <a:r>
              <a:rPr lang="en-US" baseline="0" dirty="0" smtClean="0"/>
              <a:t> residues = cost differential that AEMO must recover when generation is sourced in a more expensive region and consumed in a less expensive region.</a:t>
            </a:r>
          </a:p>
          <a:p>
            <a:r>
              <a:rPr lang="en-US" baseline="0" dirty="0" smtClean="0"/>
              <a:t>Market Price Cap: $13,800(AUD)/MWh = $10,546.86(USD)/MWh</a:t>
            </a:r>
          </a:p>
          <a:p>
            <a:r>
              <a:rPr lang="en-US" baseline="0" dirty="0" smtClean="0"/>
              <a:t>Market Price Floor: $-1,000(AUD)/MWh = -$764.26(USD)/MWh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3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75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88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1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8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Australia: 85% of US land size, but less than 8% of US population (89% of 28 mil. Texas population).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Tasmania joined NEM in 2005</a:t>
            </a:r>
            <a:r>
              <a:rPr lang="en-US" baseline="0" dirty="0" smtClean="0"/>
              <a:t> when the under water cable, </a:t>
            </a:r>
            <a:r>
              <a:rPr lang="en-US" baseline="0" dirty="0" err="1" smtClean="0"/>
              <a:t>Basslink</a:t>
            </a:r>
            <a:r>
              <a:rPr lang="en-US" baseline="0" dirty="0" smtClean="0"/>
              <a:t> HVDC with 500/600 MW limit to Tasmania/Victoria, was built in 2005.</a:t>
            </a:r>
            <a:endParaRPr lang="en-US" dirty="0" smtClean="0"/>
          </a:p>
          <a:p>
            <a:r>
              <a:rPr lang="en-US" baseline="0" dirty="0" smtClean="0"/>
              <a:t>Tasmania DC Tie was unavailable for 6 months Dec 2015 – June 2016.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7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NEM: 34.8 GW in 2016/17 which is third highest load after 35.8 GW in 2008/09 and 35.6 GW in 2010/11. 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Financial year is July-June. Summer is Dec-Feb. 200 </a:t>
            </a:r>
            <a:r>
              <a:rPr lang="en-US" baseline="0" dirty="0" err="1" smtClean="0"/>
              <a:t>TWh</a:t>
            </a:r>
            <a:r>
              <a:rPr lang="en-US" baseline="0" dirty="0" smtClean="0"/>
              <a:t> of electricity usage/year. </a:t>
            </a:r>
            <a:br>
              <a:rPr lang="en-US" baseline="0" dirty="0" smtClean="0"/>
            </a:br>
            <a:r>
              <a:rPr lang="en-US" baseline="0" dirty="0" smtClean="0"/>
              <a:t>	2016-17 prices are $103(QLD), 88$/MWH (NSW), $70(VIC), $123(SA), $76(TAS) – all in AUD not USD.</a:t>
            </a:r>
          </a:p>
          <a:p>
            <a:pPr defTabSz="931774">
              <a:defRPr/>
            </a:pPr>
            <a:r>
              <a:rPr lang="en-US" baseline="0" dirty="0" smtClean="0"/>
              <a:t>	$16.6 </a:t>
            </a:r>
            <a:r>
              <a:rPr lang="en-US" baseline="0" dirty="0" err="1" smtClean="0"/>
              <a:t>bil</a:t>
            </a:r>
            <a:r>
              <a:rPr lang="en-US" baseline="0" dirty="0" smtClean="0"/>
              <a:t> AUD traded in 2016-17. Price cap/floor of $13,800/-1,000 AUD per MWh, 10,500/-764 USD.	</a:t>
            </a:r>
          </a:p>
          <a:p>
            <a:pPr defTabSz="931774">
              <a:defRPr/>
            </a:pPr>
            <a:r>
              <a:rPr lang="en-US" baseline="0" dirty="0" smtClean="0"/>
              <a:t>Tasmania Ave price for 15/16 increased to $74(USD) from $28.28(USD) in 2014-15.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Hurricane Dolly in July 23</a:t>
            </a:r>
            <a:r>
              <a:rPr lang="en-US" baseline="30000" dirty="0" smtClean="0"/>
              <a:t>rd</a:t>
            </a:r>
            <a:r>
              <a:rPr lang="en-US" baseline="0" dirty="0" smtClean="0"/>
              <a:t> 2008 with 85 mph winds was Category 1 in Texas.</a:t>
            </a:r>
          </a:p>
          <a:p>
            <a:r>
              <a:rPr lang="en-US" baseline="0" dirty="0" smtClean="0"/>
              <a:t>Hurricane Katrina (175 mph) in 2005 was Category 5 (157+ mph)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F1: No detail on fault. Successful auto-reclose.</a:t>
            </a:r>
          </a:p>
          <a:p>
            <a:r>
              <a:rPr lang="en-US" dirty="0" smtClean="0"/>
              <a:t>F2: two-phase-to-ground. No reclose</a:t>
            </a:r>
            <a:r>
              <a:rPr lang="en-US" baseline="0" dirty="0" smtClean="0"/>
              <a:t> attempt. Damaged towers bypassed. </a:t>
            </a:r>
          </a:p>
          <a:p>
            <a:r>
              <a:rPr lang="en-US" baseline="0" dirty="0" smtClean="0"/>
              <a:t>F3/4: single-phase-to-ground. Successful auto-reclose. Second fault occurred within 30 seconds and remained opened. Damaged towers bypassed. Restored on 10/10</a:t>
            </a:r>
          </a:p>
          <a:p>
            <a:r>
              <a:rPr lang="en-US" baseline="0" dirty="0" smtClean="0"/>
              <a:t>F5/6: single-phase-to-ground. Auto-reclose failed and all three phases locked out. Damaged towers bypassed. Restored on 10/12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599-D677-4909-B491-3529364915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4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emo.com.au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33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Australian Blackout Event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On Sep 28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000" b="1" dirty="0" smtClean="0">
                <a:solidFill>
                  <a:schemeClr val="tx2"/>
                </a:solidFill>
              </a:rPr>
              <a:t> 2016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Alex Lee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Operations Planning Engineer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3/29/2018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21" y="1051987"/>
            <a:ext cx="3429000" cy="493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85613" y="375602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686" y="34872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1594" y="250936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3-4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3994" y="272766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5-6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Line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021258" cy="4853233"/>
          </a:xfrm>
        </p:spPr>
        <p:txBody>
          <a:bodyPr/>
          <a:lstStyle/>
          <a:p>
            <a:r>
              <a:rPr lang="en-US" sz="2400" dirty="0" smtClean="0"/>
              <a:t>Six </a:t>
            </a:r>
            <a:r>
              <a:rPr lang="en-US" sz="2400" dirty="0"/>
              <a:t>system </a:t>
            </a:r>
            <a:r>
              <a:rPr lang="en-US" sz="2400" dirty="0" smtClean="0"/>
              <a:t>faults on four lines, three </a:t>
            </a:r>
            <a:r>
              <a:rPr lang="en-US" sz="2400" dirty="0"/>
              <a:t>ultimately lost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59169"/>
              </p:ext>
            </p:extLst>
          </p:nvPr>
        </p:nvGraphicFramePr>
        <p:xfrm>
          <a:off x="204366" y="2281287"/>
          <a:ext cx="5334889" cy="337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85"/>
                <a:gridCol w="875347"/>
                <a:gridCol w="481647"/>
                <a:gridCol w="1936687"/>
                <a:gridCol w="1284923"/>
              </a:tblGrid>
              <a:tr h="95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Fault #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kV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Voltage Dip</a:t>
                      </a:r>
                    </a:p>
                    <a:p>
                      <a:r>
                        <a:rPr lang="en-US" sz="1400" dirty="0" smtClean="0"/>
                        <a:t>@ Davenport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16:16:46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Northfield – Harrow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16:17:33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Brinkworth</a:t>
                      </a:r>
                      <a:r>
                        <a:rPr lang="en-US" sz="1400" baseline="0" dirty="0" smtClean="0"/>
                        <a:t> – Templers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16:17:59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Davenport – Belalie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16:18:08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Davenport – Belalie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16:18:13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Davenport – Mt Lock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16:18:14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Davenport – Mt Lock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56075" y="2528413"/>
            <a:ext cx="891591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Davenport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378064" y="2581857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600" y="5628372"/>
            <a:ext cx="4794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*note:</a:t>
            </a:r>
            <a:r>
              <a:rPr lang="en-US" sz="1200" b="1" dirty="0" smtClean="0">
                <a:solidFill>
                  <a:srgbClr val="FF0000"/>
                </a:solidFill>
              </a:rPr>
              <a:t> RED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indicates that line remained out of service after the fault.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48934" y="5876796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701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1" y="1205958"/>
            <a:ext cx="6064440" cy="3953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416" y="2386126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9644" y="303825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1185" y="352948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9425" y="355064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098" y="1386679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41 sec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72559" y="1620882"/>
            <a:ext cx="224256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61" y="5143766"/>
            <a:ext cx="42258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Update Report – Black System Event in South Australia on 28 September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3020" y="1568907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15 sec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22728" y="1807456"/>
            <a:ext cx="8915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70797" y="1115964"/>
            <a:ext cx="3601664" cy="4193858"/>
            <a:chOff x="5470797" y="1115964"/>
            <a:chExt cx="3601664" cy="419385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7811" y="1115964"/>
              <a:ext cx="2914650" cy="419385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27062" y="339098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54891" y="315423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71475" y="2340729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3-4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85004" y="2502618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5-6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0797" y="3679521"/>
              <a:ext cx="28084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0274" y="3679521"/>
              <a:ext cx="28084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76907" y="2351501"/>
              <a:ext cx="891591" cy="2769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Davenport</a:t>
              </a: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698896" y="2404945"/>
              <a:ext cx="182880" cy="182880"/>
            </a:xfrm>
            <a:prstGeom prst="star5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Six Voltage Disturbances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8008" y="928959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100 seconds data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" y="4958715"/>
            <a:ext cx="5972175" cy="1137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1500"/>
            <a:ext cx="6487478" cy="360311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Wind Generation Reduction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227" y="1271702"/>
            <a:ext cx="2890367" cy="407463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331868" y="3073973"/>
            <a:ext cx="137160" cy="137160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8727280" y="4995059"/>
            <a:ext cx="137160" cy="137160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8172449" y="3242819"/>
            <a:ext cx="137160" cy="137160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7884318" y="3174239"/>
            <a:ext cx="137160" cy="13716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/>
          <p:cNvSpPr/>
          <p:nvPr/>
        </p:nvSpPr>
        <p:spPr>
          <a:xfrm>
            <a:off x="8035289" y="2871461"/>
            <a:ext cx="137160" cy="13716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/>
          <p:cNvSpPr/>
          <p:nvPr/>
        </p:nvSpPr>
        <p:spPr>
          <a:xfrm>
            <a:off x="7861458" y="2999507"/>
            <a:ext cx="137160" cy="13716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/>
          <p:cNvSpPr/>
          <p:nvPr/>
        </p:nvSpPr>
        <p:spPr>
          <a:xfrm>
            <a:off x="8121014" y="2949824"/>
            <a:ext cx="137160" cy="20574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53485" y="1143000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10 seconds data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286112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0965" y="286112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2179" y="286112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1513" y="6116851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6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Low-Voltage Ride-Through (LVRT)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Purpose: remain connected and provide voltage recovery support.</a:t>
            </a:r>
            <a:endParaRPr lang="en-US" sz="2000" dirty="0"/>
          </a:p>
          <a:p>
            <a:r>
              <a:rPr lang="en-US" sz="2000" dirty="0" smtClean="0"/>
              <a:t>Threshold: typically 80 – 90 % of normal voltage.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LVRT Withstand Capability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28" y="2578102"/>
            <a:ext cx="7550944" cy="34647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6325" y="4024711"/>
            <a:ext cx="381000" cy="2286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9824" y="5353050"/>
            <a:ext cx="485775" cy="21907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4" y="913945"/>
            <a:ext cx="4767263" cy="496062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Wind Generation Reduction (Continued)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52133" y="1218586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LVRT</a:t>
            </a:r>
          </a:p>
          <a:p>
            <a:pPr lvl="1"/>
            <a:r>
              <a:rPr lang="en-US" sz="2000" dirty="0" smtClean="0"/>
              <a:t>42 </a:t>
            </a:r>
            <a:r>
              <a:rPr lang="en-US" sz="2000" dirty="0"/>
              <a:t>MW of expected reduction through normal transient ride-through </a:t>
            </a:r>
            <a:r>
              <a:rPr lang="en-US" sz="2000" dirty="0" smtClean="0"/>
              <a:t>response</a:t>
            </a:r>
          </a:p>
          <a:p>
            <a:pPr lvl="1"/>
            <a:r>
              <a:rPr lang="en-US" sz="2000" dirty="0" smtClean="0"/>
              <a:t>456 MW of unexpected sustained wind reduction</a:t>
            </a:r>
          </a:p>
          <a:p>
            <a:pPr lvl="1"/>
            <a:endParaRPr lang="en-US" sz="2000" dirty="0"/>
          </a:p>
          <a:p>
            <a:r>
              <a:rPr lang="en-US" sz="2400" dirty="0"/>
              <a:t>20 MW Over-Speed Trip</a:t>
            </a:r>
          </a:p>
          <a:p>
            <a:pPr lvl="1"/>
            <a:r>
              <a:rPr lang="en-US" sz="2000" dirty="0"/>
              <a:t>Typically 55mph or more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76164" y="1962150"/>
            <a:ext cx="1529436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5098" y="5870002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57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56" y="2656438"/>
            <a:ext cx="6491288" cy="353377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Heywood Interconnector (AC Tie)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increased from  525 MW to </a:t>
            </a:r>
            <a:r>
              <a:rPr lang="en-US" sz="2400" dirty="0" smtClean="0"/>
              <a:t>approximately 900 </a:t>
            </a:r>
            <a:r>
              <a:rPr lang="en-US" sz="2400" dirty="0"/>
              <a:t>MW</a:t>
            </a:r>
          </a:p>
          <a:p>
            <a:pPr lvl="1"/>
            <a:r>
              <a:rPr lang="en-US" sz="2000" dirty="0"/>
              <a:t>Limit = 600 MW</a:t>
            </a:r>
          </a:p>
          <a:p>
            <a:r>
              <a:rPr lang="en-US" sz="2400" dirty="0"/>
              <a:t>Tripped on Automatic Loss of Synchronism </a:t>
            </a:r>
            <a:r>
              <a:rPr lang="en-US" sz="2400" dirty="0" smtClean="0"/>
              <a:t>Protection </a:t>
            </a:r>
            <a:r>
              <a:rPr lang="en-US" sz="2400" dirty="0"/>
              <a:t>M</a:t>
            </a:r>
            <a:r>
              <a:rPr lang="en-US" sz="2400" dirty="0" smtClean="0"/>
              <a:t>echanism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4159" y="2480471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5 seconds data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736" y="294646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404" y="294646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414" y="6218788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641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Frequency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57" y="1482470"/>
            <a:ext cx="4077077" cy="4094465"/>
          </a:xfrm>
        </p:spPr>
        <p:txBody>
          <a:bodyPr/>
          <a:lstStyle/>
          <a:p>
            <a:r>
              <a:rPr lang="en-US" sz="2000" dirty="0"/>
              <a:t>Immediate loss of ~900 MW caused rapid Rate of Change of Frequency (RoCoF), 6-7 Hz/sec. </a:t>
            </a:r>
          </a:p>
          <a:p>
            <a:endParaRPr lang="en-US" sz="2000" dirty="0"/>
          </a:p>
          <a:p>
            <a:r>
              <a:rPr lang="en-US" sz="2000" dirty="0"/>
              <a:t>Under-Frequency Load Shedding (UFLS), which is triggered at 49 Hz, is capable of arresting RoCoF up to 3 Hz/sec.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7" y="1482470"/>
            <a:ext cx="5131449" cy="3344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9177" y="4827396"/>
            <a:ext cx="462658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Preliminary Report – Black Start System Event in South Australia on 28 September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33103" y="2792627"/>
            <a:ext cx="450609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23214" y="251562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49 Hz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8377" y="1221245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2 seconds data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0372" y="251562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Process: AEMO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state of the power system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 any islands and devise restoration plan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auxiliary supply to power stations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Restore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transmission network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3-5.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407365" cy="4800600"/>
          </a:xfrm>
        </p:spPr>
      </p:pic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3752821" y="990601"/>
            <a:ext cx="4762530" cy="4800600"/>
          </a:xfrm>
        </p:spPr>
        <p:txBody>
          <a:bodyPr/>
          <a:lstStyle/>
          <a:p>
            <a:r>
              <a:rPr lang="en-US" sz="2800" dirty="0" smtClean="0"/>
              <a:t>Initiate two parallel plans at 16:30 (T+12min) :</a:t>
            </a:r>
          </a:p>
          <a:p>
            <a:endParaRPr lang="en-US" sz="2800" dirty="0" smtClean="0"/>
          </a:p>
          <a:p>
            <a:pPr marL="742950" lvl="2" indent="-342900"/>
            <a:r>
              <a:rPr lang="en-US" dirty="0">
                <a:solidFill>
                  <a:schemeClr val="tx2"/>
                </a:solidFill>
              </a:rPr>
              <a:t>Use System Restart Ancillary Service (SRAS) #1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742950" lvl="2" indent="-342900"/>
            <a:endParaRPr lang="en-US" dirty="0">
              <a:solidFill>
                <a:schemeClr val="tx2"/>
              </a:solidFill>
            </a:endParaRPr>
          </a:p>
          <a:p>
            <a:pPr marL="742950" lvl="2" indent="-342900"/>
            <a:r>
              <a:rPr lang="en-US" dirty="0">
                <a:solidFill>
                  <a:schemeClr val="tx2"/>
                </a:solidFill>
              </a:rPr>
              <a:t>Use AC Tie.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Plans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350504" y="3751586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453667" y="3218068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5920" y="5387761"/>
            <a:ext cx="696025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AC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Tie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3392992" y="5427953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5918" y="3704526"/>
            <a:ext cx="777749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SRAS #1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8939" y="3174728"/>
            <a:ext cx="740708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SRAS #2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5920" y="3393247"/>
            <a:ext cx="696025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C Tie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3392992" y="3433439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14400" y="2133601"/>
            <a:ext cx="2671520" cy="134232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Damaged Transmission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19" y="3352800"/>
            <a:ext cx="5262563" cy="264366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System Restart Ancillary Service (SRAS) #1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SRAS </a:t>
            </a:r>
            <a:r>
              <a:rPr lang="en-US" sz="2000" dirty="0" smtClean="0"/>
              <a:t>#1 – </a:t>
            </a:r>
            <a:r>
              <a:rPr lang="en-US" sz="2000" dirty="0"/>
              <a:t>requested to start </a:t>
            </a:r>
            <a:r>
              <a:rPr lang="en-US" sz="2000" dirty="0" smtClean="0"/>
              <a:t>at 16:37 (T+19min)</a:t>
            </a:r>
            <a:endParaRPr lang="en-US" sz="1800" dirty="0"/>
          </a:p>
          <a:p>
            <a:pPr lvl="1"/>
            <a:r>
              <a:rPr lang="en-US" sz="1800" dirty="0" smtClean="0"/>
              <a:t>1 small unit (24 MW) &amp; 1 large unit (128 MW)</a:t>
            </a:r>
          </a:p>
          <a:p>
            <a:pPr lvl="1"/>
            <a:r>
              <a:rPr lang="en-US" sz="1800" dirty="0" smtClean="0"/>
              <a:t>Successful </a:t>
            </a:r>
            <a:r>
              <a:rPr lang="en-US" sz="1800" dirty="0"/>
              <a:t>test on </a:t>
            </a:r>
            <a:r>
              <a:rPr lang="en-US" sz="1800" b="1" dirty="0"/>
              <a:t>May 21</a:t>
            </a:r>
            <a:r>
              <a:rPr lang="en-US" sz="1800" b="1" baseline="30000" dirty="0"/>
              <a:t>st</a:t>
            </a:r>
            <a:r>
              <a:rPr lang="en-US" sz="1800" b="1" dirty="0"/>
              <a:t> </a:t>
            </a:r>
            <a:r>
              <a:rPr lang="en-US" sz="1800" b="1" dirty="0" smtClean="0"/>
              <a:t>2016</a:t>
            </a:r>
            <a:endParaRPr lang="en-US" sz="1800" b="1" dirty="0"/>
          </a:p>
          <a:p>
            <a:pPr lvl="1"/>
            <a:r>
              <a:rPr lang="en-US" sz="1800" dirty="0" smtClean="0"/>
              <a:t>Small </a:t>
            </a:r>
            <a:r>
              <a:rPr lang="en-US" sz="1800" dirty="0"/>
              <a:t>unit is not capable of energizing the transformer required to energize the 275 kV transmission </a:t>
            </a:r>
            <a:r>
              <a:rPr lang="en-US" sz="1800" dirty="0" smtClean="0"/>
              <a:t>network</a:t>
            </a:r>
            <a:endParaRPr lang="en-US" sz="1800" dirty="0"/>
          </a:p>
          <a:p>
            <a:pPr lvl="1"/>
            <a:r>
              <a:rPr lang="en-US" sz="1800" dirty="0" smtClean="0"/>
              <a:t>Circuit </a:t>
            </a:r>
            <a:r>
              <a:rPr lang="en-US" sz="1800" dirty="0"/>
              <a:t>breaker for the large unit was closed but subsequently tripped five times </a:t>
            </a:r>
            <a:r>
              <a:rPr lang="en-US" sz="1800" dirty="0" smtClean="0"/>
              <a:t>due to in-rush current on the large generator side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3065" y="6019800"/>
            <a:ext cx="509787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/>
              <a:t>Soft-Started</a:t>
            </a:r>
            <a:r>
              <a:rPr lang="en-US" sz="1400" dirty="0"/>
              <a:t> during test vs. </a:t>
            </a:r>
            <a:r>
              <a:rPr lang="en-US" sz="1400" b="1" i="1" dirty="0"/>
              <a:t>Hard-started</a:t>
            </a:r>
            <a:r>
              <a:rPr lang="en-US" sz="1400" dirty="0"/>
              <a:t> during </a:t>
            </a:r>
            <a:r>
              <a:rPr lang="en-US" sz="1400" dirty="0" smtClean="0"/>
              <a:t>real blackout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63413" y="6269251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5632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Objectives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Identify factors that contributed to the cause of the Australian Blackout Event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Identify steps of restoration that were used during this event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Recognize market impacts associated with the blackout event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Identify lessons learned from the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System Restart Ancillary Service (SRAS) #2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724400" y="976265"/>
            <a:ext cx="4417887" cy="501712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SRAS </a:t>
            </a:r>
            <a:r>
              <a:rPr lang="en-US" sz="2000" dirty="0" smtClean="0"/>
              <a:t>#2 </a:t>
            </a:r>
            <a:r>
              <a:rPr lang="en-US" sz="2000" dirty="0"/>
              <a:t>– started </a:t>
            </a:r>
            <a:r>
              <a:rPr lang="en-US" sz="2000" dirty="0" smtClean="0"/>
              <a:t>automatically</a:t>
            </a:r>
            <a:endParaRPr lang="en-US" sz="2000" dirty="0"/>
          </a:p>
          <a:p>
            <a:pPr lvl="1"/>
            <a:r>
              <a:rPr lang="en-US" sz="1800" dirty="0"/>
              <a:t>Successful test on </a:t>
            </a:r>
            <a:r>
              <a:rPr lang="en-US" sz="1800" b="1" dirty="0"/>
              <a:t>Apr 19th 2016</a:t>
            </a:r>
          </a:p>
          <a:p>
            <a:pPr lvl="1"/>
            <a:r>
              <a:rPr lang="en-US" sz="1800" dirty="0"/>
              <a:t>Pre-defined path required energizing damaged transmission lines and AEMO did not send instruction to </a:t>
            </a:r>
            <a:r>
              <a:rPr lang="en-US" sz="1800" dirty="0" smtClean="0"/>
              <a:t>start</a:t>
            </a:r>
            <a:endParaRPr lang="en-US" sz="1800" dirty="0"/>
          </a:p>
          <a:p>
            <a:pPr lvl="1"/>
            <a:r>
              <a:rPr lang="en-US" sz="1800" dirty="0"/>
              <a:t>Emergency diesel generator which is used to start the unit tripped after 15 seconds of operations due to a stator earth fault which severely damaged the diesel </a:t>
            </a:r>
            <a:r>
              <a:rPr lang="en-US" sz="1800" dirty="0" smtClean="0"/>
              <a:t>generator</a:t>
            </a:r>
            <a:endParaRPr lang="en-US" sz="1800" dirty="0"/>
          </a:p>
          <a:p>
            <a:pPr lvl="1"/>
            <a:r>
              <a:rPr lang="en-US" sz="1800" dirty="0" smtClean="0"/>
              <a:t>Highly suggestive of lightning being the cause of the fault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34" y="3549264"/>
            <a:ext cx="3716731" cy="2781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3412" y="6292812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844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from AC Tie</a:t>
            </a:r>
            <a:endParaRPr lang="en-US" dirty="0"/>
          </a:p>
        </p:txBody>
      </p:sp>
      <p:pic>
        <p:nvPicPr>
          <p:cNvPr id="8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3407365" cy="48006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19854"/>
              </p:ext>
            </p:extLst>
          </p:nvPr>
        </p:nvGraphicFramePr>
        <p:xfrm>
          <a:off x="3574052" y="1075969"/>
          <a:ext cx="5514832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33"/>
                <a:gridCol w="2019618"/>
                <a:gridCol w="32169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Energization Event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17:23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(T+1h 5min)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 Tie (Heywood</a:t>
                      </a:r>
                      <a:r>
                        <a:rPr lang="en-US" sz="1600" baseline="0" dirty="0" smtClean="0"/>
                        <a:t> – South East #2 275 kV)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17:33 (T+1h 15min)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East – Tailem Ben 275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18:06 (T+1h 48min)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Tailem Bend – </a:t>
                      </a:r>
                      <a:r>
                        <a:rPr lang="en-US" sz="1600" baseline="0" dirty="0" err="1" smtClean="0"/>
                        <a:t>Tungkillo</a:t>
                      </a:r>
                      <a:r>
                        <a:rPr lang="en-US" sz="1600" baseline="0" dirty="0" smtClean="0"/>
                        <a:t> 275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18:09</a:t>
                      </a:r>
                      <a:r>
                        <a:rPr lang="en-US" sz="1600" baseline="0" dirty="0" smtClean="0"/>
                        <a:t> (T+1h 51min)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Tungkillo</a:t>
                      </a:r>
                      <a:r>
                        <a:rPr lang="en-US" sz="1600" baseline="0" dirty="0" smtClean="0"/>
                        <a:t> – Para 275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18:28 (T+2h 10min)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 – Torrens Island 275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18:42 (T+2h 24min)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AC Tie (Heywood</a:t>
                      </a:r>
                      <a:r>
                        <a:rPr lang="en-US" sz="1600" baseline="0" dirty="0" smtClean="0"/>
                        <a:t> – South East #1 275 kV)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Numerous</a:t>
                      </a:r>
                      <a:r>
                        <a:rPr lang="en-US" sz="1600" baseline="0" dirty="0" smtClean="0"/>
                        <a:t> other events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23:52 (T+7h 34min)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Tungkillo</a:t>
                      </a:r>
                      <a:r>
                        <a:rPr lang="en-US" sz="1600" dirty="0" smtClean="0"/>
                        <a:t> – </a:t>
                      </a:r>
                      <a:r>
                        <a:rPr lang="en-US" sz="1600" dirty="0" err="1" smtClean="0"/>
                        <a:t>Robertstown</a:t>
                      </a:r>
                      <a:r>
                        <a:rPr lang="en-US" sz="1600" dirty="0" smtClean="0"/>
                        <a:t> 275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Numerous other events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09/29 12:15 </a:t>
                      </a:r>
                    </a:p>
                    <a:p>
                      <a:r>
                        <a:rPr lang="en-US" sz="1600" dirty="0" smtClean="0"/>
                        <a:t>(T+19h</a:t>
                      </a:r>
                      <a:r>
                        <a:rPr lang="en-US" sz="1600" baseline="0" dirty="0" smtClean="0"/>
                        <a:t> 57min)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Davenport – </a:t>
                      </a:r>
                      <a:r>
                        <a:rPr lang="en-US" sz="1600" dirty="0" err="1" smtClean="0"/>
                        <a:t>Bungama</a:t>
                      </a:r>
                      <a:r>
                        <a:rPr lang="en-US" sz="1600" dirty="0" smtClean="0"/>
                        <a:t> 275 kV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00852" y="534527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1,6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197689" y="5407721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657475" y="4143375"/>
            <a:ext cx="586230" cy="1338263"/>
          </a:xfrm>
          <a:custGeom>
            <a:avLst/>
            <a:gdLst>
              <a:gd name="connsiteX0" fmla="*/ 576263 w 586230"/>
              <a:gd name="connsiteY0" fmla="*/ 1338263 h 1338263"/>
              <a:gd name="connsiteX1" fmla="*/ 581025 w 586230"/>
              <a:gd name="connsiteY1" fmla="*/ 1281113 h 1338263"/>
              <a:gd name="connsiteX2" fmla="*/ 581025 w 586230"/>
              <a:gd name="connsiteY2" fmla="*/ 1238250 h 1338263"/>
              <a:gd name="connsiteX3" fmla="*/ 576263 w 586230"/>
              <a:gd name="connsiteY3" fmla="*/ 1223963 h 1338263"/>
              <a:gd name="connsiteX4" fmla="*/ 547688 w 586230"/>
              <a:gd name="connsiteY4" fmla="*/ 1204913 h 1338263"/>
              <a:gd name="connsiteX5" fmla="*/ 538163 w 586230"/>
              <a:gd name="connsiteY5" fmla="*/ 1176338 h 1338263"/>
              <a:gd name="connsiteX6" fmla="*/ 528638 w 586230"/>
              <a:gd name="connsiteY6" fmla="*/ 1162050 h 1338263"/>
              <a:gd name="connsiteX7" fmla="*/ 519113 w 586230"/>
              <a:gd name="connsiteY7" fmla="*/ 1133475 h 1338263"/>
              <a:gd name="connsiteX8" fmla="*/ 514350 w 586230"/>
              <a:gd name="connsiteY8" fmla="*/ 1119188 h 1338263"/>
              <a:gd name="connsiteX9" fmla="*/ 509588 w 586230"/>
              <a:gd name="connsiteY9" fmla="*/ 1085850 h 1338263"/>
              <a:gd name="connsiteX10" fmla="*/ 504825 w 586230"/>
              <a:gd name="connsiteY10" fmla="*/ 1004888 h 1338263"/>
              <a:gd name="connsiteX11" fmla="*/ 495300 w 586230"/>
              <a:gd name="connsiteY11" fmla="*/ 976313 h 1338263"/>
              <a:gd name="connsiteX12" fmla="*/ 490538 w 586230"/>
              <a:gd name="connsiteY12" fmla="*/ 942975 h 1338263"/>
              <a:gd name="connsiteX13" fmla="*/ 481013 w 586230"/>
              <a:gd name="connsiteY13" fmla="*/ 914400 h 1338263"/>
              <a:gd name="connsiteX14" fmla="*/ 476250 w 586230"/>
              <a:gd name="connsiteY14" fmla="*/ 900113 h 1338263"/>
              <a:gd name="connsiteX15" fmla="*/ 461963 w 586230"/>
              <a:gd name="connsiteY15" fmla="*/ 847725 h 1338263"/>
              <a:gd name="connsiteX16" fmla="*/ 442913 w 586230"/>
              <a:gd name="connsiteY16" fmla="*/ 819150 h 1338263"/>
              <a:gd name="connsiteX17" fmla="*/ 438150 w 586230"/>
              <a:gd name="connsiteY17" fmla="*/ 804863 h 1338263"/>
              <a:gd name="connsiteX18" fmla="*/ 414338 w 586230"/>
              <a:gd name="connsiteY18" fmla="*/ 776288 h 1338263"/>
              <a:gd name="connsiteX19" fmla="*/ 404813 w 586230"/>
              <a:gd name="connsiteY19" fmla="*/ 747713 h 1338263"/>
              <a:gd name="connsiteX20" fmla="*/ 390525 w 586230"/>
              <a:gd name="connsiteY20" fmla="*/ 719138 h 1338263"/>
              <a:gd name="connsiteX21" fmla="*/ 381000 w 586230"/>
              <a:gd name="connsiteY21" fmla="*/ 704850 h 1338263"/>
              <a:gd name="connsiteX22" fmla="*/ 371475 w 586230"/>
              <a:gd name="connsiteY22" fmla="*/ 676275 h 1338263"/>
              <a:gd name="connsiteX23" fmla="*/ 366713 w 586230"/>
              <a:gd name="connsiteY23" fmla="*/ 661988 h 1338263"/>
              <a:gd name="connsiteX24" fmla="*/ 347663 w 586230"/>
              <a:gd name="connsiteY24" fmla="*/ 633413 h 1338263"/>
              <a:gd name="connsiteX25" fmla="*/ 342900 w 586230"/>
              <a:gd name="connsiteY25" fmla="*/ 619125 h 1338263"/>
              <a:gd name="connsiteX26" fmla="*/ 323850 w 586230"/>
              <a:gd name="connsiteY26" fmla="*/ 590550 h 1338263"/>
              <a:gd name="connsiteX27" fmla="*/ 304800 w 586230"/>
              <a:gd name="connsiteY27" fmla="*/ 547688 h 1338263"/>
              <a:gd name="connsiteX28" fmla="*/ 300038 w 586230"/>
              <a:gd name="connsiteY28" fmla="*/ 504825 h 1338263"/>
              <a:gd name="connsiteX29" fmla="*/ 295275 w 586230"/>
              <a:gd name="connsiteY29" fmla="*/ 490538 h 1338263"/>
              <a:gd name="connsiteX30" fmla="*/ 280988 w 586230"/>
              <a:gd name="connsiteY30" fmla="*/ 481013 h 1338263"/>
              <a:gd name="connsiteX31" fmla="*/ 276225 w 586230"/>
              <a:gd name="connsiteY31" fmla="*/ 466725 h 1338263"/>
              <a:gd name="connsiteX32" fmla="*/ 247650 w 586230"/>
              <a:gd name="connsiteY32" fmla="*/ 457200 h 1338263"/>
              <a:gd name="connsiteX33" fmla="*/ 233363 w 586230"/>
              <a:gd name="connsiteY33" fmla="*/ 447675 h 1338263"/>
              <a:gd name="connsiteX34" fmla="*/ 223838 w 586230"/>
              <a:gd name="connsiteY34" fmla="*/ 433388 h 1338263"/>
              <a:gd name="connsiteX35" fmla="*/ 209550 w 586230"/>
              <a:gd name="connsiteY35" fmla="*/ 423863 h 1338263"/>
              <a:gd name="connsiteX36" fmla="*/ 204788 w 586230"/>
              <a:gd name="connsiteY36" fmla="*/ 400050 h 1338263"/>
              <a:gd name="connsiteX37" fmla="*/ 195263 w 586230"/>
              <a:gd name="connsiteY37" fmla="*/ 371475 h 1338263"/>
              <a:gd name="connsiteX38" fmla="*/ 195263 w 586230"/>
              <a:gd name="connsiteY38" fmla="*/ 371475 h 1338263"/>
              <a:gd name="connsiteX39" fmla="*/ 176213 w 586230"/>
              <a:gd name="connsiteY39" fmla="*/ 342900 h 1338263"/>
              <a:gd name="connsiteX40" fmla="*/ 161925 w 586230"/>
              <a:gd name="connsiteY40" fmla="*/ 314325 h 1338263"/>
              <a:gd name="connsiteX41" fmla="*/ 147638 w 586230"/>
              <a:gd name="connsiteY41" fmla="*/ 285750 h 1338263"/>
              <a:gd name="connsiteX42" fmla="*/ 138113 w 586230"/>
              <a:gd name="connsiteY42" fmla="*/ 257175 h 1338263"/>
              <a:gd name="connsiteX43" fmla="*/ 114300 w 586230"/>
              <a:gd name="connsiteY43" fmla="*/ 214313 h 1338263"/>
              <a:gd name="connsiteX44" fmla="*/ 100013 w 586230"/>
              <a:gd name="connsiteY44" fmla="*/ 204788 h 1338263"/>
              <a:gd name="connsiteX45" fmla="*/ 80963 w 586230"/>
              <a:gd name="connsiteY45" fmla="*/ 161925 h 1338263"/>
              <a:gd name="connsiteX46" fmla="*/ 76200 w 586230"/>
              <a:gd name="connsiteY46" fmla="*/ 147638 h 1338263"/>
              <a:gd name="connsiteX47" fmla="*/ 71438 w 586230"/>
              <a:gd name="connsiteY47" fmla="*/ 133350 h 1338263"/>
              <a:gd name="connsiteX48" fmla="*/ 57150 w 586230"/>
              <a:gd name="connsiteY48" fmla="*/ 123825 h 1338263"/>
              <a:gd name="connsiteX49" fmla="*/ 38100 w 586230"/>
              <a:gd name="connsiteY49" fmla="*/ 95250 h 1338263"/>
              <a:gd name="connsiteX50" fmla="*/ 28575 w 586230"/>
              <a:gd name="connsiteY50" fmla="*/ 80963 h 1338263"/>
              <a:gd name="connsiteX51" fmla="*/ 23813 w 586230"/>
              <a:gd name="connsiteY51" fmla="*/ 61913 h 1338263"/>
              <a:gd name="connsiteX52" fmla="*/ 14288 w 586230"/>
              <a:gd name="connsiteY52" fmla="*/ 23813 h 1338263"/>
              <a:gd name="connsiteX53" fmla="*/ 4763 w 586230"/>
              <a:gd name="connsiteY53" fmla="*/ 9525 h 1338263"/>
              <a:gd name="connsiteX54" fmla="*/ 0 w 586230"/>
              <a:gd name="connsiteY54" fmla="*/ 0 h 13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86230" h="1338263">
                <a:moveTo>
                  <a:pt x="576263" y="1338263"/>
                </a:moveTo>
                <a:cubicBezTo>
                  <a:pt x="577850" y="1319213"/>
                  <a:pt x="578654" y="1300081"/>
                  <a:pt x="581025" y="1281113"/>
                </a:cubicBezTo>
                <a:cubicBezTo>
                  <a:pt x="585102" y="1248498"/>
                  <a:pt x="590349" y="1275545"/>
                  <a:pt x="581025" y="1238250"/>
                </a:cubicBezTo>
                <a:cubicBezTo>
                  <a:pt x="579807" y="1233380"/>
                  <a:pt x="579813" y="1227513"/>
                  <a:pt x="576263" y="1223963"/>
                </a:cubicBezTo>
                <a:cubicBezTo>
                  <a:pt x="568168" y="1215868"/>
                  <a:pt x="547688" y="1204913"/>
                  <a:pt x="547688" y="1204913"/>
                </a:cubicBezTo>
                <a:cubicBezTo>
                  <a:pt x="544513" y="1195388"/>
                  <a:pt x="543732" y="1184692"/>
                  <a:pt x="538163" y="1176338"/>
                </a:cubicBezTo>
                <a:cubicBezTo>
                  <a:pt x="534988" y="1171575"/>
                  <a:pt x="530963" y="1167281"/>
                  <a:pt x="528638" y="1162050"/>
                </a:cubicBezTo>
                <a:cubicBezTo>
                  <a:pt x="524560" y="1152875"/>
                  <a:pt x="522288" y="1143000"/>
                  <a:pt x="519113" y="1133475"/>
                </a:cubicBezTo>
                <a:lnTo>
                  <a:pt x="514350" y="1119188"/>
                </a:lnTo>
                <a:cubicBezTo>
                  <a:pt x="512763" y="1108075"/>
                  <a:pt x="510520" y="1097037"/>
                  <a:pt x="509588" y="1085850"/>
                </a:cubicBezTo>
                <a:cubicBezTo>
                  <a:pt x="507343" y="1058909"/>
                  <a:pt x="508322" y="1031695"/>
                  <a:pt x="504825" y="1004888"/>
                </a:cubicBezTo>
                <a:cubicBezTo>
                  <a:pt x="503526" y="994932"/>
                  <a:pt x="495300" y="976313"/>
                  <a:pt x="495300" y="976313"/>
                </a:cubicBezTo>
                <a:cubicBezTo>
                  <a:pt x="493713" y="965200"/>
                  <a:pt x="493062" y="953913"/>
                  <a:pt x="490538" y="942975"/>
                </a:cubicBezTo>
                <a:cubicBezTo>
                  <a:pt x="488280" y="933192"/>
                  <a:pt x="484188" y="923925"/>
                  <a:pt x="481013" y="914400"/>
                </a:cubicBezTo>
                <a:cubicBezTo>
                  <a:pt x="479425" y="909638"/>
                  <a:pt x="477234" y="905036"/>
                  <a:pt x="476250" y="900113"/>
                </a:cubicBezTo>
                <a:cubicBezTo>
                  <a:pt x="473694" y="887332"/>
                  <a:pt x="468870" y="858085"/>
                  <a:pt x="461963" y="847725"/>
                </a:cubicBezTo>
                <a:cubicBezTo>
                  <a:pt x="455613" y="838200"/>
                  <a:pt x="446534" y="830010"/>
                  <a:pt x="442913" y="819150"/>
                </a:cubicBezTo>
                <a:cubicBezTo>
                  <a:pt x="441325" y="814388"/>
                  <a:pt x="440935" y="809040"/>
                  <a:pt x="438150" y="804863"/>
                </a:cubicBezTo>
                <a:cubicBezTo>
                  <a:pt x="423200" y="782438"/>
                  <a:pt x="424723" y="799654"/>
                  <a:pt x="414338" y="776288"/>
                </a:cubicBezTo>
                <a:cubicBezTo>
                  <a:pt x="410260" y="767113"/>
                  <a:pt x="410382" y="756067"/>
                  <a:pt x="404813" y="747713"/>
                </a:cubicBezTo>
                <a:cubicBezTo>
                  <a:pt x="377515" y="706764"/>
                  <a:pt x="410244" y="758574"/>
                  <a:pt x="390525" y="719138"/>
                </a:cubicBezTo>
                <a:cubicBezTo>
                  <a:pt x="387965" y="714018"/>
                  <a:pt x="384175" y="709613"/>
                  <a:pt x="381000" y="704850"/>
                </a:cubicBezTo>
                <a:lnTo>
                  <a:pt x="371475" y="676275"/>
                </a:lnTo>
                <a:cubicBezTo>
                  <a:pt x="369888" y="671513"/>
                  <a:pt x="369498" y="666165"/>
                  <a:pt x="366713" y="661988"/>
                </a:cubicBezTo>
                <a:cubicBezTo>
                  <a:pt x="360363" y="652463"/>
                  <a:pt x="351283" y="644273"/>
                  <a:pt x="347663" y="633413"/>
                </a:cubicBezTo>
                <a:cubicBezTo>
                  <a:pt x="346075" y="628650"/>
                  <a:pt x="345338" y="623514"/>
                  <a:pt x="342900" y="619125"/>
                </a:cubicBezTo>
                <a:cubicBezTo>
                  <a:pt x="337341" y="609118"/>
                  <a:pt x="323850" y="590550"/>
                  <a:pt x="323850" y="590550"/>
                </a:cubicBezTo>
                <a:cubicBezTo>
                  <a:pt x="312515" y="556545"/>
                  <a:pt x="319894" y="570329"/>
                  <a:pt x="304800" y="547688"/>
                </a:cubicBezTo>
                <a:cubicBezTo>
                  <a:pt x="303213" y="533400"/>
                  <a:pt x="302401" y="519005"/>
                  <a:pt x="300038" y="504825"/>
                </a:cubicBezTo>
                <a:cubicBezTo>
                  <a:pt x="299213" y="499873"/>
                  <a:pt x="298411" y="494458"/>
                  <a:pt x="295275" y="490538"/>
                </a:cubicBezTo>
                <a:cubicBezTo>
                  <a:pt x="291699" y="486069"/>
                  <a:pt x="285750" y="484188"/>
                  <a:pt x="280988" y="481013"/>
                </a:cubicBezTo>
                <a:cubicBezTo>
                  <a:pt x="279400" y="476250"/>
                  <a:pt x="280310" y="469643"/>
                  <a:pt x="276225" y="466725"/>
                </a:cubicBezTo>
                <a:cubicBezTo>
                  <a:pt x="268055" y="460889"/>
                  <a:pt x="256004" y="462769"/>
                  <a:pt x="247650" y="457200"/>
                </a:cubicBezTo>
                <a:lnTo>
                  <a:pt x="233363" y="447675"/>
                </a:lnTo>
                <a:cubicBezTo>
                  <a:pt x="230188" y="442913"/>
                  <a:pt x="227885" y="437435"/>
                  <a:pt x="223838" y="433388"/>
                </a:cubicBezTo>
                <a:cubicBezTo>
                  <a:pt x="219790" y="429341"/>
                  <a:pt x="212390" y="428833"/>
                  <a:pt x="209550" y="423863"/>
                </a:cubicBezTo>
                <a:cubicBezTo>
                  <a:pt x="205534" y="416835"/>
                  <a:pt x="206918" y="407860"/>
                  <a:pt x="204788" y="400050"/>
                </a:cubicBezTo>
                <a:cubicBezTo>
                  <a:pt x="202146" y="390364"/>
                  <a:pt x="198438" y="381000"/>
                  <a:pt x="195263" y="371475"/>
                </a:cubicBezTo>
                <a:lnTo>
                  <a:pt x="195263" y="371475"/>
                </a:lnTo>
                <a:cubicBezTo>
                  <a:pt x="188913" y="361950"/>
                  <a:pt x="179834" y="353760"/>
                  <a:pt x="176213" y="342900"/>
                </a:cubicBezTo>
                <a:cubicBezTo>
                  <a:pt x="169640" y="323183"/>
                  <a:pt x="174235" y="332790"/>
                  <a:pt x="161925" y="314325"/>
                </a:cubicBezTo>
                <a:cubicBezTo>
                  <a:pt x="144561" y="262228"/>
                  <a:pt x="172254" y="341136"/>
                  <a:pt x="147638" y="285750"/>
                </a:cubicBezTo>
                <a:cubicBezTo>
                  <a:pt x="143560" y="276575"/>
                  <a:pt x="141288" y="266700"/>
                  <a:pt x="138113" y="257175"/>
                </a:cubicBezTo>
                <a:cubicBezTo>
                  <a:pt x="133150" y="242287"/>
                  <a:pt x="128334" y="223669"/>
                  <a:pt x="114300" y="214313"/>
                </a:cubicBezTo>
                <a:lnTo>
                  <a:pt x="100013" y="204788"/>
                </a:lnTo>
                <a:cubicBezTo>
                  <a:pt x="84918" y="182145"/>
                  <a:pt x="92299" y="195932"/>
                  <a:pt x="80963" y="161925"/>
                </a:cubicBezTo>
                <a:lnTo>
                  <a:pt x="76200" y="147638"/>
                </a:lnTo>
                <a:cubicBezTo>
                  <a:pt x="74612" y="142875"/>
                  <a:pt x="75615" y="136135"/>
                  <a:pt x="71438" y="133350"/>
                </a:cubicBezTo>
                <a:lnTo>
                  <a:pt x="57150" y="123825"/>
                </a:lnTo>
                <a:lnTo>
                  <a:pt x="38100" y="95250"/>
                </a:lnTo>
                <a:lnTo>
                  <a:pt x="28575" y="80963"/>
                </a:lnTo>
                <a:cubicBezTo>
                  <a:pt x="26988" y="74613"/>
                  <a:pt x="25233" y="68303"/>
                  <a:pt x="23813" y="61913"/>
                </a:cubicBezTo>
                <a:cubicBezTo>
                  <a:pt x="21640" y="52136"/>
                  <a:pt x="19393" y="34023"/>
                  <a:pt x="14288" y="23813"/>
                </a:cubicBezTo>
                <a:cubicBezTo>
                  <a:pt x="11728" y="18693"/>
                  <a:pt x="7708" y="14433"/>
                  <a:pt x="4763" y="9525"/>
                </a:cubicBezTo>
                <a:cubicBezTo>
                  <a:pt x="2937" y="6481"/>
                  <a:pt x="1588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08564" y="4714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457450" y="3917950"/>
            <a:ext cx="194097" cy="234950"/>
          </a:xfrm>
          <a:custGeom>
            <a:avLst/>
            <a:gdLst>
              <a:gd name="connsiteX0" fmla="*/ 193675 w 194097"/>
              <a:gd name="connsiteY0" fmla="*/ 234950 h 234950"/>
              <a:gd name="connsiteX1" fmla="*/ 190500 w 194097"/>
              <a:gd name="connsiteY1" fmla="*/ 174625 h 234950"/>
              <a:gd name="connsiteX2" fmla="*/ 161925 w 194097"/>
              <a:gd name="connsiteY2" fmla="*/ 165100 h 234950"/>
              <a:gd name="connsiteX3" fmla="*/ 152400 w 194097"/>
              <a:gd name="connsiteY3" fmla="*/ 158750 h 234950"/>
              <a:gd name="connsiteX4" fmla="*/ 133350 w 194097"/>
              <a:gd name="connsiteY4" fmla="*/ 152400 h 234950"/>
              <a:gd name="connsiteX5" fmla="*/ 123825 w 194097"/>
              <a:gd name="connsiteY5" fmla="*/ 142875 h 234950"/>
              <a:gd name="connsiteX6" fmla="*/ 114300 w 194097"/>
              <a:gd name="connsiteY6" fmla="*/ 139700 h 234950"/>
              <a:gd name="connsiteX7" fmla="*/ 107950 w 194097"/>
              <a:gd name="connsiteY7" fmla="*/ 120650 h 234950"/>
              <a:gd name="connsiteX8" fmla="*/ 104775 w 194097"/>
              <a:gd name="connsiteY8" fmla="*/ 111125 h 234950"/>
              <a:gd name="connsiteX9" fmla="*/ 85725 w 194097"/>
              <a:gd name="connsiteY9" fmla="*/ 104775 h 234950"/>
              <a:gd name="connsiteX10" fmla="*/ 79375 w 194097"/>
              <a:gd name="connsiteY10" fmla="*/ 57150 h 234950"/>
              <a:gd name="connsiteX11" fmla="*/ 76200 w 194097"/>
              <a:gd name="connsiteY11" fmla="*/ 47625 h 234950"/>
              <a:gd name="connsiteX12" fmla="*/ 66675 w 194097"/>
              <a:gd name="connsiteY12" fmla="*/ 44450 h 234950"/>
              <a:gd name="connsiteX13" fmla="*/ 44450 w 194097"/>
              <a:gd name="connsiteY13" fmla="*/ 34925 h 234950"/>
              <a:gd name="connsiteX14" fmla="*/ 25400 w 194097"/>
              <a:gd name="connsiteY14" fmla="*/ 28575 h 234950"/>
              <a:gd name="connsiteX15" fmla="*/ 12700 w 194097"/>
              <a:gd name="connsiteY15" fmla="*/ 9525 h 234950"/>
              <a:gd name="connsiteX16" fmla="*/ 0 w 194097"/>
              <a:gd name="connsiteY16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097" h="234950">
                <a:moveTo>
                  <a:pt x="193675" y="234950"/>
                </a:moveTo>
                <a:cubicBezTo>
                  <a:pt x="192617" y="214842"/>
                  <a:pt x="196868" y="193728"/>
                  <a:pt x="190500" y="174625"/>
                </a:cubicBezTo>
                <a:cubicBezTo>
                  <a:pt x="189139" y="170543"/>
                  <a:pt x="167368" y="168729"/>
                  <a:pt x="161925" y="165100"/>
                </a:cubicBezTo>
                <a:cubicBezTo>
                  <a:pt x="158750" y="162983"/>
                  <a:pt x="155887" y="160300"/>
                  <a:pt x="152400" y="158750"/>
                </a:cubicBezTo>
                <a:cubicBezTo>
                  <a:pt x="146283" y="156032"/>
                  <a:pt x="133350" y="152400"/>
                  <a:pt x="133350" y="152400"/>
                </a:cubicBezTo>
                <a:cubicBezTo>
                  <a:pt x="130175" y="149225"/>
                  <a:pt x="127561" y="145366"/>
                  <a:pt x="123825" y="142875"/>
                </a:cubicBezTo>
                <a:cubicBezTo>
                  <a:pt x="121040" y="141019"/>
                  <a:pt x="116245" y="142423"/>
                  <a:pt x="114300" y="139700"/>
                </a:cubicBezTo>
                <a:cubicBezTo>
                  <a:pt x="110409" y="134253"/>
                  <a:pt x="110067" y="127000"/>
                  <a:pt x="107950" y="120650"/>
                </a:cubicBezTo>
                <a:cubicBezTo>
                  <a:pt x="106892" y="117475"/>
                  <a:pt x="107950" y="112183"/>
                  <a:pt x="104775" y="111125"/>
                </a:cubicBezTo>
                <a:lnTo>
                  <a:pt x="85725" y="104775"/>
                </a:lnTo>
                <a:cubicBezTo>
                  <a:pt x="77613" y="80440"/>
                  <a:pt x="86281" y="108944"/>
                  <a:pt x="79375" y="57150"/>
                </a:cubicBezTo>
                <a:cubicBezTo>
                  <a:pt x="78933" y="53833"/>
                  <a:pt x="78567" y="49992"/>
                  <a:pt x="76200" y="47625"/>
                </a:cubicBezTo>
                <a:cubicBezTo>
                  <a:pt x="73833" y="45258"/>
                  <a:pt x="69668" y="45947"/>
                  <a:pt x="66675" y="44450"/>
                </a:cubicBezTo>
                <a:cubicBezTo>
                  <a:pt x="38970" y="30598"/>
                  <a:pt x="77489" y="44837"/>
                  <a:pt x="44450" y="34925"/>
                </a:cubicBezTo>
                <a:cubicBezTo>
                  <a:pt x="38039" y="33002"/>
                  <a:pt x="25400" y="28575"/>
                  <a:pt x="25400" y="28575"/>
                </a:cubicBezTo>
                <a:cubicBezTo>
                  <a:pt x="21167" y="22225"/>
                  <a:pt x="19050" y="13758"/>
                  <a:pt x="12700" y="9525"/>
                </a:cubicBezTo>
                <a:cubicBezTo>
                  <a:pt x="1930" y="2345"/>
                  <a:pt x="5873" y="5873"/>
                  <a:pt x="0" y="0"/>
                </a:cubicBezTo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75328" y="3944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290763" y="3836194"/>
            <a:ext cx="169068" cy="78581"/>
          </a:xfrm>
          <a:custGeom>
            <a:avLst/>
            <a:gdLst>
              <a:gd name="connsiteX0" fmla="*/ 169068 w 169068"/>
              <a:gd name="connsiteY0" fmla="*/ 78581 h 78581"/>
              <a:gd name="connsiteX1" fmla="*/ 147637 w 169068"/>
              <a:gd name="connsiteY1" fmla="*/ 64294 h 78581"/>
              <a:gd name="connsiteX2" fmla="*/ 133350 w 169068"/>
              <a:gd name="connsiteY2" fmla="*/ 54769 h 78581"/>
              <a:gd name="connsiteX3" fmla="*/ 119062 w 169068"/>
              <a:gd name="connsiteY3" fmla="*/ 33337 h 78581"/>
              <a:gd name="connsiteX4" fmla="*/ 114300 w 169068"/>
              <a:gd name="connsiteY4" fmla="*/ 26194 h 78581"/>
              <a:gd name="connsiteX5" fmla="*/ 100012 w 169068"/>
              <a:gd name="connsiteY5" fmla="*/ 19050 h 78581"/>
              <a:gd name="connsiteX6" fmla="*/ 85725 w 169068"/>
              <a:gd name="connsiteY6" fmla="*/ 14287 h 78581"/>
              <a:gd name="connsiteX7" fmla="*/ 78581 w 169068"/>
              <a:gd name="connsiteY7" fmla="*/ 9525 h 78581"/>
              <a:gd name="connsiteX8" fmla="*/ 50006 w 169068"/>
              <a:gd name="connsiteY8" fmla="*/ 4762 h 78581"/>
              <a:gd name="connsiteX9" fmla="*/ 35718 w 169068"/>
              <a:gd name="connsiteY9" fmla="*/ 2381 h 78581"/>
              <a:gd name="connsiteX10" fmla="*/ 28575 w 169068"/>
              <a:gd name="connsiteY10" fmla="*/ 0 h 78581"/>
              <a:gd name="connsiteX11" fmla="*/ 0 w 169068"/>
              <a:gd name="connsiteY11" fmla="*/ 23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068" h="78581">
                <a:moveTo>
                  <a:pt x="169068" y="78581"/>
                </a:moveTo>
                <a:cubicBezTo>
                  <a:pt x="150227" y="55030"/>
                  <a:pt x="169932" y="74428"/>
                  <a:pt x="147637" y="64294"/>
                </a:cubicBezTo>
                <a:cubicBezTo>
                  <a:pt x="142426" y="61926"/>
                  <a:pt x="133350" y="54769"/>
                  <a:pt x="133350" y="54769"/>
                </a:cubicBezTo>
                <a:lnTo>
                  <a:pt x="119062" y="33337"/>
                </a:lnTo>
                <a:cubicBezTo>
                  <a:pt x="117475" y="30956"/>
                  <a:pt x="117015" y="27099"/>
                  <a:pt x="114300" y="26194"/>
                </a:cubicBezTo>
                <a:cubicBezTo>
                  <a:pt x="88239" y="17505"/>
                  <a:pt x="127717" y="31363"/>
                  <a:pt x="100012" y="19050"/>
                </a:cubicBezTo>
                <a:cubicBezTo>
                  <a:pt x="95425" y="17011"/>
                  <a:pt x="89902" y="17071"/>
                  <a:pt x="85725" y="14287"/>
                </a:cubicBezTo>
                <a:cubicBezTo>
                  <a:pt x="83344" y="12700"/>
                  <a:pt x="81212" y="10652"/>
                  <a:pt x="78581" y="9525"/>
                </a:cubicBezTo>
                <a:cubicBezTo>
                  <a:pt x="71970" y="6692"/>
                  <a:pt x="54465" y="5399"/>
                  <a:pt x="50006" y="4762"/>
                </a:cubicBezTo>
                <a:cubicBezTo>
                  <a:pt x="45226" y="4079"/>
                  <a:pt x="40481" y="3175"/>
                  <a:pt x="35718" y="2381"/>
                </a:cubicBezTo>
                <a:cubicBezTo>
                  <a:pt x="33337" y="1587"/>
                  <a:pt x="31085" y="0"/>
                  <a:pt x="28575" y="0"/>
                </a:cubicBezTo>
                <a:cubicBezTo>
                  <a:pt x="19017" y="0"/>
                  <a:pt x="9558" y="2381"/>
                  <a:pt x="0" y="238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30548" y="38002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03450" y="3848100"/>
            <a:ext cx="82550" cy="38100"/>
          </a:xfrm>
          <a:custGeom>
            <a:avLst/>
            <a:gdLst>
              <a:gd name="connsiteX0" fmla="*/ 82550 w 82550"/>
              <a:gd name="connsiteY0" fmla="*/ 0 h 38100"/>
              <a:gd name="connsiteX1" fmla="*/ 34925 w 82550"/>
              <a:gd name="connsiteY1" fmla="*/ 6350 h 38100"/>
              <a:gd name="connsiteX2" fmla="*/ 25400 w 82550"/>
              <a:gd name="connsiteY2" fmla="*/ 9525 h 38100"/>
              <a:gd name="connsiteX3" fmla="*/ 6350 w 82550"/>
              <a:gd name="connsiteY3" fmla="*/ 22225 h 38100"/>
              <a:gd name="connsiteX4" fmla="*/ 0 w 82550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38100">
                <a:moveTo>
                  <a:pt x="82550" y="0"/>
                </a:moveTo>
                <a:cubicBezTo>
                  <a:pt x="62712" y="1984"/>
                  <a:pt x="52461" y="1966"/>
                  <a:pt x="34925" y="6350"/>
                </a:cubicBezTo>
                <a:cubicBezTo>
                  <a:pt x="31678" y="7162"/>
                  <a:pt x="28326" y="7900"/>
                  <a:pt x="25400" y="9525"/>
                </a:cubicBezTo>
                <a:cubicBezTo>
                  <a:pt x="18729" y="13231"/>
                  <a:pt x="6350" y="22225"/>
                  <a:pt x="6350" y="22225"/>
                </a:cubicBezTo>
                <a:cubicBezTo>
                  <a:pt x="2427" y="33995"/>
                  <a:pt x="4672" y="28757"/>
                  <a:pt x="0" y="38100"/>
                </a:cubicBezTo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59764" y="3706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60625" y="3419475"/>
            <a:ext cx="57150" cy="492125"/>
          </a:xfrm>
          <a:custGeom>
            <a:avLst/>
            <a:gdLst>
              <a:gd name="connsiteX0" fmla="*/ 0 w 57150"/>
              <a:gd name="connsiteY0" fmla="*/ 492125 h 492125"/>
              <a:gd name="connsiteX1" fmla="*/ 15875 w 57150"/>
              <a:gd name="connsiteY1" fmla="*/ 450850 h 492125"/>
              <a:gd name="connsiteX2" fmla="*/ 19050 w 57150"/>
              <a:gd name="connsiteY2" fmla="*/ 441325 h 492125"/>
              <a:gd name="connsiteX3" fmla="*/ 28575 w 57150"/>
              <a:gd name="connsiteY3" fmla="*/ 422275 h 492125"/>
              <a:gd name="connsiteX4" fmla="*/ 38100 w 57150"/>
              <a:gd name="connsiteY4" fmla="*/ 390525 h 492125"/>
              <a:gd name="connsiteX5" fmla="*/ 41275 w 57150"/>
              <a:gd name="connsiteY5" fmla="*/ 381000 h 492125"/>
              <a:gd name="connsiteX6" fmla="*/ 44450 w 57150"/>
              <a:gd name="connsiteY6" fmla="*/ 330200 h 492125"/>
              <a:gd name="connsiteX7" fmla="*/ 47625 w 57150"/>
              <a:gd name="connsiteY7" fmla="*/ 307975 h 492125"/>
              <a:gd name="connsiteX8" fmla="*/ 50800 w 57150"/>
              <a:gd name="connsiteY8" fmla="*/ 206375 h 492125"/>
              <a:gd name="connsiteX9" fmla="*/ 57150 w 57150"/>
              <a:gd name="connsiteY9" fmla="*/ 142875 h 492125"/>
              <a:gd name="connsiteX10" fmla="*/ 53975 w 57150"/>
              <a:gd name="connsiteY10" fmla="*/ 69850 h 492125"/>
              <a:gd name="connsiteX11" fmla="*/ 50800 w 57150"/>
              <a:gd name="connsiteY11" fmla="*/ 53975 h 492125"/>
              <a:gd name="connsiteX12" fmla="*/ 38100 w 57150"/>
              <a:gd name="connsiteY12" fmla="*/ 34925 h 492125"/>
              <a:gd name="connsiteX13" fmla="*/ 31750 w 57150"/>
              <a:gd name="connsiteY13" fmla="*/ 9525 h 492125"/>
              <a:gd name="connsiteX14" fmla="*/ 31750 w 57150"/>
              <a:gd name="connsiteY14" fmla="*/ 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" h="492125">
                <a:moveTo>
                  <a:pt x="0" y="492125"/>
                </a:moveTo>
                <a:cubicBezTo>
                  <a:pt x="5292" y="478367"/>
                  <a:pt x="10699" y="464652"/>
                  <a:pt x="15875" y="450850"/>
                </a:cubicBezTo>
                <a:cubicBezTo>
                  <a:pt x="17050" y="447716"/>
                  <a:pt x="17553" y="444318"/>
                  <a:pt x="19050" y="441325"/>
                </a:cubicBezTo>
                <a:cubicBezTo>
                  <a:pt x="28327" y="422772"/>
                  <a:pt x="23255" y="440896"/>
                  <a:pt x="28575" y="422275"/>
                </a:cubicBezTo>
                <a:cubicBezTo>
                  <a:pt x="38172" y="388686"/>
                  <a:pt x="23010" y="435796"/>
                  <a:pt x="38100" y="390525"/>
                </a:cubicBezTo>
                <a:lnTo>
                  <a:pt x="41275" y="381000"/>
                </a:lnTo>
                <a:cubicBezTo>
                  <a:pt x="42333" y="364067"/>
                  <a:pt x="42980" y="347103"/>
                  <a:pt x="44450" y="330200"/>
                </a:cubicBezTo>
                <a:cubicBezTo>
                  <a:pt x="45098" y="322745"/>
                  <a:pt x="47242" y="315449"/>
                  <a:pt x="47625" y="307975"/>
                </a:cubicBezTo>
                <a:cubicBezTo>
                  <a:pt x="49360" y="274136"/>
                  <a:pt x="49418" y="240230"/>
                  <a:pt x="50800" y="206375"/>
                </a:cubicBezTo>
                <a:cubicBezTo>
                  <a:pt x="52995" y="152587"/>
                  <a:pt x="48494" y="168843"/>
                  <a:pt x="57150" y="142875"/>
                </a:cubicBezTo>
                <a:cubicBezTo>
                  <a:pt x="56092" y="118533"/>
                  <a:pt x="55711" y="94153"/>
                  <a:pt x="53975" y="69850"/>
                </a:cubicBezTo>
                <a:cubicBezTo>
                  <a:pt x="53591" y="64467"/>
                  <a:pt x="53033" y="58888"/>
                  <a:pt x="50800" y="53975"/>
                </a:cubicBezTo>
                <a:cubicBezTo>
                  <a:pt x="47642" y="47027"/>
                  <a:pt x="40513" y="42165"/>
                  <a:pt x="38100" y="34925"/>
                </a:cubicBezTo>
                <a:cubicBezTo>
                  <a:pt x="34644" y="24557"/>
                  <a:pt x="33283" y="21785"/>
                  <a:pt x="31750" y="9525"/>
                </a:cubicBezTo>
                <a:cubicBezTo>
                  <a:pt x="31356" y="6375"/>
                  <a:pt x="31750" y="3175"/>
                  <a:pt x="317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454246" y="34485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889125" y="2632075"/>
            <a:ext cx="182832" cy="540677"/>
          </a:xfrm>
          <a:custGeom>
            <a:avLst/>
            <a:gdLst>
              <a:gd name="connsiteX0" fmla="*/ 130175 w 182832"/>
              <a:gd name="connsiteY0" fmla="*/ 539750 h 540677"/>
              <a:gd name="connsiteX1" fmla="*/ 180975 w 182832"/>
              <a:gd name="connsiteY1" fmla="*/ 536575 h 540677"/>
              <a:gd name="connsiteX2" fmla="*/ 174625 w 182832"/>
              <a:gd name="connsiteY2" fmla="*/ 517525 h 540677"/>
              <a:gd name="connsiteX3" fmla="*/ 168275 w 182832"/>
              <a:gd name="connsiteY3" fmla="*/ 498475 h 540677"/>
              <a:gd name="connsiteX4" fmla="*/ 165100 w 182832"/>
              <a:gd name="connsiteY4" fmla="*/ 488950 h 540677"/>
              <a:gd name="connsiteX5" fmla="*/ 158750 w 182832"/>
              <a:gd name="connsiteY5" fmla="*/ 400050 h 540677"/>
              <a:gd name="connsiteX6" fmla="*/ 146050 w 182832"/>
              <a:gd name="connsiteY6" fmla="*/ 371475 h 540677"/>
              <a:gd name="connsiteX7" fmla="*/ 139700 w 182832"/>
              <a:gd name="connsiteY7" fmla="*/ 342900 h 540677"/>
              <a:gd name="connsiteX8" fmla="*/ 136525 w 182832"/>
              <a:gd name="connsiteY8" fmla="*/ 333375 h 540677"/>
              <a:gd name="connsiteX9" fmla="*/ 130175 w 182832"/>
              <a:gd name="connsiteY9" fmla="*/ 282575 h 540677"/>
              <a:gd name="connsiteX10" fmla="*/ 123825 w 182832"/>
              <a:gd name="connsiteY10" fmla="*/ 263525 h 540677"/>
              <a:gd name="connsiteX11" fmla="*/ 111125 w 182832"/>
              <a:gd name="connsiteY11" fmla="*/ 234950 h 540677"/>
              <a:gd name="connsiteX12" fmla="*/ 107950 w 182832"/>
              <a:gd name="connsiteY12" fmla="*/ 225425 h 540677"/>
              <a:gd name="connsiteX13" fmla="*/ 101600 w 182832"/>
              <a:gd name="connsiteY13" fmla="*/ 190500 h 540677"/>
              <a:gd name="connsiteX14" fmla="*/ 88900 w 182832"/>
              <a:gd name="connsiteY14" fmla="*/ 171450 h 540677"/>
              <a:gd name="connsiteX15" fmla="*/ 79375 w 182832"/>
              <a:gd name="connsiteY15" fmla="*/ 142875 h 540677"/>
              <a:gd name="connsiteX16" fmla="*/ 76200 w 182832"/>
              <a:gd name="connsiteY16" fmla="*/ 133350 h 540677"/>
              <a:gd name="connsiteX17" fmla="*/ 73025 w 182832"/>
              <a:gd name="connsiteY17" fmla="*/ 123825 h 540677"/>
              <a:gd name="connsiteX18" fmla="*/ 69850 w 182832"/>
              <a:gd name="connsiteY18" fmla="*/ 111125 h 540677"/>
              <a:gd name="connsiteX19" fmla="*/ 66675 w 182832"/>
              <a:gd name="connsiteY19" fmla="*/ 95250 h 540677"/>
              <a:gd name="connsiteX20" fmla="*/ 47625 w 182832"/>
              <a:gd name="connsiteY20" fmla="*/ 57150 h 540677"/>
              <a:gd name="connsiteX21" fmla="*/ 38100 w 182832"/>
              <a:gd name="connsiteY21" fmla="*/ 53975 h 540677"/>
              <a:gd name="connsiteX22" fmla="*/ 34925 w 182832"/>
              <a:gd name="connsiteY22" fmla="*/ 44450 h 540677"/>
              <a:gd name="connsiteX23" fmla="*/ 25400 w 182832"/>
              <a:gd name="connsiteY23" fmla="*/ 41275 h 540677"/>
              <a:gd name="connsiteX24" fmla="*/ 15875 w 182832"/>
              <a:gd name="connsiteY24" fmla="*/ 34925 h 540677"/>
              <a:gd name="connsiteX25" fmla="*/ 9525 w 182832"/>
              <a:gd name="connsiteY25" fmla="*/ 15875 h 540677"/>
              <a:gd name="connsiteX26" fmla="*/ 0 w 182832"/>
              <a:gd name="connsiteY26" fmla="*/ 0 h 5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832" h="540677">
                <a:moveTo>
                  <a:pt x="130175" y="539750"/>
                </a:moveTo>
                <a:cubicBezTo>
                  <a:pt x="147108" y="538692"/>
                  <a:pt x="165800" y="544163"/>
                  <a:pt x="180975" y="536575"/>
                </a:cubicBezTo>
                <a:cubicBezTo>
                  <a:pt x="186962" y="533582"/>
                  <a:pt x="176742" y="523875"/>
                  <a:pt x="174625" y="517525"/>
                </a:cubicBezTo>
                <a:lnTo>
                  <a:pt x="168275" y="498475"/>
                </a:lnTo>
                <a:lnTo>
                  <a:pt x="165100" y="488950"/>
                </a:lnTo>
                <a:cubicBezTo>
                  <a:pt x="164576" y="477953"/>
                  <a:pt x="164060" y="423061"/>
                  <a:pt x="158750" y="400050"/>
                </a:cubicBezTo>
                <a:cubicBezTo>
                  <a:pt x="151729" y="369626"/>
                  <a:pt x="155808" y="390990"/>
                  <a:pt x="146050" y="371475"/>
                </a:cubicBezTo>
                <a:cubicBezTo>
                  <a:pt x="141762" y="362898"/>
                  <a:pt x="141651" y="351680"/>
                  <a:pt x="139700" y="342900"/>
                </a:cubicBezTo>
                <a:cubicBezTo>
                  <a:pt x="138974" y="339633"/>
                  <a:pt x="137583" y="336550"/>
                  <a:pt x="136525" y="333375"/>
                </a:cubicBezTo>
                <a:cubicBezTo>
                  <a:pt x="134395" y="307818"/>
                  <a:pt x="135959" y="301855"/>
                  <a:pt x="130175" y="282575"/>
                </a:cubicBezTo>
                <a:cubicBezTo>
                  <a:pt x="128252" y="276164"/>
                  <a:pt x="127538" y="269094"/>
                  <a:pt x="123825" y="263525"/>
                </a:cubicBezTo>
                <a:cubicBezTo>
                  <a:pt x="113762" y="248431"/>
                  <a:pt x="118682" y="257620"/>
                  <a:pt x="111125" y="234950"/>
                </a:cubicBezTo>
                <a:lnTo>
                  <a:pt x="107950" y="225425"/>
                </a:lnTo>
                <a:cubicBezTo>
                  <a:pt x="107258" y="219889"/>
                  <a:pt x="106336" y="199026"/>
                  <a:pt x="101600" y="190500"/>
                </a:cubicBezTo>
                <a:cubicBezTo>
                  <a:pt x="97894" y="183829"/>
                  <a:pt x="91313" y="178690"/>
                  <a:pt x="88900" y="171450"/>
                </a:cubicBezTo>
                <a:lnTo>
                  <a:pt x="79375" y="142875"/>
                </a:lnTo>
                <a:lnTo>
                  <a:pt x="76200" y="133350"/>
                </a:lnTo>
                <a:cubicBezTo>
                  <a:pt x="75142" y="130175"/>
                  <a:pt x="73837" y="127072"/>
                  <a:pt x="73025" y="123825"/>
                </a:cubicBezTo>
                <a:cubicBezTo>
                  <a:pt x="71967" y="119592"/>
                  <a:pt x="70797" y="115385"/>
                  <a:pt x="69850" y="111125"/>
                </a:cubicBezTo>
                <a:cubicBezTo>
                  <a:pt x="68679" y="105857"/>
                  <a:pt x="68095" y="100456"/>
                  <a:pt x="66675" y="95250"/>
                </a:cubicBezTo>
                <a:cubicBezTo>
                  <a:pt x="64703" y="88018"/>
                  <a:pt x="56295" y="60040"/>
                  <a:pt x="47625" y="57150"/>
                </a:cubicBezTo>
                <a:lnTo>
                  <a:pt x="38100" y="53975"/>
                </a:lnTo>
                <a:cubicBezTo>
                  <a:pt x="37042" y="50800"/>
                  <a:pt x="37292" y="46817"/>
                  <a:pt x="34925" y="44450"/>
                </a:cubicBezTo>
                <a:cubicBezTo>
                  <a:pt x="32558" y="42083"/>
                  <a:pt x="28393" y="42772"/>
                  <a:pt x="25400" y="41275"/>
                </a:cubicBezTo>
                <a:cubicBezTo>
                  <a:pt x="21987" y="39568"/>
                  <a:pt x="19050" y="37042"/>
                  <a:pt x="15875" y="34925"/>
                </a:cubicBezTo>
                <a:cubicBezTo>
                  <a:pt x="13758" y="28575"/>
                  <a:pt x="13238" y="21444"/>
                  <a:pt x="9525" y="15875"/>
                </a:cubicBezTo>
                <a:cubicBezTo>
                  <a:pt x="1862" y="4381"/>
                  <a:pt x="4882" y="9763"/>
                  <a:pt x="0" y="0"/>
                </a:cubicBezTo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80541" y="27458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5800" y="2133601"/>
            <a:ext cx="2671520" cy="132498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87" y="2330132"/>
            <a:ext cx="6763226" cy="39185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5882"/>
            <a:ext cx="8763000" cy="985318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Sept 29</a:t>
            </a:r>
            <a:r>
              <a:rPr lang="en-US" sz="2400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dirty="0" smtClean="0">
                <a:solidFill>
                  <a:srgbClr val="00B050"/>
                </a:solidFill>
              </a:rPr>
              <a:t> 18:25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(T + 1d 2h 7min)</a:t>
            </a:r>
            <a:r>
              <a:rPr lang="en-US" sz="2400" dirty="0" smtClean="0"/>
              <a:t>: Blackout condition terminated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105650" y="2419350"/>
            <a:ext cx="0" cy="246888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Load Restoration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3414" y="6248717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058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Suspension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From Sept.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16:25 to Oct. </a:t>
            </a:r>
            <a:r>
              <a:rPr lang="en-US" sz="2400" smtClean="0"/>
              <a:t>11</a:t>
            </a:r>
            <a:r>
              <a:rPr lang="en-US" sz="2400" baseline="30000" smtClean="0"/>
              <a:t>th</a:t>
            </a:r>
            <a:r>
              <a:rPr lang="en-US" sz="2400" smtClean="0"/>
              <a:t> </a:t>
            </a:r>
            <a:r>
              <a:rPr lang="en-US" sz="2400" smtClean="0"/>
              <a:t>22:30 (13 Days)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Market suspension occurs under three conditions:</a:t>
            </a:r>
          </a:p>
          <a:p>
            <a:pPr lvl="1"/>
            <a:r>
              <a:rPr lang="en-US" sz="2000" dirty="0" smtClean="0"/>
              <a:t>Blackout in </a:t>
            </a:r>
            <a:r>
              <a:rPr lang="en-US" sz="2000" dirty="0"/>
              <a:t>the region</a:t>
            </a:r>
          </a:p>
          <a:p>
            <a:pPr lvl="1"/>
            <a:r>
              <a:rPr lang="en-US" sz="2000" dirty="0"/>
              <a:t>Directed by the participating jurisdiction</a:t>
            </a:r>
          </a:p>
          <a:p>
            <a:pPr lvl="1"/>
            <a:r>
              <a:rPr lang="en-US" sz="2000" dirty="0"/>
              <a:t>Provisions of the National Electricity Rule (NER) has become impossible to meet</a:t>
            </a:r>
          </a:p>
          <a:p>
            <a:endParaRPr lang="en-US" sz="2400" dirty="0" smtClean="0"/>
          </a:p>
          <a:p>
            <a:r>
              <a:rPr lang="en-US" sz="2400" dirty="0" smtClean="0"/>
              <a:t>Termination of Market Suspension occurs when none of the above three conditions exists AND AEMO evaluates that another market suspension is unlikely to occur within 24 hours.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8845"/>
            <a:ext cx="7886700" cy="3263504"/>
          </a:xfrm>
        </p:spPr>
        <p:txBody>
          <a:bodyPr>
            <a:normAutofit/>
          </a:bodyPr>
          <a:lstStyle/>
          <a:p>
            <a:r>
              <a:rPr lang="en-US" sz="1800" dirty="0"/>
              <a:t>Spot Energy and Ancillary Service Prices are based on a published schedule of average prices for the </a:t>
            </a:r>
            <a:r>
              <a:rPr lang="en-US" sz="1800" dirty="0" smtClean="0"/>
              <a:t>region</a:t>
            </a:r>
            <a:endParaRPr lang="en-US" sz="1800" dirty="0"/>
          </a:p>
          <a:p>
            <a:r>
              <a:rPr lang="en-US" sz="1800" dirty="0"/>
              <a:t>Suspension pricing schedule = Ave. of previous four billing weeks.</a:t>
            </a:r>
          </a:p>
          <a:p>
            <a:pPr lvl="1"/>
            <a:r>
              <a:rPr lang="en-US" sz="1800" dirty="0"/>
              <a:t>Determined on weekly rolling basis and published for following 14 days where possible</a:t>
            </a:r>
          </a:p>
          <a:p>
            <a:pPr lvl="1"/>
            <a:r>
              <a:rPr lang="en-US" sz="1800" dirty="0"/>
              <a:t>Separates weekdays and weekends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47" y="3064026"/>
            <a:ext cx="4742307" cy="300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847" y="6024452"/>
            <a:ext cx="42258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Update Report – Black System Event in South Australia on 28 September 2016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Market Suspension – Market Prices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9" y="946843"/>
            <a:ext cx="7886700" cy="3263504"/>
          </a:xfrm>
        </p:spPr>
        <p:txBody>
          <a:bodyPr/>
          <a:lstStyle/>
          <a:p>
            <a:r>
              <a:rPr lang="en-US" sz="2400" dirty="0" smtClean="0"/>
              <a:t>Prices in neighboring regions must be adjusted to ensure no negative settlement residues accrue (price capping)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08" y="2177312"/>
            <a:ext cx="7108984" cy="37614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Suspension – Market Prices (Continued)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7181" y="5938735"/>
            <a:ext cx="42258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Update Report – Black System Event in South Australia on 28 September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6798" y="5717060"/>
            <a:ext cx="5600565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2151"/>
            <a:ext cx="8534400" cy="3605201"/>
          </a:xfrm>
        </p:spPr>
        <p:txBody>
          <a:bodyPr/>
          <a:lstStyle/>
          <a:p>
            <a:r>
              <a:rPr lang="en-US" sz="2800" dirty="0" smtClean="0"/>
              <a:t>Oct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: AEMO requested generators to continue submitting bids</a:t>
            </a:r>
          </a:p>
          <a:p>
            <a:endParaRPr lang="en-US" sz="2800" dirty="0"/>
          </a:p>
          <a:p>
            <a:r>
              <a:rPr lang="en-US" sz="2800" dirty="0" smtClean="0"/>
              <a:t>AEMO manually dispatched generators as close as possible to economic merit order.</a:t>
            </a:r>
          </a:p>
          <a:p>
            <a:pPr lvl="1"/>
            <a:r>
              <a:rPr lang="en-US" sz="2400" dirty="0" smtClean="0"/>
              <a:t>Manually dispatched generators </a:t>
            </a:r>
            <a:r>
              <a:rPr lang="en-US" sz="2400" dirty="0"/>
              <a:t>m</a:t>
            </a:r>
            <a:r>
              <a:rPr lang="en-US" sz="2400" dirty="0" smtClean="0"/>
              <a:t>ay be entitled to compensation amount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Suspension – Congestion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988541"/>
            <a:ext cx="8165306" cy="50243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Optimize the ride-through settings on wind resources</a:t>
            </a:r>
          </a:p>
          <a:p>
            <a:pPr lvl="1"/>
            <a:r>
              <a:rPr lang="en-US" dirty="0" smtClean="0"/>
              <a:t>AEMO worked with wind generators and changed the setting from 3-6 faults to 9-20 faults within 2 minutes.</a:t>
            </a:r>
          </a:p>
          <a:p>
            <a:pPr marL="342900" lvl="1" indent="0">
              <a:buNone/>
            </a:pPr>
            <a:endParaRPr lang="en-US" sz="1950" dirty="0"/>
          </a:p>
          <a:p>
            <a:r>
              <a:rPr lang="en-US" dirty="0"/>
              <a:t>Evaluate severe contingencies (N-X) during projected extreme weather</a:t>
            </a:r>
          </a:p>
          <a:p>
            <a:pPr lvl="1"/>
            <a:r>
              <a:rPr lang="en-US" dirty="0"/>
              <a:t>AEMO created contingencies for multiple wind trips/reductions</a:t>
            </a:r>
          </a:p>
          <a:p>
            <a:endParaRPr lang="en-US" dirty="0" smtClean="0"/>
          </a:p>
          <a:p>
            <a:r>
              <a:rPr lang="en-US" dirty="0" smtClean="0"/>
              <a:t>Control flow to the region during extreme weather</a:t>
            </a:r>
          </a:p>
          <a:p>
            <a:pPr lvl="1"/>
            <a:r>
              <a:rPr lang="en-US" dirty="0" smtClean="0"/>
              <a:t>South Australian Government directed AEMO to limit flow on AC Tie, RoCoF &lt; 3 Hz/sec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Ensure proper operation of Black Start Resources</a:t>
            </a:r>
          </a:p>
          <a:p>
            <a:endParaRPr lang="en-US" dirty="0" smtClean="0"/>
          </a:p>
          <a:p>
            <a:r>
              <a:rPr lang="en-US" dirty="0" smtClean="0"/>
              <a:t>Review the Market Suspension process and pricing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99758"/>
              </p:ext>
            </p:extLst>
          </p:nvPr>
        </p:nvGraphicFramePr>
        <p:xfrm>
          <a:off x="228600" y="788963"/>
          <a:ext cx="87630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ERCOT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the ride-through settings on wind resources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AEMO worked with wind generators and changed the setting from 3-6 faults to 9-20 faults within 2 minutes.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Sent</a:t>
                      </a:r>
                      <a:r>
                        <a:rPr lang="en-US" baseline="0" dirty="0" smtClean="0"/>
                        <a:t> out </a:t>
                      </a:r>
                      <a:r>
                        <a:rPr lang="en-US" dirty="0" smtClean="0"/>
                        <a:t>RFI</a:t>
                      </a:r>
                      <a:r>
                        <a:rPr lang="en-US" baseline="0" dirty="0" smtClean="0"/>
                        <a:t> for VRT.</a:t>
                      </a:r>
                    </a:p>
                    <a:p>
                      <a:r>
                        <a:rPr lang="en-US" baseline="0" dirty="0" smtClean="0"/>
                        <a:t>Actual past event of 475 MW of wind reduction dropped 92 MW of firm load on UVLS relays.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Evaluate severe</a:t>
                      </a:r>
                      <a:r>
                        <a:rPr lang="en-US" baseline="0" dirty="0" smtClean="0"/>
                        <a:t> N-X </a:t>
                      </a:r>
                      <a:r>
                        <a:rPr lang="en-US" dirty="0" smtClean="0"/>
                        <a:t>contingencies during projected extreme 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contingencies for multiple wind trips/reductions.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  <a:r>
                        <a:rPr lang="en-US" baseline="0" dirty="0" smtClean="0"/>
                        <a:t> doing.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 flow to the region during extreme 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South Australian Government directed AEMO to limit flow on AC Tie, </a:t>
                      </a:r>
                      <a:r>
                        <a:rPr lang="en-US" dirty="0" err="1" smtClean="0"/>
                        <a:t>RoCoF</a:t>
                      </a:r>
                      <a:r>
                        <a:rPr lang="en-US" dirty="0" smtClean="0"/>
                        <a:t> &lt; 3 Hz/sec.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 doing.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Ensure proper operation of Black Start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 real and test procedures.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the Market Suspension process and pricing methodology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procedures for long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market</a:t>
                      </a:r>
                      <a:r>
                        <a:rPr lang="en-US" baseline="0" dirty="0" smtClean="0"/>
                        <a:t> suspension.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NPRR 850,</a:t>
                      </a:r>
                      <a:r>
                        <a:rPr lang="en-US" baseline="0" dirty="0" smtClean="0"/>
                        <a:t> Market Suspension and Restart.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7" y="3218969"/>
            <a:ext cx="4191000" cy="279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92" y="295065"/>
            <a:ext cx="4029075" cy="268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" y="304353"/>
            <a:ext cx="4000500" cy="2668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8" y="4294345"/>
            <a:ext cx="4092146" cy="646739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Australian Energy Market Operator (AEMO)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4876800"/>
          </a:xfrm>
        </p:spPr>
        <p:txBody>
          <a:bodyPr/>
          <a:lstStyle/>
          <a:p>
            <a:r>
              <a:rPr lang="en-US" sz="2000" dirty="0" smtClean="0"/>
              <a:t>AEMO was established on July 2009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Electricity Markets</a:t>
            </a:r>
          </a:p>
          <a:p>
            <a:pPr lvl="1"/>
            <a:r>
              <a:rPr lang="en-US" sz="1800" dirty="0" smtClean="0"/>
              <a:t>National Electricity Market (NEM) since Dec. 1998</a:t>
            </a:r>
          </a:p>
          <a:p>
            <a:pPr lvl="1"/>
            <a:r>
              <a:rPr lang="en-US" sz="1800" dirty="0" smtClean="0"/>
              <a:t>Wholesale Electricity Market (WEM) since Sep. 2006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Gas Markets</a:t>
            </a:r>
          </a:p>
          <a:p>
            <a:pPr lvl="1"/>
            <a:r>
              <a:rPr lang="en-US" sz="1800" dirty="0" smtClean="0"/>
              <a:t>Victorian Declared Wholesale Gas Market (DWGM)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Short Term Trading Market (STTM)</a:t>
            </a:r>
          </a:p>
          <a:p>
            <a:pPr lvl="1"/>
            <a:r>
              <a:rPr lang="en-US" sz="1800" dirty="0" smtClean="0"/>
              <a:t>National Gas Market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Western Australia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40429" y="1524000"/>
            <a:ext cx="4227371" cy="3945518"/>
            <a:chOff x="6553200" y="1506375"/>
            <a:chExt cx="5636494" cy="52606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4520" y="2042665"/>
              <a:ext cx="3219450" cy="4724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076669" y="4270017"/>
              <a:ext cx="12336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South</a:t>
              </a:r>
            </a:p>
            <a:p>
              <a:r>
                <a:rPr lang="en-US" sz="1350" b="1" dirty="0">
                  <a:solidFill>
                    <a:schemeClr val="bg1"/>
                  </a:solidFill>
                </a:rPr>
                <a:t>Australia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24417" y="3729885"/>
              <a:ext cx="156709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Queensland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92964" y="4698762"/>
              <a:ext cx="150297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New South </a:t>
              </a:r>
            </a:p>
            <a:p>
              <a:r>
                <a:rPr lang="en-US" sz="1350" b="1" dirty="0">
                  <a:solidFill>
                    <a:schemeClr val="bg1"/>
                  </a:solidFill>
                </a:rPr>
                <a:t>Wales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63756" y="5617159"/>
              <a:ext cx="108841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Victoria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7193" y="6355084"/>
              <a:ext cx="129351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Tasmania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1568" y="2305701"/>
              <a:ext cx="2162477" cy="32484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83039" y="3791440"/>
              <a:ext cx="12336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Western</a:t>
              </a:r>
            </a:p>
            <a:p>
              <a:r>
                <a:rPr lang="en-US" sz="1350" b="1" dirty="0">
                  <a:solidFill>
                    <a:schemeClr val="bg1"/>
                  </a:solidFill>
                </a:rPr>
                <a:t>Australia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520" y="2052190"/>
              <a:ext cx="1162050" cy="21526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894045" y="3256452"/>
              <a:ext cx="12208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Northern</a:t>
              </a:r>
            </a:p>
            <a:p>
              <a:r>
                <a:rPr lang="en-US" sz="1350" b="1" dirty="0"/>
                <a:t>Territory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1508420"/>
              <a:ext cx="2335356" cy="487680"/>
            </a:xfrm>
            <a:prstGeom prst="rect">
              <a:avLst/>
            </a:prstGeom>
            <a:solidFill>
              <a:srgbClr val="22B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Wholesale Electricity Market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91725" y="1506375"/>
              <a:ext cx="2197969" cy="487680"/>
            </a:xfrm>
            <a:prstGeom prst="rect">
              <a:avLst/>
            </a:prstGeom>
            <a:solidFill>
              <a:srgbClr val="1E4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National Electricity Market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66862" y="1506375"/>
              <a:ext cx="1146555" cy="487680"/>
            </a:xfrm>
            <a:prstGeom prst="rect">
              <a:avLst/>
            </a:prstGeom>
            <a:solidFill>
              <a:srgbClr val="C2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Non-AEMO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7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Challenging Terrain in Australia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610" t="14885" r="13016" b="10779"/>
          <a:stretch/>
        </p:blipFill>
        <p:spPr>
          <a:xfrm>
            <a:off x="85239" y="1847441"/>
            <a:ext cx="4189631" cy="395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91" y="1847441"/>
            <a:ext cx="4785714" cy="383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94" y="1115921"/>
            <a:ext cx="416052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/>
              <a:t>Mainland is 70% desert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17008" y="1115921"/>
            <a:ext cx="475488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Weak Long Transmission Network with </a:t>
            </a:r>
            <a:endParaRPr lang="en-US" sz="2000" dirty="0" smtClean="0"/>
          </a:p>
          <a:p>
            <a:r>
              <a:rPr lang="en-US" sz="2000" dirty="0" smtClean="0"/>
              <a:t>numerous </a:t>
            </a:r>
            <a:r>
              <a:rPr lang="en-US" sz="2000" dirty="0"/>
              <a:t>radial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982" y="5851746"/>
            <a:ext cx="313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smtClean="0"/>
              <a:t>AEMO website, </a:t>
            </a:r>
            <a:r>
              <a:rPr lang="en-US" sz="900" dirty="0" smtClean="0">
                <a:hlinkClick r:id="rId5"/>
              </a:rPr>
              <a:t>www.aemo.com.au</a:t>
            </a:r>
            <a:r>
              <a:rPr lang="en-US" sz="900" dirty="0" smtClean="0"/>
              <a:t>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39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148" y="5252367"/>
            <a:ext cx="4349115" cy="8458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41695" y="297937"/>
            <a:ext cx="2897505" cy="4356130"/>
            <a:chOff x="6247625" y="862289"/>
            <a:chExt cx="2897505" cy="43561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7625" y="862289"/>
              <a:ext cx="2897505" cy="42519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07257" y="2903962"/>
              <a:ext cx="1226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South Australia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7383" y="2194908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Queensland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86206" y="3274039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New South Wales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6046" y="3983093"/>
              <a:ext cx="7008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Victoria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93061" y="4700689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Tasmania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78939" y="3475163"/>
              <a:ext cx="91242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</a:rPr>
                <a:t>14,764 (2010/11)</a:t>
              </a:r>
            </a:p>
            <a:p>
              <a:r>
                <a:rPr lang="en-US" sz="750" b="1" dirty="0" smtClean="0">
                  <a:solidFill>
                    <a:schemeClr val="bg1"/>
                  </a:solidFill>
                </a:rPr>
                <a:t>$67/MWh</a:t>
              </a:r>
              <a:endParaRPr lang="en-US" sz="7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5284" y="2392058"/>
              <a:ext cx="105830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</a:rPr>
                <a:t>9,508 </a:t>
              </a:r>
              <a:r>
                <a:rPr lang="en-US" sz="750" b="1" dirty="0">
                  <a:solidFill>
                    <a:schemeClr val="bg1"/>
                  </a:solidFill>
                </a:rPr>
                <a:t>MW (</a:t>
              </a:r>
              <a:r>
                <a:rPr lang="en-US" sz="750" b="1" dirty="0" smtClean="0">
                  <a:solidFill>
                    <a:schemeClr val="bg1"/>
                  </a:solidFill>
                </a:rPr>
                <a:t>2016/17)</a:t>
              </a:r>
              <a:endParaRPr lang="en-US" sz="750" b="1" dirty="0">
                <a:solidFill>
                  <a:schemeClr val="bg1"/>
                </a:solidFill>
              </a:endParaRPr>
            </a:p>
            <a:p>
              <a:r>
                <a:rPr lang="en-US" sz="750" b="1" dirty="0" smtClean="0">
                  <a:solidFill>
                    <a:schemeClr val="bg1"/>
                  </a:solidFill>
                </a:rPr>
                <a:t>$78/MWh</a:t>
              </a:r>
              <a:endParaRPr lang="en-US" sz="7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7369" y="3118183"/>
              <a:ext cx="105830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</a:rPr>
                <a:t>3,397 MW (2010/11)</a:t>
              </a:r>
            </a:p>
            <a:p>
              <a:r>
                <a:rPr lang="en-US" sz="750" b="1" dirty="0" smtClean="0">
                  <a:solidFill>
                    <a:schemeClr val="bg1"/>
                  </a:solidFill>
                </a:rPr>
                <a:t>$93/MWh</a:t>
              </a:r>
              <a:endParaRPr lang="en-US" sz="75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20636" y="4872170"/>
              <a:ext cx="100380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dirty="0"/>
                <a:t>1,884 MW (2008)</a:t>
              </a:r>
            </a:p>
            <a:p>
              <a:r>
                <a:rPr lang="en-US" sz="825" b="1" dirty="0" smtClean="0"/>
                <a:t>$56/MWh</a:t>
              </a:r>
              <a:endParaRPr lang="en-US" sz="825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7849" y="4128020"/>
              <a:ext cx="9396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</a:rPr>
                <a:t>10,490 (</a:t>
              </a:r>
              <a:r>
                <a:rPr lang="en-US" sz="750" b="1" dirty="0" smtClean="0">
                  <a:solidFill>
                    <a:schemeClr val="bg1"/>
                  </a:solidFill>
                </a:rPr>
                <a:t>2008/09)</a:t>
              </a:r>
              <a:endParaRPr lang="en-US" sz="750" b="1" dirty="0">
                <a:solidFill>
                  <a:schemeClr val="bg1"/>
                </a:solidFill>
              </a:endParaRPr>
            </a:p>
            <a:p>
              <a:r>
                <a:rPr lang="en-US" sz="750" b="1" dirty="0" smtClean="0">
                  <a:solidFill>
                    <a:schemeClr val="bg1"/>
                  </a:solidFill>
                </a:rPr>
                <a:t>$53/MWh</a:t>
              </a:r>
              <a:endParaRPr lang="en-US" sz="7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ERCOT vs. NEM High Level 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3228" y="1007336"/>
            <a:ext cx="2815352" cy="2660333"/>
            <a:chOff x="1839530" y="1535877"/>
            <a:chExt cx="3753802" cy="35471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530" y="1535877"/>
              <a:ext cx="3753802" cy="354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530322" y="3155543"/>
              <a:ext cx="474917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TX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85744" y="6062990"/>
            <a:ext cx="21451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77% Coal back in 2003 as well.</a:t>
            </a:r>
            <a:endParaRPr lang="en-US" sz="11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78" y="5280035"/>
            <a:ext cx="4417695" cy="7829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906" y="3103754"/>
            <a:ext cx="3886200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Blackout Event – Sep. 28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2016 @ 16:18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Sequence of event (16:16:46 – 16:18:15)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Extreme weather caused transmission faults.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800" dirty="0" smtClean="0"/>
              <a:t>Significant voltage dips caused Wind Generators to reduce output.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Heywood Interconnector (AC Tie) exceeded its limit and automatic power system protection operated.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800" dirty="0" smtClean="0"/>
              <a:t>System imbalance resulted in the state-wide blackout (1,895 MW of demand) in South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South Australia Cyclone: Sep. 28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-30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28" y="1223169"/>
            <a:ext cx="4273972" cy="4876800"/>
          </a:xfrm>
        </p:spPr>
        <p:txBody>
          <a:bodyPr/>
          <a:lstStyle/>
          <a:p>
            <a:r>
              <a:rPr lang="en-US" sz="1600" dirty="0" smtClean="0"/>
              <a:t>Wind speed: 40-60 mph with gusts up to 70 mph common (similar intensity to a weak tropical storm). Reports of isolated 85 mph gusts. </a:t>
            </a:r>
          </a:p>
          <a:p>
            <a:pPr lvl="1"/>
            <a:r>
              <a:rPr lang="en-US" sz="1400" dirty="0" smtClean="0"/>
              <a:t>Ike in 2008 was Category 2 hurricane with highest wind speed of 145 mph.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tx2"/>
                </a:solidFill>
              </a:rPr>
              <a:t>Two weeks prior, Adelaide experienced flooding. This acted to loosen the soil, resulting in greater ease in trees, power lines, and towers coming down.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/>
              <a:t>Widespread thunderstorms, cloud to ground lightning strikes (20,000+), damaging hail, and heavy rainfall (flooding).</a:t>
            </a:r>
          </a:p>
          <a:p>
            <a:endParaRPr lang="en-US" sz="1600" dirty="0" smtClean="0"/>
          </a:p>
          <a:p>
            <a:r>
              <a:rPr lang="en-US" sz="1600" dirty="0" smtClean="0"/>
              <a:t>Strongest storm to hit South Australia in 50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1583"/>
            <a:ext cx="4000000" cy="266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0" y="3515057"/>
            <a:ext cx="2404286" cy="2657143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281987" y="4631961"/>
            <a:ext cx="137160" cy="13716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5-Point Star 9"/>
          <p:cNvSpPr/>
          <p:nvPr/>
        </p:nvSpPr>
        <p:spPr>
          <a:xfrm>
            <a:off x="3253916" y="3592989"/>
            <a:ext cx="137160" cy="13716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2909562" y="3703152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Adelaide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Historical Cyclone Path since 1969.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402" y="1665904"/>
            <a:ext cx="3614798" cy="4430096"/>
          </a:xfrm>
        </p:spPr>
        <p:txBody>
          <a:bodyPr/>
          <a:lstStyle/>
          <a:p>
            <a:r>
              <a:rPr lang="en-US" sz="2000" dirty="0" smtClean="0"/>
              <a:t>South Australia never experience a cyclone</a:t>
            </a:r>
          </a:p>
          <a:p>
            <a:endParaRPr lang="en-US" sz="2000" dirty="0"/>
          </a:p>
          <a:p>
            <a:r>
              <a:rPr lang="en-US" sz="2000" dirty="0" smtClean="0"/>
              <a:t>Infrastructures may have weak resistance to weather events.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1832372"/>
            <a:ext cx="4703921" cy="36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Configuration</a:t>
            </a:r>
          </a:p>
          <a:p>
            <a:pPr lvl="1"/>
            <a:r>
              <a:rPr lang="en-US" sz="2000" dirty="0" smtClean="0"/>
              <a:t>Load: 1,895 MW (850,000 customers)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76" y="1329626"/>
            <a:ext cx="3214688" cy="4529138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382575" y="3670398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6923" y="3584856"/>
            <a:ext cx="750628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DC </a:t>
            </a:r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Tie</a:t>
            </a:r>
          </a:p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Limit 220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6923" y="5409844"/>
            <a:ext cx="696025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AC </a:t>
            </a:r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Tie</a:t>
            </a:r>
          </a:p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Limit 600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382575" y="5503070"/>
            <a:ext cx="182880" cy="182880"/>
          </a:xfrm>
          <a:prstGeom prst="star5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50301" y="1936910"/>
          <a:ext cx="512064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727089"/>
            <a:ext cx="1005840" cy="252377"/>
          </a:xfrm>
          <a:prstGeom prst="rect">
            <a:avLst/>
          </a:prstGeom>
          <a:solidFill>
            <a:srgbClr val="002060"/>
          </a:solidFill>
        </p:spPr>
        <p:txBody>
          <a:bodyPr wrap="square" lIns="36576" tIns="18288" rIns="36576" bIns="18288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AC = 525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33" y="5832598"/>
            <a:ext cx="30171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AEMO, </a:t>
            </a:r>
            <a:r>
              <a:rPr lang="en-US" sz="750" dirty="0" smtClean="0"/>
              <a:t>Final Report SA </a:t>
            </a:r>
            <a:r>
              <a:rPr lang="en-US" sz="750" dirty="0"/>
              <a:t>Black System </a:t>
            </a:r>
            <a:r>
              <a:rPr lang="en-US" sz="750" dirty="0" smtClean="0"/>
              <a:t>28 September 2016.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0549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9B0C29-DBDC-4E2D-A264-7F7676F8E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12130</TotalTime>
  <Words>2340</Words>
  <Application>Microsoft Office PowerPoint</Application>
  <PresentationFormat>On-screen Show (4:3)</PresentationFormat>
  <Paragraphs>420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PowerPoint Presentation</vt:lpstr>
      <vt:lpstr>Objectives</vt:lpstr>
      <vt:lpstr>Australian Energy Market Operator (AEMO)</vt:lpstr>
      <vt:lpstr>Challenging Terrain in Australia</vt:lpstr>
      <vt:lpstr>ERCOT vs. NEM High Level Overview</vt:lpstr>
      <vt:lpstr>Blackout Event – Sep. 28th 2016 @ 16:18</vt:lpstr>
      <vt:lpstr>South Australia Cyclone: Sep. 28th-30th 2016</vt:lpstr>
      <vt:lpstr>Historical Cyclone Path since 1969.</vt:lpstr>
      <vt:lpstr>Pre-Event</vt:lpstr>
      <vt:lpstr>Transmission Line Faults</vt:lpstr>
      <vt:lpstr>PowerPoint Presentation</vt:lpstr>
      <vt:lpstr>PowerPoint Presentation</vt:lpstr>
      <vt:lpstr>Low-Voltage Ride-Through (LVRT)</vt:lpstr>
      <vt:lpstr>PowerPoint Presentation</vt:lpstr>
      <vt:lpstr>PowerPoint Presentation</vt:lpstr>
      <vt:lpstr>PowerPoint Presentation</vt:lpstr>
      <vt:lpstr>Restoration Process: AEMO</vt:lpstr>
      <vt:lpstr>Restoration Plans</vt:lpstr>
      <vt:lpstr>PowerPoint Presentation</vt:lpstr>
      <vt:lpstr>PowerPoint Presentation</vt:lpstr>
      <vt:lpstr>Restoration from AC Tie</vt:lpstr>
      <vt:lpstr>PowerPoint Presentation</vt:lpstr>
      <vt:lpstr>Market Suspension</vt:lpstr>
      <vt:lpstr>PowerPoint Presentation</vt:lpstr>
      <vt:lpstr>Market Suspension – Market Prices (Continued)</vt:lpstr>
      <vt:lpstr>Market Suspension – Congestion Management</vt:lpstr>
      <vt:lpstr>Lessons Learned</vt:lpstr>
      <vt:lpstr>Lessons Learned</vt:lpstr>
      <vt:lpstr>Questions?  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Legg, Brian</cp:lastModifiedBy>
  <cp:revision>108</cp:revision>
  <cp:lastPrinted>2016-01-21T20:53:15Z</cp:lastPrinted>
  <dcterms:created xsi:type="dcterms:W3CDTF">2016-01-21T15:20:31Z</dcterms:created>
  <dcterms:modified xsi:type="dcterms:W3CDTF">2018-03-15T12:43:07Z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