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63" r:id="rId6"/>
  </p:sldMasterIdLst>
  <p:notesMasterIdLst>
    <p:notesMasterId r:id="rId13"/>
  </p:notesMasterIdLst>
  <p:handoutMasterIdLst>
    <p:handoutMasterId r:id="rId14"/>
  </p:handoutMasterIdLst>
  <p:sldIdLst>
    <p:sldId id="283" r:id="rId7"/>
    <p:sldId id="280" r:id="rId8"/>
    <p:sldId id="281" r:id="rId9"/>
    <p:sldId id="277" r:id="rId10"/>
    <p:sldId id="275" r:id="rId11"/>
    <p:sldId id="278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6E14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96" d="100"/>
          <a:sy n="96" d="100"/>
        </p:scale>
        <p:origin x="1066" y="8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pysh\Desktop\summary%20data%202015%20to%202017_branded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pysh\Desktop\summary%20data%202015%20to%202017_brand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pysh\Desktop\summary%20data%202015%20to%202017_branded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pysh\Desktop\summary%20data%202015%20to%202017_branded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7094753978537489E-2"/>
          <c:y val="3.1722541559620086E-2"/>
          <c:w val="0.86087981090971222"/>
          <c:h val="0.82710664628943686"/>
        </c:manualLayout>
      </c:layout>
      <c:areaChart>
        <c:grouping val="stacked"/>
        <c:varyColors val="0"/>
        <c:ser>
          <c:idx val="0"/>
          <c:order val="0"/>
          <c:tx>
            <c:strRef>
              <c:f>'[1]composite summary'!$G$2</c:f>
              <c:strCache>
                <c:ptCount val="1"/>
                <c:pt idx="0">
                  <c:v>Fossil MW from &gt;1MW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'[1]composite summary'!$H$1:$J$1</c:f>
              <c:strCache>
                <c:ptCount val="3"/>
                <c:pt idx="0">
                  <c:v>2015 TOTALS</c:v>
                </c:pt>
                <c:pt idx="1">
                  <c:v>2016 TOTALS</c:v>
                </c:pt>
                <c:pt idx="2">
                  <c:v>2017 TOTALS</c:v>
                </c:pt>
              </c:strCache>
            </c:strRef>
          </c:cat>
          <c:val>
            <c:numRef>
              <c:f>'[1]composite summary'!$H$2:$J$2</c:f>
              <c:numCache>
                <c:formatCode>General</c:formatCode>
                <c:ptCount val="3"/>
                <c:pt idx="0">
                  <c:v>341.15560000000005</c:v>
                </c:pt>
                <c:pt idx="1">
                  <c:v>373.35059999999999</c:v>
                </c:pt>
                <c:pt idx="2">
                  <c:v>445.81959999999998</c:v>
                </c:pt>
              </c:numCache>
            </c:numRef>
          </c:val>
        </c:ser>
        <c:ser>
          <c:idx val="1"/>
          <c:order val="1"/>
          <c:tx>
            <c:strRef>
              <c:f>'[1]composite summary'!$G$3</c:f>
              <c:strCache>
                <c:ptCount val="1"/>
                <c:pt idx="0">
                  <c:v>Renewable  MW from &gt;1 MW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'[1]composite summary'!$H$1:$J$1</c:f>
              <c:strCache>
                <c:ptCount val="3"/>
                <c:pt idx="0">
                  <c:v>2015 TOTALS</c:v>
                </c:pt>
                <c:pt idx="1">
                  <c:v>2016 TOTALS</c:v>
                </c:pt>
                <c:pt idx="2">
                  <c:v>2017 TOTALS</c:v>
                </c:pt>
              </c:strCache>
            </c:strRef>
          </c:cat>
          <c:val>
            <c:numRef>
              <c:f>'[1]composite summary'!$H$3:$J$3</c:f>
              <c:numCache>
                <c:formatCode>General</c:formatCode>
                <c:ptCount val="3"/>
                <c:pt idx="0">
                  <c:v>150.517</c:v>
                </c:pt>
                <c:pt idx="1">
                  <c:v>177.607</c:v>
                </c:pt>
                <c:pt idx="2">
                  <c:v>189.10699999999997</c:v>
                </c:pt>
              </c:numCache>
            </c:numRef>
          </c:val>
        </c:ser>
        <c:ser>
          <c:idx val="2"/>
          <c:order val="2"/>
          <c:tx>
            <c:strRef>
              <c:f>'[1]composite summary'!$G$4</c:f>
              <c:strCache>
                <c:ptCount val="1"/>
                <c:pt idx="0">
                  <c:v>Fossil MW from &lt;1MW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'[1]composite summary'!$H$1:$J$1</c:f>
              <c:strCache>
                <c:ptCount val="3"/>
                <c:pt idx="0">
                  <c:v>2015 TOTALS</c:v>
                </c:pt>
                <c:pt idx="1">
                  <c:v>2016 TOTALS</c:v>
                </c:pt>
                <c:pt idx="2">
                  <c:v>2017 TOTALS</c:v>
                </c:pt>
              </c:strCache>
            </c:strRef>
          </c:cat>
          <c:val>
            <c:numRef>
              <c:f>'[1]composite summary'!$H$4:$J$4</c:f>
              <c:numCache>
                <c:formatCode>General</c:formatCode>
                <c:ptCount val="3"/>
                <c:pt idx="0">
                  <c:v>3.7111999999999998</c:v>
                </c:pt>
                <c:pt idx="1">
                  <c:v>6.4661999999999997</c:v>
                </c:pt>
                <c:pt idx="2">
                  <c:v>12.9412</c:v>
                </c:pt>
              </c:numCache>
            </c:numRef>
          </c:val>
        </c:ser>
        <c:ser>
          <c:idx val="3"/>
          <c:order val="3"/>
          <c:tx>
            <c:strRef>
              <c:f>'[1]composite summary'!$G$5</c:f>
              <c:strCache>
                <c:ptCount val="1"/>
                <c:pt idx="0">
                  <c:v>Renewable MW from &lt;1MW</c:v>
                </c:pt>
              </c:strCache>
            </c:strRef>
          </c:tx>
          <c:spPr>
            <a:solidFill>
              <a:schemeClr val="accent4"/>
            </a:solidFill>
            <a:ln w="25400">
              <a:noFill/>
            </a:ln>
            <a:effectLst/>
          </c:spPr>
          <c:cat>
            <c:strRef>
              <c:f>'[1]composite summary'!$H$1:$J$1</c:f>
              <c:strCache>
                <c:ptCount val="3"/>
                <c:pt idx="0">
                  <c:v>2015 TOTALS</c:v>
                </c:pt>
                <c:pt idx="1">
                  <c:v>2016 TOTALS</c:v>
                </c:pt>
                <c:pt idx="2">
                  <c:v>2017 TOTALS</c:v>
                </c:pt>
              </c:strCache>
            </c:strRef>
          </c:cat>
          <c:val>
            <c:numRef>
              <c:f>'[1]composite summary'!$H$5:$J$5</c:f>
              <c:numCache>
                <c:formatCode>General</c:formatCode>
                <c:ptCount val="3"/>
                <c:pt idx="0">
                  <c:v>137.02607670000009</c:v>
                </c:pt>
                <c:pt idx="1">
                  <c:v>239.67593629999934</c:v>
                </c:pt>
                <c:pt idx="2">
                  <c:v>385.0757877999979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67841768"/>
        <c:axId val="167871584"/>
      </c:areaChart>
      <c:catAx>
        <c:axId val="1678417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871584"/>
        <c:crosses val="autoZero"/>
        <c:auto val="1"/>
        <c:lblAlgn val="ctr"/>
        <c:lblOffset val="100"/>
        <c:noMultiLvlLbl val="0"/>
      </c:catAx>
      <c:valAx>
        <c:axId val="1678715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841768"/>
        <c:crosses val="autoZero"/>
        <c:crossBetween val="midCat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2.2875226039782998E-2"/>
          <c:y val="0.93121205743904478"/>
          <c:w val="0.95726341169379159"/>
          <c:h val="5.17097979467229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'[1]composite summary'!$B$1</c:f>
              <c:strCache>
                <c:ptCount val="1"/>
                <c:pt idx="0">
                  <c:v>2015 TOTALS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'[1]composite summary'!$A$2:$A$11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Hydro MW &gt;1MW</c:v>
                </c:pt>
                <c:pt idx="4">
                  <c:v>Landfill Gas/Other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Wind MW &lt; 1 MW</c:v>
                </c:pt>
                <c:pt idx="9">
                  <c:v>Other MW &lt; 1 MW</c:v>
                </c:pt>
              </c:strCache>
            </c:strRef>
          </c:cat>
          <c:val>
            <c:numRef>
              <c:f>'[1]composite summary'!$B$2:$B$11</c:f>
              <c:numCache>
                <c:formatCode>General</c:formatCode>
                <c:ptCount val="10"/>
                <c:pt idx="0">
                  <c:v>93.31</c:v>
                </c:pt>
                <c:pt idx="1">
                  <c:v>247.84559999999999</c:v>
                </c:pt>
                <c:pt idx="2">
                  <c:v>64.188999999999993</c:v>
                </c:pt>
                <c:pt idx="3">
                  <c:v>2.8</c:v>
                </c:pt>
                <c:pt idx="4">
                  <c:v>83.528000000000006</c:v>
                </c:pt>
                <c:pt idx="5">
                  <c:v>2.0787</c:v>
                </c:pt>
                <c:pt idx="6">
                  <c:v>1.6324999999999998</c:v>
                </c:pt>
                <c:pt idx="7">
                  <c:v>132.44192170000008</c:v>
                </c:pt>
                <c:pt idx="8">
                  <c:v>2.6191500000000008</c:v>
                </c:pt>
                <c:pt idx="9">
                  <c:v>1.9650050000000001</c:v>
                </c:pt>
              </c:numCache>
            </c:numRef>
          </c:val>
        </c:ser>
        <c:ser>
          <c:idx val="1"/>
          <c:order val="1"/>
          <c:tx>
            <c:strRef>
              <c:f>'[1]composite summary'!$C$1</c:f>
              <c:strCache>
                <c:ptCount val="1"/>
                <c:pt idx="0">
                  <c:v>2016 Totals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'[1]composite summary'!$A$2:$A$11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Hydro MW &gt;1MW</c:v>
                </c:pt>
                <c:pt idx="4">
                  <c:v>Landfill Gas/Other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Wind MW &lt; 1 MW</c:v>
                </c:pt>
                <c:pt idx="9">
                  <c:v>Other MW &lt; 1 MW</c:v>
                </c:pt>
              </c:strCache>
            </c:strRef>
          </c:cat>
          <c:val>
            <c:numRef>
              <c:f>'[1]composite summary'!$C$2:$C$11</c:f>
              <c:numCache>
                <c:formatCode>General</c:formatCode>
                <c:ptCount val="10"/>
                <c:pt idx="0">
                  <c:v>103.155</c:v>
                </c:pt>
                <c:pt idx="1">
                  <c:v>270.19560000000001</c:v>
                </c:pt>
                <c:pt idx="2">
                  <c:v>73.198999999999998</c:v>
                </c:pt>
                <c:pt idx="3">
                  <c:v>18.88</c:v>
                </c:pt>
                <c:pt idx="4">
                  <c:v>85.527999999999992</c:v>
                </c:pt>
                <c:pt idx="5">
                  <c:v>2.2786999999999997</c:v>
                </c:pt>
                <c:pt idx="6">
                  <c:v>4.1875</c:v>
                </c:pt>
                <c:pt idx="7">
                  <c:v>235.29248729999932</c:v>
                </c:pt>
                <c:pt idx="8">
                  <c:v>2.647250000000001</c:v>
                </c:pt>
                <c:pt idx="9">
                  <c:v>1.736199</c:v>
                </c:pt>
              </c:numCache>
            </c:numRef>
          </c:val>
        </c:ser>
        <c:ser>
          <c:idx val="2"/>
          <c:order val="2"/>
          <c:tx>
            <c:strRef>
              <c:f>'[1]composite summary'!$D$1</c:f>
              <c:strCache>
                <c:ptCount val="1"/>
                <c:pt idx="0">
                  <c:v>2017 Totals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'[1]composite summary'!$A$2:$A$11</c:f>
              <c:strCache>
                <c:ptCount val="10"/>
                <c:pt idx="0">
                  <c:v>Nat Gas MW &gt; 1 MW</c:v>
                </c:pt>
                <c:pt idx="1">
                  <c:v>Diesel/IC MW &gt; 1 MW</c:v>
                </c:pt>
                <c:pt idx="2">
                  <c:v>Solar MW &gt;1MW</c:v>
                </c:pt>
                <c:pt idx="3">
                  <c:v>Hydro MW &gt;1MW</c:v>
                </c:pt>
                <c:pt idx="4">
                  <c:v>Landfill Gas/Other MW &gt;1MW</c:v>
                </c:pt>
                <c:pt idx="5">
                  <c:v>Nat Gas MW &lt; 1 MW</c:v>
                </c:pt>
                <c:pt idx="6">
                  <c:v>Diesel/IC MW &lt; 1 MW</c:v>
                </c:pt>
                <c:pt idx="7">
                  <c:v>Solar MW &lt;1MW</c:v>
                </c:pt>
                <c:pt idx="8">
                  <c:v>Wind MW &lt; 1 MW</c:v>
                </c:pt>
                <c:pt idx="9">
                  <c:v>Other MW &lt; 1 MW</c:v>
                </c:pt>
              </c:strCache>
            </c:strRef>
          </c:cat>
          <c:val>
            <c:numRef>
              <c:f>'[1]composite summary'!$D$2:$D$11</c:f>
              <c:numCache>
                <c:formatCode>General</c:formatCode>
                <c:ptCount val="10"/>
                <c:pt idx="0">
                  <c:v>162.76900000000001</c:v>
                </c:pt>
                <c:pt idx="1">
                  <c:v>283.05060000000003</c:v>
                </c:pt>
                <c:pt idx="2">
                  <c:v>83.198999999999998</c:v>
                </c:pt>
                <c:pt idx="3">
                  <c:v>18.88</c:v>
                </c:pt>
                <c:pt idx="4">
                  <c:v>87.027999999999992</c:v>
                </c:pt>
                <c:pt idx="5">
                  <c:v>5.4237000000000002</c:v>
                </c:pt>
                <c:pt idx="6">
                  <c:v>7.5175000000000001</c:v>
                </c:pt>
                <c:pt idx="7">
                  <c:v>379.39296879999796</c:v>
                </c:pt>
                <c:pt idx="8">
                  <c:v>3.1847500000000006</c:v>
                </c:pt>
                <c:pt idx="9">
                  <c:v>2.4980689999999997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7362040"/>
        <c:axId val="166654384"/>
      </c:barChart>
      <c:catAx>
        <c:axId val="1673620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6654384"/>
        <c:crosses val="autoZero"/>
        <c:auto val="0"/>
        <c:lblAlgn val="ctr"/>
        <c:lblOffset val="100"/>
        <c:noMultiLvlLbl val="0"/>
      </c:catAx>
      <c:valAx>
        <c:axId val="16665438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3620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ERCOT DG Growth &lt; 1 MW (#units)</a:t>
            </a:r>
          </a:p>
          <a:p>
            <a:pPr>
              <a:defRPr sz="1100"/>
            </a:pPr>
            <a:r>
              <a:rPr lang="en-US" sz="1100"/>
              <a:t>2015-2017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'P:\OPS SUPPORT\Codes standards and reference materials\2017 DG analysis\[Summary Stats DG 2017 v2.xlsx]composite summary'!$B$18</c:f>
              <c:strCache>
                <c:ptCount val="1"/>
                <c:pt idx="0">
                  <c:v>2015 TOTALS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'[1]composite summary'!$A$19:$A$23</c:f>
              <c:strCache>
                <c:ptCount val="5"/>
                <c:pt idx="0">
                  <c:v>Nat Gas Units &lt; 1 MW</c:v>
                </c:pt>
                <c:pt idx="1">
                  <c:v>Diesel/IC Units &lt; 1 MW</c:v>
                </c:pt>
                <c:pt idx="2">
                  <c:v>Solar Units &lt; 1MW</c:v>
                </c:pt>
                <c:pt idx="3">
                  <c:v>Wind Units &lt; 1MW</c:v>
                </c:pt>
                <c:pt idx="4">
                  <c:v>Other Units &lt; 1MW</c:v>
                </c:pt>
              </c:strCache>
            </c:strRef>
          </c:cat>
          <c:val>
            <c:numRef>
              <c:f>'[1]composite summary'!$B$19:$B$23</c:f>
              <c:numCache>
                <c:formatCode>General</c:formatCode>
                <c:ptCount val="5"/>
                <c:pt idx="0">
                  <c:v>13</c:v>
                </c:pt>
                <c:pt idx="1">
                  <c:v>4</c:v>
                </c:pt>
                <c:pt idx="2">
                  <c:v>13047</c:v>
                </c:pt>
                <c:pt idx="3">
                  <c:v>411</c:v>
                </c:pt>
                <c:pt idx="4">
                  <c:v>70</c:v>
                </c:pt>
              </c:numCache>
            </c:numRef>
          </c:val>
        </c:ser>
        <c:ser>
          <c:idx val="1"/>
          <c:order val="1"/>
          <c:tx>
            <c:strRef>
              <c:f>'P:\OPS SUPPORT\Codes standards and reference materials\2017 DG analysis\[Summary Stats DG 2017 v2.xlsx]composite summary'!$C$18</c:f>
              <c:strCache>
                <c:ptCount val="1"/>
                <c:pt idx="0">
                  <c:v>2016 Totals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'[1]composite summary'!$A$19:$A$23</c:f>
              <c:strCache>
                <c:ptCount val="5"/>
                <c:pt idx="0">
                  <c:v>Nat Gas Units &lt; 1 MW</c:v>
                </c:pt>
                <c:pt idx="1">
                  <c:v>Diesel/IC Units &lt; 1 MW</c:v>
                </c:pt>
                <c:pt idx="2">
                  <c:v>Solar Units &lt; 1MW</c:v>
                </c:pt>
                <c:pt idx="3">
                  <c:v>Wind Units &lt; 1MW</c:v>
                </c:pt>
                <c:pt idx="4">
                  <c:v>Other Units &lt; 1MW</c:v>
                </c:pt>
              </c:strCache>
            </c:strRef>
          </c:cat>
          <c:val>
            <c:numRef>
              <c:f>'[1]composite summary'!$C$19:$C$23</c:f>
              <c:numCache>
                <c:formatCode>General</c:formatCode>
                <c:ptCount val="5"/>
                <c:pt idx="0">
                  <c:v>14</c:v>
                </c:pt>
                <c:pt idx="1">
                  <c:v>9</c:v>
                </c:pt>
                <c:pt idx="2">
                  <c:v>28992</c:v>
                </c:pt>
                <c:pt idx="3">
                  <c:v>416</c:v>
                </c:pt>
                <c:pt idx="4">
                  <c:v>78</c:v>
                </c:pt>
              </c:numCache>
            </c:numRef>
          </c:val>
        </c:ser>
        <c:ser>
          <c:idx val="2"/>
          <c:order val="2"/>
          <c:tx>
            <c:strRef>
              <c:f>'P:\OPS SUPPORT\Codes standards and reference materials\2017 DG analysis\[Summary Stats DG 2017 v2.xlsx]composite summary'!$D$18</c:f>
              <c:strCache>
                <c:ptCount val="1"/>
                <c:pt idx="0">
                  <c:v>2017 Totals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'[1]composite summary'!$A$19:$A$23</c:f>
              <c:strCache>
                <c:ptCount val="5"/>
                <c:pt idx="0">
                  <c:v>Nat Gas Units &lt; 1 MW</c:v>
                </c:pt>
                <c:pt idx="1">
                  <c:v>Diesel/IC Units &lt; 1 MW</c:v>
                </c:pt>
                <c:pt idx="2">
                  <c:v>Solar Units &lt; 1MW</c:v>
                </c:pt>
                <c:pt idx="3">
                  <c:v>Wind Units &lt; 1MW</c:v>
                </c:pt>
                <c:pt idx="4">
                  <c:v>Other Units &lt; 1MW</c:v>
                </c:pt>
              </c:strCache>
            </c:strRef>
          </c:cat>
          <c:val>
            <c:numRef>
              <c:f>'[1]composite summary'!$D$19:$D$23</c:f>
              <c:numCache>
                <c:formatCode>General</c:formatCode>
                <c:ptCount val="5"/>
                <c:pt idx="0">
                  <c:v>20</c:v>
                </c:pt>
                <c:pt idx="1">
                  <c:v>16</c:v>
                </c:pt>
                <c:pt idx="2">
                  <c:v>35866.04</c:v>
                </c:pt>
                <c:pt idx="3">
                  <c:v>383</c:v>
                </c:pt>
                <c:pt idx="4">
                  <c:v>126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5260760"/>
        <c:axId val="245319768"/>
      </c:barChart>
      <c:catAx>
        <c:axId val="245260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319768"/>
        <c:crosses val="autoZero"/>
        <c:auto val="1"/>
        <c:lblAlgn val="ctr"/>
        <c:lblOffset val="100"/>
        <c:noMultiLvlLbl val="0"/>
      </c:catAx>
      <c:valAx>
        <c:axId val="2453197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260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2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1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100"/>
              <a:t>ERCOT DG Growth &gt; 1 MW (#units)</a:t>
            </a:r>
          </a:p>
          <a:p>
            <a:pPr>
              <a:defRPr sz="1100"/>
            </a:pPr>
            <a:r>
              <a:rPr lang="en-US" sz="1100"/>
              <a:t>2015-2017 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'[1]composite summary'!$B$12</c:f>
              <c:strCache>
                <c:ptCount val="1"/>
                <c:pt idx="0">
                  <c:v>2015 TOTALS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'[1]composite summary'!$A$13:$A$17</c:f>
              <c:strCache>
                <c:ptCount val="5"/>
                <c:pt idx="0">
                  <c:v>Nat Gas Units &gt; 1MW</c:v>
                </c:pt>
                <c:pt idx="1">
                  <c:v>Diesel/IC Units &gt; 1 MW</c:v>
                </c:pt>
                <c:pt idx="2">
                  <c:v>Solar Units &gt; 1MW</c:v>
                </c:pt>
                <c:pt idx="3">
                  <c:v>Hydro Units &gt; 1MW</c:v>
                </c:pt>
                <c:pt idx="4">
                  <c:v>Landfill Gas/Other Units &gt; 1MW</c:v>
                </c:pt>
              </c:strCache>
            </c:strRef>
          </c:cat>
          <c:val>
            <c:numRef>
              <c:f>'[1]composite summary'!$B$13:$B$17</c:f>
              <c:numCache>
                <c:formatCode>General</c:formatCode>
                <c:ptCount val="5"/>
                <c:pt idx="0">
                  <c:v>17</c:v>
                </c:pt>
                <c:pt idx="1">
                  <c:v>32</c:v>
                </c:pt>
                <c:pt idx="2">
                  <c:v>12</c:v>
                </c:pt>
                <c:pt idx="3">
                  <c:v>1</c:v>
                </c:pt>
                <c:pt idx="4">
                  <c:v>14</c:v>
                </c:pt>
              </c:numCache>
            </c:numRef>
          </c:val>
        </c:ser>
        <c:ser>
          <c:idx val="1"/>
          <c:order val="1"/>
          <c:tx>
            <c:strRef>
              <c:f>'[1]composite summary'!$C$12</c:f>
              <c:strCache>
                <c:ptCount val="1"/>
                <c:pt idx="0">
                  <c:v>2016 Totals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'[1]composite summary'!$A$13:$A$17</c:f>
              <c:strCache>
                <c:ptCount val="5"/>
                <c:pt idx="0">
                  <c:v>Nat Gas Units &gt; 1MW</c:v>
                </c:pt>
                <c:pt idx="1">
                  <c:v>Diesel/IC Units &gt; 1 MW</c:v>
                </c:pt>
                <c:pt idx="2">
                  <c:v>Solar Units &gt; 1MW</c:v>
                </c:pt>
                <c:pt idx="3">
                  <c:v>Hydro Units &gt; 1MW</c:v>
                </c:pt>
                <c:pt idx="4">
                  <c:v>Landfill Gas/Other Units &gt; 1MW</c:v>
                </c:pt>
              </c:strCache>
            </c:strRef>
          </c:cat>
          <c:val>
            <c:numRef>
              <c:f>'[1]composite summary'!$C$13:$C$17</c:f>
              <c:numCache>
                <c:formatCode>General</c:formatCode>
                <c:ptCount val="5"/>
                <c:pt idx="0">
                  <c:v>20</c:v>
                </c:pt>
                <c:pt idx="1">
                  <c:v>35</c:v>
                </c:pt>
                <c:pt idx="2">
                  <c:v>16</c:v>
                </c:pt>
                <c:pt idx="3">
                  <c:v>4</c:v>
                </c:pt>
                <c:pt idx="4">
                  <c:v>15</c:v>
                </c:pt>
              </c:numCache>
            </c:numRef>
          </c:val>
        </c:ser>
        <c:ser>
          <c:idx val="2"/>
          <c:order val="2"/>
          <c:tx>
            <c:strRef>
              <c:f>'[1]composite summary'!$D$12</c:f>
              <c:strCache>
                <c:ptCount val="1"/>
                <c:pt idx="0">
                  <c:v>2017 Totals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'[1]composite summary'!$A$13:$A$17</c:f>
              <c:strCache>
                <c:ptCount val="5"/>
                <c:pt idx="0">
                  <c:v>Nat Gas Units &gt; 1MW</c:v>
                </c:pt>
                <c:pt idx="1">
                  <c:v>Diesel/IC Units &gt; 1 MW</c:v>
                </c:pt>
                <c:pt idx="2">
                  <c:v>Solar Units &gt; 1MW</c:v>
                </c:pt>
                <c:pt idx="3">
                  <c:v>Hydro Units &gt; 1MW</c:v>
                </c:pt>
                <c:pt idx="4">
                  <c:v>Landfill Gas/Other Units &gt; 1MW</c:v>
                </c:pt>
              </c:strCache>
            </c:strRef>
          </c:cat>
          <c:val>
            <c:numRef>
              <c:f>'[1]composite summary'!$D$13:$D$17</c:f>
              <c:numCache>
                <c:formatCode>General</c:formatCode>
                <c:ptCount val="5"/>
                <c:pt idx="0">
                  <c:v>53</c:v>
                </c:pt>
                <c:pt idx="1">
                  <c:v>40</c:v>
                </c:pt>
                <c:pt idx="2">
                  <c:v>17</c:v>
                </c:pt>
                <c:pt idx="3">
                  <c:v>4</c:v>
                </c:pt>
                <c:pt idx="4">
                  <c:v>16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45210416"/>
        <c:axId val="245363968"/>
      </c:barChart>
      <c:catAx>
        <c:axId val="2452104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363968"/>
        <c:crosses val="autoZero"/>
        <c:auto val="1"/>
        <c:lblAlgn val="ctr"/>
        <c:lblOffset val="100"/>
        <c:noMultiLvlLbl val="0"/>
      </c:catAx>
      <c:valAx>
        <c:axId val="2453639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52104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0.62201</cdr:x>
      <cdr:y>0.04857</cdr:y>
    </cdr:from>
    <cdr:to>
      <cdr:x>1</cdr:x>
      <cdr:y>0.13135</cdr:y>
    </cdr:to>
    <cdr:sp macro="" textlink="">
      <cdr:nvSpPr>
        <cdr:cNvPr id="2" name="TextBox 8"/>
        <cdr:cNvSpPr txBox="1"/>
      </cdr:nvSpPr>
      <cdr:spPr>
        <a:xfrm xmlns:a="http://schemas.openxmlformats.org/drawingml/2006/main">
          <a:off x="5306288" y="216712"/>
          <a:ext cx="3185552" cy="369332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none" rtlCol="0">
          <a:sp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dirty="0" smtClean="0">
              <a:solidFill>
                <a:srgbClr val="0070C0"/>
              </a:solidFill>
            </a:rPr>
            <a:t>Total growth 2015-2017  62%</a:t>
          </a:r>
          <a:endParaRPr lang="en-US" dirty="0">
            <a:solidFill>
              <a:srgbClr val="0070C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6/13/2018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5032492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Footer text goes here.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1162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733800" y="2667000"/>
            <a:ext cx="510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“Informal</a:t>
            </a:r>
            <a:r>
              <a:rPr lang="en-US" b="1" dirty="0"/>
              <a:t>” </a:t>
            </a:r>
            <a:r>
              <a:rPr lang="en-US" b="1" dirty="0" smtClean="0"/>
              <a:t>Distributed </a:t>
            </a:r>
            <a:r>
              <a:rPr lang="en-US" b="1" dirty="0"/>
              <a:t>Generation </a:t>
            </a:r>
            <a:r>
              <a:rPr lang="en-US" b="1" dirty="0" smtClean="0"/>
              <a:t>Review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 smtClean="0"/>
              <a:t>Includes Registered DG as well as unregistered DG.</a:t>
            </a:r>
          </a:p>
          <a:p>
            <a:endParaRPr lang="en-US" dirty="0"/>
          </a:p>
          <a:p>
            <a:r>
              <a:rPr lang="en-US" dirty="0" smtClean="0"/>
              <a:t>June 15 ,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8770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DER Awareness Issues in ERCOT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4876800" cy="3650687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DER </a:t>
            </a:r>
            <a:r>
              <a:rPr lang="en-US" sz="2000" b="1" dirty="0"/>
              <a:t>&gt;1 MW </a:t>
            </a:r>
            <a:endParaRPr lang="en-US" sz="2000" b="1" dirty="0" smtClean="0"/>
          </a:p>
          <a:p>
            <a:endParaRPr lang="en-US" sz="2000" dirty="0" smtClean="0"/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accent3"/>
                </a:solidFill>
              </a:rPr>
              <a:t>Visible to ERCOT </a:t>
            </a:r>
            <a:r>
              <a:rPr lang="en-US" sz="1800" dirty="0" smtClean="0"/>
              <a:t>-- If </a:t>
            </a:r>
            <a:r>
              <a:rPr lang="en-US" sz="1800" dirty="0"/>
              <a:t>it injects to the </a:t>
            </a:r>
            <a:r>
              <a:rPr lang="en-US" sz="1800" dirty="0" smtClean="0"/>
              <a:t>grid; and</a:t>
            </a:r>
            <a:r>
              <a:rPr lang="en-US" sz="1800" dirty="0"/>
              <a:t> </a:t>
            </a:r>
            <a:r>
              <a:rPr lang="en-US" sz="1800" dirty="0" smtClean="0"/>
              <a:t>is </a:t>
            </a:r>
            <a:r>
              <a:rPr lang="en-US" sz="1800" dirty="0"/>
              <a:t>not registered with PUC as </a:t>
            </a:r>
            <a:r>
              <a:rPr lang="en-US" sz="1800" dirty="0" smtClean="0"/>
              <a:t>Self-Generation then it must register with ERCOT.</a:t>
            </a:r>
          </a:p>
          <a:p>
            <a:pPr marL="457200" lvl="1" indent="0">
              <a:buNone/>
            </a:pPr>
            <a:endParaRPr lang="en-US" sz="1600" dirty="0" smtClean="0"/>
          </a:p>
          <a:p>
            <a:pPr marL="457200" lvl="1" indent="0">
              <a:buNone/>
            </a:pPr>
            <a:r>
              <a:rPr lang="en-US" sz="1800" dirty="0" smtClean="0">
                <a:solidFill>
                  <a:schemeClr val="accent6"/>
                </a:solidFill>
              </a:rPr>
              <a:t>Not Visible </a:t>
            </a:r>
            <a:r>
              <a:rPr lang="en-US" sz="1800" dirty="0" smtClean="0"/>
              <a:t>– If it is behind the meter and does not inject to the grid, then it is not required to register.</a:t>
            </a:r>
            <a:endParaRPr lang="en-US" sz="1800" dirty="0"/>
          </a:p>
          <a:p>
            <a:pPr lvl="2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1000"/>
          <a:stretch/>
        </p:blipFill>
        <p:spPr>
          <a:xfrm>
            <a:off x="5714999" y="815182"/>
            <a:ext cx="2628900" cy="285750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749" r="5725"/>
          <a:stretch/>
        </p:blipFill>
        <p:spPr>
          <a:xfrm>
            <a:off x="5714999" y="3883320"/>
            <a:ext cx="2652346" cy="21953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0968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DER Awareness Issues in ERCOT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077200" cy="4876800"/>
          </a:xfrm>
        </p:spPr>
        <p:txBody>
          <a:bodyPr/>
          <a:lstStyle/>
          <a:p>
            <a:pPr marL="0" indent="0">
              <a:buNone/>
            </a:pPr>
            <a:r>
              <a:rPr lang="en-US" sz="2000" b="1" dirty="0" smtClean="0"/>
              <a:t>DER </a:t>
            </a:r>
            <a:r>
              <a:rPr lang="en-US" sz="2000" b="1" u="sng" dirty="0" smtClean="0"/>
              <a:t>&lt;</a:t>
            </a:r>
            <a:r>
              <a:rPr lang="en-US" sz="2000" b="1" dirty="0" smtClean="0"/>
              <a:t>1 </a:t>
            </a:r>
            <a:r>
              <a:rPr lang="en-US" sz="2000" b="1" dirty="0"/>
              <a:t>MW </a:t>
            </a:r>
            <a:endParaRPr lang="en-US" sz="2000" b="1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sz="1200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 smtClean="0"/>
              <a:t>Investor Owned TDSPs</a:t>
            </a:r>
          </a:p>
          <a:p>
            <a:pPr marL="857250" lvl="2" indent="0">
              <a:buNone/>
            </a:pPr>
            <a:r>
              <a:rPr lang="en-US" sz="1600" dirty="0" smtClean="0"/>
              <a:t>TDSPs </a:t>
            </a:r>
            <a:r>
              <a:rPr lang="en-US" sz="1600" dirty="0"/>
              <a:t>submit updated ESI ID Profile Codes to ERCOT as DG is installed </a:t>
            </a:r>
            <a:endParaRPr lang="en-US" sz="1600" dirty="0" smtClean="0"/>
          </a:p>
          <a:p>
            <a:pPr marL="857250" lvl="2" indent="0">
              <a:buNone/>
            </a:pPr>
            <a:r>
              <a:rPr lang="en-US" sz="1600" dirty="0" smtClean="0"/>
              <a:t>TDSPs submit Annual Interconnection </a:t>
            </a:r>
            <a:r>
              <a:rPr lang="en-US" sz="1600" dirty="0"/>
              <a:t>reports to </a:t>
            </a:r>
            <a:r>
              <a:rPr lang="en-US" sz="1600" dirty="0" smtClean="0"/>
              <a:t>PUC including fuel type.</a:t>
            </a:r>
          </a:p>
          <a:p>
            <a:pPr marL="457200" lvl="1" indent="0">
              <a:buNone/>
            </a:pPr>
            <a:r>
              <a:rPr lang="en-US" sz="1600" dirty="0" smtClean="0">
                <a:solidFill>
                  <a:srgbClr val="00B050"/>
                </a:solidFill>
              </a:rPr>
              <a:t>		</a:t>
            </a:r>
            <a:r>
              <a:rPr lang="en-US" sz="1600" dirty="0" smtClean="0">
                <a:solidFill>
                  <a:schemeClr val="accent3"/>
                </a:solidFill>
              </a:rPr>
              <a:t>Visible </a:t>
            </a:r>
            <a:r>
              <a:rPr lang="en-US" sz="1600" dirty="0">
                <a:solidFill>
                  <a:schemeClr val="accent3"/>
                </a:solidFill>
              </a:rPr>
              <a:t>to ERCOT </a:t>
            </a:r>
            <a:r>
              <a:rPr lang="en-US" sz="1600" dirty="0" smtClean="0">
                <a:solidFill>
                  <a:schemeClr val="accent4"/>
                </a:solidFill>
              </a:rPr>
              <a:t> </a:t>
            </a:r>
            <a:r>
              <a:rPr lang="en-US" sz="1600" dirty="0" smtClean="0"/>
              <a:t>50 kW –&gt; 1 MW      Annual report by premise*</a:t>
            </a:r>
          </a:p>
          <a:p>
            <a:pPr marL="457200" lvl="1" indent="0">
              <a:buNone/>
            </a:pPr>
            <a:r>
              <a:rPr lang="en-US" sz="1600" dirty="0" smtClean="0">
                <a:solidFill>
                  <a:srgbClr val="00B050"/>
                </a:solidFill>
              </a:rPr>
              <a:t>		</a:t>
            </a:r>
            <a:r>
              <a:rPr lang="en-US" sz="1600" dirty="0" smtClean="0">
                <a:solidFill>
                  <a:schemeClr val="accent3"/>
                </a:solidFill>
              </a:rPr>
              <a:t>Visible to ERCOT  </a:t>
            </a:r>
            <a:r>
              <a:rPr lang="en-US" sz="1600" dirty="0" smtClean="0"/>
              <a:t>&lt;50 kW                   Annual report by premise*</a:t>
            </a:r>
          </a:p>
          <a:p>
            <a:pPr marL="1314450" lvl="3" indent="0">
              <a:buNone/>
            </a:pPr>
            <a:r>
              <a:rPr lang="en-US" sz="1400" dirty="0" smtClean="0"/>
              <a:t>	*</a:t>
            </a:r>
            <a:r>
              <a:rPr lang="en-US" sz="1400" i="1" dirty="0" smtClean="0"/>
              <a:t>all units by profile code including those that either never inject, or are not 	capable of injecting to the grid</a:t>
            </a:r>
          </a:p>
          <a:p>
            <a:pPr marL="1314450" lvl="3" indent="0">
              <a:buNone/>
            </a:pPr>
            <a:endParaRPr lang="en-US" sz="1400" i="1" dirty="0" smtClean="0"/>
          </a:p>
          <a:p>
            <a:pPr marL="1314450" lvl="3" indent="0">
              <a:buNone/>
            </a:pPr>
            <a:endParaRPr lang="en-US" sz="1400" i="1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5B6770"/>
                </a:solidFill>
              </a:rPr>
              <a:t>Muni’s and Co-ops (NOIEs) report:</a:t>
            </a:r>
          </a:p>
          <a:p>
            <a:pPr marL="457200" lvl="1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	</a:t>
            </a:r>
            <a:r>
              <a:rPr lang="en-US" sz="1600" dirty="0">
                <a:solidFill>
                  <a:schemeClr val="accent6"/>
                </a:solidFill>
              </a:rPr>
              <a:t>Limited visibility   </a:t>
            </a:r>
            <a:r>
              <a:rPr lang="en-US" sz="1600" dirty="0">
                <a:solidFill>
                  <a:srgbClr val="5B6770"/>
                </a:solidFill>
              </a:rPr>
              <a:t>-  Quarterly reports with aggregated capacity by Load Zone       			50 kW-&gt;1 </a:t>
            </a:r>
            <a:r>
              <a:rPr lang="en-US" sz="1600" dirty="0" smtClean="0">
                <a:solidFill>
                  <a:srgbClr val="5B6770"/>
                </a:solidFill>
              </a:rPr>
              <a:t>MW</a:t>
            </a:r>
            <a:endParaRPr lang="en-US" sz="900" dirty="0" smtClean="0">
              <a:solidFill>
                <a:srgbClr val="5B6770"/>
              </a:solidFill>
            </a:endParaRPr>
          </a:p>
          <a:p>
            <a:pPr marL="457200" lvl="1" indent="0">
              <a:buNone/>
            </a:pPr>
            <a:endParaRPr lang="en-US" sz="800" dirty="0">
              <a:solidFill>
                <a:srgbClr val="5B6770"/>
              </a:solidFill>
            </a:endParaRPr>
          </a:p>
          <a:p>
            <a:pPr marL="457200" lvl="1" indent="0">
              <a:buNone/>
            </a:pPr>
            <a:r>
              <a:rPr lang="en-US" sz="1600" dirty="0">
                <a:solidFill>
                  <a:srgbClr val="FF0000"/>
                </a:solidFill>
              </a:rPr>
              <a:t>	</a:t>
            </a:r>
            <a:r>
              <a:rPr lang="en-US" sz="1600" dirty="0">
                <a:solidFill>
                  <a:schemeClr val="accent6"/>
                </a:solidFill>
              </a:rPr>
              <a:t>Delayed visibility    </a:t>
            </a:r>
            <a:r>
              <a:rPr lang="en-US" sz="1600" dirty="0">
                <a:solidFill>
                  <a:srgbClr val="5B6770"/>
                </a:solidFill>
              </a:rPr>
              <a:t>&lt;50kW EIA annual reports with aggregate data for units, 			50kW -posted by Oct the following year</a:t>
            </a:r>
            <a:r>
              <a:rPr lang="en-US" sz="1600" dirty="0" smtClean="0">
                <a:solidFill>
                  <a:srgbClr val="5B6770"/>
                </a:solidFill>
              </a:rPr>
              <a:t>.</a:t>
            </a:r>
          </a:p>
          <a:p>
            <a:pPr marL="1314450" lvl="3" indent="0">
              <a:buNone/>
            </a:pPr>
            <a:r>
              <a:rPr lang="en-US" sz="1100" dirty="0">
                <a:solidFill>
                  <a:srgbClr val="5B6770"/>
                </a:solidFill>
              </a:rPr>
              <a:t> </a:t>
            </a:r>
            <a:endParaRPr lang="en-US" sz="1600" dirty="0">
              <a:solidFill>
                <a:srgbClr val="5B6770"/>
              </a:solidFill>
            </a:endParaRPr>
          </a:p>
          <a:p>
            <a:pPr marL="1314450" lvl="3" indent="0">
              <a:buNone/>
            </a:pPr>
            <a:endParaRPr lang="en-US" sz="1400" i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495300" y="3733800"/>
            <a:ext cx="8153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95300" y="1371600"/>
            <a:ext cx="8153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955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Chart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2318030"/>
              </p:ext>
            </p:extLst>
          </p:nvPr>
        </p:nvGraphicFramePr>
        <p:xfrm>
          <a:off x="411480" y="973209"/>
          <a:ext cx="8427720" cy="44618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7894"/>
          </a:xfrm>
        </p:spPr>
        <p:txBody>
          <a:bodyPr/>
          <a:lstStyle/>
          <a:p>
            <a:r>
              <a:rPr lang="en-US" sz="2400" dirty="0" smtClean="0"/>
              <a:t>ERCOT Estimated DG Growth 2015-2017 (MW)</a:t>
            </a:r>
            <a:endParaRPr lang="en-US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-1305707" y="4990859"/>
            <a:ext cx="0" cy="1270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846386" y="5435053"/>
            <a:ext cx="7527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5"/>
                </a:solidFill>
              </a:rPr>
              <a:t>Note: This estimate </a:t>
            </a:r>
            <a:r>
              <a:rPr lang="en-US" sz="1400" u="sng" dirty="0" smtClean="0">
                <a:solidFill>
                  <a:schemeClr val="accent5"/>
                </a:solidFill>
              </a:rPr>
              <a:t>includes</a:t>
            </a:r>
            <a:r>
              <a:rPr lang="en-US" sz="1400" dirty="0" smtClean="0">
                <a:solidFill>
                  <a:schemeClr val="accent5"/>
                </a:solidFill>
              </a:rPr>
              <a:t> </a:t>
            </a:r>
            <a:r>
              <a:rPr lang="en-US" sz="1400" i="1" dirty="0" smtClean="0">
                <a:solidFill>
                  <a:schemeClr val="accent5"/>
                </a:solidFill>
              </a:rPr>
              <a:t>informal</a:t>
            </a:r>
            <a:r>
              <a:rPr lang="en-US" sz="1400" dirty="0" smtClean="0">
                <a:solidFill>
                  <a:schemeClr val="accent5"/>
                </a:solidFill>
              </a:rPr>
              <a:t> data reporting by many NOIE’s as well as </a:t>
            </a:r>
            <a:r>
              <a:rPr lang="en-US" sz="1400" u="sng" dirty="0" smtClean="0">
                <a:solidFill>
                  <a:schemeClr val="accent5"/>
                </a:solidFill>
              </a:rPr>
              <a:t>excludes</a:t>
            </a:r>
            <a:r>
              <a:rPr lang="en-US" sz="1400" dirty="0" smtClean="0">
                <a:solidFill>
                  <a:schemeClr val="accent5"/>
                </a:solidFill>
              </a:rPr>
              <a:t> generation data </a:t>
            </a:r>
            <a:r>
              <a:rPr lang="en-US" sz="1400" i="1" dirty="0" smtClean="0">
                <a:solidFill>
                  <a:schemeClr val="accent5"/>
                </a:solidFill>
              </a:rPr>
              <a:t>informally</a:t>
            </a:r>
            <a:r>
              <a:rPr lang="en-US" sz="1400" dirty="0" smtClean="0">
                <a:solidFill>
                  <a:schemeClr val="accent5"/>
                </a:solidFill>
              </a:rPr>
              <a:t> reported by investor owned utilities for generation that would typically be considered backup or emergency generation.</a:t>
            </a:r>
            <a:endParaRPr lang="en-US" dirty="0">
              <a:solidFill>
                <a:schemeClr val="accent5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523529" y="38216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smtClean="0">
                <a:solidFill>
                  <a:schemeClr val="bg1"/>
                </a:solidFill>
              </a:rPr>
              <a:t>31%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07373" y="2983468"/>
            <a:ext cx="7104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 26%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30551" y="2145268"/>
            <a:ext cx="77457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181%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Down Arrow 9"/>
          <p:cNvSpPr/>
          <p:nvPr/>
        </p:nvSpPr>
        <p:spPr>
          <a:xfrm rot="10800000">
            <a:off x="7507373" y="2242434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Down Arrow 11"/>
          <p:cNvSpPr/>
          <p:nvPr/>
        </p:nvSpPr>
        <p:spPr>
          <a:xfrm rot="10800000">
            <a:off x="7505651" y="3084038"/>
            <a:ext cx="45719" cy="187193"/>
          </a:xfrm>
          <a:prstGeom prst="downArrow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Down Arrow 12"/>
          <p:cNvSpPr/>
          <p:nvPr/>
        </p:nvSpPr>
        <p:spPr>
          <a:xfrm rot="10800000">
            <a:off x="7530232" y="3892931"/>
            <a:ext cx="45719" cy="187193"/>
          </a:xfrm>
          <a:prstGeom prst="downArrow">
            <a:avLst/>
          </a:prstGeom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456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9739705"/>
              </p:ext>
            </p:extLst>
          </p:nvPr>
        </p:nvGraphicFramePr>
        <p:xfrm>
          <a:off x="304800" y="854934"/>
          <a:ext cx="8534400" cy="45624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7894"/>
          </a:xfrm>
        </p:spPr>
        <p:txBody>
          <a:bodyPr/>
          <a:lstStyle/>
          <a:p>
            <a:r>
              <a:rPr lang="en-US" sz="2000" dirty="0" smtClean="0"/>
              <a:t>ERCOT Estimated DG Growth by category 2015-2017 (MW)</a:t>
            </a: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-1305707" y="4990859"/>
            <a:ext cx="0" cy="1270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46386" y="5435053"/>
            <a:ext cx="7527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5"/>
                </a:solidFill>
              </a:rPr>
              <a:t>Note: This estimate </a:t>
            </a:r>
            <a:r>
              <a:rPr lang="en-US" sz="1400" u="sng" dirty="0" smtClean="0">
                <a:solidFill>
                  <a:schemeClr val="accent5"/>
                </a:solidFill>
              </a:rPr>
              <a:t>includes</a:t>
            </a:r>
            <a:r>
              <a:rPr lang="en-US" sz="1400" dirty="0" smtClean="0">
                <a:solidFill>
                  <a:schemeClr val="accent5"/>
                </a:solidFill>
              </a:rPr>
              <a:t> </a:t>
            </a:r>
            <a:r>
              <a:rPr lang="en-US" sz="1400" i="1" dirty="0" smtClean="0">
                <a:solidFill>
                  <a:schemeClr val="accent5"/>
                </a:solidFill>
              </a:rPr>
              <a:t>informal</a:t>
            </a:r>
            <a:r>
              <a:rPr lang="en-US" sz="1400" dirty="0" smtClean="0">
                <a:solidFill>
                  <a:schemeClr val="accent5"/>
                </a:solidFill>
              </a:rPr>
              <a:t> data reporting by many NOIE’s as well as </a:t>
            </a:r>
            <a:r>
              <a:rPr lang="en-US" sz="1400" u="sng" dirty="0" smtClean="0">
                <a:solidFill>
                  <a:schemeClr val="accent5"/>
                </a:solidFill>
              </a:rPr>
              <a:t>excludes</a:t>
            </a:r>
            <a:r>
              <a:rPr lang="en-US" sz="1400" dirty="0" smtClean="0">
                <a:solidFill>
                  <a:schemeClr val="accent5"/>
                </a:solidFill>
              </a:rPr>
              <a:t> generation data </a:t>
            </a:r>
            <a:r>
              <a:rPr lang="en-US" sz="1400" i="1" dirty="0" smtClean="0">
                <a:solidFill>
                  <a:schemeClr val="accent5"/>
                </a:solidFill>
              </a:rPr>
              <a:t>informally</a:t>
            </a:r>
            <a:r>
              <a:rPr lang="en-US" sz="1400" dirty="0" smtClean="0">
                <a:solidFill>
                  <a:schemeClr val="accent5"/>
                </a:solidFill>
              </a:rPr>
              <a:t> reported by investor owned utilities for generation that would typically be considered backup or emergency generation.</a:t>
            </a:r>
            <a:endParaRPr lang="en-US" dirty="0">
              <a:solidFill>
                <a:schemeClr val="accent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0829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27894"/>
          </a:xfrm>
        </p:spPr>
        <p:txBody>
          <a:bodyPr/>
          <a:lstStyle/>
          <a:p>
            <a:r>
              <a:rPr lang="en-US" sz="2000" dirty="0" smtClean="0"/>
              <a:t>ERCOT Estimated DG Growth by category 2015-2017 (# units)</a:t>
            </a:r>
            <a:endParaRPr lang="en-US" sz="24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>
            <a:off x="-1305707" y="4990859"/>
            <a:ext cx="0" cy="127075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808286" y="5435053"/>
            <a:ext cx="752742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solidFill>
                  <a:schemeClr val="accent5"/>
                </a:solidFill>
              </a:rPr>
              <a:t>Note: This estimate </a:t>
            </a:r>
            <a:r>
              <a:rPr lang="en-US" sz="1400" u="sng" dirty="0" smtClean="0">
                <a:solidFill>
                  <a:schemeClr val="accent5"/>
                </a:solidFill>
              </a:rPr>
              <a:t>includes</a:t>
            </a:r>
            <a:r>
              <a:rPr lang="en-US" sz="1400" dirty="0" smtClean="0">
                <a:solidFill>
                  <a:schemeClr val="accent5"/>
                </a:solidFill>
              </a:rPr>
              <a:t> </a:t>
            </a:r>
            <a:r>
              <a:rPr lang="en-US" sz="1400" i="1" dirty="0" smtClean="0">
                <a:solidFill>
                  <a:schemeClr val="accent5"/>
                </a:solidFill>
              </a:rPr>
              <a:t>informal</a:t>
            </a:r>
            <a:r>
              <a:rPr lang="en-US" sz="1400" dirty="0" smtClean="0">
                <a:solidFill>
                  <a:schemeClr val="accent5"/>
                </a:solidFill>
              </a:rPr>
              <a:t> data reporting by many NOIE’s as well as </a:t>
            </a:r>
            <a:r>
              <a:rPr lang="en-US" sz="1400" u="sng" dirty="0" smtClean="0">
                <a:solidFill>
                  <a:schemeClr val="accent5"/>
                </a:solidFill>
              </a:rPr>
              <a:t>excludes</a:t>
            </a:r>
            <a:r>
              <a:rPr lang="en-US" sz="1400" dirty="0" smtClean="0">
                <a:solidFill>
                  <a:schemeClr val="accent5"/>
                </a:solidFill>
              </a:rPr>
              <a:t> generation data </a:t>
            </a:r>
            <a:r>
              <a:rPr lang="en-US" sz="1400" i="1" dirty="0" smtClean="0">
                <a:solidFill>
                  <a:schemeClr val="accent5"/>
                </a:solidFill>
              </a:rPr>
              <a:t>informally</a:t>
            </a:r>
            <a:r>
              <a:rPr lang="en-US" sz="1400" dirty="0" smtClean="0">
                <a:solidFill>
                  <a:schemeClr val="accent5"/>
                </a:solidFill>
              </a:rPr>
              <a:t> reported by investor owned utilities for generation that would typically be considered backup or emergency generation.</a:t>
            </a:r>
            <a:endParaRPr lang="en-US" dirty="0">
              <a:solidFill>
                <a:schemeClr val="accent5"/>
              </a:solidFill>
            </a:endParaRPr>
          </a:p>
        </p:txBody>
      </p:sp>
      <p:graphicFrame>
        <p:nvGraphicFramePr>
          <p:cNvPr id="10" name="Chart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64674878"/>
              </p:ext>
            </p:extLst>
          </p:nvPr>
        </p:nvGraphicFramePr>
        <p:xfrm>
          <a:off x="443487" y="761148"/>
          <a:ext cx="3984601" cy="46843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11" name="Chart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7271701"/>
              </p:ext>
            </p:extLst>
          </p:nvPr>
        </p:nvGraphicFramePr>
        <p:xfrm>
          <a:off x="4691100" y="771576"/>
          <a:ext cx="4213200" cy="466347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/>
          <p:cNvCxnSpPr/>
          <p:nvPr/>
        </p:nvCxnSpPr>
        <p:spPr>
          <a:xfrm>
            <a:off x="4572000" y="990600"/>
            <a:ext cx="0" cy="400025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34723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C0E9AA12-8AF9-4AA6-90FE-24669859CDF3}">
  <ds:schemaRefs>
    <ds:schemaRef ds:uri="c34af464-7aa1-4edd-9be4-83dffc1cb926"/>
    <ds:schemaRef ds:uri="http://schemas.microsoft.com/office/2006/metadata/properties"/>
    <ds:schemaRef ds:uri="http://purl.org/dc/terms/"/>
    <ds:schemaRef ds:uri="http://www.w3.org/XML/1998/namespace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574</TotalTime>
  <Words>288</Words>
  <Application>Microsoft Office PowerPoint</Application>
  <PresentationFormat>On-screen Show (4:3)</PresentationFormat>
  <Paragraphs>45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1_Custom Design</vt:lpstr>
      <vt:lpstr>Office Theme</vt:lpstr>
      <vt:lpstr>2_Custom Design</vt:lpstr>
      <vt:lpstr>PowerPoint Presentation</vt:lpstr>
      <vt:lpstr>Existing DER Awareness Issues in ERCOT</vt:lpstr>
      <vt:lpstr>Existing DER Awareness Issues in ERCOT</vt:lpstr>
      <vt:lpstr>ERCOT Estimated DG Growth 2015-2017 (MW)</vt:lpstr>
      <vt:lpstr>ERCOT Estimated DG Growth by category 2015-2017 (MW)</vt:lpstr>
      <vt:lpstr>ERCOT Estimated DG Growth by category 2015-2017 (# units)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Stice, Clayton</cp:lastModifiedBy>
  <cp:revision>66</cp:revision>
  <cp:lastPrinted>2016-01-21T20:53:15Z</cp:lastPrinted>
  <dcterms:created xsi:type="dcterms:W3CDTF">2016-01-21T15:20:31Z</dcterms:created>
  <dcterms:modified xsi:type="dcterms:W3CDTF">2018-06-13T20:27:46Z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</Properties>
</file>