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40"/>
  </p:notesMasterIdLst>
  <p:handoutMasterIdLst>
    <p:handoutMasterId r:id="rId41"/>
  </p:handoutMasterIdLst>
  <p:sldIdLst>
    <p:sldId id="260" r:id="rId7"/>
    <p:sldId id="258" r:id="rId8"/>
    <p:sldId id="263" r:id="rId9"/>
    <p:sldId id="272" r:id="rId10"/>
    <p:sldId id="262" r:id="rId11"/>
    <p:sldId id="264" r:id="rId12"/>
    <p:sldId id="291" r:id="rId13"/>
    <p:sldId id="265" r:id="rId14"/>
    <p:sldId id="271" r:id="rId15"/>
    <p:sldId id="273" r:id="rId16"/>
    <p:sldId id="274" r:id="rId17"/>
    <p:sldId id="266" r:id="rId18"/>
    <p:sldId id="275" r:id="rId19"/>
    <p:sldId id="267" r:id="rId20"/>
    <p:sldId id="278" r:id="rId21"/>
    <p:sldId id="279" r:id="rId22"/>
    <p:sldId id="268" r:id="rId23"/>
    <p:sldId id="280" r:id="rId24"/>
    <p:sldId id="281" r:id="rId25"/>
    <p:sldId id="269" r:id="rId26"/>
    <p:sldId id="282" r:id="rId27"/>
    <p:sldId id="283" r:id="rId28"/>
    <p:sldId id="270" r:id="rId29"/>
    <p:sldId id="284" r:id="rId30"/>
    <p:sldId id="285" r:id="rId31"/>
    <p:sldId id="295" r:id="rId32"/>
    <p:sldId id="286" r:id="rId33"/>
    <p:sldId id="293" r:id="rId34"/>
    <p:sldId id="287" r:id="rId35"/>
    <p:sldId id="288" r:id="rId36"/>
    <p:sldId id="305" r:id="rId37"/>
    <p:sldId id="289" r:id="rId38"/>
    <p:sldId id="290" r:id="rId3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arratano, Alex" initials="GA" lastIdx="1" clrIdx="0">
    <p:extLst>
      <p:ext uri="{19B8F6BF-5375-455C-9EA6-DF929625EA0E}">
        <p15:presenceInfo xmlns:p15="http://schemas.microsoft.com/office/powerpoint/2012/main" userId="S-1-5-21-639947351-343809578-3807592339-4001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214" autoAdjust="0"/>
  </p:normalViewPr>
  <p:slideViewPr>
    <p:cSldViewPr showGuides="1">
      <p:cViewPr varScale="1">
        <p:scale>
          <a:sx n="116" d="100"/>
          <a:sy n="116" d="100"/>
        </p:scale>
        <p:origin x="1386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commentAuthors" Target="commentAuthor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3/12/18</a:t>
            </a:r>
            <a:r>
              <a:rPr lang="en-US" baseline="0" dirty="0" smtClean="0"/>
              <a:t> – Integral ACE Time Constant Changed from 60 min to 45 min</a:t>
            </a:r>
          </a:p>
          <a:p>
            <a:r>
              <a:rPr lang="en-US" baseline="0" dirty="0" smtClean="0"/>
              <a:t>5/17/18 - K4 Changed from 0.3 to 0.2 and K5 Changed from 0.4 to 0.5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5379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Min,Max</a:t>
            </a:r>
            <a:r>
              <a:rPr lang="en-US" dirty="0" smtClean="0"/>
              <a:t>,</a:t>
            </a:r>
            <a:r>
              <a:rPr lang="en-US" baseline="0" dirty="0" smtClean="0"/>
              <a:t> 10</a:t>
            </a:r>
            <a:r>
              <a:rPr lang="en-US" baseline="30000" dirty="0" smtClean="0"/>
              <a:t>th</a:t>
            </a:r>
            <a:r>
              <a:rPr lang="en-US" baseline="0" dirty="0" smtClean="0"/>
              <a:t>, 90</a:t>
            </a:r>
            <a:r>
              <a:rPr lang="en-US" baseline="30000" dirty="0" smtClean="0"/>
              <a:t>th</a:t>
            </a:r>
            <a:r>
              <a:rPr lang="en-US" baseline="0" dirty="0" smtClean="0"/>
              <a:t> percentile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13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98575"/>
          </a:xfrm>
          <a:prstGeom prst="rect">
            <a:avLst/>
          </a:prstGeom>
        </p:spPr>
        <p:txBody>
          <a:bodyPr/>
          <a:lstStyle>
            <a:lvl1pPr algn="l">
              <a:defRPr sz="3200" b="1" cap="sm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81400"/>
            <a:ext cx="7772400" cy="2057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512064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Regulation Bias Analysis Post SCR-773</a:t>
            </a:r>
          </a:p>
          <a:p>
            <a:r>
              <a:rPr lang="en-US" dirty="0" smtClean="0"/>
              <a:t>May </a:t>
            </a:r>
            <a:r>
              <a:rPr lang="en-US" dirty="0" smtClean="0"/>
              <a:t>2018</a:t>
            </a:r>
          </a:p>
          <a:p>
            <a:endParaRPr lang="en-US" dirty="0"/>
          </a:p>
          <a:p>
            <a:r>
              <a:rPr lang="en-US" dirty="0" smtClean="0"/>
              <a:t>ERCOT</a:t>
            </a:r>
            <a:endParaRPr lang="en-US" dirty="0"/>
          </a:p>
          <a:p>
            <a:r>
              <a:rPr lang="en-US" dirty="0" smtClean="0"/>
              <a:t>Operations Planning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PDCWG | </a:t>
            </a:r>
            <a:r>
              <a:rPr lang="en-US" dirty="0" smtClean="0"/>
              <a:t>June 13</a:t>
            </a:r>
            <a:r>
              <a:rPr lang="en-US" baseline="30000" dirty="0" smtClean="0"/>
              <a:t>th</a:t>
            </a:r>
            <a:r>
              <a:rPr lang="en-US" dirty="0" smtClean="0"/>
              <a:t>, </a:t>
            </a:r>
            <a:r>
              <a:rPr lang="en-US" dirty="0" smtClean="0"/>
              <a:t>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2601" y="838200"/>
            <a:ext cx="8338797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364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2601" y="838200"/>
            <a:ext cx="8338797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66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Metric 2</a:t>
            </a:r>
            <a:r>
              <a:rPr lang="en-US" dirty="0"/>
              <a:t>: Total Regulation Deployed Comparisons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Set target of </a:t>
            </a:r>
            <a:r>
              <a:rPr lang="en-US" u="sng" dirty="0"/>
              <a:t>50MW</a:t>
            </a:r>
            <a:r>
              <a:rPr lang="en-US" dirty="0"/>
              <a:t> for total regulation deployed by hour for peak </a:t>
            </a:r>
            <a:r>
              <a:rPr lang="en-US" dirty="0" smtClean="0"/>
              <a:t>hours.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30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2601" y="838200"/>
            <a:ext cx="8338797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91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u="sng" dirty="0"/>
              <a:t>Metric 3</a:t>
            </a:r>
            <a:r>
              <a:rPr lang="en-US" sz="3200" dirty="0"/>
              <a:t>: 15-min Intervals Where Both REGUP/REGDN Were Deployed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Set target of 85% for the number of intervals where regulation deployment was both up and </a:t>
            </a:r>
            <a:r>
              <a:rPr lang="en-US" dirty="0" smtClean="0"/>
              <a:t>down for peak hours.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94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“Zero” Crossing Regulation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1292" y="838200"/>
            <a:ext cx="5581416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95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“Zero” Crossing </a:t>
            </a:r>
            <a:r>
              <a:rPr lang="en-US" dirty="0" smtClean="0"/>
              <a:t>Regulation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8265" y="2256737"/>
            <a:ext cx="8187470" cy="22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78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Metric 4: Regulation Exhaustion Rate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Track the regulation exhaustion rate for all hours (not to exceed 1.2</a:t>
            </a:r>
            <a:r>
              <a:rPr lang="en-US" dirty="0" smtClean="0"/>
              <a:t>%.)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00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Exhaustion 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70349"/>
            <a:ext cx="8534400" cy="505697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0" y="1828800"/>
            <a:ext cx="2551782" cy="763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19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Exhaustion 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68568"/>
            <a:ext cx="8534400" cy="506053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6400" y="1752600"/>
            <a:ext cx="2932782" cy="847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79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Discussion Points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Current GTBD </a:t>
            </a:r>
            <a:r>
              <a:rPr lang="en-US" sz="2000" dirty="0" smtClean="0"/>
              <a:t>Parameters &amp; References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Metric to measure Regulation bias and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Deployed comparison </a:t>
            </a:r>
            <a:r>
              <a:rPr lang="en-US" sz="2000" dirty="0" smtClean="0"/>
              <a:t>for last three months.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Total Regulation (net) Deployed Comparison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Deployed 15-minute interval comparison by each hour for </a:t>
            </a:r>
            <a:r>
              <a:rPr lang="en-US" sz="2000" dirty="0" smtClean="0"/>
              <a:t>2016, 2017, </a:t>
            </a:r>
            <a:r>
              <a:rPr lang="en-US" sz="2000" dirty="0"/>
              <a:t>and </a:t>
            </a:r>
            <a:r>
              <a:rPr lang="en-US" sz="2000" dirty="0" smtClean="0"/>
              <a:t>2018 </a:t>
            </a:r>
            <a:r>
              <a:rPr lang="en-US" sz="2000" dirty="0"/>
              <a:t>months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Exhaustion Rate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Regulation bias for consecutive 5-min SCED intervals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Time Error &amp; Contributing Factors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/>
              <a:t>Metric 5</a:t>
            </a:r>
            <a:r>
              <a:rPr lang="en-US" dirty="0"/>
              <a:t>: Stats on REGUP Bias for Consecutive 5-min Intervals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Using a 50MW filter, target 15 occurrences or less per month for regulation bias of six or more consecutive 5-minute intervals for peak </a:t>
            </a:r>
            <a:r>
              <a:rPr lang="en-US" dirty="0" smtClean="0"/>
              <a:t>hours.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639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Bias for Consecutive SCED Intervals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993896"/>
            <a:ext cx="8534400" cy="480988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1524000"/>
            <a:ext cx="2589976" cy="882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035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Bias for Consecutive SCED Intervals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971147"/>
            <a:ext cx="8534400" cy="485538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5600" y="1676400"/>
            <a:ext cx="3047176" cy="980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29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Time Error and Contributing Factors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Accumulated Time Error, Load Ramp, Start-Up/Shut-Down Hours, STLF Error, </a:t>
            </a:r>
            <a:r>
              <a:rPr lang="en-US" dirty="0" smtClean="0"/>
              <a:t>and Expected </a:t>
            </a:r>
            <a:r>
              <a:rPr lang="en-US" dirty="0"/>
              <a:t>Generation </a:t>
            </a:r>
            <a:r>
              <a:rPr lang="en-US" dirty="0" smtClean="0"/>
              <a:t>Deviation.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06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Error Accumulation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0436" y="838200"/>
            <a:ext cx="8363127" cy="5121275"/>
          </a:xfrm>
          <a:prstGeom prst="rect">
            <a:avLst/>
          </a:prstGeom>
        </p:spPr>
      </p:pic>
      <p:cxnSp>
        <p:nvCxnSpPr>
          <p:cNvPr id="9" name="Straight Arrow Connector 8"/>
          <p:cNvCxnSpPr>
            <a:stCxn id="11" idx="3"/>
          </p:cNvCxnSpPr>
          <p:nvPr/>
        </p:nvCxnSpPr>
        <p:spPr>
          <a:xfrm flipV="1">
            <a:off x="7772400" y="1426207"/>
            <a:ext cx="425063" cy="7619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315200" y="1371600"/>
            <a:ext cx="457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FF0000"/>
                </a:solidFill>
              </a:rPr>
              <a:t>19.6</a:t>
            </a:r>
            <a:endParaRPr lang="en-US" sz="1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13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68568"/>
            <a:ext cx="8534400" cy="5060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12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Load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26</a:t>
            </a:fld>
            <a:endParaRPr lang="en-US"/>
          </a:p>
        </p:txBody>
      </p:sp>
      <p:grpSp>
        <p:nvGrpSpPr>
          <p:cNvPr id="48" name="Group 47"/>
          <p:cNvGrpSpPr/>
          <p:nvPr/>
        </p:nvGrpSpPr>
        <p:grpSpPr>
          <a:xfrm>
            <a:off x="1837565" y="5562600"/>
            <a:ext cx="2734435" cy="304800"/>
            <a:chOff x="1837565" y="5562600"/>
            <a:chExt cx="2734435" cy="304800"/>
          </a:xfrm>
        </p:grpSpPr>
        <p:cxnSp>
          <p:nvCxnSpPr>
            <p:cNvPr id="22" name="Elbow Connector 21"/>
            <p:cNvCxnSpPr/>
            <p:nvPr/>
          </p:nvCxnSpPr>
          <p:spPr>
            <a:xfrm>
              <a:off x="3496434" y="5562600"/>
              <a:ext cx="931933" cy="304800"/>
            </a:xfrm>
            <a:prstGeom prst="bentConnector3">
              <a:avLst>
                <a:gd name="adj1" fmla="val 113386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Elbow Connector 27"/>
            <p:cNvCxnSpPr/>
            <p:nvPr/>
          </p:nvCxnSpPr>
          <p:spPr>
            <a:xfrm rot="10800000" flipV="1">
              <a:off x="1837566" y="5574064"/>
              <a:ext cx="1058035" cy="293336"/>
            </a:xfrm>
            <a:prstGeom prst="bentConnector3">
              <a:avLst>
                <a:gd name="adj1" fmla="val 98184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1837565" y="5867400"/>
              <a:ext cx="2734435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4662866" y="5557880"/>
            <a:ext cx="2681669" cy="316938"/>
            <a:chOff x="4662866" y="5557880"/>
            <a:chExt cx="2681669" cy="316938"/>
          </a:xfrm>
        </p:grpSpPr>
        <p:cxnSp>
          <p:nvCxnSpPr>
            <p:cNvPr id="16" name="Elbow Connector 15"/>
            <p:cNvCxnSpPr/>
            <p:nvPr/>
          </p:nvCxnSpPr>
          <p:spPr>
            <a:xfrm>
              <a:off x="6477000" y="5557881"/>
              <a:ext cx="867535" cy="309519"/>
            </a:xfrm>
            <a:prstGeom prst="bentConnector3">
              <a:avLst>
                <a:gd name="adj1" fmla="val 99436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Elbow Connector 25"/>
            <p:cNvCxnSpPr/>
            <p:nvPr/>
          </p:nvCxnSpPr>
          <p:spPr>
            <a:xfrm rot="10800000" flipV="1">
              <a:off x="4662867" y="5557880"/>
              <a:ext cx="832974" cy="309520"/>
            </a:xfrm>
            <a:prstGeom prst="bentConnector3">
              <a:avLst>
                <a:gd name="adj1" fmla="val 103430"/>
              </a:avLst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4662866" y="5867400"/>
              <a:ext cx="2681669" cy="741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64999"/>
            <a:ext cx="8534400" cy="5067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6923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Ramp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64999"/>
            <a:ext cx="8534400" cy="5067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92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 Profile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5696" y="838200"/>
            <a:ext cx="8472607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9806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Start-Up &amp; Shut-Down Hours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86262"/>
            <a:ext cx="8534400" cy="502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83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GTBD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62037" y="874712"/>
            <a:ext cx="7019925" cy="504825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038600" y="3733800"/>
            <a:ext cx="9144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038600" y="5105400"/>
            <a:ext cx="9144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70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Short-Term Load Forecast Error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50623"/>
            <a:ext cx="8534400" cy="5096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88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STLF Error Chart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65021" y="838200"/>
            <a:ext cx="8413958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4962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</a:t>
            </a:r>
            <a:r>
              <a:rPr lang="en-US" dirty="0"/>
              <a:t>G</a:t>
            </a:r>
            <a:r>
              <a:rPr lang="en-US" dirty="0" smtClean="0"/>
              <a:t>eneration Deviation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889772"/>
            <a:ext cx="8534400" cy="501813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1447800"/>
            <a:ext cx="3845009" cy="660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86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24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3949" y="2294807"/>
            <a:ext cx="6296101" cy="2208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49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Metrics </a:t>
            </a:r>
            <a:r>
              <a:rPr lang="en-US" b="1" dirty="0"/>
              <a:t>to Measure </a:t>
            </a:r>
            <a:r>
              <a:rPr lang="en-US" b="1" dirty="0" smtClean="0"/>
              <a:t>SCR-773 Performance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Trend and monitor the regulation deployed by </a:t>
            </a:r>
            <a:r>
              <a:rPr lang="en-US" sz="2000" dirty="0" smtClean="0"/>
              <a:t>hour.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Set target of 50 MW for total regulation deployed by hour for peak </a:t>
            </a:r>
            <a:r>
              <a:rPr lang="en-US" sz="2000" dirty="0" smtClean="0"/>
              <a:t>hours.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Set </a:t>
            </a:r>
            <a:r>
              <a:rPr lang="en-US" sz="2000" dirty="0"/>
              <a:t>target of 85% for the number of  intervals where regulation deployment  was both up and down </a:t>
            </a:r>
            <a:r>
              <a:rPr lang="en-US" sz="2000" dirty="0" smtClean="0"/>
              <a:t>for </a:t>
            </a:r>
            <a:r>
              <a:rPr lang="en-US" sz="2000" dirty="0"/>
              <a:t>peak </a:t>
            </a:r>
            <a:r>
              <a:rPr lang="en-US" sz="2000" dirty="0" smtClean="0"/>
              <a:t>hours.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 smtClean="0"/>
              <a:t>Track </a:t>
            </a:r>
            <a:r>
              <a:rPr lang="en-US" sz="2000" dirty="0"/>
              <a:t>the Regulation exhaustion rate for all hours (not to exceed &lt;1.2</a:t>
            </a:r>
            <a:r>
              <a:rPr lang="en-US" sz="2000" dirty="0" smtClean="0"/>
              <a:t>%).</a:t>
            </a:r>
            <a:endParaRPr lang="en-US" sz="2000" dirty="0"/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Using a 50MW filter, target 15 occurrences or less per month for regulation bias of six or more consecutive 5 minute intervals for peak </a:t>
            </a:r>
            <a:r>
              <a:rPr lang="en-US" sz="2000" dirty="0" smtClean="0"/>
              <a:t>hours.</a:t>
            </a:r>
            <a:endParaRPr lang="en-US" sz="2000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3613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dirty="0"/>
              <a:t>Total Regulation Deployed Comparison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Total regulation deployed for the last three months.</a:t>
            </a:r>
          </a:p>
        </p:txBody>
      </p:sp>
    </p:spTree>
    <p:extLst>
      <p:ext uri="{BB962C8B-B14F-4D97-AF65-F5344CB8AC3E}">
        <p14:creationId xmlns:p14="http://schemas.microsoft.com/office/powerpoint/2010/main" val="81716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Total Regulation Deployed Comparison - Monthly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9345" y="838200"/>
            <a:ext cx="8525310" cy="5121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76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b="1" u="sng" dirty="0"/>
              <a:t>Metric 1</a:t>
            </a:r>
            <a:r>
              <a:rPr lang="en-US" b="1" dirty="0"/>
              <a:t>: Regulation Deployed Comparisons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Trend and monitor the regulation deployed by hour.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03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Regulation Deployed 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2584" y="943322"/>
            <a:ext cx="6638832" cy="4911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67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www.w3.org/XML/1998/namespace"/>
    <ds:schemaRef ds:uri="http://purl.org/dc/elements/1.1/"/>
    <ds:schemaRef ds:uri="c34af464-7aa1-4edd-9be4-83dffc1cb926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22436</TotalTime>
  <Words>473</Words>
  <Application>Microsoft Office PowerPoint</Application>
  <PresentationFormat>On-screen Show (4:3)</PresentationFormat>
  <Paragraphs>90</Paragraphs>
  <Slides>33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PowerPoint Presentation</vt:lpstr>
      <vt:lpstr>Current GTBD Parameters</vt:lpstr>
      <vt:lpstr>References</vt:lpstr>
      <vt:lpstr>PowerPoint Presentation</vt:lpstr>
      <vt:lpstr>Total Regulation Deployed Comparison</vt:lpstr>
      <vt:lpstr>Total Regulation Deployed Comparison - Monthly</vt:lpstr>
      <vt:lpstr>Metric 1: Regulation Deployed Comparisons</vt:lpstr>
      <vt:lpstr>Regulation Deployed Comparison</vt:lpstr>
      <vt:lpstr>Regulation Deployed Comparison</vt:lpstr>
      <vt:lpstr>Regulation Deployed Comparison</vt:lpstr>
      <vt:lpstr>Metric 2: Total Regulation Deployed Comparisons</vt:lpstr>
      <vt:lpstr>Total Regulation Deployed Comparison</vt:lpstr>
      <vt:lpstr>Metric 3: 15-min Intervals Where Both REGUP/REGDN Were Deployed</vt:lpstr>
      <vt:lpstr>“Zero” Crossing Regulation</vt:lpstr>
      <vt:lpstr>“Zero” Crossing Regulation</vt:lpstr>
      <vt:lpstr>Metric 4: Regulation Exhaustion Rate</vt:lpstr>
      <vt:lpstr>Regulation Exhaustion Rate</vt:lpstr>
      <vt:lpstr>Regulation Exhaustion Rate</vt:lpstr>
      <vt:lpstr>Metric 5: Stats on REGUP Bias for Consecutive 5-min Intervals</vt:lpstr>
      <vt:lpstr>Regulation Bias for Consecutive SCED Intervals</vt:lpstr>
      <vt:lpstr>Regulation Bias for Consecutive SCED Intervals</vt:lpstr>
      <vt:lpstr>Time Error and Contributing Factors</vt:lpstr>
      <vt:lpstr>Time Error Accumulation</vt:lpstr>
      <vt:lpstr>Load Profile</vt:lpstr>
      <vt:lpstr>Net Load Profile</vt:lpstr>
      <vt:lpstr>Load Ramp</vt:lpstr>
      <vt:lpstr>Wind Profile</vt:lpstr>
      <vt:lpstr>Start-Up &amp; Shut-Down Hours</vt:lpstr>
      <vt:lpstr>Short-Term Load Forecast Error</vt:lpstr>
      <vt:lpstr>STLF Error Chart</vt:lpstr>
      <vt:lpstr>Expected Generation Deviation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Alex Giarratano</cp:lastModifiedBy>
  <cp:revision>310</cp:revision>
  <cp:lastPrinted>2016-01-21T20:53:15Z</cp:lastPrinted>
  <dcterms:created xsi:type="dcterms:W3CDTF">2016-01-21T15:20:31Z</dcterms:created>
  <dcterms:modified xsi:type="dcterms:W3CDTF">2018-06-12T19:47:12Z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