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7" r:id="rId2"/>
    <p:sldMasterId id="2147483669" r:id="rId3"/>
    <p:sldMasterId id="2147483688" r:id="rId4"/>
  </p:sldMasterIdLst>
  <p:notesMasterIdLst>
    <p:notesMasterId r:id="rId60"/>
  </p:notesMasterIdLst>
  <p:handoutMasterIdLst>
    <p:handoutMasterId r:id="rId61"/>
  </p:handoutMasterIdLst>
  <p:sldIdLst>
    <p:sldId id="282" r:id="rId5"/>
    <p:sldId id="292" r:id="rId6"/>
    <p:sldId id="300" r:id="rId7"/>
    <p:sldId id="301" r:id="rId8"/>
    <p:sldId id="302" r:id="rId9"/>
    <p:sldId id="303" r:id="rId10"/>
    <p:sldId id="304" r:id="rId11"/>
    <p:sldId id="338" r:id="rId12"/>
    <p:sldId id="339" r:id="rId13"/>
    <p:sldId id="305" r:id="rId14"/>
    <p:sldId id="320" r:id="rId15"/>
    <p:sldId id="306" r:id="rId16"/>
    <p:sldId id="321" r:id="rId17"/>
    <p:sldId id="322" r:id="rId18"/>
    <p:sldId id="307" r:id="rId19"/>
    <p:sldId id="323" r:id="rId20"/>
    <p:sldId id="308" r:id="rId21"/>
    <p:sldId id="340" r:id="rId22"/>
    <p:sldId id="355" r:id="rId23"/>
    <p:sldId id="337" r:id="rId24"/>
    <p:sldId id="312" r:id="rId25"/>
    <p:sldId id="330" r:id="rId26"/>
    <p:sldId id="311" r:id="rId27"/>
    <p:sldId id="331" r:id="rId28"/>
    <p:sldId id="341" r:id="rId29"/>
    <p:sldId id="342" r:id="rId30"/>
    <p:sldId id="343" r:id="rId31"/>
    <p:sldId id="313" r:id="rId32"/>
    <p:sldId id="332" r:id="rId33"/>
    <p:sldId id="314" r:id="rId34"/>
    <p:sldId id="310" r:id="rId35"/>
    <p:sldId id="315" r:id="rId36"/>
    <p:sldId id="333" r:id="rId37"/>
    <p:sldId id="344" r:id="rId38"/>
    <p:sldId id="345" r:id="rId39"/>
    <p:sldId id="346" r:id="rId40"/>
    <p:sldId id="347" r:id="rId41"/>
    <p:sldId id="316" r:id="rId42"/>
    <p:sldId id="334" r:id="rId43"/>
    <p:sldId id="317" r:id="rId44"/>
    <p:sldId id="335" r:id="rId45"/>
    <p:sldId id="348" r:id="rId46"/>
    <p:sldId id="349" r:id="rId47"/>
    <p:sldId id="318" r:id="rId48"/>
    <p:sldId id="336" r:id="rId49"/>
    <p:sldId id="351" r:id="rId50"/>
    <p:sldId id="324" r:id="rId51"/>
    <p:sldId id="326" r:id="rId52"/>
    <p:sldId id="325" r:id="rId53"/>
    <p:sldId id="350" r:id="rId54"/>
    <p:sldId id="327" r:id="rId55"/>
    <p:sldId id="328" r:id="rId56"/>
    <p:sldId id="352" r:id="rId57"/>
    <p:sldId id="353" r:id="rId58"/>
    <p:sldId id="291" r:id="rId59"/>
  </p:sldIdLst>
  <p:sldSz cx="9144000" cy="6858000" type="screen4x3"/>
  <p:notesSz cx="7010400" cy="92964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AFF2D4-0BCD-4F37-A0BC-AD4456E0A0F0}">
          <p14:sldIdLst>
            <p14:sldId id="282"/>
            <p14:sldId id="292"/>
            <p14:sldId id="300"/>
            <p14:sldId id="301"/>
            <p14:sldId id="302"/>
            <p14:sldId id="303"/>
            <p14:sldId id="304"/>
            <p14:sldId id="338"/>
            <p14:sldId id="339"/>
            <p14:sldId id="305"/>
            <p14:sldId id="320"/>
            <p14:sldId id="306"/>
            <p14:sldId id="321"/>
            <p14:sldId id="322"/>
            <p14:sldId id="307"/>
            <p14:sldId id="323"/>
            <p14:sldId id="308"/>
            <p14:sldId id="340"/>
            <p14:sldId id="355"/>
            <p14:sldId id="337"/>
            <p14:sldId id="312"/>
            <p14:sldId id="330"/>
            <p14:sldId id="311"/>
            <p14:sldId id="331"/>
            <p14:sldId id="341"/>
            <p14:sldId id="342"/>
            <p14:sldId id="343"/>
            <p14:sldId id="313"/>
            <p14:sldId id="332"/>
            <p14:sldId id="314"/>
            <p14:sldId id="310"/>
            <p14:sldId id="315"/>
            <p14:sldId id="333"/>
            <p14:sldId id="344"/>
            <p14:sldId id="345"/>
            <p14:sldId id="346"/>
            <p14:sldId id="347"/>
            <p14:sldId id="316"/>
            <p14:sldId id="334"/>
            <p14:sldId id="317"/>
            <p14:sldId id="335"/>
            <p14:sldId id="348"/>
            <p14:sldId id="349"/>
            <p14:sldId id="318"/>
            <p14:sldId id="336"/>
            <p14:sldId id="351"/>
            <p14:sldId id="324"/>
            <p14:sldId id="326"/>
            <p14:sldId id="325"/>
            <p14:sldId id="350"/>
            <p14:sldId id="327"/>
            <p14:sldId id="328"/>
            <p14:sldId id="352"/>
            <p14:sldId id="353"/>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5B6770"/>
    <a:srgbClr val="EAEAEA"/>
    <a:srgbClr val="FFDBB7"/>
    <a:srgbClr val="FF8200"/>
    <a:srgbClr val="FFD100"/>
    <a:srgbClr val="26D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5956" autoAdjust="0"/>
  </p:normalViewPr>
  <p:slideViewPr>
    <p:cSldViewPr showGuides="1">
      <p:cViewPr varScale="1">
        <p:scale>
          <a:sx n="89" d="100"/>
          <a:sy n="89" d="100"/>
        </p:scale>
        <p:origin x="1171" y="82"/>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dgm:spPr/>
      <dgm:t>
        <a:bodyPr/>
        <a:lstStyle/>
        <a:p>
          <a:pPr algn="ctr"/>
          <a:r>
            <a:rPr lang="en-US" dirty="0"/>
            <a:t>12/1 MVO </a:t>
          </a:r>
          <a:r>
            <a:rPr lang="en-US" b="1" dirty="0" smtClean="0"/>
            <a:t>CR </a:t>
          </a:r>
          <a:r>
            <a:rPr lang="en-US" b="1" dirty="0"/>
            <a:t>A</a:t>
          </a:r>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dgm:spPr/>
      <dgm:t>
        <a:bodyPr/>
        <a:lstStyle/>
        <a:p>
          <a:r>
            <a:rPr lang="en-US"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dgm:spPr/>
      <dgm:t>
        <a:bodyPr/>
        <a:lstStyle/>
        <a:p>
          <a:pPr algn="ctr"/>
          <a:r>
            <a:rPr lang="en-US" dirty="0"/>
            <a:t>12/4 SWI </a:t>
          </a:r>
          <a:r>
            <a:rPr lang="en-US" b="1" dirty="0" smtClean="0"/>
            <a:t>CR </a:t>
          </a:r>
          <a:r>
            <a:rPr lang="en-US" b="1" dirty="0"/>
            <a:t>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dgm:spPr/>
      <dgm:t>
        <a:bodyPr/>
        <a:lstStyle/>
        <a:p>
          <a:r>
            <a:rPr lang="en-US"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dgm:spPr/>
    </dgm:pt>
    <dgm:pt modelId="{B1595C89-6C70-4D10-B5A0-39363024F3FF}" type="pres">
      <dgm:prSet presAssocID="{67345CDA-10D7-456A-AF08-4129D9CBF11C}" presName="parTx" presStyleLbl="revTx" presStyleIdx="0" presStyleCnt="6" custAng="3900000" custLinFactNeighborX="-33146" custLinFactNeighborY="13428"/>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dgm:spPr/>
    </dgm:pt>
    <dgm:pt modelId="{08F8DF20-D885-4F64-82B7-0E30D970B8F0}" type="pres">
      <dgm:prSet presAssocID="{E07BF86F-D32A-4B87-A21F-CE6DA8FE951A}" presName="chTx" presStyleLbl="revTx" presStyleIdx="1" presStyleCnt="6"/>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dgm:spPr/>
    </dgm:pt>
    <dgm:pt modelId="{8FB09AA0-DD70-4A31-9B7C-73F398FC64B3}" type="pres">
      <dgm:prSet presAssocID="{DA0A817B-15FD-4FEC-97B4-74B57E7360E4}" presName="parTx" presStyleLbl="revTx" presStyleIdx="5" presStyleCnt="6" custAng="3900000" custLinFactNeighborX="-36512" custLinFactNeighborY="1383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FD7AB5DE-8D2E-478D-B4C4-17A6DA9FEEE8}" type="presOf" srcId="{67345CDA-10D7-456A-AF08-4129D9CBF11C}" destId="{B1595C89-6C70-4D10-B5A0-39363024F3FF}" srcOrd="0" destOrd="0" presId="urn:microsoft.com/office/officeart/2008/layout/CircleAccentTimeline"/>
    <dgm:cxn modelId="{8A1FB968-2AFC-45D0-A26F-5F5FB214BC93}" type="presOf" srcId="{EB873932-AF16-4AB2-979E-36A4AF448F80}" destId="{51651734-70F0-4000-BFA6-C030166B1B4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8EA94181-CC08-4B72-8AC4-A5A0CA4E6C73}" type="presOf" srcId="{E07BF86F-D32A-4B87-A21F-CE6DA8FE951A}" destId="{08F8DF20-D885-4F64-82B7-0E30D970B8F0}"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F54FF3E3-6247-4E2E-944E-C675EC4A04D2}" type="presOf" srcId="{DA0A817B-15FD-4FEC-97B4-74B57E7360E4}" destId="{8FB09AA0-DD70-4A31-9B7C-73F398FC64B3}" srcOrd="0" destOrd="0" presId="urn:microsoft.com/office/officeart/2008/layout/CircleAccentTimeline"/>
    <dgm:cxn modelId="{7F3C57FE-8EAA-401A-93B9-C68F17D0B5DD}" type="presOf" srcId="{A872576F-1B2F-4F21-A416-6CC537C51540}" destId="{13AA1944-9640-43B3-81FC-74BE918943A4}"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DFC4C5C6-3038-4279-AA7D-26853ADB6E38}" type="presParOf" srcId="{13AA1944-9640-43B3-81FC-74BE918943A4}" destId="{C11D4211-A9DC-4632-BB62-3EB567F91E30}" srcOrd="0" destOrd="0" presId="urn:microsoft.com/office/officeart/2008/layout/CircleAccentTimeline"/>
    <dgm:cxn modelId="{DCFF8AD6-F6CA-4F24-8C34-2CBE2FF2D9B1}" type="presParOf" srcId="{C11D4211-A9DC-4632-BB62-3EB567F91E30}" destId="{BE77274A-D435-4930-BFA2-906C10CC85D0}" srcOrd="0" destOrd="0" presId="urn:microsoft.com/office/officeart/2008/layout/CircleAccentTimeline"/>
    <dgm:cxn modelId="{07113DD8-D501-4097-81E9-18305DA7B1EB}" type="presParOf" srcId="{C11D4211-A9DC-4632-BB62-3EB567F91E30}" destId="{B1595C89-6C70-4D10-B5A0-39363024F3FF}" srcOrd="1" destOrd="0" presId="urn:microsoft.com/office/officeart/2008/layout/CircleAccentTimeline"/>
    <dgm:cxn modelId="{A64D24F4-02AE-494E-99E3-78B59959162E}" type="presParOf" srcId="{C11D4211-A9DC-4632-BB62-3EB567F91E30}" destId="{5CBA7FD9-E6D2-4FE0-AF39-7BFA0510BD0B}" srcOrd="2" destOrd="0" presId="urn:microsoft.com/office/officeart/2008/layout/CircleAccentTimeline"/>
    <dgm:cxn modelId="{C73BFC28-CC39-4ADF-866C-1F367C39BA4E}" type="presParOf" srcId="{13AA1944-9640-43B3-81FC-74BE918943A4}" destId="{C19B37F9-BB57-4B38-9EF7-4D8C3C3250EC}" srcOrd="1" destOrd="0" presId="urn:microsoft.com/office/officeart/2008/layout/CircleAccentTimeline"/>
    <dgm:cxn modelId="{26FDF43A-F323-4890-893B-514625B1FFC3}" type="presParOf" srcId="{13AA1944-9640-43B3-81FC-74BE918943A4}" destId="{C2924C82-99EC-4116-8DEC-9D15E169BDB8}" srcOrd="2" destOrd="0" presId="urn:microsoft.com/office/officeart/2008/layout/CircleAccentTimeline"/>
    <dgm:cxn modelId="{6067BB49-BE4B-40CB-A32A-9BBE1406E451}" type="presParOf" srcId="{13AA1944-9640-43B3-81FC-74BE918943A4}" destId="{6445EFC8-85D7-443C-AE8B-2B1CBD0B1BCF}" srcOrd="3" destOrd="0" presId="urn:microsoft.com/office/officeart/2008/layout/CircleAccentTimeline"/>
    <dgm:cxn modelId="{698DBDB4-AA06-43D3-B36E-5A965A1D1A1E}" type="presParOf" srcId="{13AA1944-9640-43B3-81FC-74BE918943A4}" destId="{588BB062-1E79-4D2F-AF9B-2D5A62B3FCEE}" srcOrd="4" destOrd="0" presId="urn:microsoft.com/office/officeart/2008/layout/CircleAccentTimeline"/>
    <dgm:cxn modelId="{44EBC8FF-B42A-4439-8A2A-E6B0DB0D0E66}" type="presParOf" srcId="{588BB062-1E79-4D2F-AF9B-2D5A62B3FCEE}" destId="{3B7A594E-2A83-4142-B2B0-08FB37A3F279}" srcOrd="0" destOrd="0" presId="urn:microsoft.com/office/officeart/2008/layout/CircleAccentTimeline"/>
    <dgm:cxn modelId="{FA4C2CE0-20CB-4B80-8FD3-2FF01C1FF5FA}" type="presParOf" srcId="{588BB062-1E79-4D2F-AF9B-2D5A62B3FCEE}" destId="{08F8DF20-D885-4F64-82B7-0E30D970B8F0}" srcOrd="1" destOrd="0" presId="urn:microsoft.com/office/officeart/2008/layout/CircleAccentTimeline"/>
    <dgm:cxn modelId="{5FE21356-6202-42D9-A3FA-AABB641BB241}" type="presParOf" srcId="{588BB062-1E79-4D2F-AF9B-2D5A62B3FCEE}" destId="{FE8C0D2E-E576-491A-8B29-5599D5B1BF7C}" srcOrd="2" destOrd="0" presId="urn:microsoft.com/office/officeart/2008/layout/CircleAccentTimeline"/>
    <dgm:cxn modelId="{698915F8-0CBE-4C91-A06D-1438E507FF7E}" type="presParOf" srcId="{13AA1944-9640-43B3-81FC-74BE918943A4}" destId="{69543E49-9AF9-4926-BEAC-9AEF0020C641}" srcOrd="5" destOrd="0" presId="urn:microsoft.com/office/officeart/2008/layout/CircleAccentTimeline"/>
    <dgm:cxn modelId="{546429EC-0DB8-498F-9247-E3AE0C7C7DA2}" type="presParOf" srcId="{13AA1944-9640-43B3-81FC-74BE918943A4}" destId="{4A3EC799-690F-4E1B-ACB4-540474CDBCCC}" srcOrd="6" destOrd="0" presId="urn:microsoft.com/office/officeart/2008/layout/CircleAccentTimeline"/>
    <dgm:cxn modelId="{95D94C00-715D-44E5-863D-435DD7193FEA}" type="presParOf" srcId="{13AA1944-9640-43B3-81FC-74BE918943A4}" destId="{BE6363DF-6779-47A3-975D-F2BD3043326D}" srcOrd="7" destOrd="0" presId="urn:microsoft.com/office/officeart/2008/layout/CircleAccentTimeline"/>
    <dgm:cxn modelId="{8A62F208-CBDD-4FB6-BEC3-D60D54C39F5E}" type="presParOf" srcId="{13AA1944-9640-43B3-81FC-74BE918943A4}" destId="{D1771CDC-835B-404F-BBD2-D951EB9DC413}" srcOrd="8" destOrd="0" presId="urn:microsoft.com/office/officeart/2008/layout/CircleAccentTimeline"/>
    <dgm:cxn modelId="{2A77C73F-DF80-402E-A10C-97CF51E2FAEB}" type="presParOf" srcId="{D1771CDC-835B-404F-BBD2-D951EB9DC413}" destId="{B59BBDC4-3171-4B8E-9C69-D41F2C4B1DA4}" srcOrd="0" destOrd="0" presId="urn:microsoft.com/office/officeart/2008/layout/CircleAccentTimeline"/>
    <dgm:cxn modelId="{B1A2B8C9-7403-4F2C-BFDE-D1753E4F0B31}" type="presParOf" srcId="{D1771CDC-835B-404F-BBD2-D951EB9DC413}" destId="{51651734-70F0-4000-BFA6-C030166B1B43}" srcOrd="1" destOrd="0" presId="urn:microsoft.com/office/officeart/2008/layout/CircleAccentTimeline"/>
    <dgm:cxn modelId="{E56B23C0-1FF5-4A0D-9D16-0CD649DFE7B0}" type="presParOf" srcId="{D1771CDC-835B-404F-BBD2-D951EB9DC413}" destId="{FDFB3B0C-E7E3-45A0-9B03-9DCE23370B64}" srcOrd="2" destOrd="0" presId="urn:microsoft.com/office/officeart/2008/layout/CircleAccentTimeline"/>
    <dgm:cxn modelId="{0ABD8819-DE7E-4DE6-875F-4F7CFB88F597}" type="presParOf" srcId="{13AA1944-9640-43B3-81FC-74BE918943A4}" destId="{E8773113-ACED-4392-B775-B00E91CCCA4D}" srcOrd="9" destOrd="0" presId="urn:microsoft.com/office/officeart/2008/layout/CircleAccentTimeline"/>
    <dgm:cxn modelId="{D75543F6-2832-40B3-8A7B-8C2EAFA51234}" type="presParOf" srcId="{13AA1944-9640-43B3-81FC-74BE918943A4}" destId="{47ADF9FE-3BE2-48C6-BE76-A5D11AF42E4D}" srcOrd="10" destOrd="0" presId="urn:microsoft.com/office/officeart/2008/layout/CircleAccentTimeline"/>
    <dgm:cxn modelId="{BC74DCDD-22C7-410B-B732-3F7023ECD7A9}" type="presParOf" srcId="{13AA1944-9640-43B3-81FC-74BE918943A4}" destId="{5B195C9D-62FA-4929-B6D5-3A6C98C69609}" srcOrd="11" destOrd="0" presId="urn:microsoft.com/office/officeart/2008/layout/CircleAccentTimeline"/>
    <dgm:cxn modelId="{8AF693F2-8323-4B60-986F-B37292CF8FCA}" type="presParOf" srcId="{5B195C9D-62FA-4929-B6D5-3A6C98C69609}" destId="{EBC0D29B-8FB1-4789-BC99-DB53DA69CA68}" srcOrd="0" destOrd="0" presId="urn:microsoft.com/office/officeart/2008/layout/CircleAccentTimeline"/>
    <dgm:cxn modelId="{5A71E468-D17C-44E8-9B8A-E6A64A3BC241}" type="presParOf" srcId="{5B195C9D-62FA-4929-B6D5-3A6C98C69609}" destId="{8FB09AA0-DD70-4A31-9B7C-73F398FC64B3}" srcOrd="1" destOrd="0" presId="urn:microsoft.com/office/officeart/2008/layout/CircleAccentTimeline"/>
    <dgm:cxn modelId="{784057FB-9F1A-4FC1-ADEE-C85DC08B2BE4}" type="presParOf" srcId="{5B195C9D-62FA-4929-B6D5-3A6C98C69609}" destId="{C370CDCC-A084-4B18-9AB3-07F5991443C1}" srcOrd="2" destOrd="0" presId="urn:microsoft.com/office/officeart/2008/layout/CircleAccentTimeline"/>
    <dgm:cxn modelId="{12588F7F-65BC-4DC1-B13D-0CBD808707BC}" type="presParOf" srcId="{13AA1944-9640-43B3-81FC-74BE918943A4}" destId="{6FFC6763-6BC0-4011-A203-4E8C91B5954B}" srcOrd="12" destOrd="0" presId="urn:microsoft.com/office/officeart/2008/layout/CircleAccentTimeline"/>
    <dgm:cxn modelId="{C41E17D8-690F-402A-A945-A4FE46549561}"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0FDE30B4-47AC-42A7-95D7-783D293A6BAA}">
      <dgm:prSet phldrT="[Text]"/>
      <dgm:spPr/>
      <dgm:t>
        <a:bodyPr/>
        <a:lstStyle/>
        <a:p>
          <a:pPr algn="ctr"/>
          <a:r>
            <a:rPr lang="en-US" dirty="0">
              <a:highlight>
                <a:srgbClr val="FFFF00"/>
              </a:highlight>
            </a:rPr>
            <a:t>MVI </a:t>
          </a:r>
          <a:r>
            <a:rPr lang="en-US" dirty="0"/>
            <a:t> Customer A  </a:t>
          </a:r>
          <a:r>
            <a:rPr lang="en-US" b="1" dirty="0"/>
            <a:t>REP A</a:t>
          </a:r>
        </a:p>
      </dgm:t>
    </dgm:pt>
    <dgm:pt modelId="{6C21715A-33B1-45EA-AE49-F03CE272587E}" type="parTrans" cxnId="{B73A8E51-8DC8-45FD-A0F5-0F627D756014}">
      <dgm:prSet/>
      <dgm:spPr/>
      <dgm:t>
        <a:bodyPr/>
        <a:lstStyle/>
        <a:p>
          <a:endParaRPr lang="en-US"/>
        </a:p>
      </dgm:t>
    </dgm:pt>
    <dgm:pt modelId="{B0383C61-7C7C-4919-92EC-BDAB9E213C9C}" type="sibTrans" cxnId="{B73A8E51-8DC8-45FD-A0F5-0F627D756014}">
      <dgm:prSet/>
      <dgm:spPr/>
      <dgm:t>
        <a:bodyPr/>
        <a:lstStyle/>
        <a:p>
          <a:endParaRPr lang="en-US"/>
        </a:p>
      </dgm:t>
    </dgm:pt>
    <dgm:pt modelId="{30C3846B-F87D-45E1-BCE0-FC3AD796FDE6}">
      <dgm:prSet phldrT="[Text]"/>
      <dgm:spPr/>
      <dgm:t>
        <a:bodyPr/>
        <a:lstStyle/>
        <a:p>
          <a:r>
            <a:rPr lang="en-US" dirty="0"/>
            <a:t>   </a:t>
          </a:r>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76EB6A9B-1428-4114-80A8-A5017A814A59}">
      <dgm:prSet phldrT="[Text]"/>
      <dgm:spPr/>
      <dgm:t>
        <a:bodyPr/>
        <a:lstStyle/>
        <a:p>
          <a:r>
            <a:rPr lang="en-US" dirty="0"/>
            <a:t>    </a:t>
          </a:r>
        </a:p>
      </dgm:t>
    </dgm:pt>
    <dgm:pt modelId="{A60B2AFB-F64C-45B1-A198-F47683C1097F}" type="parTrans" cxnId="{41E6F5AF-2AA4-4041-9384-D52B55AD85CD}">
      <dgm:prSet/>
      <dgm:spPr/>
      <dgm:t>
        <a:bodyPr/>
        <a:lstStyle/>
        <a:p>
          <a:endParaRPr lang="en-US"/>
        </a:p>
      </dgm:t>
    </dgm:pt>
    <dgm:pt modelId="{DA7022AC-69C8-4395-8F72-5529955C6B12}" type="sibTrans" cxnId="{41E6F5AF-2AA4-4041-9384-D52B55AD85CD}">
      <dgm:prSet/>
      <dgm:spPr/>
      <dgm:t>
        <a:bodyPr/>
        <a:lstStyle/>
        <a:p>
          <a:endParaRPr lang="en-US"/>
        </a:p>
      </dgm:t>
    </dgm:pt>
    <dgm:pt modelId="{1EE51984-FFFC-40CF-B15F-D73197BDDE21}">
      <dgm:prSet phldrT="[Text]"/>
      <dgm:spPr/>
      <dgm:t>
        <a:bodyPr/>
        <a:lstStyle/>
        <a:p>
          <a:pPr algn="ctr"/>
          <a:r>
            <a:rPr lang="en-US" dirty="0">
              <a:highlight>
                <a:srgbClr val="FFFF00"/>
              </a:highlight>
            </a:rPr>
            <a:t>MVI </a:t>
          </a:r>
          <a:r>
            <a:rPr lang="en-US" dirty="0"/>
            <a:t> Customer B  </a:t>
          </a:r>
          <a:r>
            <a:rPr lang="en-US" b="1" dirty="0"/>
            <a:t>REP A</a:t>
          </a:r>
        </a:p>
      </dgm:t>
    </dgm:pt>
    <dgm:pt modelId="{7C974A7E-5523-46A9-9CEA-B791096295D7}" type="parTrans" cxnId="{4BB56ECB-210C-409C-9703-56B3CB246A90}">
      <dgm:prSet/>
      <dgm:spPr/>
      <dgm:t>
        <a:bodyPr/>
        <a:lstStyle/>
        <a:p>
          <a:endParaRPr lang="en-US"/>
        </a:p>
      </dgm:t>
    </dgm:pt>
    <dgm:pt modelId="{A3B5C68C-DC69-4196-8C35-AD4587FAA682}" type="sibTrans" cxnId="{4BB56ECB-210C-409C-9703-56B3CB246A90}">
      <dgm:prSet/>
      <dgm:spPr/>
      <dgm:t>
        <a:bodyPr/>
        <a:lstStyle/>
        <a:p>
          <a:endParaRPr lang="en-US"/>
        </a:p>
      </dgm:t>
    </dgm:pt>
    <dgm:pt modelId="{DE7B9D5E-0569-4263-963D-ADA1738B6E37}">
      <dgm:prSet phldrT="[Text]"/>
      <dgm:spPr/>
      <dgm:t>
        <a:bodyPr/>
        <a:lstStyle/>
        <a:p>
          <a:r>
            <a:rPr lang="en-US" dirty="0"/>
            <a:t> </a:t>
          </a:r>
        </a:p>
      </dgm:t>
    </dgm:pt>
    <dgm:pt modelId="{608E7CB5-5BAA-4A28-974C-52059090073A}" type="parTrans" cxnId="{46EF6F7F-414D-4AEC-853D-7D78027F6E1D}">
      <dgm:prSet/>
      <dgm:spPr/>
      <dgm:t>
        <a:bodyPr/>
        <a:lstStyle/>
        <a:p>
          <a:endParaRPr lang="en-US"/>
        </a:p>
      </dgm:t>
    </dgm:pt>
    <dgm:pt modelId="{B9DE419A-BF23-4DF5-A420-2EF302162E9D}" type="sibTrans" cxnId="{46EF6F7F-414D-4AEC-853D-7D78027F6E1D}">
      <dgm:prSet/>
      <dgm:spPr/>
      <dgm:t>
        <a:bodyPr/>
        <a:lstStyle/>
        <a:p>
          <a:endParaRPr lang="en-US"/>
        </a:p>
      </dgm:t>
    </dgm:pt>
    <dgm:pt modelId="{42CB925A-7A97-49CF-B009-033728EB8D8C}">
      <dgm:prSet phldrT="[Text]"/>
      <dgm:spPr/>
      <dgm:t>
        <a:bodyPr/>
        <a:lstStyle/>
        <a:p>
          <a:r>
            <a:rPr lang="en-US" dirty="0"/>
            <a:t> </a:t>
          </a:r>
        </a:p>
      </dgm:t>
    </dgm:pt>
    <dgm:pt modelId="{67E61D7F-9A2C-4D3F-8AF9-A15D39144E97}" type="parTrans" cxnId="{C4EF2DFF-452F-4619-AC89-A1E54822EF55}">
      <dgm:prSet/>
      <dgm:spPr/>
      <dgm:t>
        <a:bodyPr/>
        <a:lstStyle/>
        <a:p>
          <a:endParaRPr lang="en-US"/>
        </a:p>
      </dgm:t>
    </dgm:pt>
    <dgm:pt modelId="{EB4D3283-CD42-40A8-91A2-3C5DE42FC3A1}" type="sibTrans" cxnId="{C4EF2DFF-452F-4619-AC89-A1E54822EF55}">
      <dgm:prSet/>
      <dgm:spPr/>
      <dgm:t>
        <a:bodyPr/>
        <a:lstStyle/>
        <a:p>
          <a:endParaRPr lang="en-US"/>
        </a:p>
      </dgm:t>
    </dgm:pt>
    <dgm:pt modelId="{6BDF153C-9CD1-4394-9295-9AB774AC5802}">
      <dgm:prSet phldrT="[Text]"/>
      <dgm:spPr/>
      <dgm:t>
        <a:bodyPr/>
        <a:lstStyle/>
        <a:p>
          <a:endParaRPr lang="en-US"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37532B0E-E76F-4CD7-ADCB-31CEEAB28E4A}">
      <dgm:prSet phldrT="[Text]"/>
      <dgm:spPr/>
      <dgm:t>
        <a:bodyPr/>
        <a:lstStyle/>
        <a:p>
          <a:pPr algn="ctr"/>
          <a:r>
            <a:rPr lang="en-US" dirty="0">
              <a:highlight>
                <a:srgbClr val="FFFF00"/>
              </a:highlight>
            </a:rPr>
            <a:t>MVO</a:t>
          </a:r>
          <a:r>
            <a:rPr lang="en-US" dirty="0"/>
            <a:t>  Customer A  </a:t>
          </a:r>
          <a:r>
            <a:rPr lang="en-US" b="1" dirty="0"/>
            <a:t>REP A</a:t>
          </a:r>
        </a:p>
      </dgm:t>
    </dgm:pt>
    <dgm:pt modelId="{2897A213-436E-4363-BB44-FCFDF0321CE7}" type="parTrans" cxnId="{4DB256DF-2CCF-4DFD-BD4B-F26667199577}">
      <dgm:prSet/>
      <dgm:spPr/>
      <dgm:t>
        <a:bodyPr/>
        <a:lstStyle/>
        <a:p>
          <a:endParaRPr lang="en-US"/>
        </a:p>
      </dgm:t>
    </dgm:pt>
    <dgm:pt modelId="{FA548A6E-365E-4405-B8E5-89B6FF36D414}" type="sibTrans" cxnId="{4DB256DF-2CCF-4DFD-BD4B-F26667199577}">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4AE86AC2-F791-4CBA-970A-1403F1431507}" type="pres">
      <dgm:prSet presAssocID="{0FDE30B4-47AC-42A7-95D7-783D293A6BAA}" presName="parComposite" presStyleCnt="0"/>
      <dgm:spPr/>
    </dgm:pt>
    <dgm:pt modelId="{A9752CBF-0509-4797-A9D7-33323E0804BB}" type="pres">
      <dgm:prSet presAssocID="{0FDE30B4-47AC-42A7-95D7-783D293A6BAA}" presName="parBigCircle" presStyleLbl="node0" presStyleIdx="0" presStyleCnt="3"/>
      <dgm:spPr/>
    </dgm:pt>
    <dgm:pt modelId="{4EE53F32-15F4-43C7-8318-38E64A70B724}" type="pres">
      <dgm:prSet presAssocID="{0FDE30B4-47AC-42A7-95D7-783D293A6BAA}" presName="parTx" presStyleLbl="revTx" presStyleIdx="0" presStyleCnt="13" custAng="3900000" custLinFactNeighborX="-41913" custLinFactNeighborY="11471"/>
      <dgm:spPr/>
      <dgm:t>
        <a:bodyPr/>
        <a:lstStyle/>
        <a:p>
          <a:endParaRPr lang="en-US"/>
        </a:p>
      </dgm:t>
    </dgm:pt>
    <dgm:pt modelId="{A88A7913-4807-441C-B8C8-42875EBC02C1}" type="pres">
      <dgm:prSet presAssocID="{0FDE30B4-47AC-42A7-95D7-783D293A6BAA}" presName="bSpace" presStyleCnt="0"/>
      <dgm:spPr/>
    </dgm:pt>
    <dgm:pt modelId="{6B683D1E-C69F-45DF-8F6D-FDBC8A34EF71}" type="pres">
      <dgm:prSet presAssocID="{0FDE30B4-47AC-42A7-95D7-783D293A6BAA}" presName="parBackupNorm" presStyleCnt="0"/>
      <dgm:spPr/>
    </dgm:pt>
    <dgm:pt modelId="{3645C1EC-F814-400A-BD36-281312E2F15D}" type="pres">
      <dgm:prSet presAssocID="{B0383C61-7C7C-4919-92EC-BDAB9E213C9C}" presName="parSpace" presStyleCnt="0"/>
      <dgm:spPr/>
    </dgm:pt>
    <dgm:pt modelId="{899B3DD1-3651-446A-8D92-53339A94820D}" type="pres">
      <dgm:prSet presAssocID="{30C3846B-F87D-45E1-BCE0-FC3AD796FDE6}" presName="desBackupLeftNorm" presStyleCnt="0"/>
      <dgm:spPr/>
    </dgm:pt>
    <dgm:pt modelId="{84D9381C-B869-4329-88CA-D7C13B2AE8DC}" type="pres">
      <dgm:prSet presAssocID="{30C3846B-F87D-45E1-BCE0-FC3AD796FDE6}" presName="desComposite" presStyleCnt="0"/>
      <dgm:spPr/>
    </dgm:pt>
    <dgm:pt modelId="{E9FDC851-9B04-4E84-97DF-6F4368ECADB2}" type="pres">
      <dgm:prSet presAssocID="{30C3846B-F87D-45E1-BCE0-FC3AD796FDE6}" presName="desCircle" presStyleLbl="node1" presStyleIdx="0" presStyleCnt="5"/>
      <dgm:spPr/>
    </dgm:pt>
    <dgm:pt modelId="{19D02201-7E1C-4410-968E-550EB98FDE38}" type="pres">
      <dgm:prSet presAssocID="{30C3846B-F87D-45E1-BCE0-FC3AD796FDE6}" presName="chTx" presStyleLbl="revTx" presStyleIdx="1" presStyleCnt="13"/>
      <dgm:spPr/>
      <dgm:t>
        <a:bodyPr/>
        <a:lstStyle/>
        <a:p>
          <a:endParaRPr lang="en-US"/>
        </a:p>
      </dgm:t>
    </dgm:pt>
    <dgm:pt modelId="{46272D5B-4142-4A0F-A696-7088B17A3FE2}" type="pres">
      <dgm:prSet presAssocID="{30C3846B-F87D-45E1-BCE0-FC3AD796FDE6}" presName="desTx" presStyleLbl="revTx" presStyleIdx="2" presStyleCnt="13">
        <dgm:presLayoutVars>
          <dgm:bulletEnabled val="1"/>
        </dgm:presLayoutVars>
      </dgm:prSet>
      <dgm:spPr/>
    </dgm:pt>
    <dgm:pt modelId="{0E08C03B-956D-4260-975B-6C42DC2DBAA1}" type="pres">
      <dgm:prSet presAssocID="{30C3846B-F87D-45E1-BCE0-FC3AD796FDE6}" presName="desBackupRightNorm" presStyleCnt="0"/>
      <dgm:spPr/>
    </dgm:pt>
    <dgm:pt modelId="{895A4A73-2023-4D57-8CA8-BB1EA426304E}" type="pres">
      <dgm:prSet presAssocID="{8D252370-4423-432D-AA66-1377BC7556FB}" presName="des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1" presStyleCnt="5"/>
      <dgm:spPr/>
    </dgm:pt>
    <dgm:pt modelId="{E7E9126C-E354-465A-875E-8468743A3431}" type="pres">
      <dgm:prSet presAssocID="{76EB6A9B-1428-4114-80A8-A5017A814A59}" presName="chTx" presStyleLbl="revTx" presStyleIdx="3" presStyleCnt="13"/>
      <dgm:spPr/>
      <dgm:t>
        <a:bodyPr/>
        <a:lstStyle/>
        <a:p>
          <a:endParaRPr lang="en-US"/>
        </a:p>
      </dgm:t>
    </dgm:pt>
    <dgm:pt modelId="{E8524687-CFEE-4BF4-9C3E-BC49E4BBFF12}" type="pres">
      <dgm:prSet presAssocID="{76EB6A9B-1428-4114-80A8-A5017A814A59}" presName="desTx" presStyleLbl="revTx" presStyleIdx="4" presStyleCnt="13">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E1F689E8-BB58-456C-B7CF-1F0A3851EBC3}" type="pres">
      <dgm:prSet presAssocID="{1EE51984-FFFC-40CF-B15F-D73197BDDE21}" presName="parComposite" presStyleCnt="0"/>
      <dgm:spPr/>
    </dgm:pt>
    <dgm:pt modelId="{CE541FC4-C3A8-4D2E-853E-DB051513912D}" type="pres">
      <dgm:prSet presAssocID="{1EE51984-FFFC-40CF-B15F-D73197BDDE21}" presName="parBigCircle" presStyleLbl="node0" presStyleIdx="1" presStyleCnt="3"/>
      <dgm:spPr/>
    </dgm:pt>
    <dgm:pt modelId="{29403116-451E-4F71-BE49-706C25B0E5A2}" type="pres">
      <dgm:prSet presAssocID="{1EE51984-FFFC-40CF-B15F-D73197BDDE21}" presName="parTx" presStyleLbl="revTx" presStyleIdx="5" presStyleCnt="13" custAng="3900000" custScaleX="121602" custLinFactNeighborX="-42554" custLinFactNeighborY="12208"/>
      <dgm:spPr/>
      <dgm:t>
        <a:bodyPr/>
        <a:lstStyle/>
        <a:p>
          <a:endParaRPr lang="en-US"/>
        </a:p>
      </dgm:t>
    </dgm:pt>
    <dgm:pt modelId="{E0214EBB-64F3-498A-8404-612FB661A9A9}" type="pres">
      <dgm:prSet presAssocID="{1EE51984-FFFC-40CF-B15F-D73197BDDE21}" presName="bSpace" presStyleCnt="0"/>
      <dgm:spPr/>
    </dgm:pt>
    <dgm:pt modelId="{5333997B-845E-4B83-A92B-B704A3B94DAB}" type="pres">
      <dgm:prSet presAssocID="{1EE51984-FFFC-40CF-B15F-D73197BDDE21}" presName="parBackupNorm" presStyleCnt="0"/>
      <dgm:spPr/>
    </dgm:pt>
    <dgm:pt modelId="{5DFE557C-8397-4143-9A2C-7ECA62623C2C}" type="pres">
      <dgm:prSet presAssocID="{A3B5C68C-DC69-4196-8C35-AD4587FAA682}" presName="par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2" presStyleCnt="5"/>
      <dgm:spPr/>
    </dgm:pt>
    <dgm:pt modelId="{EBAE871F-7E58-4BCB-B55D-718AD2841769}" type="pres">
      <dgm:prSet presAssocID="{DE7B9D5E-0569-4263-963D-ADA1738B6E37}" presName="chTx" presStyleLbl="revTx" presStyleIdx="6" presStyleCnt="13"/>
      <dgm:spPr/>
      <dgm:t>
        <a:bodyPr/>
        <a:lstStyle/>
        <a:p>
          <a:endParaRPr lang="en-US"/>
        </a:p>
      </dgm:t>
    </dgm:pt>
    <dgm:pt modelId="{463A0FAB-E107-45BA-B2D9-214E28B31392}" type="pres">
      <dgm:prSet presAssocID="{DE7B9D5E-0569-4263-963D-ADA1738B6E37}" presName="desTx" presStyleLbl="revTx" presStyleIdx="7" presStyleCnt="13">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3" presStyleCnt="5"/>
      <dgm:spPr/>
    </dgm:pt>
    <dgm:pt modelId="{9C0FCFD8-D58D-46D9-88D1-CD89E717C5AB}" type="pres">
      <dgm:prSet presAssocID="{42CB925A-7A97-49CF-B009-033728EB8D8C}" presName="chTx" presStyleLbl="revTx" presStyleIdx="8" presStyleCnt="13"/>
      <dgm:spPr/>
      <dgm:t>
        <a:bodyPr/>
        <a:lstStyle/>
        <a:p>
          <a:endParaRPr lang="en-US"/>
        </a:p>
      </dgm:t>
    </dgm:pt>
    <dgm:pt modelId="{F4C8B33E-4682-4311-99A1-34EEE560B234}" type="pres">
      <dgm:prSet presAssocID="{42CB925A-7A97-49CF-B009-033728EB8D8C}" presName="desTx" presStyleLbl="revTx" presStyleIdx="9" presStyleCnt="13">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F4E92F7D-DB85-4FF9-BD39-9B3F7B4AA4CA}" type="pres">
      <dgm:prSet presAssocID="{37532B0E-E76F-4CD7-ADCB-31CEEAB28E4A}" presName="parComposite" presStyleCnt="0"/>
      <dgm:spPr/>
    </dgm:pt>
    <dgm:pt modelId="{7AE111E6-7DEE-4B74-BA9C-6ABDF259F6BF}" type="pres">
      <dgm:prSet presAssocID="{37532B0E-E76F-4CD7-ADCB-31CEEAB28E4A}" presName="parBigCircle" presStyleLbl="node0" presStyleIdx="2" presStyleCnt="3"/>
      <dgm:spPr/>
    </dgm:pt>
    <dgm:pt modelId="{011329E7-314F-4A2E-920E-43717CA68AD8}" type="pres">
      <dgm:prSet presAssocID="{37532B0E-E76F-4CD7-ADCB-31CEEAB28E4A}" presName="parTx" presStyleLbl="revTx" presStyleIdx="10" presStyleCnt="13" custAng="3900000" custLinFactNeighborX="-39759" custLinFactNeighborY="17090"/>
      <dgm:spPr/>
      <dgm:t>
        <a:bodyPr/>
        <a:lstStyle/>
        <a:p>
          <a:endParaRPr lang="en-US"/>
        </a:p>
      </dgm:t>
    </dgm:pt>
    <dgm:pt modelId="{43705CB0-01A8-4124-A050-712427AA44B7}" type="pres">
      <dgm:prSet presAssocID="{37532B0E-E76F-4CD7-ADCB-31CEEAB28E4A}" presName="bSpace" presStyleCnt="0"/>
      <dgm:spPr/>
    </dgm:pt>
    <dgm:pt modelId="{8969C57F-9B30-4CCB-B3CE-F98A6B2919BB}" type="pres">
      <dgm:prSet presAssocID="{37532B0E-E76F-4CD7-ADCB-31CEEAB28E4A}" presName="parBackupNorm" presStyleCnt="0"/>
      <dgm:spPr/>
    </dgm:pt>
    <dgm:pt modelId="{BD31E743-7D63-49CC-B80F-D0288174ED05}" type="pres">
      <dgm:prSet presAssocID="{FA548A6E-365E-4405-B8E5-89B6FF36D414}" presName="parSpace" presStyleCnt="0"/>
      <dgm:spPr/>
    </dgm:pt>
    <dgm:pt modelId="{F4E653DA-04DC-484C-8592-CE76AF9E65EE}" type="pres">
      <dgm:prSet presAssocID="{6BDF153C-9CD1-4394-9295-9AB774AC5802}" presName="desBackupLeftNorm" presStyleCnt="0"/>
      <dgm:spPr/>
    </dgm:pt>
    <dgm:pt modelId="{A5A184AA-B542-408C-8F75-B1B4B025D1FB}" type="pres">
      <dgm:prSet presAssocID="{6BDF153C-9CD1-4394-9295-9AB774AC5802}" presName="desComposite" presStyleCnt="0"/>
      <dgm:spPr/>
    </dgm:pt>
    <dgm:pt modelId="{A7A1C520-0BC2-47F5-B86A-D55CD4B33729}" type="pres">
      <dgm:prSet presAssocID="{6BDF153C-9CD1-4394-9295-9AB774AC5802}" presName="desCircle" presStyleLbl="node1" presStyleIdx="4" presStyleCnt="5"/>
      <dgm:spPr/>
    </dgm:pt>
    <dgm:pt modelId="{8495E7CA-C6B4-47E2-B685-360A6D0919BF}" type="pres">
      <dgm:prSet presAssocID="{6BDF153C-9CD1-4394-9295-9AB774AC5802}" presName="chTx" presStyleLbl="revTx" presStyleIdx="11" presStyleCnt="13"/>
      <dgm:spPr/>
      <dgm:t>
        <a:bodyPr/>
        <a:lstStyle/>
        <a:p>
          <a:endParaRPr lang="en-US"/>
        </a:p>
      </dgm:t>
    </dgm:pt>
    <dgm:pt modelId="{C5030EED-6FDA-408F-844F-4583B2C85E12}" type="pres">
      <dgm:prSet presAssocID="{6BDF153C-9CD1-4394-9295-9AB774AC5802}" presName="desTx" presStyleLbl="revTx" presStyleIdx="12" presStyleCnt="13">
        <dgm:presLayoutVars>
          <dgm:bulletEnabled val="1"/>
        </dgm:presLayoutVars>
      </dgm:prSet>
      <dgm:spPr/>
    </dgm:pt>
    <dgm:pt modelId="{2A64EC7F-17F5-4652-A713-C7C147151C00}" type="pres">
      <dgm:prSet presAssocID="{6BDF153C-9CD1-4394-9295-9AB774AC5802}" presName="desBackupRightNorm" presStyleCnt="0"/>
      <dgm:spPr/>
    </dgm:pt>
    <dgm:pt modelId="{2AD32385-4B88-4C07-8D2C-19D007543035}" type="pres">
      <dgm:prSet presAssocID="{8BC1D0D6-EF8D-497F-8DDF-8F04F29A060B}" presName="desSpace" presStyleCnt="0"/>
      <dgm:spPr/>
    </dgm:pt>
  </dgm:ptLst>
  <dgm:cxnLst>
    <dgm:cxn modelId="{98DD08F0-3C6C-4EAD-BACD-8585CB70BD9E}" type="presOf" srcId="{A8657D44-3329-465A-840A-E88D05B1EF3B}" destId="{8C2A82F9-E296-41A8-9DF4-CF28E63E771B}" srcOrd="0" destOrd="0" presId="urn:microsoft.com/office/officeart/2008/layout/CircleAccentTimeline"/>
    <dgm:cxn modelId="{B73A8E51-8DC8-45FD-A0F5-0F627D756014}" srcId="{A8657D44-3329-465A-840A-E88D05B1EF3B}" destId="{0FDE30B4-47AC-42A7-95D7-783D293A6BAA}" srcOrd="0" destOrd="0" parTransId="{6C21715A-33B1-45EA-AE49-F03CE272587E}" sibTransId="{B0383C61-7C7C-4919-92EC-BDAB9E213C9C}"/>
    <dgm:cxn modelId="{974FF7B5-0F7A-46D9-96CD-97025EE44D4B}" type="presOf" srcId="{DE7B9D5E-0569-4263-963D-ADA1738B6E37}" destId="{EBAE871F-7E58-4BCB-B55D-718AD2841769}" srcOrd="0" destOrd="0" presId="urn:microsoft.com/office/officeart/2008/layout/CircleAccentTimeline"/>
    <dgm:cxn modelId="{6163012F-4868-4A5F-9535-9D1D613BD28D}" srcId="{37532B0E-E76F-4CD7-ADCB-31CEEAB28E4A}" destId="{6BDF153C-9CD1-4394-9295-9AB774AC5802}" srcOrd="0" destOrd="0" parTransId="{DA331538-42F7-44BC-8AB3-BAF0D2388BDD}" sibTransId="{8BC1D0D6-EF8D-497F-8DDF-8F04F29A060B}"/>
    <dgm:cxn modelId="{5CAAF0F7-58E4-4098-9C77-8950238AD222}" type="presOf" srcId="{30C3846B-F87D-45E1-BCE0-FC3AD796FDE6}" destId="{19D02201-7E1C-4410-968E-550EB98FDE38}" srcOrd="0" destOrd="0" presId="urn:microsoft.com/office/officeart/2008/layout/CircleAccentTimeline"/>
    <dgm:cxn modelId="{B0A3FEA9-3C35-4FB2-8A41-068456E9B9C7}" type="presOf" srcId="{6BDF153C-9CD1-4394-9295-9AB774AC5802}" destId="{8495E7CA-C6B4-47E2-B685-360A6D0919BF}" srcOrd="0" destOrd="0" presId="urn:microsoft.com/office/officeart/2008/layout/CircleAccentTimeline"/>
    <dgm:cxn modelId="{EBF6F4D4-4449-431B-A4AB-533808842455}" type="presOf" srcId="{0FDE30B4-47AC-42A7-95D7-783D293A6BAA}" destId="{4EE53F32-15F4-43C7-8318-38E64A70B724}" srcOrd="0" destOrd="0" presId="urn:microsoft.com/office/officeart/2008/layout/CircleAccentTimeline"/>
    <dgm:cxn modelId="{41E6F5AF-2AA4-4041-9384-D52B55AD85CD}" srcId="{0FDE30B4-47AC-42A7-95D7-783D293A6BAA}" destId="{76EB6A9B-1428-4114-80A8-A5017A814A59}" srcOrd="1" destOrd="0" parTransId="{A60B2AFB-F64C-45B1-A198-F47683C1097F}" sibTransId="{DA7022AC-69C8-4395-8F72-5529955C6B12}"/>
    <dgm:cxn modelId="{8CADC64F-D2AD-48BA-9FE0-9047B258B4EB}" type="presOf" srcId="{1EE51984-FFFC-40CF-B15F-D73197BDDE21}" destId="{29403116-451E-4F71-BE49-706C25B0E5A2}" srcOrd="0" destOrd="0" presId="urn:microsoft.com/office/officeart/2008/layout/CircleAccentTimeline"/>
    <dgm:cxn modelId="{A9101AB9-068D-4627-8FBE-55FF85C0250B}" type="presOf" srcId="{42CB925A-7A97-49CF-B009-033728EB8D8C}" destId="{9C0FCFD8-D58D-46D9-88D1-CD89E717C5AB}" srcOrd="0" destOrd="0" presId="urn:microsoft.com/office/officeart/2008/layout/CircleAccentTimeline"/>
    <dgm:cxn modelId="{C4EF2DFF-452F-4619-AC89-A1E54822EF55}" srcId="{1EE51984-FFFC-40CF-B15F-D73197BDDE21}" destId="{42CB925A-7A97-49CF-B009-033728EB8D8C}" srcOrd="1" destOrd="0" parTransId="{67E61D7F-9A2C-4D3F-8AF9-A15D39144E97}" sibTransId="{EB4D3283-CD42-40A8-91A2-3C5DE42FC3A1}"/>
    <dgm:cxn modelId="{8EE37E01-7F10-43BF-90D1-33EFAE1F4983}" type="presOf" srcId="{37532B0E-E76F-4CD7-ADCB-31CEEAB28E4A}" destId="{011329E7-314F-4A2E-920E-43717CA68AD8}" srcOrd="0" destOrd="0" presId="urn:microsoft.com/office/officeart/2008/layout/CircleAccentTimeline"/>
    <dgm:cxn modelId="{4DB256DF-2CCF-4DFD-BD4B-F26667199577}" srcId="{A8657D44-3329-465A-840A-E88D05B1EF3B}" destId="{37532B0E-E76F-4CD7-ADCB-31CEEAB28E4A}" srcOrd="2" destOrd="0" parTransId="{2897A213-436E-4363-BB44-FCFDF0321CE7}" sibTransId="{FA548A6E-365E-4405-B8E5-89B6FF36D414}"/>
    <dgm:cxn modelId="{F3D59F82-1EF2-44DF-86B6-F0EB065A3447}" type="presOf" srcId="{76EB6A9B-1428-4114-80A8-A5017A814A59}" destId="{E7E9126C-E354-465A-875E-8468743A3431}" srcOrd="0" destOrd="0" presId="urn:microsoft.com/office/officeart/2008/layout/CircleAccentTimeline"/>
    <dgm:cxn modelId="{46EF6F7F-414D-4AEC-853D-7D78027F6E1D}" srcId="{1EE51984-FFFC-40CF-B15F-D73197BDDE21}" destId="{DE7B9D5E-0569-4263-963D-ADA1738B6E37}" srcOrd="0" destOrd="0" parTransId="{608E7CB5-5BAA-4A28-974C-52059090073A}" sibTransId="{B9DE419A-BF23-4DF5-A420-2EF302162E9D}"/>
    <dgm:cxn modelId="{0D3ECA89-CF32-4399-BF8F-121CAD1FAEBF}" srcId="{0FDE30B4-47AC-42A7-95D7-783D293A6BAA}" destId="{30C3846B-F87D-45E1-BCE0-FC3AD796FDE6}" srcOrd="0" destOrd="0" parTransId="{D9B4C905-12C8-414F-A4B1-241D3BB0DD3C}" sibTransId="{8D252370-4423-432D-AA66-1377BC7556FB}"/>
    <dgm:cxn modelId="{4BB56ECB-210C-409C-9703-56B3CB246A90}" srcId="{A8657D44-3329-465A-840A-E88D05B1EF3B}" destId="{1EE51984-FFFC-40CF-B15F-D73197BDDE21}" srcOrd="1" destOrd="0" parTransId="{7C974A7E-5523-46A9-9CEA-B791096295D7}" sibTransId="{A3B5C68C-DC69-4196-8C35-AD4587FAA682}"/>
    <dgm:cxn modelId="{0C9AAD4F-468E-4DCC-BC1C-C30F8BCDEAE6}" type="presParOf" srcId="{8C2A82F9-E296-41A8-9DF4-CF28E63E771B}" destId="{4AE86AC2-F791-4CBA-970A-1403F1431507}" srcOrd="0" destOrd="0" presId="urn:microsoft.com/office/officeart/2008/layout/CircleAccentTimeline"/>
    <dgm:cxn modelId="{B58B9374-90C5-4CD2-8362-9E7D23474460}" type="presParOf" srcId="{4AE86AC2-F791-4CBA-970A-1403F1431507}" destId="{A9752CBF-0509-4797-A9D7-33323E0804BB}" srcOrd="0" destOrd="0" presId="urn:microsoft.com/office/officeart/2008/layout/CircleAccentTimeline"/>
    <dgm:cxn modelId="{5EFFD7D0-839F-4686-AC5F-166B90E219F9}" type="presParOf" srcId="{4AE86AC2-F791-4CBA-970A-1403F1431507}" destId="{4EE53F32-15F4-43C7-8318-38E64A70B724}" srcOrd="1" destOrd="0" presId="urn:microsoft.com/office/officeart/2008/layout/CircleAccentTimeline"/>
    <dgm:cxn modelId="{BECDB4CA-1914-4906-9A03-088CBD3B99B1}" type="presParOf" srcId="{4AE86AC2-F791-4CBA-970A-1403F1431507}" destId="{A88A7913-4807-441C-B8C8-42875EBC02C1}" srcOrd="2" destOrd="0" presId="urn:microsoft.com/office/officeart/2008/layout/CircleAccentTimeline"/>
    <dgm:cxn modelId="{FE0C2940-B945-4C26-A615-2614738F141B}" type="presParOf" srcId="{8C2A82F9-E296-41A8-9DF4-CF28E63E771B}" destId="{6B683D1E-C69F-45DF-8F6D-FDBC8A34EF71}" srcOrd="1" destOrd="0" presId="urn:microsoft.com/office/officeart/2008/layout/CircleAccentTimeline"/>
    <dgm:cxn modelId="{535682C1-7FFE-4415-B870-B431D7FEEC32}" type="presParOf" srcId="{8C2A82F9-E296-41A8-9DF4-CF28E63E771B}" destId="{3645C1EC-F814-400A-BD36-281312E2F15D}" srcOrd="2" destOrd="0" presId="urn:microsoft.com/office/officeart/2008/layout/CircleAccentTimeline"/>
    <dgm:cxn modelId="{A389AA38-522D-4364-B169-3FA80CDDF480}" type="presParOf" srcId="{8C2A82F9-E296-41A8-9DF4-CF28E63E771B}" destId="{899B3DD1-3651-446A-8D92-53339A94820D}" srcOrd="3" destOrd="0" presId="urn:microsoft.com/office/officeart/2008/layout/CircleAccentTimeline"/>
    <dgm:cxn modelId="{E459E869-C199-4CAA-A300-7CF3439CFE32}" type="presParOf" srcId="{8C2A82F9-E296-41A8-9DF4-CF28E63E771B}" destId="{84D9381C-B869-4329-88CA-D7C13B2AE8DC}" srcOrd="4" destOrd="0" presId="urn:microsoft.com/office/officeart/2008/layout/CircleAccentTimeline"/>
    <dgm:cxn modelId="{80CA6C1E-F212-46E9-B1A0-53A6DE114695}" type="presParOf" srcId="{84D9381C-B869-4329-88CA-D7C13B2AE8DC}" destId="{E9FDC851-9B04-4E84-97DF-6F4368ECADB2}" srcOrd="0" destOrd="0" presId="urn:microsoft.com/office/officeart/2008/layout/CircleAccentTimeline"/>
    <dgm:cxn modelId="{A51BD89D-B3E0-45C2-8CDA-BBA77CA4D592}" type="presParOf" srcId="{84D9381C-B869-4329-88CA-D7C13B2AE8DC}" destId="{19D02201-7E1C-4410-968E-550EB98FDE38}" srcOrd="1" destOrd="0" presId="urn:microsoft.com/office/officeart/2008/layout/CircleAccentTimeline"/>
    <dgm:cxn modelId="{7C4978EC-009C-4178-A4FC-07836097956E}" type="presParOf" srcId="{84D9381C-B869-4329-88CA-D7C13B2AE8DC}" destId="{46272D5B-4142-4A0F-A696-7088B17A3FE2}" srcOrd="2" destOrd="0" presId="urn:microsoft.com/office/officeart/2008/layout/CircleAccentTimeline"/>
    <dgm:cxn modelId="{8873A410-36A9-4C25-A7FA-2CE533BEB783}" type="presParOf" srcId="{8C2A82F9-E296-41A8-9DF4-CF28E63E771B}" destId="{0E08C03B-956D-4260-975B-6C42DC2DBAA1}" srcOrd="5" destOrd="0" presId="urn:microsoft.com/office/officeart/2008/layout/CircleAccentTimeline"/>
    <dgm:cxn modelId="{32557954-65B4-4665-BC7F-CF51FF3B7954}" type="presParOf" srcId="{8C2A82F9-E296-41A8-9DF4-CF28E63E771B}" destId="{895A4A73-2023-4D57-8CA8-BB1EA426304E}" srcOrd="6" destOrd="0" presId="urn:microsoft.com/office/officeart/2008/layout/CircleAccentTimeline"/>
    <dgm:cxn modelId="{B9B97C69-BCA4-444A-97B4-3B9430BCFCD4}" type="presParOf" srcId="{8C2A82F9-E296-41A8-9DF4-CF28E63E771B}" destId="{3B4AB2D4-2C43-4A07-B9AC-1AE6C50C2479}" srcOrd="7" destOrd="0" presId="urn:microsoft.com/office/officeart/2008/layout/CircleAccentTimeline"/>
    <dgm:cxn modelId="{3554AA70-3062-48EE-8D0B-70570A91EC7E}" type="presParOf" srcId="{8C2A82F9-E296-41A8-9DF4-CF28E63E771B}" destId="{B298D878-0DC4-4D2C-B83B-7AD801DFC92F}" srcOrd="8" destOrd="0" presId="urn:microsoft.com/office/officeart/2008/layout/CircleAccentTimeline"/>
    <dgm:cxn modelId="{6FC4613C-C3CF-4F6E-8507-F4CAD95A101A}" type="presParOf" srcId="{B298D878-0DC4-4D2C-B83B-7AD801DFC92F}" destId="{9E1956AF-376C-4763-90EB-21C48367BDD1}" srcOrd="0" destOrd="0" presId="urn:microsoft.com/office/officeart/2008/layout/CircleAccentTimeline"/>
    <dgm:cxn modelId="{7F475150-C398-4CD1-B300-4D353F780763}" type="presParOf" srcId="{B298D878-0DC4-4D2C-B83B-7AD801DFC92F}" destId="{E7E9126C-E354-465A-875E-8468743A3431}" srcOrd="1" destOrd="0" presId="urn:microsoft.com/office/officeart/2008/layout/CircleAccentTimeline"/>
    <dgm:cxn modelId="{34F367D2-2255-4E7C-A241-B581FD86DB80}" type="presParOf" srcId="{B298D878-0DC4-4D2C-B83B-7AD801DFC92F}" destId="{E8524687-CFEE-4BF4-9C3E-BC49E4BBFF12}" srcOrd="2" destOrd="0" presId="urn:microsoft.com/office/officeart/2008/layout/CircleAccentTimeline"/>
    <dgm:cxn modelId="{7E67834E-5249-4292-A357-CFBE261BDFBE}" type="presParOf" srcId="{8C2A82F9-E296-41A8-9DF4-CF28E63E771B}" destId="{AB1503FE-C37E-43B3-9B06-FFDB696E14B3}" srcOrd="9" destOrd="0" presId="urn:microsoft.com/office/officeart/2008/layout/CircleAccentTimeline"/>
    <dgm:cxn modelId="{02137B5B-1CAC-40DE-9C2B-71B3A6C8DB02}" type="presParOf" srcId="{8C2A82F9-E296-41A8-9DF4-CF28E63E771B}" destId="{ADBA1281-5C3F-4E00-9BFB-83A96E003346}" srcOrd="10" destOrd="0" presId="urn:microsoft.com/office/officeart/2008/layout/CircleAccentTimeline"/>
    <dgm:cxn modelId="{8A649E51-5571-46E7-9709-92EC2E6D7083}" type="presParOf" srcId="{8C2A82F9-E296-41A8-9DF4-CF28E63E771B}" destId="{E1F689E8-BB58-456C-B7CF-1F0A3851EBC3}" srcOrd="11" destOrd="0" presId="urn:microsoft.com/office/officeart/2008/layout/CircleAccentTimeline"/>
    <dgm:cxn modelId="{104B35DA-435A-42E0-9BCC-E2B1F3BC2D6D}" type="presParOf" srcId="{E1F689E8-BB58-456C-B7CF-1F0A3851EBC3}" destId="{CE541FC4-C3A8-4D2E-853E-DB051513912D}" srcOrd="0" destOrd="0" presId="urn:microsoft.com/office/officeart/2008/layout/CircleAccentTimeline"/>
    <dgm:cxn modelId="{56116244-8224-4C05-A636-6C7F65DD6E5F}" type="presParOf" srcId="{E1F689E8-BB58-456C-B7CF-1F0A3851EBC3}" destId="{29403116-451E-4F71-BE49-706C25B0E5A2}" srcOrd="1" destOrd="0" presId="urn:microsoft.com/office/officeart/2008/layout/CircleAccentTimeline"/>
    <dgm:cxn modelId="{4B5B180A-E05A-4CEC-9F9A-9D881717CE0B}" type="presParOf" srcId="{E1F689E8-BB58-456C-B7CF-1F0A3851EBC3}" destId="{E0214EBB-64F3-498A-8404-612FB661A9A9}" srcOrd="2" destOrd="0" presId="urn:microsoft.com/office/officeart/2008/layout/CircleAccentTimeline"/>
    <dgm:cxn modelId="{10E661FF-6C35-4A4C-B1CB-EB428C60A0C9}" type="presParOf" srcId="{8C2A82F9-E296-41A8-9DF4-CF28E63E771B}" destId="{5333997B-845E-4B83-A92B-B704A3B94DAB}" srcOrd="12" destOrd="0" presId="urn:microsoft.com/office/officeart/2008/layout/CircleAccentTimeline"/>
    <dgm:cxn modelId="{C5DA47A3-03AF-4DAB-89BA-B4F68EE98FCE}" type="presParOf" srcId="{8C2A82F9-E296-41A8-9DF4-CF28E63E771B}" destId="{5DFE557C-8397-4143-9A2C-7ECA62623C2C}" srcOrd="13" destOrd="0" presId="urn:microsoft.com/office/officeart/2008/layout/CircleAccentTimeline"/>
    <dgm:cxn modelId="{199F3E6C-0CA8-4111-A6CF-AB9E6B8C5FCA}" type="presParOf" srcId="{8C2A82F9-E296-41A8-9DF4-CF28E63E771B}" destId="{AB69B5D9-E000-4F99-BEB4-9037F8A68C62}" srcOrd="14" destOrd="0" presId="urn:microsoft.com/office/officeart/2008/layout/CircleAccentTimeline"/>
    <dgm:cxn modelId="{43ABD4E7-6BB8-4E6E-AC81-F794D92469EF}" type="presParOf" srcId="{8C2A82F9-E296-41A8-9DF4-CF28E63E771B}" destId="{E65BDE7F-46F6-4656-A04F-9B3DCA331DB1}" srcOrd="15" destOrd="0" presId="urn:microsoft.com/office/officeart/2008/layout/CircleAccentTimeline"/>
    <dgm:cxn modelId="{F7A7AC43-7A68-41AE-BB53-4384D0EBFBD0}" type="presParOf" srcId="{E65BDE7F-46F6-4656-A04F-9B3DCA331DB1}" destId="{BA3E8567-6960-495B-8B59-E887390DCF03}" srcOrd="0" destOrd="0" presId="urn:microsoft.com/office/officeart/2008/layout/CircleAccentTimeline"/>
    <dgm:cxn modelId="{35F24CB0-6349-4D21-A9F1-91143AC04577}" type="presParOf" srcId="{E65BDE7F-46F6-4656-A04F-9B3DCA331DB1}" destId="{EBAE871F-7E58-4BCB-B55D-718AD2841769}" srcOrd="1" destOrd="0" presId="urn:microsoft.com/office/officeart/2008/layout/CircleAccentTimeline"/>
    <dgm:cxn modelId="{8CAD27DF-048F-49F5-B69E-7E9292A120DA}" type="presParOf" srcId="{E65BDE7F-46F6-4656-A04F-9B3DCA331DB1}" destId="{463A0FAB-E107-45BA-B2D9-214E28B31392}" srcOrd="2" destOrd="0" presId="urn:microsoft.com/office/officeart/2008/layout/CircleAccentTimeline"/>
    <dgm:cxn modelId="{CCF4DD70-0136-4882-94B4-29798678528C}" type="presParOf" srcId="{8C2A82F9-E296-41A8-9DF4-CF28E63E771B}" destId="{C25119F6-A948-4C6F-B2A4-4F4E95774A21}" srcOrd="16" destOrd="0" presId="urn:microsoft.com/office/officeart/2008/layout/CircleAccentTimeline"/>
    <dgm:cxn modelId="{3E6B9AC6-7736-4CD4-A138-0F0D6E656C9F}" type="presParOf" srcId="{8C2A82F9-E296-41A8-9DF4-CF28E63E771B}" destId="{7D2E6D6C-7430-4A2A-B9F5-E73D498FB6C0}" srcOrd="17" destOrd="0" presId="urn:microsoft.com/office/officeart/2008/layout/CircleAccentTimeline"/>
    <dgm:cxn modelId="{AD7C8336-EA29-465C-AAA0-03F529721051}" type="presParOf" srcId="{8C2A82F9-E296-41A8-9DF4-CF28E63E771B}" destId="{3CD4BCA2-6591-40DC-BD3A-6E9C6C2AA200}" srcOrd="18" destOrd="0" presId="urn:microsoft.com/office/officeart/2008/layout/CircleAccentTimeline"/>
    <dgm:cxn modelId="{C9222F54-0917-42BD-8D20-3C0294326B16}" type="presParOf" srcId="{8C2A82F9-E296-41A8-9DF4-CF28E63E771B}" destId="{B0693FAD-1697-49A8-8437-99ECA00BC6B3}" srcOrd="19" destOrd="0" presId="urn:microsoft.com/office/officeart/2008/layout/CircleAccentTimeline"/>
    <dgm:cxn modelId="{92206E96-98EC-4133-AE7A-68DBC0A92133}" type="presParOf" srcId="{B0693FAD-1697-49A8-8437-99ECA00BC6B3}" destId="{C9FC1C1F-D20C-4503-BB1C-020714BF587C}" srcOrd="0" destOrd="0" presId="urn:microsoft.com/office/officeart/2008/layout/CircleAccentTimeline"/>
    <dgm:cxn modelId="{EEA758A2-AF93-4037-812B-D77D77A88850}" type="presParOf" srcId="{B0693FAD-1697-49A8-8437-99ECA00BC6B3}" destId="{9C0FCFD8-D58D-46D9-88D1-CD89E717C5AB}" srcOrd="1" destOrd="0" presId="urn:microsoft.com/office/officeart/2008/layout/CircleAccentTimeline"/>
    <dgm:cxn modelId="{C546468A-C443-4992-BB04-9035A867433A}" type="presParOf" srcId="{B0693FAD-1697-49A8-8437-99ECA00BC6B3}" destId="{F4C8B33E-4682-4311-99A1-34EEE560B234}" srcOrd="2" destOrd="0" presId="urn:microsoft.com/office/officeart/2008/layout/CircleAccentTimeline"/>
    <dgm:cxn modelId="{F8168352-B5D8-4B81-A840-DA90A54839C2}" type="presParOf" srcId="{8C2A82F9-E296-41A8-9DF4-CF28E63E771B}" destId="{E3D29D88-A989-408A-8D65-5CF9862A7855}" srcOrd="20" destOrd="0" presId="urn:microsoft.com/office/officeart/2008/layout/CircleAccentTimeline"/>
    <dgm:cxn modelId="{B35E6CC6-FCC1-49C3-86EB-7189B6D2B843}" type="presParOf" srcId="{8C2A82F9-E296-41A8-9DF4-CF28E63E771B}" destId="{DFE2E342-643B-4F9F-8387-FE717A04E251}" srcOrd="21" destOrd="0" presId="urn:microsoft.com/office/officeart/2008/layout/CircleAccentTimeline"/>
    <dgm:cxn modelId="{D20A279B-712C-45EE-BDDE-5A040876DF10}" type="presParOf" srcId="{8C2A82F9-E296-41A8-9DF4-CF28E63E771B}" destId="{F4E92F7D-DB85-4FF9-BD39-9B3F7B4AA4CA}" srcOrd="22" destOrd="0" presId="urn:microsoft.com/office/officeart/2008/layout/CircleAccentTimeline"/>
    <dgm:cxn modelId="{0A36E678-4932-434F-B850-1F114997F2BC}" type="presParOf" srcId="{F4E92F7D-DB85-4FF9-BD39-9B3F7B4AA4CA}" destId="{7AE111E6-7DEE-4B74-BA9C-6ABDF259F6BF}" srcOrd="0" destOrd="0" presId="urn:microsoft.com/office/officeart/2008/layout/CircleAccentTimeline"/>
    <dgm:cxn modelId="{429B7A6B-0970-4B5A-9984-6FFD678D763D}" type="presParOf" srcId="{F4E92F7D-DB85-4FF9-BD39-9B3F7B4AA4CA}" destId="{011329E7-314F-4A2E-920E-43717CA68AD8}" srcOrd="1" destOrd="0" presId="urn:microsoft.com/office/officeart/2008/layout/CircleAccentTimeline"/>
    <dgm:cxn modelId="{40526E5C-5DC0-4DEB-A4A6-A71802975541}" type="presParOf" srcId="{F4E92F7D-DB85-4FF9-BD39-9B3F7B4AA4CA}" destId="{43705CB0-01A8-4124-A050-712427AA44B7}" srcOrd="2" destOrd="0" presId="urn:microsoft.com/office/officeart/2008/layout/CircleAccentTimeline"/>
    <dgm:cxn modelId="{95CA4684-E099-45EC-B769-040986924D60}" type="presParOf" srcId="{8C2A82F9-E296-41A8-9DF4-CF28E63E771B}" destId="{8969C57F-9B30-4CCB-B3CE-F98A6B2919BB}" srcOrd="23" destOrd="0" presId="urn:microsoft.com/office/officeart/2008/layout/CircleAccentTimeline"/>
    <dgm:cxn modelId="{FAFEDC31-7A58-4FFD-9FF2-40F03D3A9907}" type="presParOf" srcId="{8C2A82F9-E296-41A8-9DF4-CF28E63E771B}" destId="{BD31E743-7D63-49CC-B80F-D0288174ED05}" srcOrd="24" destOrd="0" presId="urn:microsoft.com/office/officeart/2008/layout/CircleAccentTimeline"/>
    <dgm:cxn modelId="{518CE6A6-B619-4EF6-9372-6B5B9F18790D}" type="presParOf" srcId="{8C2A82F9-E296-41A8-9DF4-CF28E63E771B}" destId="{F4E653DA-04DC-484C-8592-CE76AF9E65EE}" srcOrd="25" destOrd="0" presId="urn:microsoft.com/office/officeart/2008/layout/CircleAccentTimeline"/>
    <dgm:cxn modelId="{EADCFCC6-F079-46E0-BB50-56043AF4B7C5}" type="presParOf" srcId="{8C2A82F9-E296-41A8-9DF4-CF28E63E771B}" destId="{A5A184AA-B542-408C-8F75-B1B4B025D1FB}" srcOrd="26" destOrd="0" presId="urn:microsoft.com/office/officeart/2008/layout/CircleAccentTimeline"/>
    <dgm:cxn modelId="{5E67A8B0-6C6D-468B-959F-83CE5B0971D6}" type="presParOf" srcId="{A5A184AA-B542-408C-8F75-B1B4B025D1FB}" destId="{A7A1C520-0BC2-47F5-B86A-D55CD4B33729}" srcOrd="0" destOrd="0" presId="urn:microsoft.com/office/officeart/2008/layout/CircleAccentTimeline"/>
    <dgm:cxn modelId="{09756C33-8E4F-4BEC-BADB-76AF5BEE2FC3}" type="presParOf" srcId="{A5A184AA-B542-408C-8F75-B1B4B025D1FB}" destId="{8495E7CA-C6B4-47E2-B685-360A6D0919BF}" srcOrd="1" destOrd="0" presId="urn:microsoft.com/office/officeart/2008/layout/CircleAccentTimeline"/>
    <dgm:cxn modelId="{EB60BEA2-8298-4C6C-99F3-F2C97F19A43B}" type="presParOf" srcId="{A5A184AA-B542-408C-8F75-B1B4B025D1FB}" destId="{C5030EED-6FDA-408F-844F-4583B2C85E12}" srcOrd="2" destOrd="0" presId="urn:microsoft.com/office/officeart/2008/layout/CircleAccentTimeline"/>
    <dgm:cxn modelId="{B73752DB-0FC0-474A-96E0-6C6E83649DF0}" type="presParOf" srcId="{8C2A82F9-E296-41A8-9DF4-CF28E63E771B}" destId="{2A64EC7F-17F5-4652-A713-C7C147151C00}" srcOrd="27" destOrd="0" presId="urn:microsoft.com/office/officeart/2008/layout/CircleAccentTimeline"/>
    <dgm:cxn modelId="{4E906D21-7FF3-4D7F-B6A6-5DD1E02DF9B9}" type="presParOf" srcId="{8C2A82F9-E296-41A8-9DF4-CF28E63E771B}" destId="{2AD32385-4B88-4C07-8D2C-19D007543035}" srcOrd="28"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513825" y="1619866"/>
          <a:ext cx="1343646" cy="134364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511475" y="773474"/>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0" bIns="0" numCol="1" spcCol="1270" anchor="ctr" anchorCtr="0">
          <a:noAutofit/>
        </a:bodyPr>
        <a:lstStyle/>
        <a:p>
          <a:pPr lvl="0" algn="ctr" defTabSz="1200150">
            <a:lnSpc>
              <a:spcPct val="90000"/>
            </a:lnSpc>
            <a:spcBef>
              <a:spcPct val="0"/>
            </a:spcBef>
            <a:spcAft>
              <a:spcPct val="35000"/>
            </a:spcAft>
          </a:pPr>
          <a:r>
            <a:rPr lang="en-US" sz="2700" kern="1200" dirty="0"/>
            <a:t>12/1 MVO </a:t>
          </a:r>
          <a:r>
            <a:rPr lang="en-US" sz="2700" b="1" kern="1200" dirty="0" smtClean="0"/>
            <a:t>CR </a:t>
          </a:r>
          <a:r>
            <a:rPr lang="en-US" sz="2700" b="1" kern="1200" dirty="0"/>
            <a:t>A</a:t>
          </a:r>
        </a:p>
      </dsp:txBody>
      <dsp:txXfrm>
        <a:off x="511475" y="773474"/>
        <a:ext cx="1670301" cy="804956"/>
      </dsp:txXfrm>
    </dsp:sp>
    <dsp:sp modelId="{3B7A594E-2A83-4142-B2B0-08FB37A3F279}">
      <dsp:nvSpPr>
        <dsp:cNvPr id="0" name=""/>
        <dsp:cNvSpPr/>
      </dsp:nvSpPr>
      <dsp:spPr>
        <a:xfrm>
          <a:off x="1958679" y="1942970"/>
          <a:ext cx="697437" cy="697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132660" y="291369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580" bIns="0" numCol="1" spcCol="1270" anchor="ctr" anchorCtr="0">
          <a:noAutofit/>
        </a:bodyPr>
        <a:lstStyle/>
        <a:p>
          <a:pPr lvl="0" algn="r" defTabSz="1200150">
            <a:lnSpc>
              <a:spcPct val="90000"/>
            </a:lnSpc>
            <a:spcBef>
              <a:spcPct val="0"/>
            </a:spcBef>
            <a:spcAft>
              <a:spcPct val="35000"/>
            </a:spcAft>
          </a:pPr>
          <a:r>
            <a:rPr lang="en-US" sz="2700" kern="1200" dirty="0"/>
            <a:t>12/2</a:t>
          </a:r>
        </a:p>
      </dsp:txBody>
      <dsp:txXfrm>
        <a:off x="1132660" y="2913693"/>
        <a:ext cx="1444889" cy="696671"/>
      </dsp:txXfrm>
    </dsp:sp>
    <dsp:sp modelId="{FE8C0D2E-E576-491A-8B29-5599D5B1BF7C}">
      <dsp:nvSpPr>
        <dsp:cNvPr id="0" name=""/>
        <dsp:cNvSpPr/>
      </dsp:nvSpPr>
      <dsp:spPr>
        <a:xfrm rot="17700000">
          <a:off x="203724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57218" y="1942970"/>
          <a:ext cx="697437" cy="697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1931199" y="291369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580" bIns="0" numCol="1" spcCol="1270" anchor="ctr" anchorCtr="0">
          <a:noAutofit/>
        </a:bodyPr>
        <a:lstStyle/>
        <a:p>
          <a:pPr lvl="0" algn="r" defTabSz="1200150">
            <a:lnSpc>
              <a:spcPct val="90000"/>
            </a:lnSpc>
            <a:spcBef>
              <a:spcPct val="0"/>
            </a:spcBef>
            <a:spcAft>
              <a:spcPct val="35000"/>
            </a:spcAft>
          </a:pPr>
          <a:r>
            <a:rPr lang="en-US" sz="2700" kern="1200" dirty="0"/>
            <a:t>12/3</a:t>
          </a:r>
        </a:p>
      </dsp:txBody>
      <dsp:txXfrm>
        <a:off x="1931199" y="2913693"/>
        <a:ext cx="1444889" cy="696671"/>
      </dsp:txXfrm>
    </dsp:sp>
    <dsp:sp modelId="{FDFB3B0C-E7E3-45A0-9B03-9DCE23370B64}">
      <dsp:nvSpPr>
        <dsp:cNvPr id="0" name=""/>
        <dsp:cNvSpPr/>
      </dsp:nvSpPr>
      <dsp:spPr>
        <a:xfrm rot="17700000">
          <a:off x="2835785"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55864" y="1619866"/>
          <a:ext cx="1343646" cy="134364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5197" y="780965"/>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0" bIns="0" numCol="1" spcCol="1270" anchor="ctr" anchorCtr="0">
          <a:noAutofit/>
        </a:bodyPr>
        <a:lstStyle/>
        <a:p>
          <a:pPr lvl="0" algn="ctr" defTabSz="1200150">
            <a:lnSpc>
              <a:spcPct val="90000"/>
            </a:lnSpc>
            <a:spcBef>
              <a:spcPct val="0"/>
            </a:spcBef>
            <a:spcAft>
              <a:spcPct val="35000"/>
            </a:spcAft>
          </a:pPr>
          <a:r>
            <a:rPr lang="en-US" sz="2700" kern="1200" dirty="0"/>
            <a:t>12/4 SWI </a:t>
          </a:r>
          <a:r>
            <a:rPr lang="en-US" sz="2700" b="1" kern="1200" dirty="0" smtClean="0"/>
            <a:t>CR </a:t>
          </a:r>
          <a:r>
            <a:rPr lang="en-US" sz="2700" b="1" kern="1200" dirty="0"/>
            <a:t>B</a:t>
          </a:r>
        </a:p>
      </dsp:txBody>
      <dsp:txXfrm>
        <a:off x="3505197" y="780965"/>
        <a:ext cx="1670301" cy="804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52CBF-0509-4797-A9D7-33323E0804BB}">
      <dsp:nvSpPr>
        <dsp:cNvPr id="0" name=""/>
        <dsp:cNvSpPr/>
      </dsp:nvSpPr>
      <dsp:spPr>
        <a:xfrm>
          <a:off x="2290" y="1756305"/>
          <a:ext cx="898825" cy="89882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E53F32-15F4-43C7-8318-38E64A70B724}">
      <dsp:nvSpPr>
        <dsp:cNvPr id="0" name=""/>
        <dsp:cNvSpPr/>
      </dsp:nvSpPr>
      <dsp:spPr>
        <a:xfrm>
          <a:off x="-83464" y="1165844"/>
          <a:ext cx="1117340" cy="53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ctr" defTabSz="577850">
            <a:lnSpc>
              <a:spcPct val="90000"/>
            </a:lnSpc>
            <a:spcBef>
              <a:spcPct val="0"/>
            </a:spcBef>
            <a:spcAft>
              <a:spcPct val="35000"/>
            </a:spcAft>
          </a:pPr>
          <a:r>
            <a:rPr lang="en-US" sz="1300" kern="1200" dirty="0">
              <a:highlight>
                <a:srgbClr val="FFFF00"/>
              </a:highlight>
            </a:rPr>
            <a:t>MVI </a:t>
          </a:r>
          <a:r>
            <a:rPr lang="en-US" sz="1300" kern="1200" dirty="0"/>
            <a:t> Customer A  </a:t>
          </a:r>
          <a:r>
            <a:rPr lang="en-US" sz="1300" b="1" kern="1200" dirty="0"/>
            <a:t>REP A</a:t>
          </a:r>
        </a:p>
      </dsp:txBody>
      <dsp:txXfrm>
        <a:off x="-83464" y="1165844"/>
        <a:ext cx="1117340" cy="538471"/>
      </dsp:txXfrm>
    </dsp:sp>
    <dsp:sp modelId="{E9FDC851-9B04-4E84-97DF-6F4368ECADB2}">
      <dsp:nvSpPr>
        <dsp:cNvPr id="0" name=""/>
        <dsp:cNvSpPr/>
      </dsp:nvSpPr>
      <dsp:spPr>
        <a:xfrm>
          <a:off x="968819"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02201-7E1C-4410-968E-550EB98FDE38}">
      <dsp:nvSpPr>
        <dsp:cNvPr id="0" name=""/>
        <dsp:cNvSpPr/>
      </dsp:nvSpPr>
      <dsp:spPr>
        <a:xfrm rot="17700000">
          <a:off x="416257"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kern="1200" dirty="0"/>
            <a:t>   </a:t>
          </a:r>
        </a:p>
      </dsp:txBody>
      <dsp:txXfrm>
        <a:off x="416257" y="2621804"/>
        <a:ext cx="966552" cy="466035"/>
      </dsp:txXfrm>
    </dsp:sp>
    <dsp:sp modelId="{46272D5B-4142-4A0F-A696-7088B17A3FE2}">
      <dsp:nvSpPr>
        <dsp:cNvPr id="0" name=""/>
        <dsp:cNvSpPr/>
      </dsp:nvSpPr>
      <dsp:spPr>
        <a:xfrm rot="17700000">
          <a:off x="1021376"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9E1956AF-376C-4763-90EB-21C48367BDD1}">
      <dsp:nvSpPr>
        <dsp:cNvPr id="0" name=""/>
        <dsp:cNvSpPr/>
      </dsp:nvSpPr>
      <dsp:spPr>
        <a:xfrm>
          <a:off x="1502997"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950436"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kern="1200" dirty="0"/>
            <a:t>    </a:t>
          </a:r>
        </a:p>
      </dsp:txBody>
      <dsp:txXfrm>
        <a:off x="950436" y="2621804"/>
        <a:ext cx="966552" cy="466035"/>
      </dsp:txXfrm>
    </dsp:sp>
    <dsp:sp modelId="{E8524687-CFEE-4BF4-9C3E-BC49E4BBFF12}">
      <dsp:nvSpPr>
        <dsp:cNvPr id="0" name=""/>
        <dsp:cNvSpPr/>
      </dsp:nvSpPr>
      <dsp:spPr>
        <a:xfrm rot="17700000">
          <a:off x="1555555"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CE541FC4-C3A8-4D2E-853E-DB051513912D}">
      <dsp:nvSpPr>
        <dsp:cNvPr id="0" name=""/>
        <dsp:cNvSpPr/>
      </dsp:nvSpPr>
      <dsp:spPr>
        <a:xfrm>
          <a:off x="2037248" y="1756305"/>
          <a:ext cx="898825" cy="89882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03116-451E-4F71-BE49-706C25B0E5A2}">
      <dsp:nvSpPr>
        <dsp:cNvPr id="0" name=""/>
        <dsp:cNvSpPr/>
      </dsp:nvSpPr>
      <dsp:spPr>
        <a:xfrm>
          <a:off x="2013527" y="1028751"/>
          <a:ext cx="980960" cy="83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ctr" defTabSz="577850">
            <a:lnSpc>
              <a:spcPct val="90000"/>
            </a:lnSpc>
            <a:spcBef>
              <a:spcPct val="0"/>
            </a:spcBef>
            <a:spcAft>
              <a:spcPct val="35000"/>
            </a:spcAft>
          </a:pPr>
          <a:r>
            <a:rPr lang="en-US" sz="1300" kern="1200" dirty="0">
              <a:highlight>
                <a:srgbClr val="FFFF00"/>
              </a:highlight>
            </a:rPr>
            <a:t>MVI </a:t>
          </a:r>
          <a:r>
            <a:rPr lang="en-US" sz="1300" kern="1200" dirty="0"/>
            <a:t> Customer B  </a:t>
          </a:r>
          <a:r>
            <a:rPr lang="en-US" sz="1300" b="1" kern="1200" dirty="0"/>
            <a:t>REP A</a:t>
          </a:r>
        </a:p>
      </dsp:txBody>
      <dsp:txXfrm>
        <a:off x="2013527" y="1028751"/>
        <a:ext cx="980960" cy="830939"/>
      </dsp:txXfrm>
    </dsp:sp>
    <dsp:sp modelId="{BA3E8567-6960-495B-8B59-E887390DCF03}">
      <dsp:nvSpPr>
        <dsp:cNvPr id="0" name=""/>
        <dsp:cNvSpPr/>
      </dsp:nvSpPr>
      <dsp:spPr>
        <a:xfrm>
          <a:off x="3107491"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2554929"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kern="1200" dirty="0"/>
            <a:t> </a:t>
          </a:r>
        </a:p>
      </dsp:txBody>
      <dsp:txXfrm>
        <a:off x="2554929" y="2621804"/>
        <a:ext cx="966552" cy="466035"/>
      </dsp:txXfrm>
    </dsp:sp>
    <dsp:sp modelId="{463A0FAB-E107-45BA-B2D9-214E28B31392}">
      <dsp:nvSpPr>
        <dsp:cNvPr id="0" name=""/>
        <dsp:cNvSpPr/>
      </dsp:nvSpPr>
      <dsp:spPr>
        <a:xfrm rot="17700000">
          <a:off x="3160048"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641669"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3089108"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kern="1200" dirty="0"/>
            <a:t> </a:t>
          </a:r>
        </a:p>
      </dsp:txBody>
      <dsp:txXfrm>
        <a:off x="3089108" y="2621804"/>
        <a:ext cx="966552" cy="466035"/>
      </dsp:txXfrm>
    </dsp:sp>
    <dsp:sp modelId="{F4C8B33E-4682-4311-99A1-34EEE560B234}">
      <dsp:nvSpPr>
        <dsp:cNvPr id="0" name=""/>
        <dsp:cNvSpPr/>
      </dsp:nvSpPr>
      <dsp:spPr>
        <a:xfrm rot="17700000">
          <a:off x="3694227"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7AE111E6-7DEE-4B74-BA9C-6ABDF259F6BF}">
      <dsp:nvSpPr>
        <dsp:cNvPr id="0" name=""/>
        <dsp:cNvSpPr/>
      </dsp:nvSpPr>
      <dsp:spPr>
        <a:xfrm>
          <a:off x="4175920" y="1756305"/>
          <a:ext cx="898825" cy="89882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329E7-314F-4A2E-920E-43717CA68AD8}">
      <dsp:nvSpPr>
        <dsp:cNvPr id="0" name=""/>
        <dsp:cNvSpPr/>
      </dsp:nvSpPr>
      <dsp:spPr>
        <a:xfrm>
          <a:off x="4110848" y="1235532"/>
          <a:ext cx="1117340" cy="53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ctr" defTabSz="577850">
            <a:lnSpc>
              <a:spcPct val="90000"/>
            </a:lnSpc>
            <a:spcBef>
              <a:spcPct val="0"/>
            </a:spcBef>
            <a:spcAft>
              <a:spcPct val="35000"/>
            </a:spcAft>
          </a:pPr>
          <a:r>
            <a:rPr lang="en-US" sz="1300" kern="1200" dirty="0">
              <a:highlight>
                <a:srgbClr val="FFFF00"/>
              </a:highlight>
            </a:rPr>
            <a:t>MVO</a:t>
          </a:r>
          <a:r>
            <a:rPr lang="en-US" sz="1300" kern="1200" dirty="0"/>
            <a:t>  Customer A  </a:t>
          </a:r>
          <a:r>
            <a:rPr lang="en-US" sz="1300" b="1" kern="1200" dirty="0"/>
            <a:t>REP A</a:t>
          </a:r>
        </a:p>
      </dsp:txBody>
      <dsp:txXfrm>
        <a:off x="4110848" y="1235532"/>
        <a:ext cx="1117340" cy="538471"/>
      </dsp:txXfrm>
    </dsp:sp>
    <dsp:sp modelId="{A7A1C520-0BC2-47F5-B86A-D55CD4B33729}">
      <dsp:nvSpPr>
        <dsp:cNvPr id="0" name=""/>
        <dsp:cNvSpPr/>
      </dsp:nvSpPr>
      <dsp:spPr>
        <a:xfrm>
          <a:off x="5142449"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5E7CA-C6B4-47E2-B685-360A6D0919BF}">
      <dsp:nvSpPr>
        <dsp:cNvPr id="0" name=""/>
        <dsp:cNvSpPr/>
      </dsp:nvSpPr>
      <dsp:spPr>
        <a:xfrm rot="17700000">
          <a:off x="4589887"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endParaRPr lang="en-US" sz="1300" kern="1200" dirty="0"/>
        </a:p>
      </dsp:txBody>
      <dsp:txXfrm>
        <a:off x="4589887" y="2621804"/>
        <a:ext cx="966552" cy="466035"/>
      </dsp:txXfrm>
    </dsp:sp>
    <dsp:sp modelId="{C5030EED-6FDA-408F-844F-4583B2C85E12}">
      <dsp:nvSpPr>
        <dsp:cNvPr id="0" name=""/>
        <dsp:cNvSpPr/>
      </dsp:nvSpPr>
      <dsp:spPr>
        <a:xfrm rot="17700000">
          <a:off x="5195006"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6/7/2018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6/7/2018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44952" y="2514600"/>
            <a:ext cx="5565648" cy="1828800"/>
          </a:xfrm>
          <a:prstGeom prst="rect">
            <a:avLst/>
          </a:prstGeom>
        </p:spPr>
        <p:txBody>
          <a:bodyPr anchor="ctr"/>
          <a:lstStyle>
            <a:lvl1pPr marL="0" indent="0">
              <a:lnSpc>
                <a:spcPct val="100000"/>
              </a:lnSpc>
              <a:spcBef>
                <a:spcPts val="1800"/>
              </a:spcBef>
              <a:buFontTx/>
              <a:buNone/>
              <a:defRPr sz="2800" b="1" baseline="0">
                <a:solidFill>
                  <a:schemeClr val="bg1"/>
                </a:solidFill>
              </a:defRPr>
            </a:lvl1pPr>
          </a:lstStyle>
          <a:p>
            <a:pPr lvl="0"/>
            <a:r>
              <a:rPr lang="en-US" dirty="0"/>
              <a:t>Click to Edit Title</a:t>
            </a:r>
          </a:p>
        </p:txBody>
      </p:sp>
    </p:spTree>
    <p:extLst>
      <p:ext uri="{BB962C8B-B14F-4D97-AF65-F5344CB8AC3E}">
        <p14:creationId xmlns:p14="http://schemas.microsoft.com/office/powerpoint/2010/main" val="284636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8452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Scenario">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4" name="Rounded Rectangle 3"/>
          <p:cNvSpPr/>
          <p:nvPr userDrawn="1"/>
        </p:nvSpPr>
        <p:spPr>
          <a:xfrm>
            <a:off x="301752" y="838200"/>
            <a:ext cx="2133600" cy="762000"/>
          </a:xfrm>
          <a:prstGeom prst="roundRect">
            <a:avLst>
              <a:gd name="adj" fmla="val 20968"/>
            </a:avLst>
          </a:prstGeom>
          <a:solidFill>
            <a:schemeClr val="accent4">
              <a:lumMod val="60000"/>
              <a:lumOff val="40000"/>
            </a:schemeClr>
          </a:solidFill>
          <a:ln w="12700">
            <a:solidFill>
              <a:schemeClr val="accent4"/>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4">
                    <a:lumMod val="50000"/>
                  </a:schemeClr>
                </a:solidFill>
                <a:latin typeface="+mj-lt"/>
              </a:defRPr>
            </a:lvl1pPr>
          </a:lstStyle>
          <a:p>
            <a:pPr lvl="0"/>
            <a:r>
              <a:rPr lang="en-US" dirty="0"/>
              <a:t>Edit Scenario</a:t>
            </a:r>
          </a:p>
        </p:txBody>
      </p:sp>
      <p:sp>
        <p:nvSpPr>
          <p:cNvPr id="6"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441144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Example">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6" name="Rounded Rectangle 5"/>
          <p:cNvSpPr/>
          <p:nvPr userDrawn="1"/>
        </p:nvSpPr>
        <p:spPr>
          <a:xfrm>
            <a:off x="301752" y="838200"/>
            <a:ext cx="2133600" cy="762000"/>
          </a:xfrm>
          <a:prstGeom prst="roundRect">
            <a:avLst>
              <a:gd name="adj" fmla="val 20968"/>
            </a:avLst>
          </a:prstGeom>
          <a:solidFill>
            <a:schemeClr val="accent3">
              <a:lumMod val="60000"/>
              <a:lumOff val="40000"/>
            </a:schemeClr>
          </a:solidFill>
          <a:ln w="12700">
            <a:solidFill>
              <a:schemeClr val="accent3"/>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a:effectLst>
            <a:outerShdw blurRad="63500" sx="102000" sy="102000" algn="ctr" rotWithShape="0">
              <a:prstClr val="black">
                <a:alpha val="40000"/>
              </a:prstClr>
            </a:outerShdw>
          </a:effectLst>
        </p:spPr>
        <p:txBody>
          <a:bodyPr anchor="ctr"/>
          <a:lstStyle>
            <a:lvl1pPr marL="0" indent="0" algn="ctr">
              <a:lnSpc>
                <a:spcPct val="100000"/>
              </a:lnSpc>
              <a:spcBef>
                <a:spcPts val="0"/>
              </a:spcBef>
              <a:buNone/>
              <a:defRPr sz="2200" b="1">
                <a:solidFill>
                  <a:schemeClr val="accent3">
                    <a:lumMod val="50000"/>
                  </a:schemeClr>
                </a:solidFill>
                <a:latin typeface="+mj-lt"/>
              </a:defRPr>
            </a:lvl1pPr>
          </a:lstStyle>
          <a:p>
            <a:pPr lvl="0"/>
            <a:r>
              <a:rPr lang="en-US" dirty="0"/>
              <a:t>Edit Example</a:t>
            </a:r>
          </a:p>
        </p:txBody>
      </p:sp>
      <p:sp>
        <p:nvSpPr>
          <p:cNvPr id="10"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70353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Class Activit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6" name="Rounded Rectangle 5"/>
          <p:cNvSpPr/>
          <p:nvPr userDrawn="1"/>
        </p:nvSpPr>
        <p:spPr>
          <a:xfrm>
            <a:off x="301752" y="838200"/>
            <a:ext cx="2133600" cy="762000"/>
          </a:xfrm>
          <a:prstGeom prst="roundRect">
            <a:avLst>
              <a:gd name="adj" fmla="val 20968"/>
            </a:avLst>
          </a:prstGeom>
          <a:solidFill>
            <a:schemeClr val="accent5">
              <a:lumMod val="60000"/>
              <a:lumOff val="40000"/>
            </a:schemeClr>
          </a:solidFill>
          <a:ln w="12700">
            <a:solidFill>
              <a:schemeClr val="accent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5">
                    <a:lumMod val="50000"/>
                  </a:schemeClr>
                </a:solidFill>
                <a:latin typeface="+mj-lt"/>
              </a:defRPr>
            </a:lvl1pPr>
          </a:lstStyle>
          <a:p>
            <a:pPr lvl="0"/>
            <a:r>
              <a:rPr lang="en-US" dirty="0"/>
              <a:t>Edit Activity</a:t>
            </a:r>
          </a:p>
        </p:txBody>
      </p:sp>
      <p:sp>
        <p:nvSpPr>
          <p:cNvPr id="10"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25447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y Sub Head Onl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831344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Blank">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49402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33400" y="1828800"/>
            <a:ext cx="8077200" cy="2933700"/>
          </a:xfrm>
          <a:prstGeom prst="rect">
            <a:avLst/>
          </a:prstGeom>
        </p:spPr>
        <p:txBody>
          <a:bodyPr anchor="ctr"/>
          <a:lstStyle>
            <a:lvl1pPr marL="0" indent="0" algn="ctr">
              <a:lnSpc>
                <a:spcPct val="100000"/>
              </a:lnSpc>
              <a:spcBef>
                <a:spcPts val="0"/>
              </a:spcBef>
              <a:buFontTx/>
              <a:buNone/>
              <a:defRPr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22856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a:spLocks noGrp="1"/>
          </p:cNvSpPr>
          <p:nvPr>
            <p:ph type="body" sz="quarter" idx="10"/>
          </p:nvPr>
        </p:nvSpPr>
        <p:spPr>
          <a:xfrm>
            <a:off x="530352" y="1828800"/>
            <a:ext cx="8077200" cy="2933700"/>
          </a:xfrm>
          <a:prstGeom prst="rect">
            <a:avLst/>
          </a:prstGeom>
        </p:spPr>
        <p:txBody>
          <a:bodyPr anchor="ctr"/>
          <a:lstStyle>
            <a:lvl1pPr>
              <a:defRPr lang="en-US" b="1" dirty="0">
                <a:solidFill>
                  <a:schemeClr val="bg1"/>
                </a:solidFill>
                <a:latin typeface="Arial" panose="020B0604020202020204" pitchFamily="34" charset="0"/>
                <a:cs typeface="Arial" panose="020B0604020202020204" pitchFamily="34" charset="0"/>
              </a:defRPr>
            </a:lvl1pPr>
          </a:lstStyle>
          <a:p>
            <a:pPr marL="0" lvl="0" indent="0" algn="ctr">
              <a:lnSpc>
                <a:spcPct val="100000"/>
              </a:lnSpc>
              <a:spcBef>
                <a:spcPts val="0"/>
              </a:spcBef>
              <a:buFontTx/>
              <a:buNone/>
            </a:pPr>
            <a:r>
              <a:rPr lang="en-US" dirty="0"/>
              <a:t>Click to edit Master text styles</a:t>
            </a:r>
          </a:p>
        </p:txBody>
      </p:sp>
    </p:spTree>
    <p:extLst>
      <p:ext uri="{BB962C8B-B14F-4D97-AF65-F5344CB8AC3E}">
        <p14:creationId xmlns:p14="http://schemas.microsoft.com/office/powerpoint/2010/main" val="2440561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qua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a:spLocks noGrp="1"/>
          </p:cNvSpPr>
          <p:nvPr>
            <p:ph type="body" sz="quarter" idx="10"/>
          </p:nvPr>
        </p:nvSpPr>
        <p:spPr>
          <a:xfrm>
            <a:off x="530352" y="1828800"/>
            <a:ext cx="8077200" cy="2933700"/>
          </a:xfrm>
          <a:prstGeom prst="rect">
            <a:avLst/>
          </a:prstGeom>
        </p:spPr>
        <p:txBody>
          <a:bodyPr anchor="ctr"/>
          <a:lstStyle>
            <a:lvl1pPr marL="0" indent="0" algn="ctr">
              <a:lnSpc>
                <a:spcPct val="100000"/>
              </a:lnSpc>
              <a:spcBef>
                <a:spcPts val="0"/>
              </a:spcBef>
              <a:buFontTx/>
              <a:buNone/>
              <a:defRPr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6713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qua">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4353"/>
            <a:ext cx="8535924" cy="4930246"/>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mj-lt"/>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b="0">
                <a:solidFill>
                  <a:srgbClr val="5B6770"/>
                </a:solidFill>
                <a:latin typeface="+mj-lt"/>
                <a:cs typeface="Arial" panose="020B0604020202020204" pitchFamily="34" charset="0"/>
              </a:defRPr>
            </a:lvl2pPr>
            <a:lvl3pPr>
              <a:lnSpc>
                <a:spcPct val="100000"/>
              </a:lnSpc>
              <a:spcBef>
                <a:spcPts val="1800"/>
              </a:spcBef>
              <a:defRPr>
                <a:solidFill>
                  <a:srgbClr val="5B6770"/>
                </a:solidFill>
                <a:latin typeface="+mj-lt"/>
                <a:cs typeface="Arial" panose="020B0604020202020204" pitchFamily="34" charset="0"/>
              </a:defRPr>
            </a:lvl3pPr>
            <a:lvl4pPr>
              <a:lnSpc>
                <a:spcPct val="100000"/>
              </a:lnSpc>
              <a:spcBef>
                <a:spcPts val="1800"/>
              </a:spcBef>
              <a:defRPr sz="2000">
                <a:solidFill>
                  <a:srgbClr val="5B6770"/>
                </a:solidFill>
                <a:latin typeface="+mj-lt"/>
                <a:cs typeface="Arial" panose="020B0604020202020204" pitchFamily="34" charset="0"/>
              </a:defRPr>
            </a:lvl4pPr>
            <a:lvl5pPr>
              <a:lnSpc>
                <a:spcPct val="100000"/>
              </a:lnSpc>
              <a:spcBef>
                <a:spcPts val="1800"/>
              </a:spcBef>
              <a:defRPr sz="2000">
                <a:solidFill>
                  <a:srgbClr val="5B6770"/>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3276" y="731520"/>
            <a:ext cx="8537448" cy="461665"/>
          </a:xfrm>
          <a:prstGeom prst="rect">
            <a:avLst/>
          </a:prstGeom>
        </p:spPr>
        <p:txBody>
          <a:bodyPr tIns="45720" bIns="45720" anchor="t">
            <a:spAutoFit/>
          </a:bodyPr>
          <a:lstStyle>
            <a:lvl1pPr marL="0" indent="0">
              <a:lnSpc>
                <a:spcPct val="100000"/>
              </a:lnSpc>
              <a:spcBef>
                <a:spcPts val="0"/>
              </a:spcBef>
              <a:buNone/>
              <a:defRPr sz="2400" b="1">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390349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qua No Sub Hea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7360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qua Sub Head Onl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3276" y="731520"/>
            <a:ext cx="8537448" cy="461665"/>
          </a:xfrm>
          <a:prstGeom prst="rect">
            <a:avLst/>
          </a:prstGeom>
        </p:spPr>
        <p:txBody>
          <a:bodyPr tIns="45720" bIns="45720" anchor="t">
            <a:spAutoFit/>
          </a:bodyPr>
          <a:lstStyle>
            <a:lvl1pPr marL="0" indent="0">
              <a:lnSpc>
                <a:spcPct val="100000"/>
              </a:lnSpc>
              <a:spcBef>
                <a:spcPts val="0"/>
              </a:spcBef>
              <a:buNone/>
              <a:defRPr sz="2400" b="1">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28147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qua Scenario">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 name="Rounded Rectangle 8"/>
          <p:cNvSpPr/>
          <p:nvPr userDrawn="1"/>
        </p:nvSpPr>
        <p:spPr>
          <a:xfrm>
            <a:off x="301752" y="838200"/>
            <a:ext cx="2133600" cy="762000"/>
          </a:xfrm>
          <a:prstGeom prst="roundRect">
            <a:avLst>
              <a:gd name="adj" fmla="val 20968"/>
            </a:avLst>
          </a:prstGeom>
          <a:solidFill>
            <a:schemeClr val="accent4">
              <a:lumMod val="60000"/>
              <a:lumOff val="40000"/>
            </a:schemeClr>
          </a:solidFill>
          <a:ln w="12700">
            <a:solidFill>
              <a:schemeClr val="accent4"/>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baseline="0">
                <a:solidFill>
                  <a:schemeClr val="accent4">
                    <a:lumMod val="50000"/>
                  </a:schemeClr>
                </a:solidFill>
                <a:latin typeface="+mj-lt"/>
              </a:defRPr>
            </a:lvl1pPr>
          </a:lstStyle>
          <a:p>
            <a:pPr lvl="0"/>
            <a:r>
              <a:rPr lang="en-US" dirty="0"/>
              <a:t>Edit Scenario</a:t>
            </a:r>
          </a:p>
        </p:txBody>
      </p:sp>
      <p:sp>
        <p:nvSpPr>
          <p:cNvPr id="11"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300143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qua Example">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 name="Rounded Rectangle 8"/>
          <p:cNvSpPr/>
          <p:nvPr userDrawn="1"/>
        </p:nvSpPr>
        <p:spPr>
          <a:xfrm>
            <a:off x="301752" y="838200"/>
            <a:ext cx="2133600" cy="762000"/>
          </a:xfrm>
          <a:prstGeom prst="roundRect">
            <a:avLst>
              <a:gd name="adj" fmla="val 20968"/>
            </a:avLst>
          </a:prstGeom>
          <a:solidFill>
            <a:schemeClr val="accent3">
              <a:lumMod val="60000"/>
              <a:lumOff val="40000"/>
            </a:schemeClr>
          </a:solidFill>
          <a:ln w="12700">
            <a:solidFill>
              <a:schemeClr val="accent3"/>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3">
                    <a:lumMod val="50000"/>
                  </a:schemeClr>
                </a:solidFill>
                <a:latin typeface="+mj-lt"/>
              </a:defRPr>
            </a:lvl1pPr>
          </a:lstStyle>
          <a:p>
            <a:pPr lvl="0"/>
            <a:r>
              <a:rPr lang="en-US" dirty="0"/>
              <a:t>Edit Example</a:t>
            </a:r>
          </a:p>
        </p:txBody>
      </p:sp>
      <p:sp>
        <p:nvSpPr>
          <p:cNvPr id="6"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09552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qua Class Activity">
    <p:spTree>
      <p:nvGrpSpPr>
        <p:cNvPr id="1" name=""/>
        <p:cNvGrpSpPr/>
        <p:nvPr/>
      </p:nvGrpSpPr>
      <p:grpSpPr>
        <a:xfrm>
          <a:off x="0" y="0"/>
          <a:ext cx="0" cy="0"/>
          <a:chOff x="0" y="0"/>
          <a:chExt cx="0" cy="0"/>
        </a:xfrm>
      </p:grpSpPr>
      <p:sp>
        <p:nvSpPr>
          <p:cNvPr id="6" name="Rounded Rectangle 5"/>
          <p:cNvSpPr/>
          <p:nvPr userDrawn="1"/>
        </p:nvSpPr>
        <p:spPr>
          <a:xfrm>
            <a:off x="301752" y="838200"/>
            <a:ext cx="2133600" cy="762000"/>
          </a:xfrm>
          <a:prstGeom prst="roundRect">
            <a:avLst>
              <a:gd name="adj" fmla="val 20968"/>
            </a:avLst>
          </a:prstGeom>
          <a:solidFill>
            <a:schemeClr val="accent5">
              <a:lumMod val="60000"/>
              <a:lumOff val="40000"/>
            </a:schemeClr>
          </a:solidFill>
          <a:ln w="12700">
            <a:solidFill>
              <a:schemeClr val="accent5"/>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5">
                    <a:lumMod val="50000"/>
                  </a:schemeClr>
                </a:solidFill>
                <a:latin typeface="+mj-lt"/>
              </a:defRPr>
            </a:lvl1pPr>
          </a:lstStyle>
          <a:p>
            <a:pPr lvl="0"/>
            <a:r>
              <a:rPr lang="en-US" dirty="0"/>
              <a:t>Edit Activity</a:t>
            </a:r>
          </a:p>
        </p:txBody>
      </p:sp>
      <p:sp>
        <p:nvSpPr>
          <p:cNvPr id="10"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11"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357107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qua Blank">
    <p:spTree>
      <p:nvGrpSpPr>
        <p:cNvPr id="1" name=""/>
        <p:cNvGrpSpPr/>
        <p:nvPr/>
      </p:nvGrpSpPr>
      <p:grpSpPr>
        <a:xfrm>
          <a:off x="0" y="0"/>
          <a:ext cx="0" cy="0"/>
          <a:chOff x="0" y="0"/>
          <a:chExt cx="0" cy="0"/>
        </a:xfrm>
      </p:grpSpPr>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25807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674759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5715000"/>
            <a:ext cx="1828804" cy="914402"/>
          </a:xfrm>
          <a:prstGeom prst="rect">
            <a:avLst/>
          </a:prstGeom>
        </p:spPr>
      </p:pic>
      <p:sp>
        <p:nvSpPr>
          <p:cNvPr id="4" name="Rectangle 3"/>
          <p:cNvSpPr/>
          <p:nvPr userDrawn="1"/>
        </p:nvSpPr>
        <p:spPr>
          <a:xfrm>
            <a:off x="0" y="2368296"/>
            <a:ext cx="9144000" cy="2194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Rectangle 4"/>
          <p:cNvSpPr/>
          <p:nvPr userDrawn="1"/>
        </p:nvSpPr>
        <p:spPr>
          <a:xfrm>
            <a:off x="0" y="2331720"/>
            <a:ext cx="9144000" cy="219456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572000"/>
            <a:ext cx="9144000" cy="2286000"/>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9800" y="2914675"/>
            <a:ext cx="2057301" cy="1028651"/>
          </a:xfrm>
          <a:prstGeom prst="rect">
            <a:avLst/>
          </a:prstGeom>
        </p:spPr>
      </p:pic>
      <p:sp>
        <p:nvSpPr>
          <p:cNvPr id="19" name="Rectangle 18"/>
          <p:cNvSpPr/>
          <p:nvPr userDrawn="1"/>
        </p:nvSpPr>
        <p:spPr>
          <a:xfrm>
            <a:off x="0" y="0"/>
            <a:ext cx="9144000" cy="2286000"/>
          </a:xfrm>
          <a:prstGeom prst="rect">
            <a:avLst/>
          </a:prstGeom>
          <a:solidFill>
            <a:srgbClr val="00AEC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4572000"/>
            <a:ext cx="9144000" cy="2286000"/>
          </a:xfrm>
          <a:prstGeom prst="rect">
            <a:avLst/>
          </a:prstGeom>
          <a:solidFill>
            <a:srgbClr val="00AEC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032287"/>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18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04800" y="0"/>
            <a:ext cx="8839200" cy="5334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304800" cy="5334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0" y="6557169"/>
            <a:ext cx="8458200" cy="3971"/>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77200" y="38100"/>
            <a:ext cx="990600" cy="495300"/>
          </a:xfrm>
          <a:prstGeom prst="rect">
            <a:avLst/>
          </a:prstGeom>
        </p:spPr>
      </p:pic>
      <p:sp>
        <p:nvSpPr>
          <p:cNvPr id="4" name="TextBox 3"/>
          <p:cNvSpPr txBox="1"/>
          <p:nvPr userDrawn="1"/>
        </p:nvSpPr>
        <p:spPr>
          <a:xfrm>
            <a:off x="8458200" y="6403280"/>
            <a:ext cx="685800" cy="307777"/>
          </a:xfrm>
          <a:prstGeom prst="rect">
            <a:avLst/>
          </a:prstGeom>
          <a:noFill/>
        </p:spPr>
        <p:txBody>
          <a:bodyPr wrap="square" rtlCol="0">
            <a:spAutoFit/>
          </a:bodyPr>
          <a:lstStyle/>
          <a:p>
            <a:pPr algn="ctr"/>
            <a:fld id="{8B6E2CAF-5594-403E-9D60-63FC5D4BBAFC}" type="slidenum">
              <a:rPr lang="en-US" sz="1400" smtClean="0">
                <a:solidFill>
                  <a:schemeClr val="tx1"/>
                </a:solidFill>
              </a:rPr>
              <a:pPr algn="ctr"/>
              <a:t>‹#›</a:t>
            </a:fld>
            <a:endParaRPr lang="en-US" sz="1400" dirty="0">
              <a:solidFill>
                <a:schemeClr val="tx1"/>
              </a:solidFill>
            </a:endParaRPr>
          </a:p>
        </p:txBody>
      </p:sp>
    </p:spTree>
    <p:extLst>
      <p:ext uri="{BB962C8B-B14F-4D97-AF65-F5344CB8AC3E}">
        <p14:creationId xmlns:p14="http://schemas.microsoft.com/office/powerpoint/2010/main" val="1741044813"/>
      </p:ext>
    </p:extLst>
  </p:cSld>
  <p:clrMap bg1="lt1" tx1="dk1" bg2="lt2" tx2="dk2" accent1="accent1" accent2="accent2" accent3="accent3" accent4="accent4" accent5="accent5" accent6="accent6" hlink="hlink" folHlink="folHlink"/>
  <p:sldLayoutIdLst>
    <p:sldLayoutId id="2147483668" r:id="rId1"/>
    <p:sldLayoutId id="2147483681" r:id="rId2"/>
    <p:sldLayoutId id="2147483686" r:id="rId3"/>
    <p:sldLayoutId id="2147483697" r:id="rId4"/>
    <p:sldLayoutId id="2147483700" r:id="rId5"/>
    <p:sldLayoutId id="2147483699" r:id="rId6"/>
    <p:sldLayoutId id="214748368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04800" y="0"/>
            <a:ext cx="8839200" cy="5334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304800" cy="5334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77200" y="38100"/>
            <a:ext cx="990600" cy="495300"/>
          </a:xfrm>
          <a:prstGeom prst="rect">
            <a:avLst/>
          </a:prstGeom>
        </p:spPr>
      </p:pic>
      <p:cxnSp>
        <p:nvCxnSpPr>
          <p:cNvPr id="14" name="Straight Connector 13"/>
          <p:cNvCxnSpPr/>
          <p:nvPr userDrawn="1"/>
        </p:nvCxnSpPr>
        <p:spPr>
          <a:xfrm flipV="1">
            <a:off x="0" y="6557169"/>
            <a:ext cx="8458200" cy="3970"/>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458200" y="6403280"/>
            <a:ext cx="685800" cy="307777"/>
          </a:xfrm>
          <a:prstGeom prst="rect">
            <a:avLst/>
          </a:prstGeom>
          <a:noFill/>
        </p:spPr>
        <p:txBody>
          <a:bodyPr wrap="square" rtlCol="0">
            <a:spAutoFit/>
          </a:bodyPr>
          <a:lstStyle/>
          <a:p>
            <a:pPr algn="ctr"/>
            <a:fld id="{8B6E2CAF-5594-403E-9D60-63FC5D4BBAFC}" type="slidenum">
              <a:rPr lang="en-US" sz="1400" smtClean="0">
                <a:solidFill>
                  <a:schemeClr val="tx1"/>
                </a:solidFill>
              </a:rPr>
              <a:pPr algn="ctr"/>
              <a:t>‹#›</a:t>
            </a:fld>
            <a:endParaRPr lang="en-US" sz="1400" dirty="0">
              <a:solidFill>
                <a:schemeClr val="tx1"/>
              </a:solidFill>
            </a:endParaRPr>
          </a:p>
        </p:txBody>
      </p:sp>
    </p:spTree>
    <p:extLst>
      <p:ext uri="{BB962C8B-B14F-4D97-AF65-F5344CB8AC3E}">
        <p14:creationId xmlns:p14="http://schemas.microsoft.com/office/powerpoint/2010/main" val="3084708658"/>
      </p:ext>
    </p:extLst>
  </p:cSld>
  <p:clrMap bg1="lt1" tx1="dk1" bg2="lt2" tx2="dk2" accent1="accent1" accent2="accent2" accent3="accent3" accent4="accent4" accent5="accent5" accent6="accent6" hlink="hlink" folHlink="folHlink"/>
  <p:sldLayoutIdLst>
    <p:sldLayoutId id="2147483670" r:id="rId1"/>
    <p:sldLayoutId id="2147483682" r:id="rId2"/>
    <p:sldLayoutId id="2147483687" r:id="rId3"/>
    <p:sldLayoutId id="2147483702" r:id="rId4"/>
    <p:sldLayoutId id="2147483703" r:id="rId5"/>
    <p:sldLayoutId id="2147483701" r:id="rId6"/>
    <p:sldLayoutId id="214748368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223953"/>
      </p:ext>
    </p:extLst>
  </p:cSld>
  <p:clrMap bg1="lt1" tx1="dk1" bg2="lt2" tx2="dk2" accent1="accent1" accent2="accent2" accent3="accent3" accent4="accent4" accent5="accent5" accent6="accent6" hlink="hlink" folHlink="folHlink"/>
  <p:sldLayoutIdLst>
    <p:sldLayoutId id="2147483689" r:id="rId1"/>
    <p:sldLayoutId id="2147483696"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TX SET </a:t>
            </a:r>
            <a:r>
              <a:rPr lang="en-US" i="1" dirty="0"/>
              <a:t>Interactive</a:t>
            </a:r>
            <a:endParaRPr lang="en-US" dirty="0"/>
          </a:p>
        </p:txBody>
      </p:sp>
    </p:spTree>
    <p:extLst>
      <p:ext uri="{BB962C8B-B14F-4D97-AF65-F5344CB8AC3E}">
        <p14:creationId xmlns:p14="http://schemas.microsoft.com/office/powerpoint/2010/main" val="52836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a:t>
            </a:r>
            <a:r>
              <a:rPr lang="en-US" sz="2600" dirty="0" smtClean="0"/>
              <a:t>– Accept</a:t>
            </a:r>
            <a:endParaRPr lang="en-US" sz="2600" dirty="0"/>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1"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37027" y="195262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3"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2438400" y="449580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00177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 Reject &amp; Accept</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xmlns="" id="{5ED26394-6563-457E-9D4E-FF397A3E5A8D}"/>
              </a:ext>
            </a:extLst>
          </p:cNvPr>
          <p:cNvPicPr>
            <a:picLocks noChangeAspect="1"/>
          </p:cNvPicPr>
          <p:nvPr/>
        </p:nvPicPr>
        <p:blipFill>
          <a:blip r:embed="rId2"/>
          <a:stretch>
            <a:fillRect/>
          </a:stretch>
        </p:blipFill>
        <p:spPr>
          <a:xfrm>
            <a:off x="725926" y="1223963"/>
            <a:ext cx="7698243" cy="5253037"/>
          </a:xfrm>
          <a:prstGeom prst="rect">
            <a:avLst/>
          </a:prstGeom>
        </p:spPr>
      </p:pic>
    </p:spTree>
    <p:extLst>
      <p:ext uri="{BB962C8B-B14F-4D97-AF65-F5344CB8AC3E}">
        <p14:creationId xmlns:p14="http://schemas.microsoft.com/office/powerpoint/2010/main" val="422555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3276" y="3479767"/>
            <a:ext cx="8540496" cy="492443"/>
          </a:xfrm>
        </p:spPr>
        <p:txBody>
          <a:bodyPr/>
          <a:lstStyle/>
          <a:p>
            <a:r>
              <a:rPr lang="en-US" sz="2600" dirty="0"/>
              <a:t>Switch Hold – </a:t>
            </a:r>
            <a:r>
              <a:rPr lang="en-US" sz="2600" dirty="0" smtClean="0"/>
              <a:t>Remove – DPP / Tampering</a:t>
            </a:r>
            <a:endParaRPr lang="en-US" sz="2600" dirty="0"/>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2" name="Picture 1"/>
          <p:cNvPicPr>
            <a:picLocks noChangeAspect="1"/>
          </p:cNvPicPr>
          <p:nvPr/>
        </p:nvPicPr>
        <p:blipFill>
          <a:blip r:embed="rId4"/>
          <a:stretch>
            <a:fillRect/>
          </a:stretch>
        </p:blipFill>
        <p:spPr>
          <a:xfrm>
            <a:off x="519202" y="4572000"/>
            <a:ext cx="7669433" cy="634039"/>
          </a:xfrm>
          <a:prstGeom prst="rect">
            <a:avLst/>
          </a:prstGeom>
        </p:spPr>
      </p:pic>
      <p:sp>
        <p:nvSpPr>
          <p:cNvPr id="11" name="Text Placeholder 8"/>
          <p:cNvSpPr txBox="1">
            <a:spLocks/>
          </p:cNvSpPr>
          <p:nvPr/>
        </p:nvSpPr>
        <p:spPr>
          <a:xfrm>
            <a:off x="457200" y="883920"/>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Switch Hold – Add – Deferred Payment Plan (DPP)</a:t>
            </a:r>
            <a:endParaRPr lang="en-US" sz="2600" dirty="0"/>
          </a:p>
        </p:txBody>
      </p:sp>
    </p:spTree>
    <p:extLst>
      <p:ext uri="{BB962C8B-B14F-4D97-AF65-F5344CB8AC3E}">
        <p14:creationId xmlns:p14="http://schemas.microsoft.com/office/powerpoint/2010/main" val="304184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Hold – Add DPP</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xmlns="" id="{E300CA46-7ED5-4482-B8F1-E4F714997C9A}"/>
              </a:ext>
            </a:extLst>
          </p:cNvPr>
          <p:cNvPicPr>
            <a:picLocks noChangeAspect="1"/>
          </p:cNvPicPr>
          <p:nvPr/>
        </p:nvPicPr>
        <p:blipFill>
          <a:blip r:embed="rId2"/>
          <a:stretch>
            <a:fillRect/>
          </a:stretch>
        </p:blipFill>
        <p:spPr>
          <a:xfrm>
            <a:off x="833121" y="1223963"/>
            <a:ext cx="7483853" cy="5253037"/>
          </a:xfrm>
          <a:prstGeom prst="rect">
            <a:avLst/>
          </a:prstGeom>
        </p:spPr>
      </p:pic>
    </p:spTree>
    <p:extLst>
      <p:ext uri="{BB962C8B-B14F-4D97-AF65-F5344CB8AC3E}">
        <p14:creationId xmlns:p14="http://schemas.microsoft.com/office/powerpoint/2010/main" val="409237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Hold – Remove - DPPs</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xmlns="" id="{04E30894-BC4C-4DF3-96B9-B4047262F62B}"/>
              </a:ext>
            </a:extLst>
          </p:cNvPr>
          <p:cNvPicPr>
            <a:picLocks noChangeAspect="1"/>
          </p:cNvPicPr>
          <p:nvPr/>
        </p:nvPicPr>
        <p:blipFill>
          <a:blip r:embed="rId2"/>
          <a:stretch>
            <a:fillRect/>
          </a:stretch>
        </p:blipFill>
        <p:spPr>
          <a:xfrm>
            <a:off x="1066800" y="1223963"/>
            <a:ext cx="7656336" cy="5329237"/>
          </a:xfrm>
          <a:prstGeom prst="rect">
            <a:avLst/>
          </a:prstGeom>
        </p:spPr>
      </p:pic>
    </p:spTree>
    <p:extLst>
      <p:ext uri="{BB962C8B-B14F-4D97-AF65-F5344CB8AC3E}">
        <p14:creationId xmlns:p14="http://schemas.microsoft.com/office/powerpoint/2010/main" val="157363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smtClean="0"/>
              <a:t>Switch Hold – Add - Tampering</a:t>
            </a:r>
            <a:endParaRPr lang="en-US" sz="2600" dirty="0"/>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36EF5D68-0FD1-4668-ACA8-1FBBDDC56908}"/>
              </a:ext>
            </a:extLst>
          </p:cNvPr>
          <p:cNvSpPr>
            <a:spLocks noChangeArrowheads="1"/>
          </p:cNvSpPr>
          <p:nvPr/>
        </p:nvSpPr>
        <p:spPr bwMode="auto">
          <a:xfrm>
            <a:off x="729730" y="199339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71158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Hold – Add - Tampering</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xmlns="" id="{BA05DDBB-3C75-4092-B178-0D3CEFC7C9F9}"/>
              </a:ext>
            </a:extLst>
          </p:cNvPr>
          <p:cNvPicPr>
            <a:picLocks noChangeAspect="1"/>
          </p:cNvPicPr>
          <p:nvPr/>
        </p:nvPicPr>
        <p:blipFill>
          <a:blip r:embed="rId2"/>
          <a:stretch>
            <a:fillRect/>
          </a:stretch>
        </p:blipFill>
        <p:spPr>
          <a:xfrm>
            <a:off x="1143000" y="1229152"/>
            <a:ext cx="7243810" cy="5247848"/>
          </a:xfrm>
          <a:prstGeom prst="rect">
            <a:avLst/>
          </a:prstGeom>
        </p:spPr>
      </p:pic>
    </p:spTree>
    <p:extLst>
      <p:ext uri="{BB962C8B-B14F-4D97-AF65-F5344CB8AC3E}">
        <p14:creationId xmlns:p14="http://schemas.microsoft.com/office/powerpoint/2010/main" val="149069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w/ Switch Hold</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37EFAADB-B319-4BAB-9C39-042CD28D082A}"/>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9009DF52-02C8-4017-B0C9-E574BCAEEE80}"/>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269881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A085595-A5E6-4A8B-B074-987206400ABB}"/>
              </a:ext>
            </a:extLst>
          </p:cNvPr>
          <p:cNvSpPr>
            <a:spLocks noGrp="1"/>
          </p:cNvSpPr>
          <p:nvPr>
            <p:ph sz="quarter" idx="10"/>
          </p:nvPr>
        </p:nvSpPr>
        <p:spPr/>
        <p:txBody>
          <a:bodyPr/>
          <a:lstStyle/>
          <a:p>
            <a:pPr marL="457200" lvl="0" indent="-457200">
              <a:buFont typeface="+mj-lt"/>
              <a:buAutoNum type="arabicPeriod" startAt="6"/>
            </a:pPr>
            <a:r>
              <a:rPr lang="en-US" dirty="0"/>
              <a:t>A Customer Loss (814_06) transaction is sent to which entity? Select only one.</a:t>
            </a:r>
            <a:endParaRPr lang="en-US" sz="2000" dirty="0"/>
          </a:p>
          <a:p>
            <a:pPr lvl="1"/>
            <a:r>
              <a:rPr lang="en-US" dirty="0"/>
              <a:t>Current Rep of Record	_______________</a:t>
            </a:r>
            <a:endParaRPr lang="en-US" sz="2000" dirty="0"/>
          </a:p>
          <a:p>
            <a:pPr lvl="1"/>
            <a:r>
              <a:rPr lang="en-US" dirty="0" smtClean="0"/>
              <a:t>TDSP</a:t>
            </a:r>
            <a:r>
              <a:rPr lang="en-US" dirty="0"/>
              <a:t>				</a:t>
            </a:r>
            <a:r>
              <a:rPr lang="en-US" dirty="0" smtClean="0"/>
              <a:t>_______________</a:t>
            </a:r>
          </a:p>
          <a:p>
            <a:pPr lvl="1"/>
            <a:r>
              <a:rPr lang="en-US" dirty="0" smtClean="0"/>
              <a:t>ERCOT				_______________</a:t>
            </a:r>
            <a:endParaRPr lang="en-US" dirty="0"/>
          </a:p>
          <a:p>
            <a:pPr lvl="1"/>
            <a:r>
              <a:rPr lang="en-US" dirty="0" smtClean="0"/>
              <a:t>New CR </a:t>
            </a:r>
            <a:r>
              <a:rPr lang="en-US" dirty="0"/>
              <a:t>			_______________</a:t>
            </a:r>
          </a:p>
          <a:p>
            <a:pPr marL="457200" indent="-457200">
              <a:buFont typeface="+mj-lt"/>
              <a:buAutoNum type="arabicPeriod" startAt="6"/>
            </a:pPr>
            <a:r>
              <a:rPr lang="en-US" dirty="0"/>
              <a:t>The </a:t>
            </a:r>
            <a:r>
              <a:rPr lang="en-US" dirty="0" smtClean="0"/>
              <a:t>814_04 / 814_05 </a:t>
            </a:r>
            <a:r>
              <a:rPr lang="en-US" dirty="0"/>
              <a:t>provides meter details and scheduling. (True/False) _________________</a:t>
            </a:r>
          </a:p>
          <a:p>
            <a:pPr marL="457200" indent="-457200">
              <a:buFont typeface="+mj-lt"/>
              <a:buAutoNum type="arabicPeriod" startAt="6"/>
            </a:pPr>
            <a:r>
              <a:rPr lang="en-US" dirty="0"/>
              <a:t>If a Switch Hold exists on an ESI, a MVO transaction (814_24) will automatically reject  (True/False) ________</a:t>
            </a:r>
          </a:p>
          <a:p>
            <a:pPr marL="457200" indent="-457200">
              <a:buFont typeface="+mj-lt"/>
              <a:buAutoNum type="arabicPeriod" startAt="6"/>
            </a:pPr>
            <a:endParaRPr lang="en-US" dirty="0"/>
          </a:p>
        </p:txBody>
      </p:sp>
      <p:sp>
        <p:nvSpPr>
          <p:cNvPr id="3" name="Text Placeholder 2">
            <a:extLst>
              <a:ext uri="{FF2B5EF4-FFF2-40B4-BE49-F238E27FC236}">
                <a16:creationId xmlns:a16="http://schemas.microsoft.com/office/drawing/2014/main" xmlns="" id="{267E6FB4-B598-41DF-AC85-607CA94A74B8}"/>
              </a:ext>
            </a:extLst>
          </p:cNvPr>
          <p:cNvSpPr>
            <a:spLocks noGrp="1"/>
          </p:cNvSpPr>
          <p:nvPr>
            <p:ph type="body" sz="quarter" idx="13"/>
          </p:nvPr>
        </p:nvSpPr>
        <p:spPr>
          <a:xfrm>
            <a:off x="457200" y="-5316"/>
            <a:ext cx="7680960" cy="530352"/>
          </a:xfrm>
        </p:spPr>
        <p:txBody>
          <a:bodyPr/>
          <a:lstStyle/>
          <a:p>
            <a:endParaRPr lang="en-US" dirty="0"/>
          </a:p>
          <a:p>
            <a:r>
              <a:rPr lang="en-US" dirty="0"/>
              <a:t>Checkpoint Questions – Exercise #2</a:t>
            </a:r>
          </a:p>
          <a:p>
            <a:endParaRPr lang="en-US" dirty="0"/>
          </a:p>
        </p:txBody>
      </p:sp>
    </p:spTree>
    <p:extLst>
      <p:ext uri="{BB962C8B-B14F-4D97-AF65-F5344CB8AC3E}">
        <p14:creationId xmlns:p14="http://schemas.microsoft.com/office/powerpoint/2010/main" val="152357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a:t>
            </a:r>
            <a:r>
              <a:rPr lang="en-US" sz="2600" dirty="0" smtClean="0"/>
              <a:t>– Accept</a:t>
            </a:r>
            <a:endParaRPr lang="en-US" sz="2600" dirty="0"/>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B9F988F0-F11A-4524-AE8F-7D6DA731BFAF}"/>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81935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Many transactions involve ERCOT </a:t>
            </a:r>
          </a:p>
        </p:txBody>
      </p:sp>
      <p:sp>
        <p:nvSpPr>
          <p:cNvPr id="10" name="Text Placeholder 9"/>
          <p:cNvSpPr>
            <a:spLocks noGrp="1"/>
          </p:cNvSpPr>
          <p:nvPr>
            <p:ph type="body" sz="quarter" idx="13"/>
          </p:nvPr>
        </p:nvSpPr>
        <p:spPr/>
        <p:txBody>
          <a:bodyPr/>
          <a:lstStyle/>
          <a:p>
            <a:r>
              <a:rPr lang="en-US" dirty="0"/>
              <a:t>Texas Standard Electronic Transactions (TX SET) – </a:t>
            </a:r>
            <a:r>
              <a:rPr lang="en-US" i="1" dirty="0"/>
              <a:t>Interactive</a:t>
            </a:r>
            <a:r>
              <a:rPr lang="en-US" dirty="0"/>
              <a:t> </a:t>
            </a:r>
          </a:p>
        </p:txBody>
      </p:sp>
      <p:pic>
        <p:nvPicPr>
          <p:cNvPr id="4" name="Content Placeholder 3">
            <a:extLst>
              <a:ext uri="{FF2B5EF4-FFF2-40B4-BE49-F238E27FC236}">
                <a16:creationId xmlns:a16="http://schemas.microsoft.com/office/drawing/2014/main" xmlns="" id="{2552F6FD-AF4A-4124-A93F-766B93E6FFD5}"/>
              </a:ext>
            </a:extLst>
          </p:cNvPr>
          <p:cNvPicPr>
            <a:picLocks noGrp="1" noChangeAspect="1"/>
          </p:cNvPicPr>
          <p:nvPr>
            <p:ph sz="quarter" idx="10"/>
          </p:nvPr>
        </p:nvPicPr>
        <p:blipFill>
          <a:blip r:embed="rId2"/>
          <a:stretch>
            <a:fillRect/>
          </a:stretch>
        </p:blipFill>
        <p:spPr>
          <a:xfrm>
            <a:off x="356127" y="1828800"/>
            <a:ext cx="8438095" cy="3257143"/>
          </a:xfrm>
          <a:prstGeom prst="rect">
            <a:avLst/>
          </a:prstGeom>
        </p:spPr>
      </p:pic>
      <p:sp>
        <p:nvSpPr>
          <p:cNvPr id="2" name="TextBox 1">
            <a:extLst>
              <a:ext uri="{FF2B5EF4-FFF2-40B4-BE49-F238E27FC236}">
                <a16:creationId xmlns:a16="http://schemas.microsoft.com/office/drawing/2014/main" xmlns="" id="{C0808176-D9A9-405E-9D6F-DF6386B998FD}"/>
              </a:ext>
            </a:extLst>
          </p:cNvPr>
          <p:cNvSpPr txBox="1"/>
          <p:nvPr/>
        </p:nvSpPr>
        <p:spPr>
          <a:xfrm>
            <a:off x="762000" y="5410200"/>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t>These transactions flow through the ERCOT clearinghouse as the registration agent. </a:t>
            </a:r>
          </a:p>
        </p:txBody>
      </p:sp>
    </p:spTree>
    <p:extLst>
      <p:ext uri="{BB962C8B-B14F-4D97-AF65-F5344CB8AC3E}">
        <p14:creationId xmlns:p14="http://schemas.microsoft.com/office/powerpoint/2010/main" val="160178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Accept/Reject</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xmlns="" id="{C0116674-63E5-4693-8C40-F76258725D1B}"/>
              </a:ext>
            </a:extLst>
          </p:cNvPr>
          <p:cNvPicPr>
            <a:picLocks noChangeAspect="1"/>
          </p:cNvPicPr>
          <p:nvPr/>
        </p:nvPicPr>
        <p:blipFill>
          <a:blip r:embed="rId2"/>
          <a:stretch>
            <a:fillRect/>
          </a:stretch>
        </p:blipFill>
        <p:spPr>
          <a:xfrm>
            <a:off x="624520" y="1252034"/>
            <a:ext cx="6766880" cy="5224966"/>
          </a:xfrm>
          <a:prstGeom prst="rect">
            <a:avLst/>
          </a:prstGeom>
        </p:spPr>
      </p:pic>
    </p:spTree>
    <p:extLst>
      <p:ext uri="{BB962C8B-B14F-4D97-AF65-F5344CB8AC3E}">
        <p14:creationId xmlns:p14="http://schemas.microsoft.com/office/powerpoint/2010/main" val="237642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Permit Required</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Tree>
    <p:extLst>
      <p:ext uri="{BB962C8B-B14F-4D97-AF65-F5344CB8AC3E}">
        <p14:creationId xmlns:p14="http://schemas.microsoft.com/office/powerpoint/2010/main" val="389700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Permit Required</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xmlns="" id="{1F407349-DBA3-4EF1-9DE1-61EFB8F6D199}"/>
              </a:ext>
            </a:extLst>
          </p:cNvPr>
          <p:cNvPicPr>
            <a:picLocks noChangeAspect="1"/>
          </p:cNvPicPr>
          <p:nvPr/>
        </p:nvPicPr>
        <p:blipFill>
          <a:blip r:embed="rId2"/>
          <a:stretch>
            <a:fillRect/>
          </a:stretch>
        </p:blipFill>
        <p:spPr>
          <a:xfrm>
            <a:off x="685800" y="1287820"/>
            <a:ext cx="7063679" cy="4759937"/>
          </a:xfrm>
          <a:prstGeom prst="rect">
            <a:avLst/>
          </a:prstGeom>
        </p:spPr>
      </p:pic>
    </p:spTree>
    <p:extLst>
      <p:ext uri="{BB962C8B-B14F-4D97-AF65-F5344CB8AC3E}">
        <p14:creationId xmlns:p14="http://schemas.microsoft.com/office/powerpoint/2010/main" val="11532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Date Change </a:t>
            </a:r>
            <a:r>
              <a:rPr lang="en-US" sz="2600" dirty="0" smtClean="0"/>
              <a:t>followed by Cancel</a:t>
            </a:r>
            <a:endParaRPr lang="en-US" sz="2600" dirty="0"/>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37B55F6C-CEDA-46DE-A473-06F05FB6ED6E}"/>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19290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Date Change &amp; Cancel</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xmlns="" id="{9263F6F6-5B05-43AE-933E-0F601BBC2405}"/>
              </a:ext>
            </a:extLst>
          </p:cNvPr>
          <p:cNvPicPr>
            <a:picLocks noChangeAspect="1"/>
          </p:cNvPicPr>
          <p:nvPr/>
        </p:nvPicPr>
        <p:blipFill>
          <a:blip r:embed="rId2"/>
          <a:stretch>
            <a:fillRect/>
          </a:stretch>
        </p:blipFill>
        <p:spPr>
          <a:xfrm>
            <a:off x="1066800" y="1193093"/>
            <a:ext cx="6781670" cy="5048153"/>
          </a:xfrm>
          <a:prstGeom prst="rect">
            <a:avLst/>
          </a:prstGeom>
        </p:spPr>
      </p:pic>
    </p:spTree>
    <p:extLst>
      <p:ext uri="{BB962C8B-B14F-4D97-AF65-F5344CB8AC3E}">
        <p14:creationId xmlns:p14="http://schemas.microsoft.com/office/powerpoint/2010/main" val="607273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0CB016E-1FDE-46AE-89E4-23A7ADF92FFD}"/>
              </a:ext>
            </a:extLst>
          </p:cNvPr>
          <p:cNvSpPr>
            <a:spLocks noGrp="1"/>
          </p:cNvSpPr>
          <p:nvPr>
            <p:ph sz="quarter" idx="10"/>
          </p:nvPr>
        </p:nvSpPr>
        <p:spPr>
          <a:xfrm>
            <a:off x="303276" y="609600"/>
            <a:ext cx="8535924" cy="5577840"/>
          </a:xfrm>
        </p:spPr>
        <p:txBody>
          <a:bodyPr/>
          <a:lstStyle/>
          <a:p>
            <a:pPr marL="457200" lvl="0" indent="-457200">
              <a:buFont typeface="+mj-lt"/>
              <a:buAutoNum type="arabicPeriod" startAt="9"/>
            </a:pPr>
            <a:r>
              <a:rPr lang="en-US" dirty="0"/>
              <a:t>A date change transaction (814_12) is sent to change the date for which transactions? Select all that apply.</a:t>
            </a:r>
            <a:endParaRPr lang="en-US" sz="2000" dirty="0"/>
          </a:p>
          <a:p>
            <a:pPr marL="914400" lvl="1" indent="-457200">
              <a:buFont typeface="+mj-lt"/>
              <a:buAutoNum type="alphaLcParenR"/>
            </a:pPr>
            <a:r>
              <a:rPr lang="en-US" dirty="0"/>
              <a:t>814_08 __________ d) 867_03F ______________</a:t>
            </a:r>
            <a:endParaRPr lang="en-US" sz="2000" dirty="0"/>
          </a:p>
          <a:p>
            <a:pPr marL="914400" lvl="1" indent="-457200">
              <a:buFont typeface="+mj-lt"/>
              <a:buAutoNum type="alphaLcParenR"/>
            </a:pPr>
            <a:r>
              <a:rPr lang="en-US" dirty="0"/>
              <a:t>814_24 __________ e) 814_05    ______________</a:t>
            </a:r>
            <a:endParaRPr lang="en-US" sz="2000" dirty="0"/>
          </a:p>
          <a:p>
            <a:pPr marL="914400" lvl="1" indent="-457200">
              <a:buFont typeface="+mj-lt"/>
              <a:buAutoNum type="alphaLcParenR"/>
            </a:pPr>
            <a:r>
              <a:rPr lang="en-US" dirty="0"/>
              <a:t>814_18 __________  f) 814_16    ______________</a:t>
            </a:r>
            <a:endParaRPr lang="en-US" sz="2000" dirty="0"/>
          </a:p>
          <a:p>
            <a:pPr marL="457200" lvl="0" indent="-457200">
              <a:buFont typeface="+mj-lt"/>
              <a:buAutoNum type="arabicPeriod" startAt="10"/>
            </a:pPr>
            <a:r>
              <a:rPr lang="en-US" dirty="0"/>
              <a:t>What transaction does the </a:t>
            </a:r>
            <a:r>
              <a:rPr lang="en-US" dirty="0" smtClean="0"/>
              <a:t>TDSP </a:t>
            </a:r>
            <a:r>
              <a:rPr lang="en-US" dirty="0"/>
              <a:t>receive when an 814_01 or 814_16 is initiated?  Select only one.</a:t>
            </a:r>
            <a:endParaRPr lang="en-US" sz="2000" dirty="0"/>
          </a:p>
          <a:p>
            <a:pPr marL="914400" lvl="1" indent="-457200">
              <a:buFont typeface="+mj-lt"/>
              <a:buAutoNum type="alphaLcParenR"/>
            </a:pPr>
            <a:r>
              <a:rPr lang="en-US" dirty="0"/>
              <a:t>867_04 _____________</a:t>
            </a:r>
            <a:endParaRPr lang="en-US" sz="2000" dirty="0"/>
          </a:p>
          <a:p>
            <a:pPr marL="914400" lvl="1" indent="-457200">
              <a:buFont typeface="+mj-lt"/>
              <a:buAutoNum type="alphaLcParenR"/>
            </a:pPr>
            <a:r>
              <a:rPr lang="en-US" dirty="0"/>
              <a:t>814_03 _____________</a:t>
            </a:r>
            <a:endParaRPr lang="en-US" sz="2000" dirty="0"/>
          </a:p>
          <a:p>
            <a:pPr marL="914400" lvl="1" indent="-457200">
              <a:buFont typeface="+mj-lt"/>
              <a:buAutoNum type="alphaLcParenR"/>
            </a:pPr>
            <a:r>
              <a:rPr lang="en-US" dirty="0"/>
              <a:t>867_03 _____________</a:t>
            </a:r>
            <a:endParaRPr lang="en-US" sz="2000" dirty="0"/>
          </a:p>
          <a:p>
            <a:pPr marL="914400" lvl="1" indent="-457200">
              <a:buFont typeface="+mj-lt"/>
              <a:buAutoNum type="alphaLcParenR"/>
            </a:pPr>
            <a:r>
              <a:rPr lang="en-US" dirty="0"/>
              <a:t>814_04 _____________</a:t>
            </a:r>
            <a:endParaRPr lang="en-US" sz="2000" dirty="0"/>
          </a:p>
          <a:p>
            <a:pPr marL="457200" indent="-457200">
              <a:buFont typeface="+mj-lt"/>
              <a:buAutoNum type="arabicPeriod" startAt="9"/>
            </a:pPr>
            <a:endParaRPr lang="en-US" dirty="0"/>
          </a:p>
        </p:txBody>
      </p:sp>
      <p:sp>
        <p:nvSpPr>
          <p:cNvPr id="3" name="Text Placeholder 2">
            <a:extLst>
              <a:ext uri="{FF2B5EF4-FFF2-40B4-BE49-F238E27FC236}">
                <a16:creationId xmlns:a16="http://schemas.microsoft.com/office/drawing/2014/main" xmlns="" id="{24BF3A5F-0463-4C57-925C-ECB83C31F5A5}"/>
              </a:ext>
            </a:extLst>
          </p:cNvPr>
          <p:cNvSpPr>
            <a:spLocks noGrp="1"/>
          </p:cNvSpPr>
          <p:nvPr>
            <p:ph type="body" sz="quarter" idx="13"/>
          </p:nvPr>
        </p:nvSpPr>
        <p:spPr/>
        <p:txBody>
          <a:bodyPr/>
          <a:lstStyle/>
          <a:p>
            <a:r>
              <a:rPr lang="en-US" dirty="0"/>
              <a:t>Checkpoint Exercise #3</a:t>
            </a:r>
          </a:p>
        </p:txBody>
      </p:sp>
    </p:spTree>
    <p:extLst>
      <p:ext uri="{BB962C8B-B14F-4D97-AF65-F5344CB8AC3E}">
        <p14:creationId xmlns:p14="http://schemas.microsoft.com/office/powerpoint/2010/main" val="134098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1459917-1540-4A46-8C9A-F2CCFB3A130D}"/>
              </a:ext>
            </a:extLst>
          </p:cNvPr>
          <p:cNvSpPr>
            <a:spLocks noGrp="1"/>
          </p:cNvSpPr>
          <p:nvPr>
            <p:ph sz="quarter" idx="10"/>
          </p:nvPr>
        </p:nvSpPr>
        <p:spPr/>
        <p:txBody>
          <a:bodyPr/>
          <a:lstStyle/>
          <a:p>
            <a:pPr marL="457200" indent="-457200">
              <a:buFont typeface="+mj-lt"/>
              <a:buAutoNum type="arabicPeriod" startAt="11"/>
            </a:pPr>
            <a:r>
              <a:rPr lang="en-US" dirty="0"/>
              <a:t>A Customer Loss (814_06) transaction can “force out” or “switch out” an existing </a:t>
            </a:r>
            <a:r>
              <a:rPr lang="en-US" dirty="0" smtClean="0"/>
              <a:t>customer. </a:t>
            </a:r>
            <a:r>
              <a:rPr lang="en-US" dirty="0"/>
              <a:t>(True/False) ___________________</a:t>
            </a:r>
          </a:p>
          <a:p>
            <a:pPr marL="457200" indent="-457200">
              <a:buFont typeface="+mj-lt"/>
              <a:buAutoNum type="arabicPeriod" startAt="11"/>
            </a:pPr>
            <a:r>
              <a:rPr lang="en-US" dirty="0"/>
              <a:t>If a MVI order is submitted and an 814_28 PR is received, does it cancel the original MVI order? (Yes/No) ____________________</a:t>
            </a:r>
          </a:p>
          <a:p>
            <a:pPr marL="457200" lvl="0" indent="-457200">
              <a:buFont typeface="+mj-lt"/>
              <a:buAutoNum type="arabicPeriod" startAt="13"/>
            </a:pPr>
            <a:r>
              <a:rPr lang="en-US" dirty="0"/>
              <a:t>If a MVI order is submitted and an 814_28 PR is received and then later an 814_08 is received should we receive an 867_04? (Yes/No) ______________________</a:t>
            </a:r>
          </a:p>
          <a:p>
            <a:pPr marL="457200" indent="-457200">
              <a:buFont typeface="+mj-lt"/>
              <a:buAutoNum type="arabicPeriod" startAt="13"/>
            </a:pPr>
            <a:r>
              <a:rPr lang="en-US" dirty="0"/>
              <a:t>Based on the scenario in item 13, should we expect this customer to be with the submitting CR? (Yes/No) ____________________</a:t>
            </a:r>
          </a:p>
          <a:p>
            <a:pPr marL="457200" lvl="0" indent="-457200">
              <a:buFont typeface="+mj-lt"/>
              <a:buAutoNum type="arabicPeriod" startAt="13"/>
            </a:pPr>
            <a:endParaRPr lang="en-US" dirty="0"/>
          </a:p>
          <a:p>
            <a:r>
              <a:rPr lang="en-US" dirty="0"/>
              <a:t> </a:t>
            </a:r>
          </a:p>
          <a:p>
            <a:pPr marL="457200" indent="-457200">
              <a:buFont typeface="+mj-lt"/>
              <a:buAutoNum type="arabicPeriod" startAt="11"/>
            </a:pPr>
            <a:endParaRPr lang="en-US" dirty="0"/>
          </a:p>
        </p:txBody>
      </p:sp>
      <p:sp>
        <p:nvSpPr>
          <p:cNvPr id="3" name="Text Placeholder 2">
            <a:extLst>
              <a:ext uri="{FF2B5EF4-FFF2-40B4-BE49-F238E27FC236}">
                <a16:creationId xmlns:a16="http://schemas.microsoft.com/office/drawing/2014/main" xmlns="" id="{837FED6D-3A98-4BFA-B4D7-A796D640AAB4}"/>
              </a:ext>
            </a:extLst>
          </p:cNvPr>
          <p:cNvSpPr>
            <a:spLocks noGrp="1"/>
          </p:cNvSpPr>
          <p:nvPr>
            <p:ph type="body" sz="quarter" idx="13"/>
          </p:nvPr>
        </p:nvSpPr>
        <p:spPr/>
        <p:txBody>
          <a:bodyPr/>
          <a:lstStyle/>
          <a:p>
            <a:r>
              <a:rPr lang="en-US" dirty="0"/>
              <a:t>Checkpoint Exercise #3 - </a:t>
            </a:r>
            <a:r>
              <a:rPr lang="en-US" i="1" dirty="0"/>
              <a:t>continued</a:t>
            </a:r>
          </a:p>
        </p:txBody>
      </p:sp>
    </p:spTree>
    <p:extLst>
      <p:ext uri="{BB962C8B-B14F-4D97-AF65-F5344CB8AC3E}">
        <p14:creationId xmlns:p14="http://schemas.microsoft.com/office/powerpoint/2010/main" val="4251884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97D69B9-354F-4FEB-A951-8553A0DD90D5}"/>
              </a:ext>
            </a:extLst>
          </p:cNvPr>
          <p:cNvSpPr>
            <a:spLocks noGrp="1"/>
          </p:cNvSpPr>
          <p:nvPr>
            <p:ph sz="quarter" idx="10"/>
          </p:nvPr>
        </p:nvSpPr>
        <p:spPr/>
        <p:txBody>
          <a:bodyPr/>
          <a:lstStyle/>
          <a:p>
            <a:pPr marL="457200" lvl="0" indent="-457200">
              <a:buFont typeface="+mj-lt"/>
              <a:buAutoNum type="arabicPeriod" startAt="15"/>
            </a:pPr>
            <a:r>
              <a:rPr lang="en-US" dirty="0"/>
              <a:t>Which entity would receive an 814_17 Not First In (NFI) reject after a same day MVI is submitted in the morning by </a:t>
            </a:r>
            <a:r>
              <a:rPr lang="en-US" dirty="0" smtClean="0"/>
              <a:t>CR </a:t>
            </a:r>
            <a:r>
              <a:rPr lang="en-US" dirty="0"/>
              <a:t>“A” and then another same day MVI is submitted in the afternoon by </a:t>
            </a:r>
            <a:r>
              <a:rPr lang="en-US" dirty="0" smtClean="0"/>
              <a:t>CR </a:t>
            </a:r>
            <a:r>
              <a:rPr lang="en-US" dirty="0"/>
              <a:t>“B”?</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CR </a:t>
            </a:r>
            <a:r>
              <a:rPr lang="en-US" dirty="0"/>
              <a:t>A    ______________</a:t>
            </a:r>
            <a:endParaRPr lang="en-US" sz="2000" dirty="0"/>
          </a:p>
          <a:p>
            <a:pPr lvl="1"/>
            <a:r>
              <a:rPr lang="en-US" dirty="0" smtClean="0"/>
              <a:t>CR </a:t>
            </a:r>
            <a:r>
              <a:rPr lang="en-US" dirty="0"/>
              <a:t>B   ______________</a:t>
            </a:r>
          </a:p>
        </p:txBody>
      </p:sp>
      <p:sp>
        <p:nvSpPr>
          <p:cNvPr id="3" name="Text Placeholder 2">
            <a:extLst>
              <a:ext uri="{FF2B5EF4-FFF2-40B4-BE49-F238E27FC236}">
                <a16:creationId xmlns:a16="http://schemas.microsoft.com/office/drawing/2014/main" xmlns="" id="{D89BE3D3-F4BC-432F-A0A4-8FC911476D1E}"/>
              </a:ext>
            </a:extLst>
          </p:cNvPr>
          <p:cNvSpPr>
            <a:spLocks noGrp="1"/>
          </p:cNvSpPr>
          <p:nvPr>
            <p:ph type="body" sz="quarter" idx="13"/>
          </p:nvPr>
        </p:nvSpPr>
        <p:spPr/>
        <p:txBody>
          <a:bodyPr/>
          <a:lstStyle/>
          <a:p>
            <a:endParaRPr lang="en-US" dirty="0"/>
          </a:p>
          <a:p>
            <a:endParaRPr lang="en-US" dirty="0"/>
          </a:p>
          <a:p>
            <a:r>
              <a:rPr lang="en-US" dirty="0"/>
              <a:t>Checkpoint Exercise #3 - </a:t>
            </a:r>
            <a:r>
              <a:rPr lang="en-US" i="1" dirty="0"/>
              <a:t>continued</a:t>
            </a:r>
          </a:p>
          <a:p>
            <a:endParaRPr lang="en-US" dirty="0"/>
          </a:p>
          <a:p>
            <a:endParaRPr lang="en-US" dirty="0"/>
          </a:p>
        </p:txBody>
      </p:sp>
    </p:spTree>
    <p:extLst>
      <p:ext uri="{BB962C8B-B14F-4D97-AF65-F5344CB8AC3E}">
        <p14:creationId xmlns:p14="http://schemas.microsoft.com/office/powerpoint/2010/main" val="3530865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a:t>
            </a:r>
            <a:r>
              <a:rPr lang="en-US" sz="2600" dirty="0" smtClean="0"/>
              <a:t>– Accept</a:t>
            </a:r>
            <a:endParaRPr lang="en-US" sz="2600" dirty="0"/>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2153656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 Reject &amp; Accept (ERCOT) </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4" name="Picture 3">
            <a:extLst>
              <a:ext uri="{FF2B5EF4-FFF2-40B4-BE49-F238E27FC236}">
                <a16:creationId xmlns:a16="http://schemas.microsoft.com/office/drawing/2014/main" xmlns="" id="{2D7D9AA8-9A13-4571-BCC9-06362568D14B}"/>
              </a:ext>
            </a:extLst>
          </p:cNvPr>
          <p:cNvPicPr>
            <a:picLocks noChangeAspect="1"/>
          </p:cNvPicPr>
          <p:nvPr/>
        </p:nvPicPr>
        <p:blipFill>
          <a:blip r:embed="rId2"/>
          <a:stretch>
            <a:fillRect/>
          </a:stretch>
        </p:blipFill>
        <p:spPr>
          <a:xfrm>
            <a:off x="1375471" y="1384974"/>
            <a:ext cx="6393058" cy="4088052"/>
          </a:xfrm>
          <a:prstGeom prst="rect">
            <a:avLst/>
          </a:prstGeom>
        </p:spPr>
      </p:pic>
    </p:spTree>
    <p:extLst>
      <p:ext uri="{BB962C8B-B14F-4D97-AF65-F5344CB8AC3E}">
        <p14:creationId xmlns:p14="http://schemas.microsoft.com/office/powerpoint/2010/main" val="359008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Some transactions do not involve ERCOT</a:t>
            </a:r>
          </a:p>
        </p:txBody>
      </p:sp>
      <p:sp>
        <p:nvSpPr>
          <p:cNvPr id="10" name="Text Placeholder 9"/>
          <p:cNvSpPr>
            <a:spLocks noGrp="1"/>
          </p:cNvSpPr>
          <p:nvPr>
            <p:ph type="body" sz="quarter" idx="13"/>
          </p:nvPr>
        </p:nvSpPr>
        <p:spPr/>
        <p:txBody>
          <a:bodyPr/>
          <a:lstStyle/>
          <a:p>
            <a:r>
              <a:rPr lang="en-US" dirty="0"/>
              <a:t>Texas Standard Electronic Transactions (TX SET) – </a:t>
            </a:r>
            <a:r>
              <a:rPr lang="en-US" i="1" dirty="0"/>
              <a:t>Interactive</a:t>
            </a:r>
            <a:r>
              <a:rPr lang="en-US" dirty="0"/>
              <a:t> </a:t>
            </a:r>
          </a:p>
        </p:txBody>
      </p:sp>
      <p:pic>
        <p:nvPicPr>
          <p:cNvPr id="3" name="Content Placeholder 2">
            <a:extLst>
              <a:ext uri="{FF2B5EF4-FFF2-40B4-BE49-F238E27FC236}">
                <a16:creationId xmlns:a16="http://schemas.microsoft.com/office/drawing/2014/main" xmlns="" id="{2B004CFE-749F-47CC-8100-E1A0615F78F4}"/>
              </a:ext>
            </a:extLst>
          </p:cNvPr>
          <p:cNvPicPr>
            <a:picLocks noGrp="1" noChangeAspect="1"/>
          </p:cNvPicPr>
          <p:nvPr>
            <p:ph sz="quarter" idx="10"/>
          </p:nvPr>
        </p:nvPicPr>
        <p:blipFill>
          <a:blip r:embed="rId2"/>
          <a:stretch>
            <a:fillRect/>
          </a:stretch>
        </p:blipFill>
        <p:spPr>
          <a:xfrm>
            <a:off x="365524" y="1425131"/>
            <a:ext cx="8419048" cy="3561905"/>
          </a:xfrm>
          <a:prstGeom prst="rect">
            <a:avLst/>
          </a:prstGeom>
        </p:spPr>
      </p:pic>
      <p:pic>
        <p:nvPicPr>
          <p:cNvPr id="6" name="Picture 5">
            <a:extLst>
              <a:ext uri="{FF2B5EF4-FFF2-40B4-BE49-F238E27FC236}">
                <a16:creationId xmlns:a16="http://schemas.microsoft.com/office/drawing/2014/main" xmlns="" id="{77963C4C-25B3-438D-ACAB-9EABD5B1A95B}"/>
              </a:ext>
            </a:extLst>
          </p:cNvPr>
          <p:cNvPicPr>
            <a:picLocks noChangeAspect="1"/>
          </p:cNvPicPr>
          <p:nvPr/>
        </p:nvPicPr>
        <p:blipFill>
          <a:blip r:embed="rId3"/>
          <a:stretch>
            <a:fillRect/>
          </a:stretch>
        </p:blipFill>
        <p:spPr>
          <a:xfrm>
            <a:off x="1295400" y="5208986"/>
            <a:ext cx="6688836" cy="1191814"/>
          </a:xfrm>
          <a:prstGeom prst="rect">
            <a:avLst/>
          </a:prstGeom>
        </p:spPr>
      </p:pic>
    </p:spTree>
    <p:extLst>
      <p:ext uri="{BB962C8B-B14F-4D97-AF65-F5344CB8AC3E}">
        <p14:creationId xmlns:p14="http://schemas.microsoft.com/office/powerpoint/2010/main" val="3108445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MVO Trumps SWI</a:t>
            </a:r>
          </a:p>
        </p:txBody>
      </p:sp>
      <p:sp>
        <p:nvSpPr>
          <p:cNvPr id="10" name="Text Placeholder 9"/>
          <p:cNvSpPr>
            <a:spLocks noGrp="1"/>
          </p:cNvSpPr>
          <p:nvPr>
            <p:ph type="body" sz="quarter" idx="13"/>
          </p:nvPr>
        </p:nvSpPr>
        <p:spPr/>
        <p:txBody>
          <a:bodyPr/>
          <a:lstStyle/>
          <a:p>
            <a:r>
              <a:rPr lang="en-US" dirty="0"/>
              <a:t>Transaction </a:t>
            </a:r>
            <a:r>
              <a:rPr lang="en-US" dirty="0" smtClean="0"/>
              <a:t>Solution to Stacking</a:t>
            </a:r>
            <a:endParaRPr lang="en-US" dirty="0"/>
          </a:p>
        </p:txBody>
      </p:sp>
      <p:sp>
        <p:nvSpPr>
          <p:cNvPr id="2" name="TextBox 1">
            <a:extLst>
              <a:ext uri="{FF2B5EF4-FFF2-40B4-BE49-F238E27FC236}">
                <a16:creationId xmlns:a16="http://schemas.microsoft.com/office/drawing/2014/main" xmlns="" id="{7B94A73E-96DD-4A30-9682-D6E461EA4E1E}"/>
              </a:ext>
            </a:extLst>
          </p:cNvPr>
          <p:cNvSpPr txBox="1"/>
          <p:nvPr/>
        </p:nvSpPr>
        <p:spPr>
          <a:xfrm>
            <a:off x="303276" y="1371600"/>
            <a:ext cx="8383524" cy="646331"/>
          </a:xfrm>
          <a:prstGeom prst="rect">
            <a:avLst/>
          </a:prstGeom>
          <a:solidFill>
            <a:schemeClr val="tx1"/>
          </a:solidFill>
        </p:spPr>
        <p:txBody>
          <a:bodyPr wrap="square" rtlCol="0">
            <a:spAutoFit/>
          </a:bodyPr>
          <a:lstStyle/>
          <a:p>
            <a:pPr algn="ctr"/>
            <a:r>
              <a:rPr lang="en-US" b="1" i="1" dirty="0">
                <a:solidFill>
                  <a:schemeClr val="bg1"/>
                </a:solidFill>
              </a:rPr>
              <a:t>ERCOT will reject a Switch Request if the ESI ID is scheduled to be De-energized at ERCOT on the Requested Date.  </a:t>
            </a:r>
          </a:p>
        </p:txBody>
      </p:sp>
      <p:graphicFrame>
        <p:nvGraphicFramePr>
          <p:cNvPr id="3" name="Diagram 2">
            <a:extLst>
              <a:ext uri="{FF2B5EF4-FFF2-40B4-BE49-F238E27FC236}">
                <a16:creationId xmlns:a16="http://schemas.microsoft.com/office/drawing/2014/main" xmlns="" id="{4F89A021-0967-4AC0-BDDD-E94EF538102F}"/>
              </a:ext>
            </a:extLst>
          </p:cNvPr>
          <p:cNvGraphicFramePr/>
          <p:nvPr>
            <p:extLst>
              <p:ext uri="{D42A27DB-BD31-4B8C-83A1-F6EECF244321}">
                <p14:modId xmlns:p14="http://schemas.microsoft.com/office/powerpoint/2010/main" val="2616849192"/>
              </p:ext>
            </p:extLst>
          </p:nvPr>
        </p:nvGraphicFramePr>
        <p:xfrm>
          <a:off x="1752600" y="169476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ultiplication Sign 3">
            <a:extLst>
              <a:ext uri="{FF2B5EF4-FFF2-40B4-BE49-F238E27FC236}">
                <a16:creationId xmlns:a16="http://schemas.microsoft.com/office/drawing/2014/main" xmlns="" id="{76FFEA72-3EE3-4585-97DD-3E59FE2FB37D}"/>
              </a:ext>
            </a:extLst>
          </p:cNvPr>
          <p:cNvSpPr/>
          <p:nvPr/>
        </p:nvSpPr>
        <p:spPr>
          <a:xfrm>
            <a:off x="5181600" y="2859179"/>
            <a:ext cx="1600200" cy="2514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7001085-9244-4B9B-8924-DB26BDAFCBFE}"/>
              </a:ext>
            </a:extLst>
          </p:cNvPr>
          <p:cNvSpPr txBox="1"/>
          <p:nvPr/>
        </p:nvSpPr>
        <p:spPr>
          <a:xfrm>
            <a:off x="498348" y="5486400"/>
            <a:ext cx="8153400"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smtClean="0"/>
              <a:t>CR </a:t>
            </a:r>
            <a:r>
              <a:rPr lang="en-US" b="1" dirty="0"/>
              <a:t>B will need to submit a MVI (814_16) in order to enroll their customer.</a:t>
            </a:r>
          </a:p>
        </p:txBody>
      </p:sp>
    </p:spTree>
    <p:extLst>
      <p:ext uri="{BB962C8B-B14F-4D97-AF65-F5344CB8AC3E}">
        <p14:creationId xmlns:p14="http://schemas.microsoft.com/office/powerpoint/2010/main" val="2683189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861774"/>
          </a:xfrm>
        </p:spPr>
        <p:txBody>
          <a:bodyPr/>
          <a:lstStyle/>
          <a:p>
            <a:r>
              <a:rPr lang="en-US" dirty="0"/>
              <a:t>11.4.1	REP Operating Rule 1:</a:t>
            </a:r>
            <a:r>
              <a:rPr lang="en-US" i="1" dirty="0"/>
              <a:t>  </a:t>
            </a:r>
            <a:r>
              <a:rPr lang="en-US" dirty="0"/>
              <a:t>Cancel Move Out</a:t>
            </a:r>
            <a:r>
              <a:rPr lang="en-US" i="1" dirty="0"/>
              <a:t> </a:t>
            </a:r>
            <a:endParaRPr lang="en-US" dirty="0"/>
          </a:p>
          <a:p>
            <a:endParaRPr lang="en-US" sz="2600" dirty="0"/>
          </a:p>
        </p:txBody>
      </p:sp>
      <p:sp>
        <p:nvSpPr>
          <p:cNvPr id="10" name="Text Placeholder 9"/>
          <p:cNvSpPr>
            <a:spLocks noGrp="1"/>
          </p:cNvSpPr>
          <p:nvPr>
            <p:ph type="body" sz="quarter" idx="13"/>
          </p:nvPr>
        </p:nvSpPr>
        <p:spPr/>
        <p:txBody>
          <a:bodyPr/>
          <a:lstStyle/>
          <a:p>
            <a:r>
              <a:rPr lang="en-US" dirty="0"/>
              <a:t>Transaction </a:t>
            </a:r>
            <a:r>
              <a:rPr lang="en-US" dirty="0" smtClean="0"/>
              <a:t>Solution to Stacking</a:t>
            </a:r>
            <a:endParaRPr lang="en-US" dirty="0"/>
          </a:p>
        </p:txBody>
      </p:sp>
      <p:sp>
        <p:nvSpPr>
          <p:cNvPr id="5" name="TextBox 4">
            <a:extLst>
              <a:ext uri="{FF2B5EF4-FFF2-40B4-BE49-F238E27FC236}">
                <a16:creationId xmlns:a16="http://schemas.microsoft.com/office/drawing/2014/main" xmlns="" id="{501295D1-BEB3-4BB4-B03C-501197C87C6A}"/>
              </a:ext>
            </a:extLst>
          </p:cNvPr>
          <p:cNvSpPr txBox="1"/>
          <p:nvPr/>
        </p:nvSpPr>
        <p:spPr>
          <a:xfrm>
            <a:off x="381000" y="5486400"/>
            <a:ext cx="8305800" cy="923330"/>
          </a:xfrm>
          <a:prstGeom prst="rect">
            <a:avLst/>
          </a:prstGeom>
          <a:solidFill>
            <a:schemeClr val="tx1"/>
          </a:solidFill>
        </p:spPr>
        <p:txBody>
          <a:bodyPr wrap="square" rtlCol="0">
            <a:spAutoFit/>
          </a:bodyPr>
          <a:lstStyle/>
          <a:p>
            <a:pPr algn="ctr"/>
            <a:r>
              <a:rPr lang="en-US" i="1" dirty="0">
                <a:solidFill>
                  <a:schemeClr val="bg1"/>
                </a:solidFill>
              </a:rPr>
              <a:t>If Customer A issues a MVI and a future dated MVO, and REP A enrolls Customer B at the same </a:t>
            </a:r>
            <a:r>
              <a:rPr lang="en-US" i="1" dirty="0" smtClean="0">
                <a:solidFill>
                  <a:schemeClr val="bg1"/>
                </a:solidFill>
              </a:rPr>
              <a:t>premise, </a:t>
            </a:r>
            <a:r>
              <a:rPr lang="en-US" i="1" dirty="0">
                <a:solidFill>
                  <a:schemeClr val="bg1"/>
                </a:solidFill>
              </a:rPr>
              <a:t>if the REP A fails to cancel the future dated MVO, the MVO will be executed leaving Customer B in the dark.</a:t>
            </a:r>
          </a:p>
        </p:txBody>
      </p:sp>
      <p:sp>
        <p:nvSpPr>
          <p:cNvPr id="6" name="TextBox 5">
            <a:extLst>
              <a:ext uri="{FF2B5EF4-FFF2-40B4-BE49-F238E27FC236}">
                <a16:creationId xmlns:a16="http://schemas.microsoft.com/office/drawing/2014/main" xmlns="" id="{E1730D03-692E-4FE8-924E-598C2FB437C8}"/>
              </a:ext>
            </a:extLst>
          </p:cNvPr>
          <p:cNvSpPr txBox="1"/>
          <p:nvPr/>
        </p:nvSpPr>
        <p:spPr>
          <a:xfrm>
            <a:off x="407324" y="1323856"/>
            <a:ext cx="8464296" cy="1754326"/>
          </a:xfrm>
          <a:prstGeom prst="rect">
            <a:avLst/>
          </a:prstGeom>
          <a:noFill/>
        </p:spPr>
        <p:txBody>
          <a:bodyPr wrap="square" rtlCol="0">
            <a:spAutoFit/>
          </a:bodyPr>
          <a:lstStyle/>
          <a:p>
            <a:r>
              <a:rPr lang="en-US" dirty="0"/>
              <a:t>	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a:p>
            <a:endParaRPr lang="en-US" dirty="0"/>
          </a:p>
        </p:txBody>
      </p:sp>
      <p:graphicFrame>
        <p:nvGraphicFramePr>
          <p:cNvPr id="2" name="Diagram 1">
            <a:extLst>
              <a:ext uri="{FF2B5EF4-FFF2-40B4-BE49-F238E27FC236}">
                <a16:creationId xmlns:a16="http://schemas.microsoft.com/office/drawing/2014/main" xmlns="" id="{8001406A-43F8-402C-A2A0-5E12BD5AADF8}"/>
              </a:ext>
            </a:extLst>
          </p:cNvPr>
          <p:cNvGraphicFramePr/>
          <p:nvPr>
            <p:extLst>
              <p:ext uri="{D42A27DB-BD31-4B8C-83A1-F6EECF244321}">
                <p14:modId xmlns:p14="http://schemas.microsoft.com/office/powerpoint/2010/main" val="2483024642"/>
              </p:ext>
            </p:extLst>
          </p:nvPr>
        </p:nvGraphicFramePr>
        <p:xfrm>
          <a:off x="14859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xmlns="" id="{A3496DB9-45F5-44AF-B696-920438647E18}"/>
              </a:ext>
            </a:extLst>
          </p:cNvPr>
          <p:cNvSpPr/>
          <p:nvPr/>
        </p:nvSpPr>
        <p:spPr>
          <a:xfrm>
            <a:off x="6705600" y="2819400"/>
            <a:ext cx="1981200" cy="914400"/>
          </a:xfrm>
          <a:prstGeom prst="wedgeRoundRectCallout">
            <a:avLst>
              <a:gd name="adj1" fmla="val -50887"/>
              <a:gd name="adj2" fmla="val 5901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rgbClr val="FF0000"/>
                  </a:solidFill>
                </a:ln>
                <a:solidFill>
                  <a:schemeClr val="tx1"/>
                </a:solidFill>
              </a:rPr>
              <a:t>MVO transaction from Customer A has left Customer B in the dark.</a:t>
            </a:r>
          </a:p>
        </p:txBody>
      </p:sp>
    </p:spTree>
    <p:extLst>
      <p:ext uri="{BB962C8B-B14F-4D97-AF65-F5344CB8AC3E}">
        <p14:creationId xmlns:p14="http://schemas.microsoft.com/office/powerpoint/2010/main" val="329343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w/ Future dated Switch</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7C2533F6-CD19-493E-991D-8B738E877C43}"/>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0294F27B-B2FE-4DF2-A979-5498109FD10C}"/>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231447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w/ Future dated Switch</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xmlns="" id="{818DE80B-48EC-4640-B80A-7BB6FE4231C2}"/>
              </a:ext>
            </a:extLst>
          </p:cNvPr>
          <p:cNvPicPr>
            <a:picLocks noChangeAspect="1"/>
          </p:cNvPicPr>
          <p:nvPr/>
        </p:nvPicPr>
        <p:blipFill>
          <a:blip r:embed="rId2"/>
          <a:stretch>
            <a:fillRect/>
          </a:stretch>
        </p:blipFill>
        <p:spPr>
          <a:xfrm>
            <a:off x="1295400" y="1371600"/>
            <a:ext cx="6351148" cy="4994814"/>
          </a:xfrm>
          <a:prstGeom prst="rect">
            <a:avLst/>
          </a:prstGeom>
        </p:spPr>
      </p:pic>
    </p:spTree>
    <p:extLst>
      <p:ext uri="{BB962C8B-B14F-4D97-AF65-F5344CB8AC3E}">
        <p14:creationId xmlns:p14="http://schemas.microsoft.com/office/powerpoint/2010/main" val="43995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F299E05-1479-4C3A-B167-4FCD0EE29330}"/>
              </a:ext>
            </a:extLst>
          </p:cNvPr>
          <p:cNvSpPr>
            <a:spLocks noGrp="1"/>
          </p:cNvSpPr>
          <p:nvPr>
            <p:ph sz="quarter" idx="10"/>
          </p:nvPr>
        </p:nvSpPr>
        <p:spPr/>
        <p:txBody>
          <a:bodyPr/>
          <a:lstStyle/>
          <a:p>
            <a:pPr marL="457200" indent="-457200">
              <a:buFont typeface="+mj-lt"/>
              <a:buAutoNum type="arabicPeriod" startAt="16"/>
            </a:pPr>
            <a:r>
              <a:rPr lang="en-US" dirty="0"/>
              <a:t>If a MVO order is submitted and an 814_28 CU is              received from the </a:t>
            </a:r>
            <a:r>
              <a:rPr lang="en-US" dirty="0" smtClean="0"/>
              <a:t>TDSP, </a:t>
            </a:r>
            <a:r>
              <a:rPr lang="en-US" dirty="0"/>
              <a:t>does the customer receive a final bill? (Yes/No) ____________________</a:t>
            </a:r>
          </a:p>
          <a:p>
            <a:pPr marL="457200" indent="-457200">
              <a:buFont typeface="+mj-lt"/>
              <a:buAutoNum type="arabicPeriod" startAt="16"/>
            </a:pPr>
            <a:r>
              <a:rPr lang="en-US" dirty="0"/>
              <a:t>An 814_16 MVI trumps an 814_24 MVO for the same day when they are from two different </a:t>
            </a:r>
            <a:r>
              <a:rPr lang="en-US" dirty="0" err="1"/>
              <a:t>REPs.</a:t>
            </a:r>
            <a:r>
              <a:rPr lang="en-US" dirty="0"/>
              <a:t>  (True/False)   _______________________________</a:t>
            </a:r>
          </a:p>
          <a:p>
            <a:pPr marL="457200" indent="-457200">
              <a:buFont typeface="+mj-lt"/>
              <a:buAutoNum type="arabicPeriod" startAt="16"/>
            </a:pPr>
            <a:r>
              <a:rPr lang="en-US" dirty="0"/>
              <a:t>An 814_16 MVI trumps an 814_24 MVO for the same day when they are from the same REP.  (True/False)   _______________________________</a:t>
            </a:r>
            <a:endParaRPr lang="en-US" sz="800" dirty="0"/>
          </a:p>
          <a:p>
            <a:pPr marL="457200" indent="-457200">
              <a:buFont typeface="+mj-lt"/>
              <a:buAutoNum type="arabicPeriod" startAt="16"/>
            </a:pPr>
            <a:r>
              <a:rPr lang="en-US" dirty="0"/>
              <a:t>An 814_24 MVO trumps an </a:t>
            </a:r>
            <a:r>
              <a:rPr lang="en-US" dirty="0" smtClean="0"/>
              <a:t>814_01 Switch</a:t>
            </a:r>
            <a:r>
              <a:rPr lang="en-US" dirty="0"/>
              <a:t>. (True/False) ___________________</a:t>
            </a:r>
          </a:p>
          <a:p>
            <a:pPr marL="0" indent="0">
              <a:buNone/>
            </a:pPr>
            <a:endParaRPr lang="en-US" dirty="0"/>
          </a:p>
        </p:txBody>
      </p:sp>
      <p:sp>
        <p:nvSpPr>
          <p:cNvPr id="3" name="Text Placeholder 2">
            <a:extLst>
              <a:ext uri="{FF2B5EF4-FFF2-40B4-BE49-F238E27FC236}">
                <a16:creationId xmlns:a16="http://schemas.microsoft.com/office/drawing/2014/main" xmlns="" id="{7A2EC4A1-CE86-4AE7-A32B-066E2E7C058D}"/>
              </a:ext>
            </a:extLst>
          </p:cNvPr>
          <p:cNvSpPr>
            <a:spLocks noGrp="1"/>
          </p:cNvSpPr>
          <p:nvPr>
            <p:ph type="body" sz="quarter" idx="13"/>
          </p:nvPr>
        </p:nvSpPr>
        <p:spPr/>
        <p:txBody>
          <a:bodyPr/>
          <a:lstStyle/>
          <a:p>
            <a:r>
              <a:rPr lang="en-US" dirty="0"/>
              <a:t>Checkpoint Exercise #4</a:t>
            </a:r>
          </a:p>
        </p:txBody>
      </p:sp>
    </p:spTree>
    <p:extLst>
      <p:ext uri="{BB962C8B-B14F-4D97-AF65-F5344CB8AC3E}">
        <p14:creationId xmlns:p14="http://schemas.microsoft.com/office/powerpoint/2010/main" val="4065308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536CC60-56FE-406E-AF31-0AB89A2A9C5B}"/>
              </a:ext>
            </a:extLst>
          </p:cNvPr>
          <p:cNvSpPr>
            <a:spLocks noGrp="1"/>
          </p:cNvSpPr>
          <p:nvPr>
            <p:ph sz="quarter" idx="10"/>
          </p:nvPr>
        </p:nvSpPr>
        <p:spPr/>
        <p:txBody>
          <a:bodyPr/>
          <a:lstStyle/>
          <a:p>
            <a:pPr marL="457200" lvl="0" indent="-457200">
              <a:buFont typeface="+mj-lt"/>
              <a:buAutoNum type="arabicPeriod" startAt="20"/>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5/1, </a:t>
            </a:r>
            <a:r>
              <a:rPr lang="en-US" dirty="0"/>
              <a:t>both with the </a:t>
            </a:r>
            <a:r>
              <a:rPr lang="en-US" dirty="0" smtClean="0"/>
              <a:t>current </a:t>
            </a:r>
            <a:r>
              <a:rPr lang="en-US" dirty="0"/>
              <a:t>REP? Select only one.</a:t>
            </a:r>
          </a:p>
          <a:p>
            <a:pPr lvl="1"/>
            <a:r>
              <a:rPr lang="en-US" dirty="0" smtClean="0"/>
              <a:t>TDSP</a:t>
            </a:r>
            <a:r>
              <a:rPr lang="en-US" dirty="0"/>
              <a:t>	______________</a:t>
            </a:r>
          </a:p>
          <a:p>
            <a:pPr lvl="1"/>
            <a:r>
              <a:rPr lang="en-US" dirty="0"/>
              <a:t>ERCOT ______________</a:t>
            </a:r>
          </a:p>
          <a:p>
            <a:pPr lvl="1"/>
            <a:r>
              <a:rPr lang="en-US" dirty="0" smtClean="0"/>
              <a:t>Current REP  </a:t>
            </a:r>
            <a:r>
              <a:rPr lang="en-US" dirty="0" smtClean="0"/>
              <a:t>______________</a:t>
            </a:r>
            <a:endParaRPr lang="en-US" dirty="0"/>
          </a:p>
          <a:p>
            <a:pPr lvl="1"/>
            <a:r>
              <a:rPr lang="en-US" dirty="0"/>
              <a:t>Another REP __________</a:t>
            </a:r>
          </a:p>
        </p:txBody>
      </p:sp>
      <p:sp>
        <p:nvSpPr>
          <p:cNvPr id="3" name="Text Placeholder 2">
            <a:extLst>
              <a:ext uri="{FF2B5EF4-FFF2-40B4-BE49-F238E27FC236}">
                <a16:creationId xmlns:a16="http://schemas.microsoft.com/office/drawing/2014/main" xmlns="" id="{631640E9-2989-4EC9-A917-15EC287162F9}"/>
              </a:ext>
            </a:extLst>
          </p:cNvPr>
          <p:cNvSpPr>
            <a:spLocks noGrp="1"/>
          </p:cNvSpPr>
          <p:nvPr>
            <p:ph type="body" sz="quarter" idx="13"/>
          </p:nvPr>
        </p:nvSpPr>
        <p:spPr/>
        <p:txBody>
          <a:bodyPr/>
          <a:lstStyle/>
          <a:p>
            <a:r>
              <a:rPr lang="en-US" dirty="0"/>
              <a:t>Checkpoint Exercise #4 - </a:t>
            </a:r>
            <a:r>
              <a:rPr lang="en-US" i="1" dirty="0"/>
              <a:t>continued</a:t>
            </a:r>
          </a:p>
        </p:txBody>
      </p:sp>
    </p:spTree>
    <p:extLst>
      <p:ext uri="{BB962C8B-B14F-4D97-AF65-F5344CB8AC3E}">
        <p14:creationId xmlns:p14="http://schemas.microsoft.com/office/powerpoint/2010/main" val="106354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4CDA951-9506-4EFF-9481-20EDB17E71A4}"/>
              </a:ext>
            </a:extLst>
          </p:cNvPr>
          <p:cNvSpPr>
            <a:spLocks noGrp="1"/>
          </p:cNvSpPr>
          <p:nvPr>
            <p:ph sz="quarter" idx="10"/>
          </p:nvPr>
        </p:nvSpPr>
        <p:spPr/>
        <p:txBody>
          <a:bodyPr/>
          <a:lstStyle/>
          <a:p>
            <a:pPr marL="457200" lvl="0" indent="-457200">
              <a:buFont typeface="+mj-lt"/>
              <a:buAutoNum type="arabicPeriod" startAt="21"/>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5/5 </a:t>
            </a:r>
            <a:r>
              <a:rPr lang="en-US" dirty="0"/>
              <a:t>both with different REPs? Select only one.</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Current REP ___________</a:t>
            </a:r>
            <a:endParaRPr lang="en-US" sz="2000" dirty="0"/>
          </a:p>
          <a:p>
            <a:pPr lvl="1"/>
            <a:r>
              <a:rPr lang="en-US" dirty="0"/>
              <a:t>Another REP __________</a:t>
            </a:r>
          </a:p>
        </p:txBody>
      </p:sp>
      <p:sp>
        <p:nvSpPr>
          <p:cNvPr id="3" name="Text Placeholder 2">
            <a:extLst>
              <a:ext uri="{FF2B5EF4-FFF2-40B4-BE49-F238E27FC236}">
                <a16:creationId xmlns:a16="http://schemas.microsoft.com/office/drawing/2014/main" xmlns="" id="{F45A453F-3D4F-4425-8741-4464C1C1A825}"/>
              </a:ext>
            </a:extLst>
          </p:cNvPr>
          <p:cNvSpPr>
            <a:spLocks noGrp="1"/>
          </p:cNvSpPr>
          <p:nvPr>
            <p:ph type="body" sz="quarter" idx="13"/>
          </p:nvPr>
        </p:nvSpPr>
        <p:spPr/>
        <p:txBody>
          <a:bodyPr/>
          <a:lstStyle/>
          <a:p>
            <a:endParaRPr lang="en-US" dirty="0"/>
          </a:p>
          <a:p>
            <a:endParaRPr lang="en-US" dirty="0"/>
          </a:p>
          <a:p>
            <a:r>
              <a:rPr lang="en-US" dirty="0"/>
              <a:t>Checkpoint Exercise #4 - </a:t>
            </a:r>
            <a:r>
              <a:rPr lang="en-US" i="1" dirty="0"/>
              <a:t>continued</a:t>
            </a:r>
          </a:p>
          <a:p>
            <a:endParaRPr lang="en-US" dirty="0"/>
          </a:p>
          <a:p>
            <a:endParaRPr lang="en-US" dirty="0"/>
          </a:p>
        </p:txBody>
      </p:sp>
    </p:spTree>
    <p:extLst>
      <p:ext uri="{BB962C8B-B14F-4D97-AF65-F5344CB8AC3E}">
        <p14:creationId xmlns:p14="http://schemas.microsoft.com/office/powerpoint/2010/main" val="2183260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2CDBD5C-0073-4D72-94A7-12C3254A74B8}"/>
              </a:ext>
            </a:extLst>
          </p:cNvPr>
          <p:cNvSpPr>
            <a:spLocks noGrp="1"/>
          </p:cNvSpPr>
          <p:nvPr>
            <p:ph sz="quarter" idx="10"/>
          </p:nvPr>
        </p:nvSpPr>
        <p:spPr/>
        <p:txBody>
          <a:bodyPr/>
          <a:lstStyle/>
          <a:p>
            <a:pPr marL="457200" lvl="0" indent="-457200">
              <a:buFont typeface="+mj-lt"/>
              <a:buAutoNum type="arabicPeriod" startAt="22"/>
            </a:pPr>
            <a:r>
              <a:rPr lang="en-US" dirty="0"/>
              <a:t>What transaction is used to determine the actual end date of a customer? Select only one.</a:t>
            </a:r>
            <a:endParaRPr lang="en-US" sz="2000" dirty="0"/>
          </a:p>
          <a:p>
            <a:pPr lvl="1"/>
            <a:r>
              <a:rPr lang="en-US" dirty="0"/>
              <a:t>814_24    ______________</a:t>
            </a:r>
            <a:endParaRPr lang="en-US" sz="2000" dirty="0"/>
          </a:p>
          <a:p>
            <a:pPr lvl="1"/>
            <a:r>
              <a:rPr lang="en-US" dirty="0"/>
              <a:t>814_01    ______________</a:t>
            </a:r>
            <a:endParaRPr lang="en-US" sz="2000" dirty="0"/>
          </a:p>
          <a:p>
            <a:pPr lvl="1"/>
            <a:r>
              <a:rPr lang="en-US" dirty="0"/>
              <a:t>867_03F ______________</a:t>
            </a:r>
            <a:endParaRPr lang="en-US" sz="2000" dirty="0"/>
          </a:p>
          <a:p>
            <a:pPr lvl="1"/>
            <a:r>
              <a:rPr lang="en-US" dirty="0"/>
              <a:t>814_22    ______________</a:t>
            </a:r>
            <a:endParaRPr lang="en-US" sz="2000" dirty="0"/>
          </a:p>
          <a:p>
            <a:endParaRPr lang="en-US" dirty="0"/>
          </a:p>
        </p:txBody>
      </p:sp>
      <p:sp>
        <p:nvSpPr>
          <p:cNvPr id="3" name="Text Placeholder 2">
            <a:extLst>
              <a:ext uri="{FF2B5EF4-FFF2-40B4-BE49-F238E27FC236}">
                <a16:creationId xmlns:a16="http://schemas.microsoft.com/office/drawing/2014/main" xmlns="" id="{BBA0D55E-3FD8-4993-B568-2F953B889163}"/>
              </a:ext>
            </a:extLst>
          </p:cNvPr>
          <p:cNvSpPr>
            <a:spLocks noGrp="1"/>
          </p:cNvSpPr>
          <p:nvPr>
            <p:ph type="body" sz="quarter" idx="13"/>
          </p:nvPr>
        </p:nvSpPr>
        <p:spPr/>
        <p:txBody>
          <a:bodyPr/>
          <a:lstStyle/>
          <a:p>
            <a:pPr marL="457200" indent="-457200">
              <a:buFont typeface="+mj-lt"/>
              <a:buAutoNum type="arabicPeriod" startAt="22"/>
            </a:pPr>
            <a:endParaRPr lang="en-US" dirty="0"/>
          </a:p>
          <a:p>
            <a:r>
              <a:rPr lang="en-US" dirty="0"/>
              <a:t>Checkpoint Exercise #4 - </a:t>
            </a:r>
            <a:r>
              <a:rPr lang="en-US" i="1" dirty="0"/>
              <a:t>continued</a:t>
            </a:r>
          </a:p>
          <a:p>
            <a:endParaRPr lang="en-US" dirty="0"/>
          </a:p>
        </p:txBody>
      </p:sp>
    </p:spTree>
    <p:extLst>
      <p:ext uri="{BB962C8B-B14F-4D97-AF65-F5344CB8AC3E}">
        <p14:creationId xmlns:p14="http://schemas.microsoft.com/office/powerpoint/2010/main" val="287786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Continuous Service Agreement (CSA) – Add &amp; Delete</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F9F8ADA6-E088-4417-972F-7CD3A8170E02}"/>
              </a:ext>
            </a:extLst>
          </p:cNvPr>
          <p:cNvSpPr>
            <a:spLocks noChangeArrowheads="1"/>
          </p:cNvSpPr>
          <p:nvPr/>
        </p:nvSpPr>
        <p:spPr bwMode="auto">
          <a:xfrm>
            <a:off x="504825" y="1958975"/>
            <a:ext cx="1301750" cy="8191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CSA CR </a:t>
            </a:r>
          </a:p>
        </p:txBody>
      </p:sp>
      <p:sp>
        <p:nvSpPr>
          <p:cNvPr id="11" name="Bevel 3">
            <a:extLst>
              <a:ext uri="{FF2B5EF4-FFF2-40B4-BE49-F238E27FC236}">
                <a16:creationId xmlns:a16="http://schemas.microsoft.com/office/drawing/2014/main" xmlns="" id="{EF424E5D-4C37-44CA-B183-3E01D8FD024A}"/>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CSA CR</a:t>
            </a:r>
          </a:p>
        </p:txBody>
      </p:sp>
    </p:spTree>
    <p:extLst>
      <p:ext uri="{BB962C8B-B14F-4D97-AF65-F5344CB8AC3E}">
        <p14:creationId xmlns:p14="http://schemas.microsoft.com/office/powerpoint/2010/main" val="3508434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Continuous Service Agreement (CSA) – Add &amp; Delete</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xmlns="" id="{C033028C-8634-4CB5-8EA8-B5A9CDFC1FFB}"/>
              </a:ext>
            </a:extLst>
          </p:cNvPr>
          <p:cNvPicPr>
            <a:picLocks noChangeAspect="1"/>
          </p:cNvPicPr>
          <p:nvPr/>
        </p:nvPicPr>
        <p:blipFill>
          <a:blip r:embed="rId2"/>
          <a:stretch>
            <a:fillRect/>
          </a:stretch>
        </p:blipFill>
        <p:spPr>
          <a:xfrm>
            <a:off x="1828800" y="1223963"/>
            <a:ext cx="5356757" cy="5124352"/>
          </a:xfrm>
          <a:prstGeom prst="rect">
            <a:avLst/>
          </a:prstGeom>
        </p:spPr>
      </p:pic>
    </p:spTree>
    <p:extLst>
      <p:ext uri="{BB962C8B-B14F-4D97-AF65-F5344CB8AC3E}">
        <p14:creationId xmlns:p14="http://schemas.microsoft.com/office/powerpoint/2010/main" val="286949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Overview of transaction flow</a:t>
            </a:r>
          </a:p>
        </p:txBody>
      </p:sp>
      <p:sp>
        <p:nvSpPr>
          <p:cNvPr id="10" name="Text Placeholder 9"/>
          <p:cNvSpPr>
            <a:spLocks noGrp="1"/>
          </p:cNvSpPr>
          <p:nvPr>
            <p:ph type="body" sz="quarter" idx="13"/>
          </p:nvPr>
        </p:nvSpPr>
        <p:spPr/>
        <p:txBody>
          <a:bodyPr/>
          <a:lstStyle/>
          <a:p>
            <a:r>
              <a:rPr lang="en-US" dirty="0"/>
              <a:t>Texas Standard Electronic Transactions (TX SET) – </a:t>
            </a:r>
            <a:r>
              <a:rPr lang="en-US" i="1" dirty="0"/>
              <a:t>Interactive</a:t>
            </a:r>
            <a:r>
              <a:rPr lang="en-US" dirty="0"/>
              <a:t> </a:t>
            </a:r>
          </a:p>
        </p:txBody>
      </p:sp>
      <p:pic>
        <p:nvPicPr>
          <p:cNvPr id="4" name="Picture 3">
            <a:extLst>
              <a:ext uri="{FF2B5EF4-FFF2-40B4-BE49-F238E27FC236}">
                <a16:creationId xmlns:a16="http://schemas.microsoft.com/office/drawing/2014/main" xmlns="" id="{1F1DD3C8-8E24-454D-A28B-F6C9FFFAD4F2}"/>
              </a:ext>
            </a:extLst>
          </p:cNvPr>
          <p:cNvPicPr>
            <a:picLocks noChangeAspect="1"/>
          </p:cNvPicPr>
          <p:nvPr/>
        </p:nvPicPr>
        <p:blipFill>
          <a:blip r:embed="rId2"/>
          <a:stretch>
            <a:fillRect/>
          </a:stretch>
        </p:blipFill>
        <p:spPr>
          <a:xfrm>
            <a:off x="685800" y="1223963"/>
            <a:ext cx="8004742" cy="5169856"/>
          </a:xfrm>
          <a:prstGeom prst="rect">
            <a:avLst/>
          </a:prstGeom>
        </p:spPr>
      </p:pic>
    </p:spTree>
    <p:extLst>
      <p:ext uri="{BB962C8B-B14F-4D97-AF65-F5344CB8AC3E}">
        <p14:creationId xmlns:p14="http://schemas.microsoft.com/office/powerpoint/2010/main" val="3580760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to CSA</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5325A852-1E75-49A5-B030-078135A47388}"/>
              </a:ext>
            </a:extLst>
          </p:cNvPr>
          <p:cNvSpPr>
            <a:spLocks noChangeArrowheads="1"/>
          </p:cNvSpPr>
          <p:nvPr/>
        </p:nvSpPr>
        <p:spPr bwMode="auto">
          <a:xfrm>
            <a:off x="504825" y="2025650"/>
            <a:ext cx="1301750" cy="479425"/>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xmlns="" id="{4ECF6E18-4729-4801-9237-874C2AD583C1}"/>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52272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to CSA</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xmlns="" id="{566D0E30-0C93-472F-B264-F4AC8F9614C0}"/>
              </a:ext>
            </a:extLst>
          </p:cNvPr>
          <p:cNvPicPr>
            <a:picLocks noChangeAspect="1"/>
          </p:cNvPicPr>
          <p:nvPr/>
        </p:nvPicPr>
        <p:blipFill>
          <a:blip r:embed="rId2"/>
          <a:stretch>
            <a:fillRect/>
          </a:stretch>
        </p:blipFill>
        <p:spPr>
          <a:xfrm>
            <a:off x="1295400" y="1223963"/>
            <a:ext cx="6492116" cy="4949095"/>
          </a:xfrm>
          <a:prstGeom prst="rect">
            <a:avLst/>
          </a:prstGeom>
        </p:spPr>
      </p:pic>
    </p:spTree>
    <p:extLst>
      <p:ext uri="{BB962C8B-B14F-4D97-AF65-F5344CB8AC3E}">
        <p14:creationId xmlns:p14="http://schemas.microsoft.com/office/powerpoint/2010/main" val="1476365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2C61860-5D8A-4BCD-BFF1-F75729E8F052}"/>
              </a:ext>
            </a:extLst>
          </p:cNvPr>
          <p:cNvSpPr>
            <a:spLocks noGrp="1"/>
          </p:cNvSpPr>
          <p:nvPr>
            <p:ph sz="quarter" idx="10"/>
          </p:nvPr>
        </p:nvSpPr>
        <p:spPr>
          <a:xfrm>
            <a:off x="278326" y="559348"/>
            <a:ext cx="8535924" cy="5577840"/>
          </a:xfrm>
        </p:spPr>
        <p:txBody>
          <a:bodyPr/>
          <a:lstStyle/>
          <a:p>
            <a:pPr marL="457200" lvl="0" indent="-457200">
              <a:buFont typeface="+mj-lt"/>
              <a:buAutoNum type="arabicPeriod" startAt="23"/>
            </a:pPr>
            <a:r>
              <a:rPr lang="en-US" sz="2000" dirty="0"/>
              <a:t>What does CSA mean? Select only one.</a:t>
            </a:r>
          </a:p>
          <a:p>
            <a:pPr marL="914400" lvl="1" indent="-457200">
              <a:buFont typeface="+mj-lt"/>
              <a:buAutoNum type="alphaLcParenR"/>
            </a:pPr>
            <a:r>
              <a:rPr lang="en-US" sz="2000" dirty="0"/>
              <a:t>Continuous Service Arrangement 	____________</a:t>
            </a:r>
          </a:p>
          <a:p>
            <a:pPr marL="914400" lvl="1" indent="-457200">
              <a:buFont typeface="+mj-lt"/>
              <a:buAutoNum type="alphaLcParenR"/>
            </a:pPr>
            <a:r>
              <a:rPr lang="en-US" sz="2000" dirty="0"/>
              <a:t>Continued Service Arrangement    	____________</a:t>
            </a:r>
          </a:p>
          <a:p>
            <a:pPr marL="914400" lvl="1" indent="-457200">
              <a:buFont typeface="+mj-lt"/>
              <a:buAutoNum type="alphaLcParenR"/>
            </a:pPr>
            <a:r>
              <a:rPr lang="en-US" sz="2000" dirty="0"/>
              <a:t>Continuous Service Agreement      	____________</a:t>
            </a:r>
          </a:p>
          <a:p>
            <a:pPr marL="914400" lvl="1" indent="-457200">
              <a:buFont typeface="+mj-lt"/>
              <a:buAutoNum type="alphaLcParenR"/>
            </a:pPr>
            <a:r>
              <a:rPr lang="en-US" sz="2000" dirty="0"/>
              <a:t>Country Served Agreement             	____________</a:t>
            </a:r>
          </a:p>
          <a:p>
            <a:pPr marL="457200" lvl="0" indent="-457200">
              <a:buFont typeface="+mj-lt"/>
              <a:buAutoNum type="arabicPeriod" startAt="24"/>
            </a:pPr>
            <a:r>
              <a:rPr lang="en-US" sz="2000" dirty="0"/>
              <a:t>When a tenant moves out what transaction places the service back in the apartment’s name, if there is a CSA active at ERCOT?  Select only one.</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a:t>814_18 _______________</a:t>
            </a:r>
          </a:p>
          <a:p>
            <a:pPr marL="914400" lvl="1" indent="-457200">
              <a:buFont typeface="+mj-lt"/>
              <a:buAutoNum type="alphaLcParenR"/>
            </a:pPr>
            <a:r>
              <a:rPr lang="en-US" sz="2000" dirty="0"/>
              <a:t>814_01 _______________</a:t>
            </a:r>
          </a:p>
          <a:p>
            <a:pPr marL="914400" lvl="1" indent="-457200">
              <a:buFont typeface="+mj-lt"/>
              <a:buAutoNum type="alphaLcParenR"/>
            </a:pPr>
            <a:r>
              <a:rPr lang="en-US" sz="2000" dirty="0"/>
              <a:t>814_22 _______________ </a:t>
            </a:r>
          </a:p>
          <a:p>
            <a:endParaRPr lang="en-US" dirty="0"/>
          </a:p>
        </p:txBody>
      </p:sp>
      <p:sp>
        <p:nvSpPr>
          <p:cNvPr id="3" name="Text Placeholder 2">
            <a:extLst>
              <a:ext uri="{FF2B5EF4-FFF2-40B4-BE49-F238E27FC236}">
                <a16:creationId xmlns:a16="http://schemas.microsoft.com/office/drawing/2014/main" xmlns="" id="{D79C0341-1112-49EA-BD0C-582DAB0F542B}"/>
              </a:ext>
            </a:extLst>
          </p:cNvPr>
          <p:cNvSpPr>
            <a:spLocks noGrp="1"/>
          </p:cNvSpPr>
          <p:nvPr>
            <p:ph type="body" sz="quarter" idx="13"/>
          </p:nvPr>
        </p:nvSpPr>
        <p:spPr/>
        <p:txBody>
          <a:bodyPr/>
          <a:lstStyle/>
          <a:p>
            <a:r>
              <a:rPr lang="en-US" dirty="0"/>
              <a:t>Checkpoint Exercise #5</a:t>
            </a:r>
          </a:p>
        </p:txBody>
      </p:sp>
    </p:spTree>
    <p:extLst>
      <p:ext uri="{BB962C8B-B14F-4D97-AF65-F5344CB8AC3E}">
        <p14:creationId xmlns:p14="http://schemas.microsoft.com/office/powerpoint/2010/main" val="242111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9676EF4-99DC-48AD-A92C-01AB2CB6F463}"/>
              </a:ext>
            </a:extLst>
          </p:cNvPr>
          <p:cNvSpPr>
            <a:spLocks noGrp="1"/>
          </p:cNvSpPr>
          <p:nvPr>
            <p:ph sz="quarter" idx="10"/>
          </p:nvPr>
        </p:nvSpPr>
        <p:spPr/>
        <p:txBody>
          <a:bodyPr/>
          <a:lstStyle/>
          <a:p>
            <a:pPr marL="457200" lvl="0" indent="-457200">
              <a:buFont typeface="+mj-lt"/>
              <a:buAutoNum type="arabicPeriod" startAt="25"/>
            </a:pPr>
            <a:r>
              <a:rPr lang="en-US" dirty="0"/>
              <a:t>What is the business process called that uses the 814_22 transaction, as it is seen in ERCOT MIS Portal?  Select only one.</a:t>
            </a:r>
            <a:endParaRPr lang="en-US" sz="2000" dirty="0"/>
          </a:p>
          <a:p>
            <a:pPr marL="914400" lvl="1" indent="-457200">
              <a:buFont typeface="+mj-lt"/>
              <a:buAutoNum type="alphaLcParenR"/>
            </a:pPr>
            <a:r>
              <a:rPr lang="en-US" dirty="0"/>
              <a:t>Move-Out 	     _______________</a:t>
            </a:r>
            <a:endParaRPr lang="en-US" sz="2000" dirty="0"/>
          </a:p>
          <a:p>
            <a:pPr marL="914400" lvl="1" indent="-457200">
              <a:buFont typeface="+mj-lt"/>
              <a:buAutoNum type="alphaLcParenR"/>
            </a:pPr>
            <a:r>
              <a:rPr lang="en-US" dirty="0"/>
              <a:t>Move-In    	     _______________</a:t>
            </a:r>
            <a:endParaRPr lang="en-US" sz="2000" dirty="0"/>
          </a:p>
          <a:p>
            <a:pPr marL="914400" lvl="1" indent="-457200">
              <a:buFont typeface="+mj-lt"/>
              <a:buAutoNum type="alphaLcParenR"/>
            </a:pPr>
            <a:r>
              <a:rPr lang="en-US" dirty="0"/>
              <a:t>CSA	    	      _______________</a:t>
            </a:r>
            <a:endParaRPr lang="en-US" sz="2000" dirty="0"/>
          </a:p>
          <a:p>
            <a:pPr marL="914400" lvl="1" indent="-457200">
              <a:buFont typeface="+mj-lt"/>
              <a:buAutoNum type="alphaLcParenR"/>
            </a:pPr>
            <a:r>
              <a:rPr lang="en-US" dirty="0"/>
              <a:t>Move-out to CSA _______________</a:t>
            </a:r>
            <a:endParaRPr lang="en-US" sz="2000" dirty="0"/>
          </a:p>
          <a:p>
            <a:pPr marL="457200" indent="-457200">
              <a:buFont typeface="+mj-lt"/>
              <a:buAutoNum type="arabicPeriod" startAt="25"/>
            </a:pPr>
            <a:endParaRPr lang="en-US" dirty="0"/>
          </a:p>
        </p:txBody>
      </p:sp>
      <p:sp>
        <p:nvSpPr>
          <p:cNvPr id="3" name="Text Placeholder 2">
            <a:extLst>
              <a:ext uri="{FF2B5EF4-FFF2-40B4-BE49-F238E27FC236}">
                <a16:creationId xmlns:a16="http://schemas.microsoft.com/office/drawing/2014/main" xmlns="" id="{9A0EDC12-A14F-453E-ACB8-78D313A0F0B0}"/>
              </a:ext>
            </a:extLst>
          </p:cNvPr>
          <p:cNvSpPr>
            <a:spLocks noGrp="1"/>
          </p:cNvSpPr>
          <p:nvPr>
            <p:ph type="body" sz="quarter" idx="13"/>
          </p:nvPr>
        </p:nvSpPr>
        <p:spPr/>
        <p:txBody>
          <a:bodyPr/>
          <a:lstStyle/>
          <a:p>
            <a:endParaRPr lang="en-US" dirty="0"/>
          </a:p>
          <a:p>
            <a:r>
              <a:rPr lang="en-US" dirty="0"/>
              <a:t>Checkpoint Exercise #5 - </a:t>
            </a:r>
            <a:r>
              <a:rPr lang="en-US" i="1" dirty="0"/>
              <a:t>continued</a:t>
            </a:r>
          </a:p>
          <a:p>
            <a:endParaRPr lang="en-US" dirty="0"/>
          </a:p>
        </p:txBody>
      </p:sp>
    </p:spTree>
    <p:extLst>
      <p:ext uri="{BB962C8B-B14F-4D97-AF65-F5344CB8AC3E}">
        <p14:creationId xmlns:p14="http://schemas.microsoft.com/office/powerpoint/2010/main" val="839411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152400" y="740559"/>
            <a:ext cx="8540496" cy="492443"/>
          </a:xfrm>
        </p:spPr>
        <p:txBody>
          <a:bodyPr/>
          <a:lstStyle/>
          <a:p>
            <a:r>
              <a:rPr lang="en-US" sz="2600" dirty="0"/>
              <a:t>Disconnect for Non-Pay (DNP</a:t>
            </a:r>
            <a:r>
              <a:rPr lang="en-US" sz="2600" dirty="0" smtClean="0"/>
              <a:t>)</a:t>
            </a:r>
            <a:endParaRPr lang="en-US" sz="2600" dirty="0"/>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2"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586574" y="196176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13" name="Picture 12">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840429" y="4392788"/>
            <a:ext cx="1164437" cy="603556"/>
          </a:xfrm>
          <a:prstGeom prst="rect">
            <a:avLst/>
          </a:prstGeom>
        </p:spPr>
      </p:pic>
      <p:pic>
        <p:nvPicPr>
          <p:cNvPr id="14" name="Picture 13">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4392788"/>
            <a:ext cx="1085182" cy="591363"/>
          </a:xfrm>
          <a:prstGeom prst="rect">
            <a:avLst/>
          </a:prstGeom>
        </p:spPr>
      </p:pic>
      <p:sp>
        <p:nvSpPr>
          <p:cNvPr id="15"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621080" y="4419600"/>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16" name="Text Placeholder 8"/>
          <p:cNvSpPr txBox="1">
            <a:spLocks/>
          </p:cNvSpPr>
          <p:nvPr/>
        </p:nvSpPr>
        <p:spPr>
          <a:xfrm>
            <a:off x="152400" y="3470728"/>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Reconnect after DNP</a:t>
            </a:r>
            <a:endParaRPr lang="en-US" sz="2600" dirty="0"/>
          </a:p>
        </p:txBody>
      </p:sp>
    </p:spTree>
    <p:extLst>
      <p:ext uri="{BB962C8B-B14F-4D97-AF65-F5344CB8AC3E}">
        <p14:creationId xmlns:p14="http://schemas.microsoft.com/office/powerpoint/2010/main" val="4112116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1292662"/>
          </a:xfrm>
        </p:spPr>
        <p:txBody>
          <a:bodyPr/>
          <a:lstStyle/>
          <a:p>
            <a:r>
              <a:rPr lang="en-US" sz="2600" dirty="0"/>
              <a:t>Disconnect for Non-Pay (DNP)</a:t>
            </a:r>
          </a:p>
          <a:p>
            <a:r>
              <a:rPr lang="en-US" sz="2600" dirty="0"/>
              <a:t>Reconnect after DNP</a:t>
            </a:r>
          </a:p>
          <a:p>
            <a:endParaRPr lang="en-US" sz="2600" dirty="0"/>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xmlns="" id="{93F73B4F-FCBE-4E26-B196-95093C389406}"/>
              </a:ext>
            </a:extLst>
          </p:cNvPr>
          <p:cNvPicPr>
            <a:picLocks noChangeAspect="1"/>
          </p:cNvPicPr>
          <p:nvPr/>
        </p:nvPicPr>
        <p:blipFill>
          <a:blip r:embed="rId2"/>
          <a:stretch>
            <a:fillRect/>
          </a:stretch>
        </p:blipFill>
        <p:spPr>
          <a:xfrm>
            <a:off x="76200" y="1524000"/>
            <a:ext cx="5181600" cy="3026584"/>
          </a:xfrm>
          <a:prstGeom prst="rect">
            <a:avLst/>
          </a:prstGeom>
        </p:spPr>
      </p:pic>
      <p:pic>
        <p:nvPicPr>
          <p:cNvPr id="4" name="Picture 3">
            <a:extLst>
              <a:ext uri="{FF2B5EF4-FFF2-40B4-BE49-F238E27FC236}">
                <a16:creationId xmlns:a16="http://schemas.microsoft.com/office/drawing/2014/main" xmlns="" id="{A7009174-956F-4DDE-AD84-FCF595F4421C}"/>
              </a:ext>
            </a:extLst>
          </p:cNvPr>
          <p:cNvPicPr>
            <a:picLocks noChangeAspect="1"/>
          </p:cNvPicPr>
          <p:nvPr/>
        </p:nvPicPr>
        <p:blipFill>
          <a:blip r:embed="rId3"/>
          <a:stretch>
            <a:fillRect/>
          </a:stretch>
        </p:blipFill>
        <p:spPr>
          <a:xfrm>
            <a:off x="4038600" y="3657600"/>
            <a:ext cx="5017674" cy="2766007"/>
          </a:xfrm>
          <a:prstGeom prst="rect">
            <a:avLst/>
          </a:prstGeom>
        </p:spPr>
      </p:pic>
    </p:spTree>
    <p:extLst>
      <p:ext uri="{BB962C8B-B14F-4D97-AF65-F5344CB8AC3E}">
        <p14:creationId xmlns:p14="http://schemas.microsoft.com/office/powerpoint/2010/main" val="2599655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D107EED-DA94-4450-95AC-E6220D9FB4E7}"/>
              </a:ext>
            </a:extLst>
          </p:cNvPr>
          <p:cNvSpPr>
            <a:spLocks noGrp="1"/>
          </p:cNvSpPr>
          <p:nvPr>
            <p:ph sz="quarter" idx="10"/>
          </p:nvPr>
        </p:nvSpPr>
        <p:spPr/>
        <p:txBody>
          <a:bodyPr/>
          <a:lstStyle/>
          <a:p>
            <a:pPr marL="457200" lvl="0" indent="-457200">
              <a:buFont typeface="+mj-lt"/>
              <a:buAutoNum type="arabicPeriod" startAt="26"/>
            </a:pPr>
            <a:r>
              <a:rPr lang="en-US" dirty="0"/>
              <a:t>Which transactions are point-to-point? Select all that apply.</a:t>
            </a:r>
            <a:endParaRPr lang="en-US" sz="2000" dirty="0"/>
          </a:p>
          <a:p>
            <a:pPr marL="914400" lvl="1" indent="-457200">
              <a:buFont typeface="+mj-lt"/>
              <a:buAutoNum type="alphaLcParenR"/>
            </a:pPr>
            <a:r>
              <a:rPr lang="en-US" dirty="0"/>
              <a:t>820 ________________</a:t>
            </a:r>
            <a:endParaRPr lang="en-US" sz="2000" dirty="0"/>
          </a:p>
          <a:p>
            <a:pPr marL="914400" lvl="1" indent="-457200">
              <a:buFont typeface="+mj-lt"/>
              <a:buAutoNum type="alphaLcParenR"/>
            </a:pPr>
            <a:r>
              <a:rPr lang="en-US" dirty="0"/>
              <a:t>814 ________________</a:t>
            </a:r>
            <a:endParaRPr lang="en-US" sz="2000" dirty="0"/>
          </a:p>
          <a:p>
            <a:pPr marL="914400" lvl="1" indent="-457200">
              <a:buFont typeface="+mj-lt"/>
              <a:buAutoNum type="alphaLcParenR"/>
            </a:pPr>
            <a:r>
              <a:rPr lang="en-US" dirty="0"/>
              <a:t>650 ________________</a:t>
            </a:r>
            <a:endParaRPr lang="en-US" sz="2000" dirty="0"/>
          </a:p>
          <a:p>
            <a:pPr marL="914400" lvl="1" indent="-457200">
              <a:buFont typeface="+mj-lt"/>
              <a:buAutoNum type="alphaLcParenR"/>
            </a:pPr>
            <a:r>
              <a:rPr lang="en-US" dirty="0"/>
              <a:t>810 ________________</a:t>
            </a:r>
            <a:br>
              <a:rPr lang="en-US" dirty="0"/>
            </a:br>
            <a:endParaRPr lang="en-US" sz="2000" dirty="0"/>
          </a:p>
          <a:p>
            <a:pPr marL="457200" indent="-457200">
              <a:buFont typeface="+mj-lt"/>
              <a:buAutoNum type="arabicPeriod" startAt="26"/>
            </a:pPr>
            <a:endParaRPr lang="en-US" dirty="0"/>
          </a:p>
        </p:txBody>
      </p:sp>
      <p:sp>
        <p:nvSpPr>
          <p:cNvPr id="3" name="Text Placeholder 2">
            <a:extLst>
              <a:ext uri="{FF2B5EF4-FFF2-40B4-BE49-F238E27FC236}">
                <a16:creationId xmlns:a16="http://schemas.microsoft.com/office/drawing/2014/main" xmlns="" id="{6A042BA3-89BF-4EC3-A60B-F6BFD5DDD93D}"/>
              </a:ext>
            </a:extLst>
          </p:cNvPr>
          <p:cNvSpPr>
            <a:spLocks noGrp="1"/>
          </p:cNvSpPr>
          <p:nvPr>
            <p:ph type="body" sz="quarter" idx="13"/>
          </p:nvPr>
        </p:nvSpPr>
        <p:spPr/>
        <p:txBody>
          <a:bodyPr/>
          <a:lstStyle/>
          <a:p>
            <a:endParaRPr lang="en-US" dirty="0"/>
          </a:p>
          <a:p>
            <a:r>
              <a:rPr lang="en-US" dirty="0"/>
              <a:t>Checkpoint Exercise #6</a:t>
            </a:r>
          </a:p>
          <a:p>
            <a:endParaRPr lang="en-US" dirty="0"/>
          </a:p>
        </p:txBody>
      </p:sp>
    </p:spTree>
    <p:extLst>
      <p:ext uri="{BB962C8B-B14F-4D97-AF65-F5344CB8AC3E}">
        <p14:creationId xmlns:p14="http://schemas.microsoft.com/office/powerpoint/2010/main" val="257596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Example of an 814_20 EDI transaction</a:t>
            </a:r>
          </a:p>
        </p:txBody>
      </p:sp>
      <p:sp>
        <p:nvSpPr>
          <p:cNvPr id="10" name="Text Placeholder 9"/>
          <p:cNvSpPr>
            <a:spLocks noGrp="1"/>
          </p:cNvSpPr>
          <p:nvPr>
            <p:ph type="body" sz="quarter" idx="13"/>
          </p:nvPr>
        </p:nvSpPr>
        <p:spPr/>
        <p:txBody>
          <a:bodyPr/>
          <a:lstStyle/>
          <a:p>
            <a:r>
              <a:rPr lang="en-US" dirty="0"/>
              <a:t>Electronic Data Interface (EDI) Transactions</a:t>
            </a:r>
          </a:p>
        </p:txBody>
      </p:sp>
      <p:pic>
        <p:nvPicPr>
          <p:cNvPr id="3" name="Picture 2">
            <a:extLst>
              <a:ext uri="{FF2B5EF4-FFF2-40B4-BE49-F238E27FC236}">
                <a16:creationId xmlns:a16="http://schemas.microsoft.com/office/drawing/2014/main" xmlns="" id="{29572AE7-D204-4A89-B5EE-5C058EB66D23}"/>
              </a:ext>
            </a:extLst>
          </p:cNvPr>
          <p:cNvPicPr>
            <a:picLocks noChangeAspect="1"/>
          </p:cNvPicPr>
          <p:nvPr/>
        </p:nvPicPr>
        <p:blipFill>
          <a:blip r:embed="rId2"/>
          <a:stretch>
            <a:fillRect/>
          </a:stretch>
        </p:blipFill>
        <p:spPr>
          <a:xfrm>
            <a:off x="297960" y="5105400"/>
            <a:ext cx="8504657" cy="1347333"/>
          </a:xfrm>
          <a:prstGeom prst="rect">
            <a:avLst/>
          </a:prstGeom>
        </p:spPr>
      </p:pic>
    </p:spTree>
    <p:extLst>
      <p:ext uri="{BB962C8B-B14F-4D97-AF65-F5344CB8AC3E}">
        <p14:creationId xmlns:p14="http://schemas.microsoft.com/office/powerpoint/2010/main" val="1336315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814_20 EDI transaction guide</a:t>
            </a:r>
          </a:p>
        </p:txBody>
      </p:sp>
      <p:sp>
        <p:nvSpPr>
          <p:cNvPr id="10" name="Text Placeholder 9"/>
          <p:cNvSpPr>
            <a:spLocks noGrp="1"/>
          </p:cNvSpPr>
          <p:nvPr>
            <p:ph type="body" sz="quarter" idx="13"/>
          </p:nvPr>
        </p:nvSpPr>
        <p:spPr/>
        <p:txBody>
          <a:bodyPr/>
          <a:lstStyle/>
          <a:p>
            <a:r>
              <a:rPr lang="en-US" dirty="0"/>
              <a:t>TX SET Implementation Guides w/ Examples</a:t>
            </a:r>
          </a:p>
        </p:txBody>
      </p:sp>
      <p:pic>
        <p:nvPicPr>
          <p:cNvPr id="3" name="Picture 2">
            <a:extLst>
              <a:ext uri="{FF2B5EF4-FFF2-40B4-BE49-F238E27FC236}">
                <a16:creationId xmlns:a16="http://schemas.microsoft.com/office/drawing/2014/main" xmlns="" id="{98DB92E6-A734-4FE8-A845-A1E860E9B5B3}"/>
              </a:ext>
            </a:extLst>
          </p:cNvPr>
          <p:cNvPicPr>
            <a:picLocks noChangeAspect="1"/>
          </p:cNvPicPr>
          <p:nvPr/>
        </p:nvPicPr>
        <p:blipFill>
          <a:blip r:embed="rId2"/>
          <a:stretch>
            <a:fillRect/>
          </a:stretch>
        </p:blipFill>
        <p:spPr>
          <a:xfrm>
            <a:off x="838200" y="1143000"/>
            <a:ext cx="7391399" cy="5410200"/>
          </a:xfrm>
          <a:prstGeom prst="rect">
            <a:avLst/>
          </a:prstGeom>
        </p:spPr>
      </p:pic>
    </p:spTree>
    <p:extLst>
      <p:ext uri="{BB962C8B-B14F-4D97-AF65-F5344CB8AC3E}">
        <p14:creationId xmlns:p14="http://schemas.microsoft.com/office/powerpoint/2010/main" val="1057183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814_20 EDI transaction example – meter exchange</a:t>
            </a:r>
          </a:p>
        </p:txBody>
      </p:sp>
      <p:sp>
        <p:nvSpPr>
          <p:cNvPr id="10" name="Text Placeholder 9"/>
          <p:cNvSpPr>
            <a:spLocks noGrp="1"/>
          </p:cNvSpPr>
          <p:nvPr>
            <p:ph type="body" sz="quarter" idx="13"/>
          </p:nvPr>
        </p:nvSpPr>
        <p:spPr/>
        <p:txBody>
          <a:bodyPr/>
          <a:lstStyle/>
          <a:p>
            <a:r>
              <a:rPr lang="en-US" dirty="0"/>
              <a:t>TX SET Implementation Guides w/ Examples</a:t>
            </a:r>
          </a:p>
        </p:txBody>
      </p:sp>
      <p:pic>
        <p:nvPicPr>
          <p:cNvPr id="2" name="Picture 1">
            <a:extLst>
              <a:ext uri="{FF2B5EF4-FFF2-40B4-BE49-F238E27FC236}">
                <a16:creationId xmlns:a16="http://schemas.microsoft.com/office/drawing/2014/main" xmlns="" id="{01405B10-294D-447F-AD5B-D43DD03C0F22}"/>
              </a:ext>
            </a:extLst>
          </p:cNvPr>
          <p:cNvPicPr>
            <a:picLocks noChangeAspect="1"/>
          </p:cNvPicPr>
          <p:nvPr/>
        </p:nvPicPr>
        <p:blipFill>
          <a:blip r:embed="rId2"/>
          <a:stretch>
            <a:fillRect/>
          </a:stretch>
        </p:blipFill>
        <p:spPr>
          <a:xfrm>
            <a:off x="1372000" y="1223963"/>
            <a:ext cx="6400000" cy="5228770"/>
          </a:xfrm>
          <a:prstGeom prst="rect">
            <a:avLst/>
          </a:prstGeom>
        </p:spPr>
      </p:pic>
    </p:spTree>
    <p:extLst>
      <p:ext uri="{BB962C8B-B14F-4D97-AF65-F5344CB8AC3E}">
        <p14:creationId xmlns:p14="http://schemas.microsoft.com/office/powerpoint/2010/main" val="96608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TX SET Version 4.0 – Transaction Names Inventory</a:t>
            </a:r>
          </a:p>
        </p:txBody>
      </p:sp>
      <p:sp>
        <p:nvSpPr>
          <p:cNvPr id="10" name="Text Placeholder 9"/>
          <p:cNvSpPr>
            <a:spLocks noGrp="1"/>
          </p:cNvSpPr>
          <p:nvPr>
            <p:ph type="body" sz="quarter" idx="13"/>
          </p:nvPr>
        </p:nvSpPr>
        <p:spPr/>
        <p:txBody>
          <a:bodyPr/>
          <a:lstStyle/>
          <a:p>
            <a:r>
              <a:rPr lang="en-US" dirty="0"/>
              <a:t>Transaction Names </a:t>
            </a:r>
          </a:p>
        </p:txBody>
      </p:sp>
      <p:graphicFrame>
        <p:nvGraphicFramePr>
          <p:cNvPr id="4" name="Object 3">
            <a:extLst>
              <a:ext uri="{FF2B5EF4-FFF2-40B4-BE49-F238E27FC236}">
                <a16:creationId xmlns:a16="http://schemas.microsoft.com/office/drawing/2014/main" xmlns="" id="{398BA460-094F-46B4-BE1E-B826D94E1A77}"/>
              </a:ext>
            </a:extLst>
          </p:cNvPr>
          <p:cNvGraphicFramePr>
            <a:graphicFrameLocks noChangeAspect="1"/>
          </p:cNvGraphicFramePr>
          <p:nvPr>
            <p:extLst>
              <p:ext uri="{D42A27DB-BD31-4B8C-83A1-F6EECF244321}">
                <p14:modId xmlns:p14="http://schemas.microsoft.com/office/powerpoint/2010/main" val="3814169983"/>
              </p:ext>
            </p:extLst>
          </p:nvPr>
        </p:nvGraphicFramePr>
        <p:xfrm>
          <a:off x="1117473" y="1295951"/>
          <a:ext cx="6915150" cy="5104849"/>
        </p:xfrm>
        <a:graphic>
          <a:graphicData uri="http://schemas.openxmlformats.org/presentationml/2006/ole">
            <mc:AlternateContent xmlns:mc="http://schemas.openxmlformats.org/markup-compatibility/2006">
              <mc:Choice xmlns:v="urn:schemas-microsoft-com:vml" Requires="v">
                <p:oleObj spid="_x0000_s1072" name="Worksheet" r:id="rId3" imgW="7886700" imgH="6267338" progId="Excel.Sheet.8">
                  <p:embed/>
                </p:oleObj>
              </mc:Choice>
              <mc:Fallback>
                <p:oleObj name="Worksheet" r:id="rId3" imgW="7886700" imgH="6267338" progId="Excel.Sheet.8">
                  <p:embed/>
                  <p:pic>
                    <p:nvPicPr>
                      <p:cNvPr id="0" name=""/>
                      <p:cNvPicPr/>
                      <p:nvPr/>
                    </p:nvPicPr>
                    <p:blipFill>
                      <a:blip r:embed="rId4"/>
                      <a:stretch>
                        <a:fillRect/>
                      </a:stretch>
                    </p:blipFill>
                    <p:spPr>
                      <a:xfrm>
                        <a:off x="1117473" y="1295951"/>
                        <a:ext cx="6915150" cy="5104849"/>
                      </a:xfrm>
                      <a:prstGeom prst="rect">
                        <a:avLst/>
                      </a:prstGeom>
                    </p:spPr>
                  </p:pic>
                </p:oleObj>
              </mc:Fallback>
            </mc:AlternateContent>
          </a:graphicData>
        </a:graphic>
      </p:graphicFrame>
    </p:spTree>
    <p:extLst>
      <p:ext uri="{BB962C8B-B14F-4D97-AF65-F5344CB8AC3E}">
        <p14:creationId xmlns:p14="http://schemas.microsoft.com/office/powerpoint/2010/main" val="3138553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A22B79B-807C-4224-ACF6-31EAE53483E6}"/>
              </a:ext>
            </a:extLst>
          </p:cNvPr>
          <p:cNvSpPr>
            <a:spLocks noGrp="1"/>
          </p:cNvSpPr>
          <p:nvPr>
            <p:ph sz="quarter" idx="10"/>
          </p:nvPr>
        </p:nvSpPr>
        <p:spPr/>
        <p:txBody>
          <a:bodyPr/>
          <a:lstStyle/>
          <a:p>
            <a:pPr marL="457200" lvl="0" indent="-457200">
              <a:buFont typeface="+mj-lt"/>
              <a:buAutoNum type="arabicPeriod" startAt="27"/>
            </a:pPr>
            <a:r>
              <a:rPr lang="en-US" dirty="0"/>
              <a:t> Which transaction changes the meter and/or meter information? Select only one.</a:t>
            </a:r>
            <a:endParaRPr lang="en-US" sz="2000" dirty="0"/>
          </a:p>
          <a:p>
            <a:pPr marL="914400" lvl="1" indent="-457200">
              <a:buFont typeface="+mj-lt"/>
              <a:buAutoNum type="alphaLcParenR"/>
            </a:pPr>
            <a:r>
              <a:rPr lang="en-US" dirty="0"/>
              <a:t>814_09 _______________</a:t>
            </a:r>
            <a:endParaRPr lang="en-US" sz="2000" dirty="0"/>
          </a:p>
          <a:p>
            <a:pPr marL="914400" lvl="1" indent="-457200">
              <a:buFont typeface="+mj-lt"/>
              <a:buAutoNum type="alphaLcParenR"/>
            </a:pPr>
            <a:r>
              <a:rPr lang="en-US" dirty="0"/>
              <a:t>814_18 _______________</a:t>
            </a:r>
            <a:endParaRPr lang="en-US" sz="2000" dirty="0"/>
          </a:p>
          <a:p>
            <a:pPr marL="914400" lvl="1" indent="-457200">
              <a:buFont typeface="+mj-lt"/>
              <a:buAutoNum type="alphaLcParenR"/>
            </a:pPr>
            <a:r>
              <a:rPr lang="en-US" dirty="0"/>
              <a:t>814_26 _______________</a:t>
            </a:r>
            <a:endParaRPr lang="en-US" sz="2000" dirty="0"/>
          </a:p>
          <a:p>
            <a:pPr marL="914400" lvl="1" indent="-457200">
              <a:buFont typeface="+mj-lt"/>
              <a:buAutoNum type="alphaLcParenR"/>
            </a:pPr>
            <a:r>
              <a:rPr lang="en-US" dirty="0"/>
              <a:t>814_20 _______________</a:t>
            </a:r>
            <a:endParaRPr lang="en-US" sz="2000" dirty="0"/>
          </a:p>
          <a:p>
            <a:pPr marL="457200" indent="-457200">
              <a:buFont typeface="+mj-lt"/>
              <a:buAutoNum type="arabicPeriod" startAt="27"/>
            </a:pPr>
            <a:endParaRPr lang="en-US" dirty="0"/>
          </a:p>
        </p:txBody>
      </p:sp>
      <p:sp>
        <p:nvSpPr>
          <p:cNvPr id="3" name="Text Placeholder 2">
            <a:extLst>
              <a:ext uri="{FF2B5EF4-FFF2-40B4-BE49-F238E27FC236}">
                <a16:creationId xmlns:a16="http://schemas.microsoft.com/office/drawing/2014/main" xmlns="" id="{C63020D8-CD2C-4A80-ADB4-9FD01344A3F7}"/>
              </a:ext>
            </a:extLst>
          </p:cNvPr>
          <p:cNvSpPr>
            <a:spLocks noGrp="1"/>
          </p:cNvSpPr>
          <p:nvPr>
            <p:ph type="body" sz="quarter" idx="13"/>
          </p:nvPr>
        </p:nvSpPr>
        <p:spPr/>
        <p:txBody>
          <a:bodyPr/>
          <a:lstStyle/>
          <a:p>
            <a:r>
              <a:rPr lang="en-US" dirty="0"/>
              <a:t>Checkpoint Exercise #7</a:t>
            </a:r>
          </a:p>
        </p:txBody>
      </p:sp>
    </p:spTree>
    <p:extLst>
      <p:ext uri="{BB962C8B-B14F-4D97-AF65-F5344CB8AC3E}">
        <p14:creationId xmlns:p14="http://schemas.microsoft.com/office/powerpoint/2010/main" val="4093263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Find ESI ID</a:t>
            </a:r>
          </a:p>
        </p:txBody>
      </p:sp>
      <p:sp>
        <p:nvSpPr>
          <p:cNvPr id="10" name="Text Placeholder 9"/>
          <p:cNvSpPr>
            <a:spLocks noGrp="1"/>
          </p:cNvSpPr>
          <p:nvPr>
            <p:ph type="body" sz="quarter" idx="13"/>
          </p:nvPr>
        </p:nvSpPr>
        <p:spPr/>
        <p:txBody>
          <a:bodyPr/>
          <a:lstStyle/>
          <a:p>
            <a:r>
              <a:rPr lang="en-US" dirty="0"/>
              <a:t>ERCOT’s Market Information System (MIS)</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609600" y="1295400"/>
            <a:ext cx="7848600" cy="923330"/>
          </a:xfrm>
          <a:prstGeom prst="rect">
            <a:avLst/>
          </a:prstGeom>
          <a:noFill/>
        </p:spPr>
        <p:txBody>
          <a:bodyPr wrap="square" rtlCol="0">
            <a:spAutoFit/>
          </a:bodyPr>
          <a:lstStyle/>
          <a:p>
            <a:r>
              <a:rPr lang="en-US" dirty="0"/>
              <a:t>Point out key attributes-</a:t>
            </a:r>
          </a:p>
          <a:p>
            <a:r>
              <a:rPr lang="en-US" dirty="0"/>
              <a:t>status, premise type, Switch Hold, AMS Indicator, metered flag, MRU, dates</a:t>
            </a:r>
          </a:p>
          <a:p>
            <a:r>
              <a:rPr lang="en-US" dirty="0"/>
              <a:t>Link to “View Transactions” for past 7 months</a:t>
            </a:r>
          </a:p>
        </p:txBody>
      </p:sp>
    </p:spTree>
    <p:extLst>
      <p:ext uri="{BB962C8B-B14F-4D97-AF65-F5344CB8AC3E}">
        <p14:creationId xmlns:p14="http://schemas.microsoft.com/office/powerpoint/2010/main" val="3918672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Find Transactions </a:t>
            </a:r>
          </a:p>
        </p:txBody>
      </p:sp>
      <p:sp>
        <p:nvSpPr>
          <p:cNvPr id="10" name="Text Placeholder 9"/>
          <p:cNvSpPr>
            <a:spLocks noGrp="1"/>
          </p:cNvSpPr>
          <p:nvPr>
            <p:ph type="body" sz="quarter" idx="13"/>
          </p:nvPr>
        </p:nvSpPr>
        <p:spPr/>
        <p:txBody>
          <a:bodyPr/>
          <a:lstStyle/>
          <a:p>
            <a:r>
              <a:rPr lang="en-US" dirty="0"/>
              <a:t>ERCOT’s Market Information System (MIS)</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609600" y="1295400"/>
            <a:ext cx="7848600" cy="5355312"/>
          </a:xfrm>
          <a:prstGeom prst="rect">
            <a:avLst/>
          </a:prstGeom>
          <a:noFill/>
        </p:spPr>
        <p:txBody>
          <a:bodyPr wrap="square" rtlCol="0">
            <a:spAutoFit/>
          </a:bodyPr>
          <a:lstStyle/>
          <a:p>
            <a:r>
              <a:rPr lang="en-US" dirty="0"/>
              <a:t>Learning “how to read ERCOT”</a:t>
            </a:r>
          </a:p>
          <a:p>
            <a:r>
              <a:rPr lang="en-US" dirty="0"/>
              <a:t>Key points:</a:t>
            </a:r>
          </a:p>
          <a:p>
            <a:r>
              <a:rPr lang="en-US" dirty="0"/>
              <a:t>Transaction status, key dates</a:t>
            </a:r>
          </a:p>
          <a:p>
            <a:r>
              <a:rPr lang="en-US" dirty="0"/>
              <a:t>Review some examples of ESIs with the following:</a:t>
            </a:r>
          </a:p>
          <a:p>
            <a:pPr marL="285750" indent="-285750">
              <a:buFont typeface="Arial" panose="020B0604020202020204" pitchFamily="34" charset="0"/>
              <a:buChar char="•"/>
            </a:pPr>
            <a:r>
              <a:rPr lang="en-US" dirty="0"/>
              <a:t>MVI, no CSA</a:t>
            </a:r>
            <a:r>
              <a:rPr lang="en-US" b="1" dirty="0"/>
              <a:t> </a:t>
            </a:r>
          </a:p>
          <a:p>
            <a:pPr marL="285750" indent="-285750">
              <a:buFont typeface="Arial" panose="020B0604020202020204" pitchFamily="34" charset="0"/>
              <a:buChar char="•"/>
            </a:pPr>
            <a:r>
              <a:rPr lang="en-US" dirty="0"/>
              <a:t>MVI on retired ESI ID</a:t>
            </a:r>
          </a:p>
          <a:p>
            <a:pPr marL="285750" indent="-285750">
              <a:buFont typeface="Arial" panose="020B0604020202020204" pitchFamily="34" charset="0"/>
              <a:buChar char="•"/>
            </a:pPr>
            <a:r>
              <a:rPr lang="en-US" dirty="0"/>
              <a:t>MVI with permit pending</a:t>
            </a:r>
          </a:p>
          <a:p>
            <a:pPr marL="285750" indent="-285750">
              <a:buFont typeface="Arial" panose="020B0604020202020204" pitchFamily="34" charset="0"/>
              <a:buChar char="•"/>
            </a:pPr>
            <a:r>
              <a:rPr lang="en-US" dirty="0"/>
              <a:t>MVI with permit required</a:t>
            </a:r>
          </a:p>
          <a:p>
            <a:pPr marL="285750" indent="-285750">
              <a:buFont typeface="Arial" panose="020B0604020202020204" pitchFamily="34" charset="0"/>
              <a:buChar char="•"/>
            </a:pPr>
            <a:r>
              <a:rPr lang="en-US" dirty="0"/>
              <a:t>Switch and customer loss</a:t>
            </a:r>
          </a:p>
          <a:p>
            <a:pPr marL="285750" indent="-285750">
              <a:buFont typeface="Arial" panose="020B0604020202020204" pitchFamily="34" charset="0"/>
              <a:buChar char="•"/>
            </a:pPr>
            <a:r>
              <a:rPr lang="en-US" dirty="0"/>
              <a:t>MVO to CSA, with date change</a:t>
            </a:r>
          </a:p>
          <a:p>
            <a:pPr marL="285750" indent="-285750">
              <a:buFont typeface="Arial" panose="020B0604020202020204" pitchFamily="34" charset="0"/>
              <a:buChar char="•"/>
            </a:pPr>
            <a:r>
              <a:rPr lang="en-US" dirty="0" smtClean="0"/>
              <a:t>MVI </a:t>
            </a:r>
            <a:r>
              <a:rPr lang="en-US" dirty="0"/>
              <a:t>energized, no other CR, metered premise - MVO trumped by MVI - MVI with another CR - CSA Addition - MVO to CSA - MVI with another CR &gt; customer loss for TXUE on CSA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25348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71AAC2-F3E0-4F12-9008-63B2E0366EA9}"/>
              </a:ext>
            </a:extLst>
          </p:cNvPr>
          <p:cNvSpPr>
            <a:spLocks noGrp="1"/>
          </p:cNvSpPr>
          <p:nvPr>
            <p:ph sz="quarter" idx="10"/>
          </p:nvPr>
        </p:nvSpPr>
        <p:spPr/>
        <p:txBody>
          <a:bodyPr/>
          <a:lstStyle/>
          <a:p>
            <a:pPr marL="0" indent="0">
              <a:buNone/>
            </a:pPr>
            <a:r>
              <a:rPr lang="en-US" dirty="0"/>
              <a:t>Provide each transaction name, who the transaction is from and who it is going to, and at the ends who the REP of Record is from the scenario flow listed below.</a:t>
            </a:r>
          </a:p>
          <a:p>
            <a:pPr marL="0" indent="0">
              <a:spcBef>
                <a:spcPts val="600"/>
              </a:spcBef>
              <a:buNone/>
            </a:pPr>
            <a:r>
              <a:rPr lang="en-US" sz="2000" b="1" i="1" dirty="0"/>
              <a:t>Customer calls REP B to enroll for service and REP A is the current REP of Record at that premise:</a:t>
            </a:r>
          </a:p>
          <a:p>
            <a:pPr marL="0" indent="0">
              <a:buNone/>
            </a:pPr>
            <a:endParaRPr lang="en-US" sz="2000" b="1" i="1" dirty="0"/>
          </a:p>
          <a:p>
            <a:pPr marL="0" indent="0">
              <a:buNone/>
            </a:pPr>
            <a:endParaRPr lang="en-US" dirty="0"/>
          </a:p>
        </p:txBody>
      </p:sp>
      <p:sp>
        <p:nvSpPr>
          <p:cNvPr id="3" name="Text Placeholder 2">
            <a:extLst>
              <a:ext uri="{FF2B5EF4-FFF2-40B4-BE49-F238E27FC236}">
                <a16:creationId xmlns:a16="http://schemas.microsoft.com/office/drawing/2014/main" xmlns="" id="{F813BB4A-D666-45FB-A991-C0AB4DC447B1}"/>
              </a:ext>
            </a:extLst>
          </p:cNvPr>
          <p:cNvSpPr>
            <a:spLocks noGrp="1"/>
          </p:cNvSpPr>
          <p:nvPr>
            <p:ph type="body" sz="quarter" idx="13"/>
          </p:nvPr>
        </p:nvSpPr>
        <p:spPr/>
        <p:txBody>
          <a:bodyPr/>
          <a:lstStyle/>
          <a:p>
            <a:r>
              <a:rPr lang="en-US" dirty="0"/>
              <a:t>Checkpoint Exercise #7 – FINAL EXAM</a:t>
            </a:r>
          </a:p>
        </p:txBody>
      </p:sp>
      <p:sp>
        <p:nvSpPr>
          <p:cNvPr id="4" name="TextBox 3">
            <a:extLst>
              <a:ext uri="{FF2B5EF4-FFF2-40B4-BE49-F238E27FC236}">
                <a16:creationId xmlns:a16="http://schemas.microsoft.com/office/drawing/2014/main" xmlns="" id="{868AB671-F66C-4DC6-A51D-3CE5CDF87248}"/>
              </a:ext>
            </a:extLst>
          </p:cNvPr>
          <p:cNvSpPr txBox="1"/>
          <p:nvPr/>
        </p:nvSpPr>
        <p:spPr>
          <a:xfrm>
            <a:off x="368595" y="2624607"/>
            <a:ext cx="2133600"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a:t>814_01</a:t>
            </a:r>
          </a:p>
          <a:p>
            <a:pPr marL="285750" indent="-285750">
              <a:buFont typeface="Wingdings" panose="05000000000000000000" pitchFamily="2" charset="2"/>
              <a:buChar char="q"/>
            </a:pPr>
            <a:r>
              <a:rPr lang="en-US" dirty="0"/>
              <a:t>814_03</a:t>
            </a:r>
          </a:p>
          <a:p>
            <a:pPr marL="285750" indent="-285750">
              <a:buFont typeface="Wingdings" panose="05000000000000000000" pitchFamily="2" charset="2"/>
              <a:buChar char="q"/>
            </a:pPr>
            <a:r>
              <a:rPr lang="en-US" dirty="0"/>
              <a:t>814_04</a:t>
            </a:r>
          </a:p>
          <a:p>
            <a:pPr marL="285750" indent="-285750">
              <a:buFont typeface="Wingdings" panose="05000000000000000000" pitchFamily="2" charset="2"/>
              <a:buChar char="q"/>
            </a:pPr>
            <a:r>
              <a:rPr lang="en-US" dirty="0"/>
              <a:t>814_05</a:t>
            </a:r>
          </a:p>
          <a:p>
            <a:pPr marL="285750" indent="-285750">
              <a:buFont typeface="Wingdings" panose="05000000000000000000" pitchFamily="2" charset="2"/>
              <a:buChar char="q"/>
            </a:pPr>
            <a:r>
              <a:rPr lang="en-US" dirty="0"/>
              <a:t>867_02</a:t>
            </a:r>
          </a:p>
          <a:p>
            <a:pPr marL="285750" indent="-285750">
              <a:buFont typeface="Wingdings" panose="05000000000000000000" pitchFamily="2" charset="2"/>
              <a:buChar char="q"/>
            </a:pPr>
            <a:r>
              <a:rPr lang="en-US" dirty="0"/>
              <a:t>814_06</a:t>
            </a:r>
          </a:p>
          <a:p>
            <a:pPr marL="285750" indent="-285750">
              <a:buFont typeface="Wingdings" panose="05000000000000000000" pitchFamily="2" charset="2"/>
              <a:buChar char="q"/>
            </a:pPr>
            <a:r>
              <a:rPr lang="en-US" dirty="0"/>
              <a:t>814_08 from submitting CR on same day as MVI requested date</a:t>
            </a:r>
          </a:p>
          <a:p>
            <a:pPr marL="285750" indent="-285750">
              <a:buFont typeface="Wingdings" panose="05000000000000000000" pitchFamily="2" charset="2"/>
              <a:buChar char="q"/>
            </a:pPr>
            <a:r>
              <a:rPr lang="en-US" dirty="0"/>
              <a:t>814_09</a:t>
            </a:r>
          </a:p>
          <a:p>
            <a:pPr marL="285750" indent="-285750">
              <a:buFont typeface="Wingdings" panose="05000000000000000000" pitchFamily="2" charset="2"/>
              <a:buChar char="q"/>
            </a:pPr>
            <a:r>
              <a:rPr lang="en-US" dirty="0"/>
              <a:t>867_03F</a:t>
            </a:r>
          </a:p>
          <a:p>
            <a:pPr marL="285750" indent="-285750">
              <a:buFont typeface="Wingdings" panose="05000000000000000000" pitchFamily="2" charset="2"/>
              <a:buChar char="q"/>
            </a:pPr>
            <a:r>
              <a:rPr lang="en-US" dirty="0"/>
              <a:t>867_04</a:t>
            </a:r>
          </a:p>
        </p:txBody>
      </p:sp>
      <p:sp>
        <p:nvSpPr>
          <p:cNvPr id="5" name="TextBox 4">
            <a:extLst>
              <a:ext uri="{FF2B5EF4-FFF2-40B4-BE49-F238E27FC236}">
                <a16:creationId xmlns:a16="http://schemas.microsoft.com/office/drawing/2014/main" xmlns="" id="{F63DFA03-5BB3-42FD-85A5-BFA1332CD379}"/>
              </a:ext>
            </a:extLst>
          </p:cNvPr>
          <p:cNvSpPr txBox="1"/>
          <p:nvPr/>
        </p:nvSpPr>
        <p:spPr>
          <a:xfrm>
            <a:off x="2502195" y="2624607"/>
            <a:ext cx="4267200"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a:t>Switch Request </a:t>
            </a:r>
          </a:p>
          <a:p>
            <a:pPr marL="285750" indent="-285750">
              <a:buFont typeface="Wingdings" panose="05000000000000000000" pitchFamily="2" charset="2"/>
              <a:buChar char="q"/>
            </a:pPr>
            <a:r>
              <a:rPr lang="en-US" dirty="0"/>
              <a:t>Enrollment Notification Request</a:t>
            </a:r>
          </a:p>
          <a:p>
            <a:pPr marL="285750" indent="-285750">
              <a:buFont typeface="Wingdings" panose="05000000000000000000" pitchFamily="2" charset="2"/>
              <a:buChar char="q"/>
            </a:pPr>
            <a:r>
              <a:rPr lang="en-US" dirty="0"/>
              <a:t>Enrollment Notification Response</a:t>
            </a:r>
          </a:p>
          <a:p>
            <a:pPr marL="285750" indent="-285750">
              <a:buFont typeface="Wingdings" panose="05000000000000000000" pitchFamily="2" charset="2"/>
              <a:buChar char="q"/>
            </a:pPr>
            <a:r>
              <a:rPr lang="en-US" dirty="0"/>
              <a:t>CR Enrollment Notification Response</a:t>
            </a:r>
          </a:p>
          <a:p>
            <a:pPr marL="285750" indent="-285750">
              <a:buFont typeface="Wingdings" panose="05000000000000000000" pitchFamily="2" charset="2"/>
              <a:buChar char="q"/>
            </a:pPr>
            <a:r>
              <a:rPr lang="en-US" dirty="0"/>
              <a:t>Historical Usage</a:t>
            </a:r>
          </a:p>
          <a:p>
            <a:pPr marL="285750" indent="-285750">
              <a:buFont typeface="Wingdings" panose="05000000000000000000" pitchFamily="2" charset="2"/>
              <a:buChar char="q"/>
            </a:pPr>
            <a:r>
              <a:rPr lang="en-US" dirty="0"/>
              <a:t>Loss Notification</a:t>
            </a:r>
          </a:p>
          <a:p>
            <a:pPr marL="285750" indent="-285750">
              <a:buFont typeface="Wingdings" panose="05000000000000000000" pitchFamily="2" charset="2"/>
              <a:buChar char="q"/>
            </a:pPr>
            <a:r>
              <a:rPr lang="en-US" dirty="0"/>
              <a:t>Cancel Request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Cancel Response</a:t>
            </a:r>
          </a:p>
          <a:p>
            <a:pPr marL="285750" indent="-285750">
              <a:buFont typeface="Wingdings" panose="05000000000000000000" pitchFamily="2" charset="2"/>
              <a:buChar char="q"/>
            </a:pPr>
            <a:r>
              <a:rPr lang="en-US" dirty="0"/>
              <a:t>Final Usage</a:t>
            </a:r>
          </a:p>
          <a:p>
            <a:pPr marL="285750" indent="-285750">
              <a:buFont typeface="Wingdings" panose="05000000000000000000" pitchFamily="2" charset="2"/>
              <a:buChar char="q"/>
            </a:pPr>
            <a:r>
              <a:rPr lang="en-US" dirty="0"/>
              <a:t>Initial Meter Read</a:t>
            </a:r>
          </a:p>
          <a:p>
            <a:endParaRPr lang="en-US" dirty="0"/>
          </a:p>
          <a:p>
            <a:endParaRPr lang="en-US" dirty="0"/>
          </a:p>
        </p:txBody>
      </p:sp>
      <p:sp>
        <p:nvSpPr>
          <p:cNvPr id="6" name="TextBox 5">
            <a:extLst>
              <a:ext uri="{FF2B5EF4-FFF2-40B4-BE49-F238E27FC236}">
                <a16:creationId xmlns:a16="http://schemas.microsoft.com/office/drawing/2014/main" xmlns="" id="{86F70F97-0795-4939-A9C1-2C97D38A3815}"/>
              </a:ext>
            </a:extLst>
          </p:cNvPr>
          <p:cNvSpPr txBox="1"/>
          <p:nvPr/>
        </p:nvSpPr>
        <p:spPr>
          <a:xfrm>
            <a:off x="6769395" y="3409436"/>
            <a:ext cx="1752600"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t>ERCOT</a:t>
            </a:r>
          </a:p>
          <a:p>
            <a:pPr marL="285750" indent="-285750">
              <a:buFont typeface="Wingdings" panose="05000000000000000000" pitchFamily="2" charset="2"/>
              <a:buChar char="q"/>
            </a:pPr>
            <a:r>
              <a:rPr lang="en-US" dirty="0"/>
              <a:t>CR/REP A</a:t>
            </a:r>
          </a:p>
          <a:p>
            <a:pPr marL="285750" indent="-285750">
              <a:buFont typeface="Wingdings" panose="05000000000000000000" pitchFamily="2" charset="2"/>
              <a:buChar char="q"/>
            </a:pPr>
            <a:r>
              <a:rPr lang="en-US" dirty="0"/>
              <a:t>TDSP</a:t>
            </a:r>
          </a:p>
          <a:p>
            <a:pPr marL="285750" indent="-285750">
              <a:buFont typeface="Wingdings" panose="05000000000000000000" pitchFamily="2" charset="2"/>
              <a:buChar char="q"/>
            </a:pPr>
            <a:r>
              <a:rPr lang="en-US" dirty="0"/>
              <a:t>CR/REP B</a:t>
            </a:r>
          </a:p>
        </p:txBody>
      </p:sp>
    </p:spTree>
    <p:extLst>
      <p:ext uri="{BB962C8B-B14F-4D97-AF65-F5344CB8AC3E}">
        <p14:creationId xmlns:p14="http://schemas.microsoft.com/office/powerpoint/2010/main" val="1598842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EFB95EA-9ECE-4124-B2E2-EA630B9863E8}"/>
              </a:ext>
            </a:extLst>
          </p:cNvPr>
          <p:cNvSpPr>
            <a:spLocks noGrp="1"/>
          </p:cNvSpPr>
          <p:nvPr>
            <p:ph sz="quarter" idx="10"/>
          </p:nvPr>
        </p:nvSpPr>
        <p:spPr/>
        <p:txBody>
          <a:bodyPr/>
          <a:lstStyle/>
          <a:p>
            <a:pPr marL="0" indent="0">
              <a:buNone/>
            </a:pPr>
            <a:r>
              <a:rPr lang="en-US" dirty="0"/>
              <a:t>From the transaction flow, who is the REP of Record?</a:t>
            </a:r>
          </a:p>
          <a:p>
            <a:pPr marL="0" indent="0">
              <a:buNone/>
            </a:pPr>
            <a:r>
              <a:rPr lang="en-US" dirty="0"/>
              <a:t>_________________________________________________</a:t>
            </a:r>
          </a:p>
          <a:p>
            <a:pPr marL="0" indent="0">
              <a:buNone/>
            </a:pPr>
            <a:endParaRPr lang="en-US" dirty="0"/>
          </a:p>
          <a:p>
            <a:pPr marL="0" indent="0">
              <a:buNone/>
            </a:pPr>
            <a:r>
              <a:rPr lang="en-US" dirty="0"/>
              <a:t>What is the situation described?</a:t>
            </a:r>
          </a:p>
          <a:p>
            <a:pPr marL="0" indent="0">
              <a:buNone/>
            </a:pPr>
            <a:r>
              <a:rPr lang="en-US" dirty="0"/>
              <a:t>_________________________________________________</a:t>
            </a:r>
          </a:p>
        </p:txBody>
      </p:sp>
      <p:sp>
        <p:nvSpPr>
          <p:cNvPr id="3" name="Text Placeholder 2">
            <a:extLst>
              <a:ext uri="{FF2B5EF4-FFF2-40B4-BE49-F238E27FC236}">
                <a16:creationId xmlns:a16="http://schemas.microsoft.com/office/drawing/2014/main" xmlns="" id="{D2C106E1-14D3-443C-8107-6D37702408D0}"/>
              </a:ext>
            </a:extLst>
          </p:cNvPr>
          <p:cNvSpPr>
            <a:spLocks noGrp="1"/>
          </p:cNvSpPr>
          <p:nvPr>
            <p:ph type="body" sz="quarter" idx="13"/>
          </p:nvPr>
        </p:nvSpPr>
        <p:spPr/>
        <p:txBody>
          <a:bodyPr/>
          <a:lstStyle/>
          <a:p>
            <a:endParaRPr lang="en-US" dirty="0"/>
          </a:p>
          <a:p>
            <a:r>
              <a:rPr lang="en-US" dirty="0"/>
              <a:t>Checkpoint Exercise #7 – FINAL EXAM - </a:t>
            </a:r>
            <a:r>
              <a:rPr lang="en-US" i="1" dirty="0"/>
              <a:t>continued</a:t>
            </a:r>
            <a:endParaRPr lang="en-US" dirty="0"/>
          </a:p>
          <a:p>
            <a:endParaRPr lang="en-US" dirty="0"/>
          </a:p>
        </p:txBody>
      </p:sp>
    </p:spTree>
    <p:extLst>
      <p:ext uri="{BB962C8B-B14F-4D97-AF65-F5344CB8AC3E}">
        <p14:creationId xmlns:p14="http://schemas.microsoft.com/office/powerpoint/2010/main" val="256305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6675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TX SET Version 4.0 – Transaction Names Inventory</a:t>
            </a:r>
          </a:p>
        </p:txBody>
      </p:sp>
      <p:sp>
        <p:nvSpPr>
          <p:cNvPr id="10" name="Text Placeholder 9"/>
          <p:cNvSpPr>
            <a:spLocks noGrp="1"/>
          </p:cNvSpPr>
          <p:nvPr>
            <p:ph type="body" sz="quarter" idx="13"/>
          </p:nvPr>
        </p:nvSpPr>
        <p:spPr/>
        <p:txBody>
          <a:bodyPr/>
          <a:lstStyle/>
          <a:p>
            <a:r>
              <a:rPr lang="en-US" dirty="0"/>
              <a:t>Transaction Names </a:t>
            </a:r>
          </a:p>
        </p:txBody>
      </p:sp>
      <p:pic>
        <p:nvPicPr>
          <p:cNvPr id="4" name="Picture 3">
            <a:extLst>
              <a:ext uri="{FF2B5EF4-FFF2-40B4-BE49-F238E27FC236}">
                <a16:creationId xmlns:a16="http://schemas.microsoft.com/office/drawing/2014/main" xmlns="" id="{99B53A68-CFEA-4AA9-BA8E-B738514347AA}"/>
              </a:ext>
            </a:extLst>
          </p:cNvPr>
          <p:cNvPicPr>
            <a:picLocks noChangeAspect="1"/>
          </p:cNvPicPr>
          <p:nvPr/>
        </p:nvPicPr>
        <p:blipFill>
          <a:blip r:embed="rId2"/>
          <a:stretch>
            <a:fillRect/>
          </a:stretch>
        </p:blipFill>
        <p:spPr>
          <a:xfrm>
            <a:off x="1143000" y="1223963"/>
            <a:ext cx="6594677" cy="4872036"/>
          </a:xfrm>
          <a:prstGeom prst="rect">
            <a:avLst/>
          </a:prstGeom>
        </p:spPr>
      </p:pic>
    </p:spTree>
    <p:extLst>
      <p:ext uri="{BB962C8B-B14F-4D97-AF65-F5344CB8AC3E}">
        <p14:creationId xmlns:p14="http://schemas.microsoft.com/office/powerpoint/2010/main" val="275182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TX SET Version 4.0 – Transaction Names Inventory</a:t>
            </a:r>
          </a:p>
        </p:txBody>
      </p:sp>
      <p:sp>
        <p:nvSpPr>
          <p:cNvPr id="10" name="Text Placeholder 9"/>
          <p:cNvSpPr>
            <a:spLocks noGrp="1"/>
          </p:cNvSpPr>
          <p:nvPr>
            <p:ph type="body" sz="quarter" idx="13"/>
          </p:nvPr>
        </p:nvSpPr>
        <p:spPr/>
        <p:txBody>
          <a:bodyPr/>
          <a:lstStyle/>
          <a:p>
            <a:r>
              <a:rPr lang="en-US" dirty="0"/>
              <a:t>Transaction Names </a:t>
            </a:r>
          </a:p>
        </p:txBody>
      </p:sp>
      <p:pic>
        <p:nvPicPr>
          <p:cNvPr id="2" name="Picture 1">
            <a:extLst>
              <a:ext uri="{FF2B5EF4-FFF2-40B4-BE49-F238E27FC236}">
                <a16:creationId xmlns:a16="http://schemas.microsoft.com/office/drawing/2014/main" xmlns="" id="{001E5436-F3AA-4463-8985-0A59F21FD039}"/>
              </a:ext>
            </a:extLst>
          </p:cNvPr>
          <p:cNvPicPr>
            <a:picLocks noChangeAspect="1"/>
          </p:cNvPicPr>
          <p:nvPr/>
        </p:nvPicPr>
        <p:blipFill>
          <a:blip r:embed="rId2"/>
          <a:stretch>
            <a:fillRect/>
          </a:stretch>
        </p:blipFill>
        <p:spPr>
          <a:xfrm>
            <a:off x="1143000" y="1245229"/>
            <a:ext cx="6019800" cy="5170202"/>
          </a:xfrm>
          <a:prstGeom prst="rect">
            <a:avLst/>
          </a:prstGeom>
        </p:spPr>
      </p:pic>
    </p:spTree>
    <p:extLst>
      <p:ext uri="{BB962C8B-B14F-4D97-AF65-F5344CB8AC3E}">
        <p14:creationId xmlns:p14="http://schemas.microsoft.com/office/powerpoint/2010/main" val="257132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4175C74-29FF-46CF-A2A6-8ACC10A3C04C}"/>
              </a:ext>
            </a:extLst>
          </p:cNvPr>
          <p:cNvSpPr>
            <a:spLocks noGrp="1"/>
          </p:cNvSpPr>
          <p:nvPr>
            <p:ph sz="quarter" idx="10"/>
          </p:nvPr>
        </p:nvSpPr>
        <p:spPr/>
        <p:txBody>
          <a:bodyPr/>
          <a:lstStyle/>
          <a:p>
            <a:pPr marL="457200" lvl="0" indent="-457200">
              <a:buFont typeface="+mj-lt"/>
              <a:buAutoNum type="arabicPeriod"/>
            </a:pPr>
            <a:r>
              <a:rPr lang="en-US" dirty="0"/>
              <a:t>Which transactions </a:t>
            </a:r>
            <a:r>
              <a:rPr lang="en-US" dirty="0" smtClean="0"/>
              <a:t>are customer initiated </a:t>
            </a:r>
            <a:r>
              <a:rPr lang="en-US" dirty="0"/>
              <a:t>transactions? Select all that apply.</a:t>
            </a:r>
            <a:endParaRPr lang="en-US" sz="2000" dirty="0"/>
          </a:p>
          <a:p>
            <a:pPr lvl="1"/>
            <a:r>
              <a:rPr lang="en-US" dirty="0"/>
              <a:t>814_16 ____________</a:t>
            </a:r>
            <a:endParaRPr lang="en-US" sz="2000" dirty="0"/>
          </a:p>
          <a:p>
            <a:pPr lvl="1"/>
            <a:r>
              <a:rPr lang="en-US" dirty="0"/>
              <a:t>814_01 ____________</a:t>
            </a:r>
            <a:endParaRPr lang="en-US" sz="2000" dirty="0"/>
          </a:p>
          <a:p>
            <a:pPr lvl="1"/>
            <a:r>
              <a:rPr lang="en-US" dirty="0"/>
              <a:t>814_08 ____________</a:t>
            </a:r>
            <a:endParaRPr lang="en-US" sz="2000" dirty="0"/>
          </a:p>
          <a:p>
            <a:pPr lvl="1"/>
            <a:r>
              <a:rPr lang="en-US" dirty="0"/>
              <a:t>814_24 ____________</a:t>
            </a:r>
          </a:p>
          <a:p>
            <a:pPr marL="457200" indent="-457200">
              <a:buFont typeface="+mj-lt"/>
              <a:buAutoNum type="arabicPeriod"/>
            </a:pPr>
            <a:r>
              <a:rPr lang="en-US" dirty="0"/>
              <a:t>Response transactions can only be Rejects (True/False) _____________________</a:t>
            </a:r>
          </a:p>
          <a:p>
            <a:pPr marL="457200" indent="-457200">
              <a:buFont typeface="+mj-lt"/>
              <a:buAutoNum type="arabicPeriod"/>
            </a:pPr>
            <a:r>
              <a:rPr lang="en-US" dirty="0"/>
              <a:t>A point-to-point transaction is sent only to ERCOT. (True/False) ___________________</a:t>
            </a:r>
          </a:p>
          <a:p>
            <a:pPr marL="457200" indent="-457200">
              <a:buFont typeface="+mj-lt"/>
              <a:buAutoNum type="arabicPeriod"/>
            </a:pPr>
            <a:endParaRPr lang="en-US" dirty="0"/>
          </a:p>
          <a:p>
            <a:endParaRPr lang="en-US" dirty="0"/>
          </a:p>
        </p:txBody>
      </p:sp>
      <p:sp>
        <p:nvSpPr>
          <p:cNvPr id="3" name="Text Placeholder 2">
            <a:extLst>
              <a:ext uri="{FF2B5EF4-FFF2-40B4-BE49-F238E27FC236}">
                <a16:creationId xmlns:a16="http://schemas.microsoft.com/office/drawing/2014/main" xmlns="" id="{485252FB-BFCF-4470-AAE0-ED5D64F6E410}"/>
              </a:ext>
            </a:extLst>
          </p:cNvPr>
          <p:cNvSpPr>
            <a:spLocks noGrp="1"/>
          </p:cNvSpPr>
          <p:nvPr>
            <p:ph type="body" sz="quarter" idx="13"/>
          </p:nvPr>
        </p:nvSpPr>
        <p:spPr/>
        <p:txBody>
          <a:bodyPr/>
          <a:lstStyle/>
          <a:p>
            <a:r>
              <a:rPr lang="en-US" dirty="0"/>
              <a:t>Checkpoint Questions – Exercise #1</a:t>
            </a:r>
          </a:p>
        </p:txBody>
      </p:sp>
    </p:spTree>
    <p:extLst>
      <p:ext uri="{BB962C8B-B14F-4D97-AF65-F5344CB8AC3E}">
        <p14:creationId xmlns:p14="http://schemas.microsoft.com/office/powerpoint/2010/main" val="260061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ABA7190-8871-4D33-A70E-6020E01830AF}"/>
              </a:ext>
            </a:extLst>
          </p:cNvPr>
          <p:cNvSpPr>
            <a:spLocks noGrp="1"/>
          </p:cNvSpPr>
          <p:nvPr>
            <p:ph sz="quarter" idx="10"/>
          </p:nvPr>
        </p:nvSpPr>
        <p:spPr/>
        <p:txBody>
          <a:bodyPr/>
          <a:lstStyle/>
          <a:p>
            <a:pPr marL="457200" lvl="0" indent="-457200">
              <a:buFont typeface="+mj-lt"/>
              <a:buAutoNum type="arabicPeriod" startAt="4"/>
            </a:pPr>
            <a:r>
              <a:rPr lang="en-US" sz="2000" dirty="0"/>
              <a:t>Historical Usage (867_02) is associated to what?  Select only one.</a:t>
            </a:r>
          </a:p>
          <a:p>
            <a:pPr marL="914400" lvl="1" indent="-457200">
              <a:buFont typeface="+mj-lt"/>
              <a:buAutoNum type="alphaLcParenR"/>
            </a:pPr>
            <a:r>
              <a:rPr lang="en-US" sz="2000" dirty="0"/>
              <a:t>Meter	           _____________ </a:t>
            </a:r>
          </a:p>
          <a:p>
            <a:pPr marL="914400" lvl="1" indent="-457200">
              <a:buFont typeface="+mj-lt"/>
              <a:buAutoNum type="alphaLcParenR"/>
            </a:pPr>
            <a:r>
              <a:rPr lang="en-US" sz="2000" dirty="0"/>
              <a:t>Permit             _____________</a:t>
            </a:r>
          </a:p>
          <a:p>
            <a:pPr marL="914400" lvl="1" indent="-457200">
              <a:buFont typeface="+mj-lt"/>
              <a:buAutoNum type="alphaLcParenR"/>
            </a:pPr>
            <a:r>
              <a:rPr lang="en-US" sz="2000" dirty="0"/>
              <a:t>Date Change _____________</a:t>
            </a:r>
          </a:p>
          <a:p>
            <a:pPr marL="914400" lvl="1" indent="-457200">
              <a:buFont typeface="+mj-lt"/>
              <a:buAutoNum type="alphaLcParenR"/>
            </a:pPr>
            <a:r>
              <a:rPr lang="en-US" sz="2000" dirty="0"/>
              <a:t>CSA	            _____________</a:t>
            </a:r>
          </a:p>
          <a:p>
            <a:pPr marL="457200" lvl="0" indent="-457200">
              <a:buFont typeface="+mj-lt"/>
              <a:buAutoNum type="arabicPeriod" startAt="4"/>
            </a:pPr>
            <a:r>
              <a:rPr lang="en-US" sz="2000" dirty="0"/>
              <a:t>What transaction is used to determine the actual start date for a customer? Select only one.</a:t>
            </a:r>
          </a:p>
          <a:p>
            <a:pPr marL="914400" lvl="1" indent="-457200">
              <a:buFont typeface="+mj-lt"/>
              <a:buAutoNum type="alphaLcParenR"/>
            </a:pPr>
            <a:r>
              <a:rPr lang="en-US" sz="2000" dirty="0"/>
              <a:t>814_04 ______________</a:t>
            </a:r>
          </a:p>
          <a:p>
            <a:pPr marL="914400" lvl="1" indent="-457200">
              <a:buFont typeface="+mj-lt"/>
              <a:buAutoNum type="alphaLcParenR"/>
            </a:pPr>
            <a:r>
              <a:rPr lang="en-US" sz="2000" dirty="0"/>
              <a:t>814_16 ______________</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smtClean="0"/>
              <a:t>814_01 </a:t>
            </a:r>
            <a:r>
              <a:rPr lang="en-US" sz="2000" dirty="0"/>
              <a:t>______________</a:t>
            </a:r>
          </a:p>
          <a:p>
            <a:pPr marL="457200" indent="-457200">
              <a:buFont typeface="+mj-lt"/>
              <a:buAutoNum type="arabicPeriod" startAt="3"/>
            </a:pPr>
            <a:endParaRPr lang="en-US" dirty="0"/>
          </a:p>
        </p:txBody>
      </p:sp>
      <p:sp>
        <p:nvSpPr>
          <p:cNvPr id="3" name="Text Placeholder 2">
            <a:extLst>
              <a:ext uri="{FF2B5EF4-FFF2-40B4-BE49-F238E27FC236}">
                <a16:creationId xmlns:a16="http://schemas.microsoft.com/office/drawing/2014/main" xmlns="" id="{A28D2C13-72E0-4C3A-8BCC-E4AAF8A313DA}"/>
              </a:ext>
            </a:extLst>
          </p:cNvPr>
          <p:cNvSpPr>
            <a:spLocks noGrp="1"/>
          </p:cNvSpPr>
          <p:nvPr>
            <p:ph type="body" sz="quarter" idx="13"/>
          </p:nvPr>
        </p:nvSpPr>
        <p:spPr/>
        <p:txBody>
          <a:bodyPr/>
          <a:lstStyle/>
          <a:p>
            <a:endParaRPr lang="en-US" dirty="0"/>
          </a:p>
          <a:p>
            <a:r>
              <a:rPr lang="en-US" dirty="0"/>
              <a:t>Checkpoint Questions – Exercise #1 – </a:t>
            </a:r>
            <a:r>
              <a:rPr lang="en-US" i="1" dirty="0"/>
              <a:t>continued</a:t>
            </a:r>
          </a:p>
          <a:p>
            <a:endParaRPr lang="en-US" dirty="0"/>
          </a:p>
        </p:txBody>
      </p:sp>
    </p:spTree>
    <p:extLst>
      <p:ext uri="{BB962C8B-B14F-4D97-AF65-F5344CB8AC3E}">
        <p14:creationId xmlns:p14="http://schemas.microsoft.com/office/powerpoint/2010/main" val="1945406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Chapter Slide">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BD0E6C23-0ECA-4B7B-967A-3FAB7F333217}"/>
    </a:ext>
  </a:extLst>
</a:theme>
</file>

<file path=ppt/theme/theme2.xml><?xml version="1.0" encoding="utf-8"?>
<a:theme xmlns:a="http://schemas.openxmlformats.org/drawingml/2006/main" name="Aqua Banner">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5769C7A4-B4C3-4FCB-BC2B-BD7038D26241}"/>
    </a:ext>
  </a:extLst>
</a:theme>
</file>

<file path=ppt/theme/theme3.xml><?xml version="1.0" encoding="utf-8"?>
<a:theme xmlns:a="http://schemas.openxmlformats.org/drawingml/2006/main" name="Grey Banner">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2360C25B-9292-4807-A4A8-B6C68431DADF}"/>
    </a:ext>
  </a:extLst>
</a:theme>
</file>

<file path=ppt/theme/theme4.xml><?xml version="1.0" encoding="utf-8"?>
<a:theme xmlns:a="http://schemas.openxmlformats.org/drawingml/2006/main" name="Custom Design">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9AE0ECE7-B76F-428B-8BD8-CA18E5E56C3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EMT Template_v05-2016</Template>
  <TotalTime>1431</TotalTime>
  <Words>1465</Words>
  <Application>Microsoft Office PowerPoint</Application>
  <PresentationFormat>On-screen Show (4:3)</PresentationFormat>
  <Paragraphs>282</Paragraphs>
  <Slides>55</Slides>
  <Notes>0</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Wingdings</vt:lpstr>
      <vt:lpstr>Chapter Slide</vt:lpstr>
      <vt:lpstr>Aqua Banner</vt:lpstr>
      <vt:lpstr>Grey Banner</vt:lpstr>
      <vt:lpstr>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Wiegand, Sheri</dc:creator>
  <cp:lastModifiedBy>RDWG 112717</cp:lastModifiedBy>
  <cp:revision>73</cp:revision>
  <cp:lastPrinted>2016-03-01T14:32:29Z</cp:lastPrinted>
  <dcterms:created xsi:type="dcterms:W3CDTF">2018-02-27T17:40:10Z</dcterms:created>
  <dcterms:modified xsi:type="dcterms:W3CDTF">2018-06-07T20:26:08Z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ies>
</file>