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7EF5D-7B55-4814-91E8-E881FEB7C63E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8191C-270F-4BE2-B622-26BE6D80B8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84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57614-19ED-4A61-9109-6175E64907A7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45CD-4B16-4B92-B2C5-5613EEC625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B338C-B8C7-4A53-80A6-9328EDC0A02E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6CFB3-BADC-41CA-9CE0-8685CDD96E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085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CE03A-CA5C-4D12-B9C8-FAB7CEDBA870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B07F-BFA8-4E92-98F1-2DC717ACC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8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8D3C-510C-40ED-B634-AE4C1ACDBC1F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752BE-1244-4F33-84AC-633043223A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973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4E19-25F3-439D-B8C2-4C0E3B54E166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CC425-61D2-4DC6-9303-1A7B4D2BAA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75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19D88-7BD2-4E2C-BFEF-DED2D17652BE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C30ED-389F-42F6-B4F9-D2A462A000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5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BE5E4-C53D-4FDF-93E0-3C3EB6F2C18C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44E4F-0194-4C01-A642-F2E8F4A673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17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5ED58-8986-48F3-9489-E316E9D160CB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ECFB0-014C-4EEB-90B3-55CF6A0EFE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69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EB1A9-0006-4D3D-BAAF-EEC5A959DD55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65C7E-6E94-488B-B7A3-E5B9EA1F7E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20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C0A60-1014-4075-8175-6E3D2E7639A4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1897-0027-4ACD-B085-CC90EA882E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60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83000">
              <a:schemeClr val="bg1">
                <a:tint val="90000"/>
                <a:shade val="90000"/>
                <a:satMod val="200000"/>
              </a:schemeClr>
            </a:gs>
            <a:gs pos="95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6A81574C-DB1B-449B-964D-5D11985F4B04}" type="datetimeFigureOut">
              <a:rPr lang="en-US"/>
              <a:pPr>
                <a:defRPr/>
              </a:pPr>
              <a:t>5/31/2018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21DBE24C-CF7F-481E-AB2F-63EF1C3DBB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1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1461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PLWG Report to ROS</a:t>
            </a:r>
            <a:endParaRPr lang="en-US" sz="5400" dirty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295400" y="3429000"/>
            <a:ext cx="6400800" cy="533400"/>
          </a:xfrm>
        </p:spPr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chemeClr val="tx1"/>
                </a:solidFill>
              </a:rPr>
              <a:t>(June 7</a:t>
            </a:r>
            <a:r>
              <a:rPr lang="en-US" altLang="en-US" b="1" i="1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b="1" i="1" dirty="0" smtClean="0">
                <a:solidFill>
                  <a:schemeClr val="tx1"/>
                </a:solidFill>
              </a:rPr>
              <a:t>, 2018)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2438400" y="5638800"/>
            <a:ext cx="6400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altLang="en-US" b="1" i="1" dirty="0" smtClean="0">
                <a:solidFill>
                  <a:schemeClr val="tx1"/>
                </a:solidFill>
              </a:rPr>
              <a:t>PLWG Chair: Brad Myers, AEPSC</a:t>
            </a:r>
          </a:p>
          <a:p>
            <a:pPr algn="r" eaLnBrk="1" hangingPunct="1"/>
            <a:r>
              <a:rPr lang="en-US" altLang="en-US" b="1" i="1" dirty="0" smtClean="0">
                <a:solidFill>
                  <a:schemeClr val="tx1"/>
                </a:solidFill>
              </a:rPr>
              <a:t>PLWG Vice Chair: Jennifer Rochelle, CES-LTD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NPRR-866/PGRR-061/RRGRR-017</a:t>
            </a:r>
            <a:br>
              <a:rPr lang="en-US" sz="4800" dirty="0" smtClean="0"/>
            </a:br>
            <a:r>
              <a:rPr lang="en-US" sz="4800" dirty="0" smtClean="0"/>
              <a:t>(Registered DER Mapping)</a:t>
            </a:r>
            <a:endParaRPr lang="en-US" sz="4800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3994940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Taken Up By PLWG: 2/26, 3/27, 4/25, &amp; 5/23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Status: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Consensus Achieved for All 3 RRs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is Recommending ROS Voting Consideration On: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Oncor’s 5/16/2018 Comments for NPRR866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Oncor’s </a:t>
            </a:r>
            <a:r>
              <a:rPr lang="en-US" altLang="en-US" sz="2000" dirty="0">
                <a:solidFill>
                  <a:schemeClr val="tx1"/>
                </a:solidFill>
              </a:rPr>
              <a:t>5/16/2018 Comments </a:t>
            </a:r>
            <a:r>
              <a:rPr lang="en-US" altLang="en-US" sz="2000" dirty="0" smtClean="0">
                <a:solidFill>
                  <a:schemeClr val="tx1"/>
                </a:solidFill>
              </a:rPr>
              <a:t>for PGRR061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3/1/2018 ROS Report for RRGRR017 </a:t>
            </a:r>
          </a:p>
          <a:p>
            <a:pPr lvl="3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No PLWG Edits Found Necessary for RRGRR017</a:t>
            </a:r>
          </a:p>
          <a:p>
            <a:pPr lvl="2" eaLnBrk="1" hangingPunct="1"/>
            <a:endParaRPr lang="en-US" altLang="en-US" sz="2000" dirty="0">
              <a:solidFill>
                <a:schemeClr val="tx1"/>
              </a:solidFill>
            </a:endParaRPr>
          </a:p>
          <a:p>
            <a:pPr lvl="2" eaLnBrk="1" hangingPunct="1"/>
            <a:endParaRPr lang="en-US" altLang="en-US" sz="2000" dirty="0" smtClean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PGRR-062</a:t>
            </a:r>
            <a:br>
              <a:rPr lang="en-US" sz="4800" dirty="0" smtClean="0"/>
            </a:br>
            <a:r>
              <a:rPr lang="en-US" sz="4800" dirty="0" smtClean="0"/>
              <a:t>(GINR Process Updates)</a:t>
            </a:r>
            <a:endParaRPr lang="en-US" sz="4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3256276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Taken Up By PLWG: 4/25 &amp; 5/22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Status: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Consensus Achieved on 5/22/2018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is Recommending ROS Voting Consideration On: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Desktop Edits of ERCOT’s 5/21/18 Comments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Only Minor Clarity and Grammatical Edits at PLWG</a:t>
            </a:r>
          </a:p>
          <a:p>
            <a:pPr lvl="2" eaLnBrk="1" hangingPunct="1"/>
            <a:endParaRPr lang="en-US" altLang="en-US" sz="2000" dirty="0">
              <a:solidFill>
                <a:schemeClr val="tx1"/>
              </a:solidFill>
            </a:endParaRPr>
          </a:p>
          <a:p>
            <a:pPr lvl="2" eaLnBrk="1" hangingPunct="1"/>
            <a:endParaRPr lang="en-US" alt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TPIT Process Updates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6482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Taken Up By PLWG: 2/26, 4/25, &amp; 5/23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Status: PLWG Review of LCRA Authored Draft PGRR</a:t>
            </a:r>
            <a:endParaRPr lang="en-US" altLang="en-US" sz="2000" dirty="0">
              <a:solidFill>
                <a:schemeClr val="tx1"/>
              </a:solidFill>
            </a:endParaRP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Anticipates Official PGRR Submission in June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Consensus Concern: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Extended Stakeholder Visibility to TPIT with Cost Information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Duration of TPIT Cost Update Responsibilities for TSPs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Other Ongoing PLWG Work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876800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chemeClr val="tx1"/>
                </a:solidFill>
              </a:rPr>
              <a:t>PGRR063 </a:t>
            </a:r>
            <a:r>
              <a:rPr lang="en-US" altLang="en-US" sz="2800" dirty="0" smtClean="0">
                <a:solidFill>
                  <a:schemeClr val="tx1"/>
                </a:solidFill>
              </a:rPr>
              <a:t>and PGRR064: PLWG Requests that ROS Continue to Table for One Month</a:t>
            </a:r>
          </a:p>
          <a:p>
            <a:pPr lvl="1" eaLnBrk="1" hangingPunct="1"/>
            <a:r>
              <a:rPr lang="en-US" altLang="en-US" sz="2000" dirty="0">
                <a:solidFill>
                  <a:schemeClr val="tx1"/>
                </a:solidFill>
              </a:rPr>
              <a:t>Referred to PLWG at May 3</a:t>
            </a:r>
            <a:r>
              <a:rPr lang="en-US" altLang="en-US" sz="2000" baseline="30000" dirty="0">
                <a:solidFill>
                  <a:schemeClr val="tx1"/>
                </a:solidFill>
              </a:rPr>
              <a:t>rd</a:t>
            </a:r>
            <a:r>
              <a:rPr lang="en-US" altLang="en-US" sz="2000" dirty="0">
                <a:solidFill>
                  <a:schemeClr val="tx1"/>
                </a:solidFill>
              </a:rPr>
              <a:t> ROS Meeting</a:t>
            </a:r>
          </a:p>
          <a:p>
            <a:pPr lvl="1" eaLnBrk="1" hangingPunct="1"/>
            <a:r>
              <a:rPr lang="en-US" altLang="en-US" sz="2000" dirty="0">
                <a:solidFill>
                  <a:schemeClr val="tx1"/>
                </a:solidFill>
              </a:rPr>
              <a:t>Initial PLWG Review on 5/22 and 5/23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PGRR063 </a:t>
            </a:r>
            <a:r>
              <a:rPr lang="en-US" altLang="en-US" sz="2000" dirty="0" smtClean="0">
                <a:solidFill>
                  <a:schemeClr val="tx1"/>
                </a:solidFill>
              </a:rPr>
              <a:t>(FAC-002-2 Based Transmission Interconnection Study</a:t>
            </a:r>
            <a:r>
              <a:rPr lang="en-US" altLang="en-US" sz="2000" dirty="0" smtClean="0">
                <a:solidFill>
                  <a:schemeClr val="tx1"/>
                </a:solidFill>
              </a:rPr>
              <a:t>)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Dry Run of MOD Database Query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Stakeholder Comment Period</a:t>
            </a:r>
            <a:endParaRPr lang="en-US" altLang="en-US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PGRR064 (Dynamic Element Model Verification Requirement</a:t>
            </a:r>
            <a:r>
              <a:rPr lang="en-US" altLang="en-US" sz="2000" dirty="0" smtClean="0">
                <a:solidFill>
                  <a:schemeClr val="tx1"/>
                </a:solidFill>
              </a:rPr>
              <a:t>)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Concerns Raised Related to Transformer LTC Requirements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Stakeholder Comment Period</a:t>
            </a:r>
            <a:endParaRPr lang="en-US" altLang="en-US" sz="20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NPRR871</a:t>
            </a:r>
            <a:r>
              <a:rPr lang="en-US" altLang="en-US" sz="2800" dirty="0" smtClean="0">
                <a:solidFill>
                  <a:schemeClr val="tx1"/>
                </a:solidFill>
              </a:rPr>
              <a:t>: PLWG Preliminary Review on 5/23/2018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NPRR871 (Review Process for Customer/RE Funded Transmission Projects)</a:t>
            </a:r>
          </a:p>
        </p:txBody>
      </p:sp>
    </p:spTree>
    <p:extLst>
      <p:ext uri="{BB962C8B-B14F-4D97-AF65-F5344CB8AC3E}">
        <p14:creationId xmlns:p14="http://schemas.microsoft.com/office/powerpoint/2010/main" val="8835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ROS Assignments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6482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ROS Assignment: Review Neutral Project Language for Direct Interconnection of Generation Facilities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Wind Coalition Presented “TSP Construction Responsibility” on 5/23/2018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Reviewed Interconnection Scenarios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Reviewed Associated PUCT SR and ERCOT PG Language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Reviewed Neutral Project Language Alternatives Proposed by ERCOT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Stakeholders to Consider/Submit Edits or Other Alternatives for June PLWG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ROS Assignment: DMTF Handoff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Activity Pending DMTF Final Report and Report Recommendations</a:t>
            </a:r>
            <a:endParaRPr lang="en-US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71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</TotalTime>
  <Words>320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Executive</vt:lpstr>
      <vt:lpstr>PLWG Report to ROS</vt:lpstr>
      <vt:lpstr>NPRR-866/PGRR-061/RRGRR-017 (Registered DER Mapping)</vt:lpstr>
      <vt:lpstr>PGRR-062 (GINR Process Updates)</vt:lpstr>
      <vt:lpstr>TPIT Process Updates</vt:lpstr>
      <vt:lpstr>Other Ongoing PLWG Work</vt:lpstr>
      <vt:lpstr>ROS Assignments</vt:lpstr>
    </vt:vector>
  </TitlesOfParts>
  <Company>American Electric Power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s204949</dc:creator>
  <cp:lastModifiedBy>s204949</cp:lastModifiedBy>
  <cp:revision>46</cp:revision>
  <dcterms:created xsi:type="dcterms:W3CDTF">2018-02-28T15:39:06Z</dcterms:created>
  <dcterms:modified xsi:type="dcterms:W3CDTF">2018-05-31T19:18:28Z</dcterms:modified>
</cp:coreProperties>
</file>