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7" r:id="rId2"/>
    <p:sldMasterId id="2147483669" r:id="rId3"/>
    <p:sldMasterId id="2147483688" r:id="rId4"/>
    <p:sldMasterId id="2147483706" r:id="rId5"/>
  </p:sldMasterIdLst>
  <p:notesMasterIdLst>
    <p:notesMasterId r:id="rId22"/>
  </p:notesMasterIdLst>
  <p:handoutMasterIdLst>
    <p:handoutMasterId r:id="rId23"/>
  </p:handoutMasterIdLst>
  <p:sldIdLst>
    <p:sldId id="282" r:id="rId6"/>
    <p:sldId id="301" r:id="rId7"/>
    <p:sldId id="291" r:id="rId8"/>
    <p:sldId id="303" r:id="rId9"/>
    <p:sldId id="304" r:id="rId10"/>
    <p:sldId id="299" r:id="rId11"/>
    <p:sldId id="292" r:id="rId12"/>
    <p:sldId id="305" r:id="rId13"/>
    <p:sldId id="306" r:id="rId14"/>
    <p:sldId id="307" r:id="rId15"/>
    <p:sldId id="310" r:id="rId16"/>
    <p:sldId id="311" r:id="rId17"/>
    <p:sldId id="313" r:id="rId18"/>
    <p:sldId id="302" r:id="rId19"/>
    <p:sldId id="312" r:id="rId20"/>
    <p:sldId id="314" r:id="rId21"/>
  </p:sldIdLst>
  <p:sldSz cx="9144000" cy="6858000" type="screen4x3"/>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FF8A50-44E4-4F63-A8DC-F8F805554613}">
          <p14:sldIdLst>
            <p14:sldId id="282"/>
            <p14:sldId id="301"/>
            <p14:sldId id="291"/>
            <p14:sldId id="303"/>
            <p14:sldId id="304"/>
            <p14:sldId id="299"/>
            <p14:sldId id="292"/>
            <p14:sldId id="305"/>
            <p14:sldId id="306"/>
            <p14:sldId id="307"/>
            <p14:sldId id="310"/>
            <p14:sldId id="311"/>
            <p14:sldId id="313"/>
            <p14:sldId id="302"/>
            <p14:sldId id="312"/>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956" autoAdjust="0"/>
  </p:normalViewPr>
  <p:slideViewPr>
    <p:cSldViewPr showGuides="1">
      <p:cViewPr varScale="1">
        <p:scale>
          <a:sx n="87" d="100"/>
          <a:sy n="87" d="100"/>
        </p:scale>
        <p:origin x="1219" y="67"/>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3/1/2018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3/1/2018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should point out that current protocols are housed under the top link.  However, all previous versions are also available under the “Protocol Library” link.</a:t>
            </a:r>
          </a:p>
          <a:p>
            <a:endParaRPr lang="en-US" baseline="0" dirty="0"/>
          </a:p>
          <a:p>
            <a:r>
              <a:rPr lang="en-US" baseline="0" dirty="0"/>
              <a:t>Instructor should also point out the “Other Binding Documents” link in the navigation bar and briefly mention that these other documents supplement the Protocols.</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103681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44952" y="2514600"/>
            <a:ext cx="5565648" cy="1828800"/>
          </a:xfrm>
          <a:prstGeom prst="rect">
            <a:avLst/>
          </a:prstGeom>
        </p:spPr>
        <p:txBody>
          <a:bodyPr anchor="ctr"/>
          <a:lstStyle>
            <a:lvl1pPr marL="0" indent="0">
              <a:lnSpc>
                <a:spcPct val="100000"/>
              </a:lnSpc>
              <a:spcBef>
                <a:spcPts val="1800"/>
              </a:spcBef>
              <a:buFontTx/>
              <a:buNone/>
              <a:defRPr sz="2800" b="1" baseline="0">
                <a:solidFill>
                  <a:schemeClr val="bg1"/>
                </a:solidFill>
              </a:defRPr>
            </a:lvl1pPr>
          </a:lstStyle>
          <a:p>
            <a:pPr lvl="0"/>
            <a:r>
              <a:rPr lang="en-US" dirty="0"/>
              <a:t>Click to Edit Title</a:t>
            </a:r>
          </a:p>
        </p:txBody>
      </p:sp>
    </p:spTree>
    <p:extLst>
      <p:ext uri="{BB962C8B-B14F-4D97-AF65-F5344CB8AC3E}">
        <p14:creationId xmlns:p14="http://schemas.microsoft.com/office/powerpoint/2010/main" val="284636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8452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Rounded Rectangle 3"/>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4">
                    <a:lumMod val="50000"/>
                  </a:schemeClr>
                </a:solidFill>
                <a:latin typeface="+mj-lt"/>
              </a:defRPr>
            </a:lvl1pPr>
          </a:lstStyle>
          <a:p>
            <a:pPr lvl="0"/>
            <a:r>
              <a:rPr lang="en-US" dirty="0"/>
              <a:t>Edit Scenario</a:t>
            </a:r>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44114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a:effectLst>
            <a:outerShdw blurRad="63500" sx="102000" sy="102000" algn="ctr" rotWithShape="0">
              <a:prstClr val="black">
                <a:alpha val="40000"/>
              </a:prstClr>
            </a:outerShdw>
          </a:effectLst>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a:t>Edit Example</a:t>
            </a:r>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70353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Class Activit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a:t>Edit Activity</a:t>
            </a:r>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25447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83134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Blank">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49402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448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43639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33400"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2856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a:defRPr lang="en-US" b="1" dirty="0">
                <a:solidFill>
                  <a:schemeClr val="bg1"/>
                </a:solidFill>
                <a:latin typeface="Arial" panose="020B0604020202020204" pitchFamily="34" charset="0"/>
                <a:cs typeface="Arial" panose="020B0604020202020204" pitchFamily="34" charset="0"/>
              </a:defRPr>
            </a:lvl1pPr>
          </a:lstStyle>
          <a:p>
            <a:pPr marL="0" lvl="0" indent="0" algn="ctr">
              <a:lnSpc>
                <a:spcPct val="100000"/>
              </a:lnSpc>
              <a:spcBef>
                <a:spcPts val="0"/>
              </a:spcBef>
              <a:buFontTx/>
              <a:buNone/>
            </a:pPr>
            <a:r>
              <a:rPr lang="en-US" dirty="0"/>
              <a:t>Click to edit Master text styles</a:t>
            </a:r>
          </a:p>
        </p:txBody>
      </p:sp>
    </p:spTree>
    <p:extLst>
      <p:ext uri="{BB962C8B-B14F-4D97-AF65-F5344CB8AC3E}">
        <p14:creationId xmlns:p14="http://schemas.microsoft.com/office/powerpoint/2010/main" val="244056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qua">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4353"/>
            <a:ext cx="8535924" cy="4930246"/>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mj-lt"/>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b="0">
                <a:solidFill>
                  <a:srgbClr val="5B6770"/>
                </a:solidFill>
                <a:latin typeface="+mj-lt"/>
                <a:cs typeface="Arial" panose="020B0604020202020204" pitchFamily="34" charset="0"/>
              </a:defRPr>
            </a:lvl2pPr>
            <a:lvl3pPr>
              <a:lnSpc>
                <a:spcPct val="100000"/>
              </a:lnSpc>
              <a:spcBef>
                <a:spcPts val="1800"/>
              </a:spcBef>
              <a:defRPr>
                <a:solidFill>
                  <a:srgbClr val="5B6770"/>
                </a:solidFill>
                <a:latin typeface="+mj-lt"/>
                <a:cs typeface="Arial" panose="020B0604020202020204" pitchFamily="34" charset="0"/>
              </a:defRPr>
            </a:lvl3pPr>
            <a:lvl4pPr>
              <a:lnSpc>
                <a:spcPct val="100000"/>
              </a:lnSpc>
              <a:spcBef>
                <a:spcPts val="1800"/>
              </a:spcBef>
              <a:defRPr sz="2000">
                <a:solidFill>
                  <a:srgbClr val="5B6770"/>
                </a:solidFill>
                <a:latin typeface="+mj-lt"/>
                <a:cs typeface="Arial" panose="020B0604020202020204" pitchFamily="34" charset="0"/>
              </a:defRPr>
            </a:lvl4pPr>
            <a:lvl5pPr>
              <a:lnSpc>
                <a:spcPct val="100000"/>
              </a:lnSpc>
              <a:spcBef>
                <a:spcPts val="1800"/>
              </a:spcBef>
              <a:defRPr sz="2000">
                <a:solidFill>
                  <a:srgbClr val="5B6770"/>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903496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qua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67133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320813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248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2418108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spcBef>
                <a:spcPts val="1800"/>
              </a:spcBef>
              <a:buFont typeface="Wingdings" panose="05000000000000000000" pitchFamily="2" charset="2"/>
              <a:buChar char="§"/>
              <a:defRPr sz="2000">
                <a:solidFill>
                  <a:srgbClr val="5B6770"/>
                </a:solidFill>
                <a:latin typeface="Arial" panose="020B0604020202020204" pitchFamily="34" charset="0"/>
                <a:cs typeface="Arial" panose="020B0604020202020204" pitchFamily="34" charset="0"/>
              </a:defRPr>
            </a:lvl2pPr>
            <a:lvl3pPr>
              <a:spcBef>
                <a:spcPts val="1800"/>
              </a:spcBef>
              <a:defRPr>
                <a:solidFill>
                  <a:srgbClr val="5B6770"/>
                </a:solidFill>
                <a:latin typeface="Arial" panose="020B0604020202020204" pitchFamily="34" charset="0"/>
                <a:cs typeface="Arial" panose="020B0604020202020204" pitchFamily="34" charset="0"/>
              </a:defRPr>
            </a:lvl3pPr>
            <a:lvl4pPr>
              <a:spcBef>
                <a:spcPts val="1800"/>
              </a:spcBef>
              <a:defRPr>
                <a:solidFill>
                  <a:srgbClr val="5B6770"/>
                </a:solidFill>
                <a:latin typeface="Arial" panose="020B0604020202020204" pitchFamily="34" charset="0"/>
                <a:cs typeface="Arial" panose="020B0604020202020204" pitchFamily="34" charset="0"/>
              </a:defRPr>
            </a:lvl4pPr>
            <a:lvl5pPr>
              <a:spcBef>
                <a:spcPts val="18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731520"/>
            <a:ext cx="8540496" cy="461665"/>
          </a:xfrm>
          <a:prstGeom prst="rect">
            <a:avLst/>
          </a:prstGeom>
        </p:spPr>
        <p:txBody>
          <a:bodyPr tIns="45720" bIns="45720" anchor="ctr">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104354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qua No Sub Hea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7360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qua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28147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 name="Rounded Rectangle 8"/>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baseline="0">
                <a:solidFill>
                  <a:schemeClr val="accent4">
                    <a:lumMod val="50000"/>
                  </a:schemeClr>
                </a:solidFill>
                <a:latin typeface="+mj-lt"/>
              </a:defRPr>
            </a:lvl1pPr>
          </a:lstStyle>
          <a:p>
            <a:pPr lvl="0"/>
            <a:r>
              <a:rPr lang="en-US" dirty="0"/>
              <a:t>Edit Scenario</a:t>
            </a:r>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00143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 name="Rounded Rectangle 8"/>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a:t>Edit Example</a:t>
            </a:r>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09552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Class Activity">
    <p:spTree>
      <p:nvGrpSpPr>
        <p:cNvPr id="1" name=""/>
        <p:cNvGrpSpPr/>
        <p:nvPr/>
      </p:nvGrpSpPr>
      <p:grpSpPr>
        <a:xfrm>
          <a:off x="0" y="0"/>
          <a:ext cx="0" cy="0"/>
          <a:chOff x="0" y="0"/>
          <a:chExt cx="0" cy="0"/>
        </a:xfrm>
      </p:grpSpPr>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a:t>Edit Activity</a:t>
            </a:r>
          </a:p>
        </p:txBody>
      </p:sp>
      <p:sp>
        <p:nvSpPr>
          <p:cNvPr id="10"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57107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qua Blank">
    <p:spTree>
      <p:nvGrpSpPr>
        <p:cNvPr id="1" name=""/>
        <p:cNvGrpSpPr/>
        <p:nvPr/>
      </p:nvGrpSpPr>
      <p:grpSpPr>
        <a:xfrm>
          <a:off x="0" y="0"/>
          <a:ext cx="0" cy="0"/>
          <a:chOff x="0" y="0"/>
          <a:chExt cx="0" cy="0"/>
        </a:xfrm>
      </p:grpSpPr>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25807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674759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5715000"/>
            <a:ext cx="1828804" cy="914402"/>
          </a:xfrm>
          <a:prstGeom prst="rect">
            <a:avLst/>
          </a:prstGeom>
        </p:spPr>
      </p:pic>
      <p:sp>
        <p:nvSpPr>
          <p:cNvPr id="4" name="Rectangle 3"/>
          <p:cNvSpPr/>
          <p:nvPr userDrawn="1"/>
        </p:nvSpPr>
        <p:spPr>
          <a:xfrm>
            <a:off x="0" y="2368296"/>
            <a:ext cx="9144000" cy="219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Rectangle 4"/>
          <p:cNvSpPr/>
          <p:nvPr userDrawn="1"/>
        </p:nvSpPr>
        <p:spPr>
          <a:xfrm>
            <a:off x="0" y="2331720"/>
            <a:ext cx="9144000" cy="219456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9800" y="2914675"/>
            <a:ext cx="2057301" cy="1028651"/>
          </a:xfrm>
          <a:prstGeom prst="rect">
            <a:avLst/>
          </a:prstGeom>
        </p:spPr>
      </p:pic>
      <p:sp>
        <p:nvSpPr>
          <p:cNvPr id="19" name="Rectangle 18"/>
          <p:cNvSpPr/>
          <p:nvPr userDrawn="1"/>
        </p:nvSpPr>
        <p:spPr>
          <a:xfrm>
            <a:off x="0" y="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457200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3228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04800" y="0"/>
            <a:ext cx="88392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0" y="6557169"/>
            <a:ext cx="8458200" cy="3971"/>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sp>
        <p:nvSpPr>
          <p:cNvPr id="4" name="TextBox 3"/>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1741044813"/>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686" r:id="rId3"/>
    <p:sldLayoutId id="2147483697" r:id="rId4"/>
    <p:sldLayoutId id="2147483700" r:id="rId5"/>
    <p:sldLayoutId id="2147483699" r:id="rId6"/>
    <p:sldLayoutId id="214748368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04800" y="0"/>
            <a:ext cx="88392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cxnSp>
        <p:nvCxnSpPr>
          <p:cNvPr id="14" name="Straight Connector 13"/>
          <p:cNvCxnSpPr/>
          <p:nvPr userDrawn="1"/>
        </p:nvCxnSpPr>
        <p:spPr>
          <a:xfrm flipV="1">
            <a:off x="0" y="6557169"/>
            <a:ext cx="8458200" cy="397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3084708658"/>
      </p:ext>
    </p:extLst>
  </p:cSld>
  <p:clrMap bg1="lt1" tx1="dk1" bg2="lt2" tx2="dk2" accent1="accent1" accent2="accent2" accent3="accent3" accent4="accent4" accent5="accent5" accent6="accent6" hlink="hlink" folHlink="folHlink"/>
  <p:sldLayoutIdLst>
    <p:sldLayoutId id="2147483670" r:id="rId1"/>
    <p:sldLayoutId id="2147483682" r:id="rId2"/>
    <p:sldLayoutId id="2147483687" r:id="rId3"/>
    <p:sldLayoutId id="2147483702" r:id="rId4"/>
    <p:sldLayoutId id="2147483703" r:id="rId5"/>
    <p:sldLayoutId id="2147483701" r:id="rId6"/>
    <p:sldLayoutId id="2147483684" r:id="rId7"/>
    <p:sldLayoutId id="2147483704" r:id="rId8"/>
    <p:sldLayoutId id="214748370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23953"/>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cxnSp>
        <p:nvCxnSpPr>
          <p:cNvPr id="14" name="Straight Connector 13"/>
          <p:cNvCxnSpPr/>
          <p:nvPr userDrawn="1"/>
        </p:nvCxnSpPr>
        <p:spPr>
          <a:xfrm flipV="1">
            <a:off x="0" y="6557169"/>
            <a:ext cx="8458200" cy="397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3516459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ercot.com/mktrules/guides/loadprofiling/current.html" TargetMode="External"/><Relationship Id="rId7" Type="http://schemas.openxmlformats.org/officeDocument/2006/relationships/hyperlink" Target="http://www.ercot.com/mktrules/guides/txset/tsig.html" TargetMode="External"/><Relationship Id="rId2" Type="http://schemas.openxmlformats.org/officeDocument/2006/relationships/hyperlink" Target="http://www.ercot.com/mktrules/guides/commercialops/current.html" TargetMode="External"/><Relationship Id="rId1" Type="http://schemas.openxmlformats.org/officeDocument/2006/relationships/slideLayout" Target="../slideLayouts/slideLayout23.xml"/><Relationship Id="rId6" Type="http://schemas.openxmlformats.org/officeDocument/2006/relationships/hyperlink" Target="http://www.ercot.com/committees/board/tac/rms/txset/index.html" TargetMode="External"/><Relationship Id="rId5" Type="http://schemas.openxmlformats.org/officeDocument/2006/relationships/hyperlink" Target="http://www.ercot.com/mktrules/guides/data_transport/index.html" TargetMode="External"/><Relationship Id="rId4" Type="http://schemas.openxmlformats.org/officeDocument/2006/relationships/hyperlink" Target="http://www.ercot.com/mktrules/guides/retail/current.html"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ercot.com/content/wcm/current_guides/53528/21-110117_Nodal.doc" TargetMode="External"/><Relationship Id="rId13" Type="http://schemas.openxmlformats.org/officeDocument/2006/relationships/image" Target="../media/image9.png"/><Relationship Id="rId3" Type="http://schemas.openxmlformats.org/officeDocument/2006/relationships/hyperlink" Target="http://ercot.com/content/wcm/current_guides/53528/09-110117_Nodal.doc" TargetMode="External"/><Relationship Id="rId7" Type="http://schemas.openxmlformats.org/officeDocument/2006/relationships/hyperlink" Target="http://ercot.com/content/wcm/current_guides/53528/19-070117_Nodal.doc" TargetMode="External"/><Relationship Id="rId12" Type="http://schemas.openxmlformats.org/officeDocument/2006/relationships/image" Target="../media/image8.png"/><Relationship Id="rId2" Type="http://schemas.openxmlformats.org/officeDocument/2006/relationships/hyperlink" Target="http://ercot.com/content/wcm/current_guides/53528/02-010118_Nodal.doc" TargetMode="External"/><Relationship Id="rId1" Type="http://schemas.openxmlformats.org/officeDocument/2006/relationships/slideLayout" Target="../slideLayouts/slideLayout15.xml"/><Relationship Id="rId6" Type="http://schemas.openxmlformats.org/officeDocument/2006/relationships/hyperlink" Target="http://ercot.com/content/wcm/current_guides/53528/18-110116_Nodal.doc" TargetMode="External"/><Relationship Id="rId11" Type="http://schemas.openxmlformats.org/officeDocument/2006/relationships/hyperlink" Target="http://ercot.com/mktrules/nprotocols/current" TargetMode="External"/><Relationship Id="rId5" Type="http://schemas.openxmlformats.org/officeDocument/2006/relationships/hyperlink" Target="http://ercot.com/content/wcm/current_guides/53528/10-010118_Nodal.doc" TargetMode="External"/><Relationship Id="rId10" Type="http://schemas.openxmlformats.org/officeDocument/2006/relationships/hyperlink" Target="http://ercot.com/content/wcm/current_guides/53528/12-101216_Nodal.doc" TargetMode="External"/><Relationship Id="rId4" Type="http://schemas.openxmlformats.org/officeDocument/2006/relationships/hyperlink" Target="http://ercot.com/content/wcm/current_guides/53528/15-121117_Nodal.doc" TargetMode="External"/><Relationship Id="rId9" Type="http://schemas.openxmlformats.org/officeDocument/2006/relationships/hyperlink" Target="http://ercot.com/content/mktrules/nprotocols/current/24-030114_Nodal.doc" TargetMode="Externa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i="1" dirty="0"/>
              <a:t>Tools Necessary to </a:t>
            </a:r>
          </a:p>
          <a:p>
            <a:pPr algn="ctr"/>
            <a:r>
              <a:rPr lang="en-US" i="1" dirty="0"/>
              <a:t>Operate </a:t>
            </a:r>
          </a:p>
          <a:p>
            <a:pPr algn="ctr"/>
            <a:r>
              <a:rPr lang="en-US" i="1" dirty="0"/>
              <a:t>in the Texas Market</a:t>
            </a:r>
          </a:p>
        </p:txBody>
      </p:sp>
    </p:spTree>
    <p:extLst>
      <p:ext uri="{BB962C8B-B14F-4D97-AF65-F5344CB8AC3E}">
        <p14:creationId xmlns:p14="http://schemas.microsoft.com/office/powerpoint/2010/main" val="52836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91643D-802F-4059-A12D-F0FC1AC3AF93}"/>
              </a:ext>
            </a:extLst>
          </p:cNvPr>
          <p:cNvSpPr>
            <a:spLocks noGrp="1"/>
          </p:cNvSpPr>
          <p:nvPr>
            <p:ph sz="quarter" idx="10"/>
          </p:nvPr>
        </p:nvSpPr>
        <p:spPr>
          <a:xfrm>
            <a:off x="304800" y="685800"/>
            <a:ext cx="8535924" cy="5943600"/>
          </a:xfrm>
        </p:spPr>
        <p:txBody>
          <a:bodyPr/>
          <a:lstStyle/>
          <a:p>
            <a:endParaRPr lang="en-US" sz="1500" b="1" dirty="0"/>
          </a:p>
          <a:p>
            <a:r>
              <a:rPr lang="en-US" sz="1500" b="1" dirty="0"/>
              <a:t>Section 19.1		</a:t>
            </a:r>
            <a:r>
              <a:rPr lang="en-US" sz="1500" dirty="0"/>
              <a:t>Overview</a:t>
            </a:r>
          </a:p>
          <a:p>
            <a:r>
              <a:rPr lang="en-US" sz="1500" b="1" dirty="0"/>
              <a:t>Section 19.2</a:t>
            </a:r>
            <a:r>
              <a:rPr lang="en-US" sz="1500" dirty="0"/>
              <a:t>		Methodology </a:t>
            </a:r>
          </a:p>
          <a:p>
            <a:r>
              <a:rPr lang="en-US" sz="1500" b="1" dirty="0"/>
              <a:t>Section 19.3</a:t>
            </a:r>
            <a:r>
              <a:rPr lang="en-US" sz="1500" dirty="0"/>
              <a:t>		Texas Standard Electronic Transaction Definitions </a:t>
            </a:r>
          </a:p>
          <a:p>
            <a:r>
              <a:rPr lang="en-US" sz="1500" b="1" dirty="0"/>
              <a:t>Section 19.3.1 </a:t>
            </a:r>
            <a:r>
              <a:rPr lang="en-US" sz="1500" dirty="0"/>
              <a:t>		Defined Texas Standard Electronic Transactions </a:t>
            </a:r>
          </a:p>
          <a:p>
            <a:r>
              <a:rPr lang="en-US" sz="1500" b="1" dirty="0"/>
              <a:t>Section 19.4 </a:t>
            </a:r>
            <a:r>
              <a:rPr lang="en-US" sz="1500" dirty="0"/>
              <a:t>		Texas Standard Electronic Transaction Change Control Process  </a:t>
            </a:r>
          </a:p>
          <a:p>
            <a:r>
              <a:rPr lang="en-US" sz="1500" b="1" dirty="0"/>
              <a:t>Section 19.5	</a:t>
            </a:r>
            <a:r>
              <a:rPr lang="en-US" sz="1500" dirty="0"/>
              <a:t>	Texas Standard Electronic Transaction Acceptable Character Set </a:t>
            </a:r>
          </a:p>
          <a:p>
            <a:r>
              <a:rPr lang="en-US" sz="1500" b="1" dirty="0"/>
              <a:t>Section 19.5.1	</a:t>
            </a:r>
            <a:r>
              <a:rPr lang="en-US" sz="1500" dirty="0"/>
              <a:t>	Alphanumeric Field(s) </a:t>
            </a:r>
          </a:p>
          <a:p>
            <a:r>
              <a:rPr lang="en-US" sz="1500" b="1" dirty="0"/>
              <a:t>Section 19.6 </a:t>
            </a:r>
            <a:r>
              <a:rPr lang="en-US" sz="1500" dirty="0"/>
              <a:t>		Texas Standard Electronic Transaction Envelop Standards </a:t>
            </a:r>
          </a:p>
          <a:p>
            <a:r>
              <a:rPr lang="en-US" sz="1500" b="1" dirty="0"/>
              <a:t>Section 19.6.1 </a:t>
            </a:r>
            <a:r>
              <a:rPr lang="en-US" sz="1500" dirty="0"/>
              <a:t>		ERCOT Validation </a:t>
            </a:r>
          </a:p>
          <a:p>
            <a:r>
              <a:rPr lang="en-US" sz="1500" b="1" dirty="0"/>
              <a:t>Section 19.7 </a:t>
            </a:r>
            <a:r>
              <a:rPr lang="en-US" sz="1500" dirty="0"/>
              <a:t>		Advanced Meter Interval Data Format and Submission</a:t>
            </a:r>
          </a:p>
          <a:p>
            <a:r>
              <a:rPr lang="en-US" sz="1500" b="1" dirty="0"/>
              <a:t>Section 19.8</a:t>
            </a:r>
            <a:r>
              <a:rPr lang="en-US" sz="1500" dirty="0"/>
              <a:t>		Retail Market Testing </a:t>
            </a:r>
          </a:p>
          <a:p>
            <a:pPr marL="0" indent="0">
              <a:buNone/>
            </a:pPr>
            <a:endParaRPr lang="en-US" sz="1600" dirty="0"/>
          </a:p>
          <a:p>
            <a:endParaRPr lang="en-US" sz="1800" dirty="0"/>
          </a:p>
          <a:p>
            <a:endParaRPr lang="en-US" sz="1800" dirty="0"/>
          </a:p>
          <a:p>
            <a:r>
              <a:rPr lang="en-US" sz="1800" dirty="0"/>
              <a:t>	</a:t>
            </a:r>
          </a:p>
        </p:txBody>
      </p:sp>
      <p:sp>
        <p:nvSpPr>
          <p:cNvPr id="3" name="Text Placeholder 2">
            <a:extLst>
              <a:ext uri="{FF2B5EF4-FFF2-40B4-BE49-F238E27FC236}">
                <a16:creationId xmlns:a16="http://schemas.microsoft.com/office/drawing/2014/main" id="{BA24791B-0B04-44F9-9EF2-1BAEB6D53803}"/>
              </a:ext>
            </a:extLst>
          </p:cNvPr>
          <p:cNvSpPr>
            <a:spLocks noGrp="1"/>
          </p:cNvSpPr>
          <p:nvPr>
            <p:ph type="body" sz="quarter" idx="13"/>
          </p:nvPr>
        </p:nvSpPr>
        <p:spPr>
          <a:xfrm>
            <a:off x="296333" y="76200"/>
            <a:ext cx="7680960" cy="530352"/>
          </a:xfrm>
        </p:spPr>
        <p:txBody>
          <a:bodyPr/>
          <a:lstStyle/>
          <a:p>
            <a:r>
              <a:rPr lang="en-US" dirty="0"/>
              <a:t>ERCOT Protocol Section 19</a:t>
            </a:r>
          </a:p>
        </p:txBody>
      </p:sp>
    </p:spTree>
    <p:extLst>
      <p:ext uri="{BB962C8B-B14F-4D97-AF65-F5344CB8AC3E}">
        <p14:creationId xmlns:p14="http://schemas.microsoft.com/office/powerpoint/2010/main" val="388906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04800" y="1219200"/>
            <a:ext cx="4724400" cy="4929354"/>
          </a:xfrm>
        </p:spPr>
        <p:txBody>
          <a:bodyPr/>
          <a:lstStyle/>
          <a:p>
            <a:r>
              <a:rPr lang="en-US" dirty="0"/>
              <a:t>Point to point communications include transactions flowing directly between Competitive Retailers (CRs), and Transmission and/or Distribution Service Providers (TDSPs) and </a:t>
            </a:r>
            <a:r>
              <a:rPr lang="en-US" b="1" i="1" dirty="0">
                <a:solidFill>
                  <a:srgbClr val="0070C0"/>
                </a:solidFill>
              </a:rPr>
              <a:t>do not flow through ERCOT</a:t>
            </a:r>
            <a:r>
              <a:rPr lang="en-US" dirty="0"/>
              <a:t>.  These point to point transactions may be Customer requested service orders and CR/TDSP invoicing and remittance advise transactions.   </a:t>
            </a:r>
          </a:p>
          <a:p>
            <a:pPr lvl="1"/>
            <a:endParaRPr lang="en-US" sz="2000" dirty="0"/>
          </a:p>
          <a:p>
            <a:pPr lvl="1"/>
            <a:endParaRPr lang="en-US" dirty="0"/>
          </a:p>
          <a:p>
            <a:pPr lvl="1"/>
            <a:endParaRPr lang="en-US" dirty="0"/>
          </a:p>
          <a:p>
            <a:pPr lvl="1"/>
            <a:endParaRPr lang="en-US" dirty="0"/>
          </a:p>
        </p:txBody>
      </p:sp>
      <p:sp>
        <p:nvSpPr>
          <p:cNvPr id="10" name="Text Placeholder 9"/>
          <p:cNvSpPr>
            <a:spLocks noGrp="1"/>
          </p:cNvSpPr>
          <p:nvPr>
            <p:ph type="body" sz="quarter" idx="13"/>
          </p:nvPr>
        </p:nvSpPr>
        <p:spPr/>
        <p:txBody>
          <a:bodyPr/>
          <a:lstStyle/>
          <a:p>
            <a:r>
              <a:rPr lang="en-US" dirty="0"/>
              <a:t>ERCOT Protocol Section 24</a:t>
            </a:r>
          </a:p>
        </p:txBody>
      </p:sp>
      <p:sp>
        <p:nvSpPr>
          <p:cNvPr id="3" name="Text Placeholder 2">
            <a:extLst>
              <a:ext uri="{FF2B5EF4-FFF2-40B4-BE49-F238E27FC236}">
                <a16:creationId xmlns:a16="http://schemas.microsoft.com/office/drawing/2014/main" id="{59C7B159-FD2A-42F7-96A2-CDB20783BBFB}"/>
              </a:ext>
            </a:extLst>
          </p:cNvPr>
          <p:cNvSpPr>
            <a:spLocks noGrp="1"/>
          </p:cNvSpPr>
          <p:nvPr>
            <p:ph type="body" sz="quarter" idx="12"/>
          </p:nvPr>
        </p:nvSpPr>
        <p:spPr>
          <a:xfrm>
            <a:off x="304800" y="731520"/>
            <a:ext cx="8540496" cy="461665"/>
          </a:xfrm>
        </p:spPr>
        <p:txBody>
          <a:bodyPr/>
          <a:lstStyle/>
          <a:p>
            <a:r>
              <a:rPr lang="en-US" dirty="0"/>
              <a:t>Retail Point to Point Communications</a:t>
            </a:r>
          </a:p>
        </p:txBody>
      </p:sp>
      <p:pic>
        <p:nvPicPr>
          <p:cNvPr id="6" name="Picture 5">
            <a:extLst>
              <a:ext uri="{FF2B5EF4-FFF2-40B4-BE49-F238E27FC236}">
                <a16:creationId xmlns:a16="http://schemas.microsoft.com/office/drawing/2014/main" id="{D3C276EE-EFD0-4D61-8062-9CD1EEFA3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1531">
            <a:off x="6723749" y="962352"/>
            <a:ext cx="1260487" cy="1644330"/>
          </a:xfrm>
          <a:prstGeom prst="rect">
            <a:avLst/>
          </a:prstGeom>
        </p:spPr>
      </p:pic>
      <p:pic>
        <p:nvPicPr>
          <p:cNvPr id="7" name="Picture 6">
            <a:extLst>
              <a:ext uri="{FF2B5EF4-FFF2-40B4-BE49-F238E27FC236}">
                <a16:creationId xmlns:a16="http://schemas.microsoft.com/office/drawing/2014/main" id="{BCA08879-12E4-4E5F-A7C7-394FED14F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717" y="4092089"/>
            <a:ext cx="1384128" cy="1725480"/>
          </a:xfrm>
          <a:prstGeom prst="rect">
            <a:avLst/>
          </a:prstGeom>
        </p:spPr>
      </p:pic>
      <p:sp>
        <p:nvSpPr>
          <p:cNvPr id="2" name="Arrow: Right 1">
            <a:extLst>
              <a:ext uri="{FF2B5EF4-FFF2-40B4-BE49-F238E27FC236}">
                <a16:creationId xmlns:a16="http://schemas.microsoft.com/office/drawing/2014/main" id="{3C6D451A-FBD8-4703-9DA7-52880D35E7A6}"/>
              </a:ext>
            </a:extLst>
          </p:cNvPr>
          <p:cNvSpPr/>
          <p:nvPr/>
        </p:nvSpPr>
        <p:spPr>
          <a:xfrm rot="16200000">
            <a:off x="7150400" y="3145122"/>
            <a:ext cx="1143000" cy="335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AF68F99-EA4F-42FF-8B98-16B03DF7BED5}"/>
              </a:ext>
            </a:extLst>
          </p:cNvPr>
          <p:cNvSpPr/>
          <p:nvPr/>
        </p:nvSpPr>
        <p:spPr>
          <a:xfrm rot="5400000">
            <a:off x="6513913" y="3186191"/>
            <a:ext cx="1143000" cy="348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7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91643D-802F-4059-A12D-F0FC1AC3AF93}"/>
              </a:ext>
            </a:extLst>
          </p:cNvPr>
          <p:cNvSpPr>
            <a:spLocks noGrp="1"/>
          </p:cNvSpPr>
          <p:nvPr>
            <p:ph sz="quarter" idx="10"/>
          </p:nvPr>
        </p:nvSpPr>
        <p:spPr>
          <a:xfrm>
            <a:off x="304800" y="685800"/>
            <a:ext cx="8535924" cy="5943600"/>
          </a:xfrm>
        </p:spPr>
        <p:txBody>
          <a:bodyPr/>
          <a:lstStyle/>
          <a:p>
            <a:endParaRPr lang="en-US" sz="1500" b="1" dirty="0"/>
          </a:p>
          <a:p>
            <a:r>
              <a:rPr lang="en-US" sz="1500" b="1" dirty="0"/>
              <a:t>Section 24.1		</a:t>
            </a:r>
            <a:r>
              <a:rPr lang="en-US" sz="1500" dirty="0"/>
              <a:t>Maintenance Service Order Request </a:t>
            </a:r>
          </a:p>
          <a:p>
            <a:r>
              <a:rPr lang="en-US" sz="1500" b="1" dirty="0"/>
              <a:t>Section 24.1.1</a:t>
            </a:r>
            <a:r>
              <a:rPr lang="en-US" sz="1500" dirty="0"/>
              <a:t>		Disconnect/Reconnect </a:t>
            </a:r>
          </a:p>
          <a:p>
            <a:r>
              <a:rPr lang="en-US" sz="1500" b="1" dirty="0"/>
              <a:t>Section 24.1.2</a:t>
            </a:r>
            <a:r>
              <a:rPr lang="en-US" sz="1500" dirty="0"/>
              <a:t>		Suspension of Delivery Service </a:t>
            </a:r>
          </a:p>
          <a:p>
            <a:r>
              <a:rPr lang="en-US" sz="1500" b="1" dirty="0"/>
              <a:t>Section 24.1.3 </a:t>
            </a:r>
            <a:r>
              <a:rPr lang="en-US" sz="1500" dirty="0"/>
              <a:t>		Switch Hold Indicator </a:t>
            </a:r>
          </a:p>
          <a:p>
            <a:r>
              <a:rPr lang="en-US" sz="1500" b="1" dirty="0"/>
              <a:t>Section 24.1.3.1	</a:t>
            </a:r>
            <a:r>
              <a:rPr lang="en-US" sz="1500" dirty="0"/>
              <a:t>	Tampering Switch Hold </a:t>
            </a:r>
          </a:p>
          <a:p>
            <a:r>
              <a:rPr lang="en-US" sz="1500" b="1" dirty="0"/>
              <a:t>Section 24.1.3.2	</a:t>
            </a:r>
            <a:r>
              <a:rPr lang="en-US" sz="1500" dirty="0"/>
              <a:t>	Bill Payment Switch Hold </a:t>
            </a:r>
          </a:p>
          <a:p>
            <a:r>
              <a:rPr lang="en-US" sz="1500" b="1" dirty="0"/>
              <a:t>Section 24.2	</a:t>
            </a:r>
            <a:r>
              <a:rPr lang="en-US" sz="1500" dirty="0"/>
              <a:t>	TDSP to Competitive Retailer Invoice </a:t>
            </a:r>
          </a:p>
          <a:p>
            <a:r>
              <a:rPr lang="en-US" sz="1500" b="1" dirty="0"/>
              <a:t>Section 24.3</a:t>
            </a:r>
            <a:r>
              <a:rPr lang="en-US" sz="1500" dirty="0"/>
              <a:t>		Remittance Advice </a:t>
            </a:r>
          </a:p>
          <a:p>
            <a:r>
              <a:rPr lang="en-US" sz="1500" b="1" dirty="0"/>
              <a:t>Section 24.4</a:t>
            </a:r>
            <a:r>
              <a:rPr lang="en-US" sz="1500" dirty="0"/>
              <a:t>		MOU/EC TDSP to CR Remittance Advice </a:t>
            </a:r>
          </a:p>
          <a:p>
            <a:r>
              <a:rPr lang="en-US" sz="1500" b="1" dirty="0"/>
              <a:t>Section 24.5 </a:t>
            </a:r>
            <a:r>
              <a:rPr lang="en-US" sz="1500" dirty="0"/>
              <a:t>		Maintain Customer Information Request  </a:t>
            </a:r>
          </a:p>
          <a:p>
            <a:r>
              <a:rPr lang="en-US" sz="1500" b="1" dirty="0"/>
              <a:t>Section 24.6</a:t>
            </a:r>
            <a:r>
              <a:rPr lang="en-US" sz="1500" dirty="0"/>
              <a:t>		MOU/EC TDSP to CR Maintain Customer Information Request</a:t>
            </a:r>
          </a:p>
          <a:p>
            <a:pPr marL="0" indent="0">
              <a:buNone/>
            </a:pPr>
            <a:endParaRPr lang="en-US" sz="1600" dirty="0"/>
          </a:p>
          <a:p>
            <a:endParaRPr lang="en-US" sz="1800" dirty="0"/>
          </a:p>
          <a:p>
            <a:endParaRPr lang="en-US" sz="1800" dirty="0"/>
          </a:p>
          <a:p>
            <a:r>
              <a:rPr lang="en-US" sz="1800" dirty="0"/>
              <a:t>	</a:t>
            </a:r>
          </a:p>
        </p:txBody>
      </p:sp>
      <p:sp>
        <p:nvSpPr>
          <p:cNvPr id="3" name="Text Placeholder 2">
            <a:extLst>
              <a:ext uri="{FF2B5EF4-FFF2-40B4-BE49-F238E27FC236}">
                <a16:creationId xmlns:a16="http://schemas.microsoft.com/office/drawing/2014/main" id="{BA24791B-0B04-44F9-9EF2-1BAEB6D53803}"/>
              </a:ext>
            </a:extLst>
          </p:cNvPr>
          <p:cNvSpPr>
            <a:spLocks noGrp="1"/>
          </p:cNvSpPr>
          <p:nvPr>
            <p:ph type="body" sz="quarter" idx="13"/>
          </p:nvPr>
        </p:nvSpPr>
        <p:spPr>
          <a:xfrm>
            <a:off x="296333" y="76200"/>
            <a:ext cx="7680960" cy="530352"/>
          </a:xfrm>
        </p:spPr>
        <p:txBody>
          <a:bodyPr/>
          <a:lstStyle/>
          <a:p>
            <a:r>
              <a:rPr lang="en-US" dirty="0"/>
              <a:t>ERCOT Protocol Section 24</a:t>
            </a:r>
          </a:p>
        </p:txBody>
      </p:sp>
    </p:spTree>
    <p:extLst>
      <p:ext uri="{BB962C8B-B14F-4D97-AF65-F5344CB8AC3E}">
        <p14:creationId xmlns:p14="http://schemas.microsoft.com/office/powerpoint/2010/main" val="99571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Hierarchy of Rules</a:t>
            </a:r>
          </a:p>
        </p:txBody>
      </p:sp>
      <p:sp>
        <p:nvSpPr>
          <p:cNvPr id="8" name="Bent Arrow 7"/>
          <p:cNvSpPr/>
          <p:nvPr/>
        </p:nvSpPr>
        <p:spPr>
          <a:xfrm flipV="1">
            <a:off x="1219200" y="250176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9" name="Bent Arrow 8"/>
          <p:cNvSpPr/>
          <p:nvPr/>
        </p:nvSpPr>
        <p:spPr>
          <a:xfrm flipV="1">
            <a:off x="2459224" y="4265544"/>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2057400" y="2680236"/>
            <a:ext cx="5562600" cy="1494108"/>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id="{FFBD530E-D9DA-458D-8A86-1735766EBAA0}"/>
              </a:ext>
            </a:extLst>
          </p:cNvPr>
          <p:cNvGrpSpPr/>
          <p:nvPr/>
        </p:nvGrpSpPr>
        <p:grpSpPr>
          <a:xfrm>
            <a:off x="1143000" y="910418"/>
            <a:ext cx="5562600" cy="1496943"/>
            <a:chOff x="3295144" y="4460182"/>
            <a:chExt cx="5562600" cy="1496943"/>
          </a:xfrm>
        </p:grpSpPr>
        <p:sp>
          <p:nvSpPr>
            <p:cNvPr id="16" name="Rounded Rectangle 5">
              <a:extLst>
                <a:ext uri="{FF2B5EF4-FFF2-40B4-BE49-F238E27FC236}">
                  <a16:creationId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id="{B8FF396F-B21E-46B7-9BE4-AFEACA925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p:spPr>
        </p:pic>
      </p:grpSp>
      <p:pic>
        <p:nvPicPr>
          <p:cNvPr id="18" name="Picture 17">
            <a:extLst>
              <a:ext uri="{FF2B5EF4-FFF2-40B4-BE49-F238E27FC236}">
                <a16:creationId xmlns:a16="http://schemas.microsoft.com/office/drawing/2014/main" id="{2EE44B71-34F4-42C9-B204-C3782E12A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3280" y="2970089"/>
            <a:ext cx="1828804" cy="914402"/>
          </a:xfrm>
          <a:prstGeom prst="rect">
            <a:avLst/>
          </a:prstGeom>
        </p:spPr>
      </p:pic>
      <p:grpSp>
        <p:nvGrpSpPr>
          <p:cNvPr id="22" name="Group 21">
            <a:extLst>
              <a:ext uri="{FF2B5EF4-FFF2-40B4-BE49-F238E27FC236}">
                <a16:creationId xmlns:a16="http://schemas.microsoft.com/office/drawing/2014/main" id="{49A01A60-86D5-4E76-B1B3-652DDE9392B6}"/>
              </a:ext>
            </a:extLst>
          </p:cNvPr>
          <p:cNvGrpSpPr/>
          <p:nvPr/>
        </p:nvGrpSpPr>
        <p:grpSpPr>
          <a:xfrm>
            <a:off x="3187682" y="4546940"/>
            <a:ext cx="5562600" cy="1496943"/>
            <a:chOff x="3295144" y="4460182"/>
            <a:chExt cx="5562600" cy="1496943"/>
          </a:xfrm>
        </p:grpSpPr>
        <p:sp>
          <p:nvSpPr>
            <p:cNvPr id="23" name="Rounded Rectangle 5">
              <a:extLst>
                <a:ext uri="{FF2B5EF4-FFF2-40B4-BE49-F238E27FC236}">
                  <a16:creationId xmlns:a16="http://schemas.microsoft.com/office/drawing/2014/main" id="{F89136C1-F46B-413C-AE3A-662D80D8BE8A}"/>
                </a:ext>
              </a:extLst>
            </p:cNvPr>
            <p:cNvSpPr/>
            <p:nvPr/>
          </p:nvSpPr>
          <p:spPr>
            <a:xfrm>
              <a:off x="3295144" y="4460182"/>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id="{3BEB7CAB-57EB-4043-B02E-CCEA88F3E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p:spPr>
        </p:pic>
      </p:grpSp>
    </p:spTree>
    <p:extLst>
      <p:ext uri="{BB962C8B-B14F-4D97-AF65-F5344CB8AC3E}">
        <p14:creationId xmlns:p14="http://schemas.microsoft.com/office/powerpoint/2010/main" val="36640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ERCOT Market Guides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762000"/>
            <a:ext cx="8458200" cy="5540121"/>
          </a:xfrm>
          <a:prstGeom prst="rect">
            <a:avLst/>
          </a:prstGeom>
        </p:spPr>
      </p:pic>
      <p:sp>
        <p:nvSpPr>
          <p:cNvPr id="4" name="Rectangle 3"/>
          <p:cNvSpPr/>
          <p:nvPr/>
        </p:nvSpPr>
        <p:spPr>
          <a:xfrm>
            <a:off x="457200" y="2922460"/>
            <a:ext cx="1536192" cy="9637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5138928"/>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5815584"/>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3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ERCOT Retail Market Guide</a:t>
            </a:r>
          </a:p>
        </p:txBody>
      </p:sp>
      <p:graphicFrame>
        <p:nvGraphicFramePr>
          <p:cNvPr id="3" name="Content Placeholder 8"/>
          <p:cNvGraphicFramePr>
            <a:graphicFrameLocks/>
          </p:cNvGraphicFramePr>
          <p:nvPr>
            <p:extLst>
              <p:ext uri="{D42A27DB-BD31-4B8C-83A1-F6EECF244321}">
                <p14:modId xmlns:p14="http://schemas.microsoft.com/office/powerpoint/2010/main" val="4010241099"/>
              </p:ext>
            </p:extLst>
          </p:nvPr>
        </p:nvGraphicFramePr>
        <p:xfrm>
          <a:off x="2057400" y="685801"/>
          <a:ext cx="6858000" cy="5636664"/>
        </p:xfrm>
        <a:graphic>
          <a:graphicData uri="http://schemas.openxmlformats.org/drawingml/2006/table">
            <a:tbl>
              <a:tblPr firstRow="1" bandRow="1">
                <a:tableStyleId>{5C22544A-7EE6-4342-B048-85BDC9FD1C3A}</a:tableStyleId>
              </a:tblPr>
              <a:tblGrid>
                <a:gridCol w="1418896">
                  <a:extLst>
                    <a:ext uri="{9D8B030D-6E8A-4147-A177-3AD203B41FA5}">
                      <a16:colId xmlns:a16="http://schemas.microsoft.com/office/drawing/2014/main" val="20000"/>
                    </a:ext>
                  </a:extLst>
                </a:gridCol>
                <a:gridCol w="5439104">
                  <a:extLst>
                    <a:ext uri="{9D8B030D-6E8A-4147-A177-3AD203B41FA5}">
                      <a16:colId xmlns:a16="http://schemas.microsoft.com/office/drawing/2014/main" val="20001"/>
                    </a:ext>
                  </a:extLst>
                </a:gridCol>
              </a:tblGrid>
              <a:tr h="520720">
                <a:tc gridSpan="2">
                  <a:txBody>
                    <a:bodyPr/>
                    <a:lstStyle/>
                    <a:p>
                      <a:pPr algn="ctr"/>
                      <a:r>
                        <a:rPr lang="en-US" sz="2400" dirty="0"/>
                        <a:t>Retail</a:t>
                      </a:r>
                      <a:r>
                        <a:rPr lang="en-US" sz="2400" baseline="0" dirty="0"/>
                        <a:t> Market Guide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1-2</a:t>
                      </a:r>
                    </a:p>
                  </a:txBody>
                  <a:tcPr marT="91440" marB="91440"/>
                </a:tc>
                <a:tc>
                  <a:txBody>
                    <a:bodyPr/>
                    <a:lstStyle/>
                    <a:p>
                      <a:r>
                        <a:rPr lang="en-US" sz="2000" b="0" dirty="0">
                          <a:solidFill>
                            <a:schemeClr val="tx1"/>
                          </a:solidFill>
                        </a:rPr>
                        <a:t>Purpose;</a:t>
                      </a:r>
                      <a:r>
                        <a:rPr lang="en-US" sz="2000" b="0" baseline="0" dirty="0">
                          <a:solidFill>
                            <a:schemeClr val="tx1"/>
                          </a:solidFill>
                        </a:rPr>
                        <a:t> </a:t>
                      </a:r>
                      <a:r>
                        <a:rPr lang="en-US" sz="2000" b="0" dirty="0">
                          <a:solidFill>
                            <a:schemeClr val="tx1"/>
                          </a:solidFill>
                        </a:rPr>
                        <a:t>Definitions; Acronyms</a:t>
                      </a:r>
                    </a:p>
                  </a:txBody>
                  <a:tcPr marT="91440" marB="91440" anchor="ctr"/>
                </a:tc>
                <a:extLst>
                  <a:ext uri="{0D108BD9-81ED-4DB2-BD59-A6C34878D82A}">
                    <a16:rowId xmlns:a16="http://schemas.microsoft.com/office/drawing/2014/main" val="10002"/>
                  </a:ext>
                </a:extLst>
              </a:tr>
              <a:tr h="462862">
                <a:tc>
                  <a:txBody>
                    <a:bodyPr/>
                    <a:lstStyle/>
                    <a:p>
                      <a:pPr algn="ctr"/>
                      <a:r>
                        <a:rPr lang="en-US" sz="2000" b="0" dirty="0">
                          <a:solidFill>
                            <a:schemeClr val="tx1"/>
                          </a:solidFill>
                        </a:rPr>
                        <a:t>3</a:t>
                      </a:r>
                    </a:p>
                  </a:txBody>
                  <a:tcPr marT="91440" marB="91440"/>
                </a:tc>
                <a:tc>
                  <a:txBody>
                    <a:bodyPr/>
                    <a:lstStyle/>
                    <a:p>
                      <a:r>
                        <a:rPr lang="en-US" sz="2000" b="0" dirty="0">
                          <a:solidFill>
                            <a:schemeClr val="tx1"/>
                          </a:solidFill>
                        </a:rPr>
                        <a:t>Retail Market</a:t>
                      </a:r>
                      <a:r>
                        <a:rPr lang="en-US" sz="2000" b="0" baseline="0" dirty="0">
                          <a:solidFill>
                            <a:schemeClr val="tx1"/>
                          </a:solidFill>
                        </a:rPr>
                        <a:t> Guide Revision Process</a:t>
                      </a:r>
                      <a:endParaRPr lang="en-US" sz="2000" b="0" dirty="0">
                        <a:solidFill>
                          <a:schemeClr val="tx1"/>
                        </a:solidFill>
                      </a:endParaRPr>
                    </a:p>
                  </a:txBody>
                  <a:tcPr marT="91440" marB="91440" anchor="ctr"/>
                </a:tc>
                <a:extLst>
                  <a:ext uri="{0D108BD9-81ED-4DB2-BD59-A6C34878D82A}">
                    <a16:rowId xmlns:a16="http://schemas.microsoft.com/office/drawing/2014/main" val="10003"/>
                  </a:ext>
                </a:extLst>
              </a:tr>
              <a:tr h="462862">
                <a:tc>
                  <a:txBody>
                    <a:bodyPr/>
                    <a:lstStyle/>
                    <a:p>
                      <a:pPr algn="ctr"/>
                      <a:r>
                        <a:rPr lang="en-US" sz="2000" b="0" dirty="0">
                          <a:solidFill>
                            <a:schemeClr val="tx1"/>
                          </a:solidFill>
                        </a:rPr>
                        <a:t>4-5</a:t>
                      </a:r>
                    </a:p>
                  </a:txBody>
                  <a:tcPr marT="91440" marB="91440"/>
                </a:tc>
                <a:tc>
                  <a:txBody>
                    <a:bodyPr/>
                    <a:lstStyle/>
                    <a:p>
                      <a:r>
                        <a:rPr lang="en-US" sz="2000" b="0" dirty="0">
                          <a:solidFill>
                            <a:schemeClr val="tx1"/>
                          </a:solidFill>
                        </a:rPr>
                        <a:t>PUCT &amp; ERCOT</a:t>
                      </a:r>
                    </a:p>
                  </a:txBody>
                  <a:tcPr marT="91440" marB="91440" anchor="ctr"/>
                </a:tc>
                <a:extLst>
                  <a:ext uri="{0D108BD9-81ED-4DB2-BD59-A6C34878D82A}">
                    <a16:rowId xmlns:a16="http://schemas.microsoft.com/office/drawing/2014/main"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6</a:t>
                      </a:r>
                    </a:p>
                  </a:txBody>
                  <a:tcPr marT="91440" marB="91440"/>
                </a:tc>
                <a:tc>
                  <a:txBody>
                    <a:bodyPr/>
                    <a:lstStyle/>
                    <a:p>
                      <a:r>
                        <a:rPr lang="en-US" sz="2000" b="0" u="none" dirty="0">
                          <a:solidFill>
                            <a:schemeClr val="tx1"/>
                          </a:solidFill>
                        </a:rPr>
                        <a:t>RMS Working Groups</a:t>
                      </a:r>
                    </a:p>
                  </a:txBody>
                  <a:tcPr marT="91440" marB="91440" anchor="ctr"/>
                </a:tc>
                <a:extLst>
                  <a:ext uri="{0D108BD9-81ED-4DB2-BD59-A6C34878D82A}">
                    <a16:rowId xmlns:a16="http://schemas.microsoft.com/office/drawing/2014/main"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7</a:t>
                      </a:r>
                    </a:p>
                  </a:txBody>
                  <a:tcPr marT="91440" marB="91440"/>
                </a:tc>
                <a:tc>
                  <a:txBody>
                    <a:bodyPr/>
                    <a:lstStyle/>
                    <a:p>
                      <a:r>
                        <a:rPr lang="en-US" sz="2000" b="1" i="1" u="none" dirty="0">
                          <a:solidFill>
                            <a:srgbClr val="FF0000"/>
                          </a:solidFill>
                        </a:rPr>
                        <a:t>**Market Processes**</a:t>
                      </a:r>
                    </a:p>
                  </a:txBody>
                  <a:tcPr marT="91440" marB="91440" anchor="ctr"/>
                </a:tc>
                <a:extLst>
                  <a:ext uri="{0D108BD9-81ED-4DB2-BD59-A6C34878D82A}">
                    <a16:rowId xmlns:a16="http://schemas.microsoft.com/office/drawing/2014/main"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8</a:t>
                      </a: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Municipally Owned Utilities </a:t>
                      </a:r>
                      <a:r>
                        <a:rPr lang="en-US" sz="2000" b="0" u="none" dirty="0">
                          <a:solidFill>
                            <a:schemeClr val="tx1"/>
                          </a:solidFill>
                        </a:rPr>
                        <a:t>&amp; Co-ops</a:t>
                      </a:r>
                    </a:p>
                  </a:txBody>
                  <a:tcPr marT="91440" marB="91440" anchor="ctr"/>
                </a:tc>
                <a:extLst>
                  <a:ext uri="{0D108BD9-81ED-4DB2-BD59-A6C34878D82A}">
                    <a16:rowId xmlns:a16="http://schemas.microsoft.com/office/drawing/2014/main"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9</a:t>
                      </a:r>
                    </a:p>
                  </a:txBody>
                  <a:tcPr marT="91440" marB="91440" anchor="ctr"/>
                </a:tc>
                <a:tc>
                  <a:txBody>
                    <a:bodyPr/>
                    <a:lstStyle/>
                    <a:p>
                      <a:r>
                        <a:rPr lang="en-US" sz="2000" b="1" i="1" u="none" dirty="0">
                          <a:solidFill>
                            <a:srgbClr val="FF0000"/>
                          </a:solidFill>
                        </a:rPr>
                        <a:t>**Appendices**</a:t>
                      </a:r>
                    </a:p>
                  </a:txBody>
                  <a:tcPr marT="91440" marB="91440" anchor="ctr"/>
                </a:tc>
                <a:extLst>
                  <a:ext uri="{0D108BD9-81ED-4DB2-BD59-A6C34878D82A}">
                    <a16:rowId xmlns:a16="http://schemas.microsoft.com/office/drawing/2014/main"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10</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u="none" dirty="0">
                          <a:solidFill>
                            <a:schemeClr val="tx1"/>
                          </a:solidFill>
                        </a:rPr>
                        <a:t>Competitive Metering </a:t>
                      </a:r>
                      <a:endParaRPr lang="en-US" sz="2000" b="1" i="1" u="none" dirty="0">
                        <a:solidFill>
                          <a:srgbClr val="FF0000"/>
                        </a:solidFill>
                      </a:endParaRPr>
                    </a:p>
                  </a:txBody>
                  <a:tcPr marT="91440" marB="91440" anchor="ctr"/>
                </a:tc>
                <a:extLst>
                  <a:ext uri="{0D108BD9-81ED-4DB2-BD59-A6C34878D82A}">
                    <a16:rowId xmlns:a16="http://schemas.microsoft.com/office/drawing/2014/main"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11</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u="none" dirty="0">
                          <a:solidFill>
                            <a:srgbClr val="FF0000"/>
                          </a:solidFill>
                        </a:rPr>
                        <a:t>**Solution to Stacking**</a:t>
                      </a:r>
                    </a:p>
                  </a:txBody>
                  <a:tcPr marT="91440" marB="91440" anchor="ctr"/>
                </a:tc>
                <a:extLst>
                  <a:ext uri="{0D108BD9-81ED-4DB2-BD59-A6C34878D82A}">
                    <a16:rowId xmlns:a16="http://schemas.microsoft.com/office/drawing/2014/main" val="2340016548"/>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67" y="4081318"/>
            <a:ext cx="1260487" cy="16443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7" y="1585019"/>
            <a:ext cx="1367563" cy="1725480"/>
          </a:xfrm>
          <a:prstGeom prst="rect">
            <a:avLst/>
          </a:prstGeom>
        </p:spPr>
      </p:pic>
    </p:spTree>
    <p:extLst>
      <p:ext uri="{BB962C8B-B14F-4D97-AF65-F5344CB8AC3E}">
        <p14:creationId xmlns:p14="http://schemas.microsoft.com/office/powerpoint/2010/main" val="277542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ERCOT Retail Market Guide</a:t>
            </a:r>
          </a:p>
        </p:txBody>
      </p:sp>
      <p:graphicFrame>
        <p:nvGraphicFramePr>
          <p:cNvPr id="3" name="Content Placeholder 8"/>
          <p:cNvGraphicFramePr>
            <a:graphicFrameLocks/>
          </p:cNvGraphicFramePr>
          <p:nvPr>
            <p:extLst>
              <p:ext uri="{D42A27DB-BD31-4B8C-83A1-F6EECF244321}">
                <p14:modId xmlns:p14="http://schemas.microsoft.com/office/powerpoint/2010/main" val="2020132072"/>
              </p:ext>
            </p:extLst>
          </p:nvPr>
        </p:nvGraphicFramePr>
        <p:xfrm>
          <a:off x="2057400" y="685801"/>
          <a:ext cx="6858000" cy="5217741"/>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20720">
                <a:tc gridSpan="2">
                  <a:txBody>
                    <a:bodyPr/>
                    <a:lstStyle/>
                    <a:p>
                      <a:pPr algn="ctr"/>
                      <a:r>
                        <a:rPr lang="en-US" sz="24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Name</a:t>
                      </a:r>
                    </a:p>
                  </a:txBody>
                  <a:tcPr marT="91440" marB="91440" anchor="ctr"/>
                </a:tc>
                <a:tc>
                  <a:txBody>
                    <a:bodyPr/>
                    <a:lstStyle/>
                    <a:p>
                      <a:r>
                        <a:rPr lang="en-US" sz="1100" b="1" dirty="0">
                          <a:solidFill>
                            <a:schemeClr val="tx1"/>
                          </a:solidFill>
                        </a:rPr>
                        <a:t>Description</a:t>
                      </a:r>
                    </a:p>
                  </a:txBody>
                  <a:tcPr marT="91440" marB="91440" anchor="ctr"/>
                </a:tc>
                <a:extLst>
                  <a:ext uri="{0D108BD9-81ED-4DB2-BD59-A6C34878D82A}">
                    <a16:rowId xmlns:a16="http://schemas.microsoft.com/office/drawing/2014/main"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rId2"/>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rId2"/>
                        </a:rPr>
                        <a:t>Commercial Operations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100" b="0" dirty="0">
                        <a:solidFill>
                          <a:schemeClr val="tx1"/>
                        </a:solidFill>
                      </a:endParaRPr>
                    </a:p>
                  </a:txBody>
                  <a:tcPr marT="91440" marB="91440" anchor="ctr"/>
                </a:tc>
                <a:extLst>
                  <a:ext uri="{0D108BD9-81ED-4DB2-BD59-A6C34878D82A}">
                    <a16:rowId xmlns:a16="http://schemas.microsoft.com/office/drawing/2014/main" val="10002"/>
                  </a:ext>
                </a:extLst>
              </a:tr>
              <a:tr h="462862">
                <a:tc>
                  <a:txBody>
                    <a:bodyPr/>
                    <a:lstStyle/>
                    <a:p>
                      <a:pPr algn="ctr"/>
                      <a:endParaRPr lang="en-US" sz="1100" b="1" i="0" u="none" strike="noStrike" kern="1200" dirty="0">
                        <a:solidFill>
                          <a:schemeClr val="dk1"/>
                        </a:solidFill>
                        <a:effectLst/>
                        <a:latin typeface="+mn-lt"/>
                        <a:ea typeface="+mn-ea"/>
                        <a:cs typeface="+mn-cs"/>
                        <a:hlinkClick r:id="rId3"/>
                      </a:endParaRPr>
                    </a:p>
                    <a:p>
                      <a:pPr algn="ctr"/>
                      <a:r>
                        <a:rPr lang="en-US" sz="1100" b="1" i="0" u="none" strike="noStrike" kern="1200" dirty="0">
                          <a:solidFill>
                            <a:schemeClr val="dk1"/>
                          </a:solidFill>
                          <a:effectLst/>
                          <a:latin typeface="+mn-lt"/>
                          <a:ea typeface="+mn-ea"/>
                          <a:cs typeface="+mn-cs"/>
                          <a:hlinkClick r:id="rId3"/>
                        </a:rPr>
                        <a:t>Load Profiling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100" b="0" dirty="0">
                        <a:solidFill>
                          <a:schemeClr val="tx1"/>
                        </a:solidFill>
                      </a:endParaRPr>
                    </a:p>
                  </a:txBody>
                  <a:tcPr marT="91440" marB="91440" anchor="ctr"/>
                </a:tc>
                <a:extLst>
                  <a:ext uri="{0D108BD9-81ED-4DB2-BD59-A6C34878D82A}">
                    <a16:rowId xmlns:a16="http://schemas.microsoft.com/office/drawing/2014/main" val="10003"/>
                  </a:ext>
                </a:extLst>
              </a:tr>
              <a:tr h="609599">
                <a:tc>
                  <a:txBody>
                    <a:bodyPr/>
                    <a:lstStyle/>
                    <a:p>
                      <a:pPr algn="ctr"/>
                      <a:endParaRPr lang="en-US" sz="1100" b="1" i="0" u="none" strike="noStrike" kern="1200" dirty="0">
                        <a:solidFill>
                          <a:schemeClr val="dk1"/>
                        </a:solidFill>
                        <a:effectLst/>
                        <a:latin typeface="+mn-lt"/>
                        <a:ea typeface="+mn-ea"/>
                        <a:cs typeface="+mn-cs"/>
                        <a:hlinkClick r:id="rId4"/>
                      </a:endParaRPr>
                    </a:p>
                    <a:p>
                      <a:pPr algn="ctr"/>
                      <a:r>
                        <a:rPr lang="en-US" sz="1100" b="1" i="0" u="none" strike="noStrike" kern="1200" dirty="0">
                          <a:solidFill>
                            <a:schemeClr val="dk1"/>
                          </a:solidFill>
                          <a:effectLst/>
                          <a:latin typeface="+mn-lt"/>
                          <a:ea typeface="+mn-ea"/>
                          <a:cs typeface="+mn-cs"/>
                          <a:hlinkClick r:id="rId4"/>
                        </a:rPr>
                        <a:t>Retail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for rules affecting the competitive retail electric market in Texas.</a:t>
                      </a:r>
                      <a:endParaRPr lang="en-US" sz="1100" b="0" dirty="0">
                        <a:solidFill>
                          <a:schemeClr val="tx1"/>
                        </a:solidFill>
                      </a:endParaRPr>
                    </a:p>
                  </a:txBody>
                  <a:tcPr marT="91440" marB="91440" anchor="ctr"/>
                </a:tc>
                <a:extLst>
                  <a:ext uri="{0D108BD9-81ED-4DB2-BD59-A6C34878D82A}">
                    <a16:rowId xmlns:a16="http://schemas.microsoft.com/office/drawing/2014/main"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rId5"/>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rId5"/>
                        </a:rPr>
                        <a:t>Texas Data Transport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a:t>
                      </a:r>
                      <a:r>
                        <a:rPr lang="en-US" sz="1100" b="0" i="0" kern="1200" dirty="0" err="1">
                          <a:solidFill>
                            <a:schemeClr val="dk1"/>
                          </a:solidFill>
                          <a:effectLst/>
                          <a:latin typeface="+mn-lt"/>
                          <a:ea typeface="+mn-ea"/>
                          <a:cs typeface="+mn-cs"/>
                        </a:rPr>
                        <a:t>ebXML</a:t>
                      </a:r>
                      <a:r>
                        <a:rPr lang="en-US" sz="1100" b="0" i="0" kern="1200" dirty="0">
                          <a:solidFill>
                            <a:schemeClr val="dk1"/>
                          </a:solidFill>
                          <a:effectLst/>
                          <a:latin typeface="+mn-lt"/>
                          <a:ea typeface="+mn-ea"/>
                          <a:cs typeface="+mn-cs"/>
                        </a:rPr>
                        <a:t> and digital certificates. </a:t>
                      </a:r>
                      <a:endParaRPr lang="en-US" sz="1100" b="0" u="none" dirty="0">
                        <a:solidFill>
                          <a:schemeClr val="tx1"/>
                        </a:solidFill>
                      </a:endParaRPr>
                    </a:p>
                  </a:txBody>
                  <a:tcPr marT="91440" marB="91440" anchor="ctr"/>
                </a:tc>
                <a:extLst>
                  <a:ext uri="{0D108BD9-81ED-4DB2-BD59-A6C34878D82A}">
                    <a16:rowId xmlns:a16="http://schemas.microsoft.com/office/drawing/2014/main"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rId6"/>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rId6"/>
                        </a:rPr>
                        <a:t>Texas Market Test Plan</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100" b="1" i="1" u="none" dirty="0">
                        <a:solidFill>
                          <a:srgbClr val="FF0000"/>
                        </a:solidFill>
                      </a:endParaRPr>
                    </a:p>
                  </a:txBody>
                  <a:tcPr marT="91440" marB="91440" anchor="ctr"/>
                </a:tc>
                <a:extLst>
                  <a:ext uri="{0D108BD9-81ED-4DB2-BD59-A6C34878D82A}">
                    <a16:rowId xmlns:a16="http://schemas.microsoft.com/office/drawing/2014/main"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rId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rId7"/>
                        </a:rPr>
                        <a:t>Texas SET Implementation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100" b="0" u="none" dirty="0">
                        <a:solidFill>
                          <a:schemeClr val="tx1"/>
                        </a:solidFill>
                      </a:endParaRPr>
                    </a:p>
                  </a:txBody>
                  <a:tcPr marT="91440" marB="91440" anchor="ctr"/>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367" y="4081318"/>
            <a:ext cx="1260487" cy="164433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367" y="1585019"/>
            <a:ext cx="1367563" cy="1725480"/>
          </a:xfrm>
          <a:prstGeom prst="rect">
            <a:avLst/>
          </a:prstGeom>
        </p:spPr>
      </p:pic>
    </p:spTree>
    <p:extLst>
      <p:ext uri="{BB962C8B-B14F-4D97-AF65-F5344CB8AC3E}">
        <p14:creationId xmlns:p14="http://schemas.microsoft.com/office/powerpoint/2010/main" val="358733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Hierarchy of Rules</a:t>
            </a:r>
          </a:p>
        </p:txBody>
      </p:sp>
      <p:sp>
        <p:nvSpPr>
          <p:cNvPr id="8" name="Bent Arrow 7"/>
          <p:cNvSpPr/>
          <p:nvPr/>
        </p:nvSpPr>
        <p:spPr>
          <a:xfrm flipV="1">
            <a:off x="1219200" y="250176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9" name="Bent Arrow 8"/>
          <p:cNvSpPr/>
          <p:nvPr/>
        </p:nvSpPr>
        <p:spPr>
          <a:xfrm flipV="1">
            <a:off x="2459224" y="4265544"/>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nvGrpSpPr>
          <p:cNvPr id="10" name="Group 9"/>
          <p:cNvGrpSpPr/>
          <p:nvPr/>
        </p:nvGrpSpPr>
        <p:grpSpPr>
          <a:xfrm>
            <a:off x="2057400" y="2687291"/>
            <a:ext cx="5562600" cy="1496943"/>
            <a:chOff x="1752600" y="3144491"/>
            <a:chExt cx="5562600" cy="1496943"/>
          </a:xfrm>
        </p:grpSpPr>
        <p:sp>
          <p:nvSpPr>
            <p:cNvPr id="11" name="Rounded Rectangle 10"/>
            <p:cNvSpPr/>
            <p:nvPr/>
          </p:nvSpPr>
          <p:spPr>
            <a:xfrm>
              <a:off x="1752600" y="3144491"/>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PUCT Substantive Rules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ln>
              <a:noFill/>
            </a:ln>
          </p:spPr>
        </p:pic>
      </p:grpSp>
      <p:grpSp>
        <p:nvGrpSpPr>
          <p:cNvPr id="5" name="Group 4"/>
          <p:cNvGrpSpPr/>
          <p:nvPr/>
        </p:nvGrpSpPr>
        <p:grpSpPr>
          <a:xfrm>
            <a:off x="838200" y="914400"/>
            <a:ext cx="5562600" cy="1496943"/>
            <a:chOff x="838200" y="914400"/>
            <a:chExt cx="5562600" cy="1496943"/>
          </a:xfrm>
        </p:grpSpPr>
        <p:sp>
          <p:nvSpPr>
            <p:cNvPr id="4" name="Rounded Rectangle 3"/>
            <p:cNvSpPr/>
            <p:nvPr/>
          </p:nvSpPr>
          <p:spPr>
            <a:xfrm>
              <a:off x="838200" y="914400"/>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Public Utility Regulatory Act (PURA)</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3295144" y="4460182"/>
            <a:ext cx="5562600" cy="1496943"/>
            <a:chOff x="3295144" y="4460182"/>
            <a:chExt cx="5562600" cy="1496943"/>
          </a:xfrm>
        </p:grpSpPr>
        <p:sp>
          <p:nvSpPr>
            <p:cNvPr id="6" name="Rounded Rectangle 5"/>
            <p:cNvSpPr/>
            <p:nvPr/>
          </p:nvSpPr>
          <p:spPr>
            <a:xfrm>
              <a:off x="3295144" y="4460182"/>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p:spPr>
        </p:pic>
      </p:grpSp>
    </p:spTree>
    <p:extLst>
      <p:ext uri="{BB962C8B-B14F-4D97-AF65-F5344CB8AC3E}">
        <p14:creationId xmlns:p14="http://schemas.microsoft.com/office/powerpoint/2010/main" val="330257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25"/>
                                      </p:to>
                                    </p:set>
                                    <p:animEffect filter="image" prLst="opacity: 0.25">
                                      <p:cBhvr rctx="IE">
                                        <p:cTn id="10" dur="indefinite"/>
                                        <p:tgtEl>
                                          <p:spTgt spid="10"/>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ERCOT Protocols </a:t>
            </a:r>
          </a:p>
        </p:txBody>
      </p:sp>
    </p:spTree>
    <p:extLst>
      <p:ext uri="{BB962C8B-B14F-4D97-AF65-F5344CB8AC3E}">
        <p14:creationId xmlns:p14="http://schemas.microsoft.com/office/powerpoint/2010/main" val="306675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ERCOT Protocols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81812"/>
            <a:ext cx="8686800" cy="5588508"/>
          </a:xfrm>
          <a:prstGeom prst="rect">
            <a:avLst/>
          </a:prstGeom>
        </p:spPr>
      </p:pic>
    </p:spTree>
    <p:extLst>
      <p:ext uri="{BB962C8B-B14F-4D97-AF65-F5344CB8AC3E}">
        <p14:creationId xmlns:p14="http://schemas.microsoft.com/office/powerpoint/2010/main" val="33995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04800" y="914400"/>
            <a:ext cx="8686800" cy="5410200"/>
          </a:xfrm>
        </p:spPr>
        <p:txBody>
          <a:bodyPr/>
          <a:lstStyle/>
          <a:p>
            <a:r>
              <a:rPr lang="en-US" dirty="0"/>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a:t>These Protocols outline the procedures and processes used by ERCOT and Market Participants for the orderly functioning of the ERCOT system and nodal market. </a:t>
            </a:r>
          </a:p>
          <a:p>
            <a:r>
              <a:rPr lang="x-none" b="1" dirty="0"/>
              <a:t>Market Participants, the Independent Market Monitor (IMM), and ERCOT </a:t>
            </a:r>
            <a:r>
              <a:rPr lang="x-none" b="1" dirty="0">
                <a:solidFill>
                  <a:srgbClr val="0070C0"/>
                </a:solidFill>
              </a:rPr>
              <a:t>shall </a:t>
            </a:r>
            <a:r>
              <a:rPr lang="x-none" b="1" dirty="0"/>
              <a:t>abide by these Protocols</a:t>
            </a:r>
            <a:r>
              <a:rPr lang="x-none" dirty="0"/>
              <a:t>. </a:t>
            </a:r>
            <a:endParaRPr lang="en-US" dirty="0"/>
          </a:p>
          <a:p>
            <a:endParaRPr lang="en-US" dirty="0"/>
          </a:p>
        </p:txBody>
      </p:sp>
      <p:sp>
        <p:nvSpPr>
          <p:cNvPr id="6" name="Text Placeholder 8">
            <a:extLst>
              <a:ext uri="{FF2B5EF4-FFF2-40B4-BE49-F238E27FC236}">
                <a16:creationId xmlns:a16="http://schemas.microsoft.com/office/drawing/2014/main" id="{2A643961-D82D-4CF2-9B1E-40690A41E439}"/>
              </a:ext>
            </a:extLst>
          </p:cNvPr>
          <p:cNvSpPr>
            <a:spLocks noGrp="1"/>
          </p:cNvSpPr>
          <p:nvPr>
            <p:ph type="body" sz="quarter" idx="13"/>
          </p:nvPr>
        </p:nvSpPr>
        <p:spPr/>
        <p:txBody>
          <a:bodyPr/>
          <a:lstStyle/>
          <a:p>
            <a:r>
              <a:rPr lang="en-US" dirty="0"/>
              <a:t>What Are ERCOT Protocols?</a:t>
            </a:r>
          </a:p>
        </p:txBody>
      </p:sp>
    </p:spTree>
    <p:extLst>
      <p:ext uri="{BB962C8B-B14F-4D97-AF65-F5344CB8AC3E}">
        <p14:creationId xmlns:p14="http://schemas.microsoft.com/office/powerpoint/2010/main" val="264926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Protocol Sections of Interest </a:t>
            </a:r>
          </a:p>
        </p:txBody>
      </p:sp>
      <p:sp>
        <p:nvSpPr>
          <p:cNvPr id="5" name="Rectangle 4">
            <a:extLst>
              <a:ext uri="{FF2B5EF4-FFF2-40B4-BE49-F238E27FC236}">
                <a16:creationId xmlns:a16="http://schemas.microsoft.com/office/drawing/2014/main" id="{594DF686-C5A9-4394-B23D-5EE44A231DB7}"/>
              </a:ext>
            </a:extLst>
          </p:cNvPr>
          <p:cNvSpPr/>
          <p:nvPr/>
        </p:nvSpPr>
        <p:spPr>
          <a:xfrm>
            <a:off x="443947" y="914400"/>
            <a:ext cx="4890053" cy="369332"/>
          </a:xfrm>
          <a:prstGeom prst="rect">
            <a:avLst/>
          </a:prstGeom>
        </p:spPr>
        <p:txBody>
          <a:bodyPr wrap="squar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2"/>
              </a:rPr>
              <a:t>Section 2: Definitions and Acronyms</a:t>
            </a:r>
            <a:r>
              <a:rPr lang="en-US" dirty="0">
                <a:solidFill>
                  <a:srgbClr val="000000"/>
                </a:solidFill>
                <a:latin typeface="Arial" panose="020B0604020202020204" pitchFamily="34" charset="0"/>
              </a:rPr>
              <a:t> </a:t>
            </a:r>
            <a:endParaRPr lang="en-US" dirty="0"/>
          </a:p>
        </p:txBody>
      </p:sp>
      <p:sp>
        <p:nvSpPr>
          <p:cNvPr id="6" name="Rectangle 5">
            <a:extLst>
              <a:ext uri="{FF2B5EF4-FFF2-40B4-BE49-F238E27FC236}">
                <a16:creationId xmlns:a16="http://schemas.microsoft.com/office/drawing/2014/main" id="{7B84C754-58BA-42C9-91AF-C58550846141}"/>
              </a:ext>
            </a:extLst>
          </p:cNvPr>
          <p:cNvSpPr/>
          <p:nvPr/>
        </p:nvSpPr>
        <p:spPr>
          <a:xfrm>
            <a:off x="443947" y="1447800"/>
            <a:ext cx="4128053" cy="369332"/>
          </a:xfrm>
          <a:prstGeom prst="rect">
            <a:avLst/>
          </a:prstGeom>
        </p:spPr>
        <p:txBody>
          <a:bodyPr wrap="none">
            <a:spAutoFit/>
          </a:bodyPr>
          <a:lstStyle/>
          <a:p>
            <a:pPr marL="285750" indent="-285750">
              <a:buFont typeface="Arial" panose="020B0604020202020204" pitchFamily="34" charset="0"/>
              <a:buChar char="•"/>
            </a:pPr>
            <a:r>
              <a:rPr lang="en-US" b="1" u="sng" dirty="0">
                <a:solidFill>
                  <a:srgbClr val="0079DB"/>
                </a:solidFill>
                <a:latin typeface="Arial" panose="020B0604020202020204" pitchFamily="34" charset="0"/>
                <a:hlinkClick r:id="rId3"/>
              </a:rPr>
              <a:t>Section 9: Settlement and Billing</a:t>
            </a:r>
            <a:r>
              <a:rPr lang="en-US" dirty="0">
                <a:solidFill>
                  <a:srgbClr val="000000"/>
                </a:solidFill>
                <a:latin typeface="Arial" panose="020B0604020202020204" pitchFamily="34" charset="0"/>
              </a:rPr>
              <a:t> </a:t>
            </a:r>
            <a:endParaRPr lang="en-US" dirty="0"/>
          </a:p>
        </p:txBody>
      </p:sp>
      <p:sp>
        <p:nvSpPr>
          <p:cNvPr id="7" name="Rectangle 6">
            <a:extLst>
              <a:ext uri="{FF2B5EF4-FFF2-40B4-BE49-F238E27FC236}">
                <a16:creationId xmlns:a16="http://schemas.microsoft.com/office/drawing/2014/main" id="{C53D0566-38D8-4D10-A9B5-A064E86C8F4A}"/>
              </a:ext>
            </a:extLst>
          </p:cNvPr>
          <p:cNvSpPr/>
          <p:nvPr/>
        </p:nvSpPr>
        <p:spPr>
          <a:xfrm>
            <a:off x="457200" y="3059668"/>
            <a:ext cx="4320413"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4"/>
              </a:rPr>
              <a:t>Section 15: Customer Registration</a:t>
            </a:r>
            <a:r>
              <a:rPr lang="en-US" dirty="0">
                <a:solidFill>
                  <a:srgbClr val="000000"/>
                </a:solidFill>
                <a:latin typeface="Arial" panose="020B0604020202020204" pitchFamily="34" charset="0"/>
              </a:rPr>
              <a:t> </a:t>
            </a:r>
            <a:endParaRPr lang="en-US" dirty="0"/>
          </a:p>
        </p:txBody>
      </p:sp>
      <p:sp>
        <p:nvSpPr>
          <p:cNvPr id="8" name="Rectangle 7">
            <a:extLst>
              <a:ext uri="{FF2B5EF4-FFF2-40B4-BE49-F238E27FC236}">
                <a16:creationId xmlns:a16="http://schemas.microsoft.com/office/drawing/2014/main" id="{58F48E98-211B-476C-B162-3F6F2897860A}"/>
              </a:ext>
            </a:extLst>
          </p:cNvPr>
          <p:cNvSpPr/>
          <p:nvPr/>
        </p:nvSpPr>
        <p:spPr>
          <a:xfrm>
            <a:off x="457200" y="1981200"/>
            <a:ext cx="2794355"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5"/>
              </a:rPr>
              <a:t>Section 10: Metering</a:t>
            </a:r>
            <a:r>
              <a:rPr lang="en-US" dirty="0">
                <a:solidFill>
                  <a:srgbClr val="000000"/>
                </a:solidFill>
                <a:latin typeface="Arial" panose="020B0604020202020204" pitchFamily="34" charset="0"/>
              </a:rPr>
              <a:t> </a:t>
            </a:r>
            <a:endParaRPr lang="en-US" dirty="0"/>
          </a:p>
        </p:txBody>
      </p:sp>
      <p:sp>
        <p:nvSpPr>
          <p:cNvPr id="9" name="Rectangle 8">
            <a:extLst>
              <a:ext uri="{FF2B5EF4-FFF2-40B4-BE49-F238E27FC236}">
                <a16:creationId xmlns:a16="http://schemas.microsoft.com/office/drawing/2014/main" id="{3E4AA473-5EA3-4E89-8F4C-57D7A4702697}"/>
              </a:ext>
            </a:extLst>
          </p:cNvPr>
          <p:cNvSpPr/>
          <p:nvPr/>
        </p:nvSpPr>
        <p:spPr>
          <a:xfrm>
            <a:off x="457200" y="3669268"/>
            <a:ext cx="3384260"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6"/>
              </a:rPr>
              <a:t>Section 18: Load Profiling</a:t>
            </a:r>
            <a:r>
              <a:rPr lang="en-US" dirty="0">
                <a:solidFill>
                  <a:srgbClr val="000000"/>
                </a:solidFill>
                <a:latin typeface="Arial" panose="020B0604020202020204" pitchFamily="34" charset="0"/>
              </a:rPr>
              <a:t> </a:t>
            </a:r>
            <a:endParaRPr lang="en-US" dirty="0"/>
          </a:p>
        </p:txBody>
      </p:sp>
      <p:sp>
        <p:nvSpPr>
          <p:cNvPr id="10" name="Rectangle 9">
            <a:extLst>
              <a:ext uri="{FF2B5EF4-FFF2-40B4-BE49-F238E27FC236}">
                <a16:creationId xmlns:a16="http://schemas.microsoft.com/office/drawing/2014/main" id="{1493A88C-F018-4B84-840C-3A26FFA53E1F}"/>
              </a:ext>
            </a:extLst>
          </p:cNvPr>
          <p:cNvSpPr/>
          <p:nvPr/>
        </p:nvSpPr>
        <p:spPr>
          <a:xfrm>
            <a:off x="457200" y="4202668"/>
            <a:ext cx="6019800" cy="369332"/>
          </a:xfrm>
          <a:prstGeom prst="rect">
            <a:avLst/>
          </a:prstGeom>
        </p:spPr>
        <p:txBody>
          <a:bodyPr wrap="squar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7"/>
              </a:rPr>
              <a:t>Section 19: Texas Standard Electronic Transaction</a:t>
            </a:r>
            <a:r>
              <a:rPr lang="en-US" dirty="0">
                <a:solidFill>
                  <a:srgbClr val="000000"/>
                </a:solidFill>
                <a:latin typeface="Arial" panose="020B0604020202020204" pitchFamily="34" charset="0"/>
              </a:rPr>
              <a:t> </a:t>
            </a:r>
            <a:endParaRPr lang="en-US" dirty="0"/>
          </a:p>
        </p:txBody>
      </p:sp>
      <p:sp>
        <p:nvSpPr>
          <p:cNvPr id="11" name="Rectangle 10">
            <a:extLst>
              <a:ext uri="{FF2B5EF4-FFF2-40B4-BE49-F238E27FC236}">
                <a16:creationId xmlns:a16="http://schemas.microsoft.com/office/drawing/2014/main" id="{C01B3250-A008-4808-9E10-F7DA15A972EB}"/>
              </a:ext>
            </a:extLst>
          </p:cNvPr>
          <p:cNvSpPr/>
          <p:nvPr/>
        </p:nvSpPr>
        <p:spPr>
          <a:xfrm>
            <a:off x="457200" y="4812268"/>
            <a:ext cx="4666662"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8"/>
              </a:rPr>
              <a:t>Section 21: Revision Request Process</a:t>
            </a:r>
            <a:endParaRPr lang="en-US" dirty="0"/>
          </a:p>
        </p:txBody>
      </p:sp>
      <p:sp>
        <p:nvSpPr>
          <p:cNvPr id="12" name="Rectangle 11">
            <a:extLst>
              <a:ext uri="{FF2B5EF4-FFF2-40B4-BE49-F238E27FC236}">
                <a16:creationId xmlns:a16="http://schemas.microsoft.com/office/drawing/2014/main" id="{A6CFCEF9-4F65-47DE-A4AB-FFC20E541262}"/>
              </a:ext>
            </a:extLst>
          </p:cNvPr>
          <p:cNvSpPr/>
          <p:nvPr/>
        </p:nvSpPr>
        <p:spPr>
          <a:xfrm>
            <a:off x="457200" y="5421868"/>
            <a:ext cx="6019800" cy="369332"/>
          </a:xfrm>
          <a:prstGeom prst="rect">
            <a:avLst/>
          </a:prstGeom>
        </p:spPr>
        <p:txBody>
          <a:bodyPr wrap="squar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9"/>
              </a:rPr>
              <a:t>Section 24: Retail Point to Point Communications</a:t>
            </a:r>
            <a:r>
              <a:rPr lang="en-US" dirty="0">
                <a:solidFill>
                  <a:srgbClr val="000000"/>
                </a:solidFill>
                <a:latin typeface="Arial" panose="020B0604020202020204" pitchFamily="34" charset="0"/>
              </a:rPr>
              <a:t> </a:t>
            </a:r>
            <a:endParaRPr lang="en-US" dirty="0"/>
          </a:p>
        </p:txBody>
      </p:sp>
      <p:sp>
        <p:nvSpPr>
          <p:cNvPr id="13" name="Rectangle 12">
            <a:extLst>
              <a:ext uri="{FF2B5EF4-FFF2-40B4-BE49-F238E27FC236}">
                <a16:creationId xmlns:a16="http://schemas.microsoft.com/office/drawing/2014/main" id="{6AADD6B2-468E-4C41-9DBD-E0E1D12FCB41}"/>
              </a:ext>
            </a:extLst>
          </p:cNvPr>
          <p:cNvSpPr/>
          <p:nvPr/>
        </p:nvSpPr>
        <p:spPr>
          <a:xfrm>
            <a:off x="457200" y="2526268"/>
            <a:ext cx="4794902" cy="369332"/>
          </a:xfrm>
          <a:prstGeom prst="rect">
            <a:avLst/>
          </a:prstGeom>
        </p:spPr>
        <p:txBody>
          <a:bodyPr wrap="none">
            <a:spAutoFit/>
          </a:bodyPr>
          <a:lstStyle/>
          <a:p>
            <a:pPr marL="285750" indent="-285750">
              <a:buFont typeface="Arial" panose="020B0604020202020204" pitchFamily="34" charset="0"/>
              <a:buChar char="•"/>
            </a:pPr>
            <a:r>
              <a:rPr lang="en-US" b="1" dirty="0">
                <a:solidFill>
                  <a:srgbClr val="0079DB"/>
                </a:solidFill>
                <a:latin typeface="Arial" panose="020B0604020202020204" pitchFamily="34" charset="0"/>
                <a:hlinkClick r:id="rId10"/>
              </a:rPr>
              <a:t>Section 12: Market Information System</a:t>
            </a:r>
            <a:r>
              <a:rPr lang="en-US" dirty="0">
                <a:solidFill>
                  <a:srgbClr val="000000"/>
                </a:solidFill>
                <a:latin typeface="Arial" panose="020B0604020202020204" pitchFamily="34" charset="0"/>
              </a:rPr>
              <a:t> </a:t>
            </a:r>
            <a:endParaRPr lang="en-US" dirty="0"/>
          </a:p>
        </p:txBody>
      </p:sp>
      <p:sp>
        <p:nvSpPr>
          <p:cNvPr id="14" name="Rectangle 13">
            <a:extLst>
              <a:ext uri="{FF2B5EF4-FFF2-40B4-BE49-F238E27FC236}">
                <a16:creationId xmlns:a16="http://schemas.microsoft.com/office/drawing/2014/main" id="{64171B2D-8BEB-4D70-9245-70D6930475FF}"/>
              </a:ext>
            </a:extLst>
          </p:cNvPr>
          <p:cNvSpPr/>
          <p:nvPr/>
        </p:nvSpPr>
        <p:spPr>
          <a:xfrm>
            <a:off x="457200" y="5994737"/>
            <a:ext cx="5562600" cy="369332"/>
          </a:xfrm>
          <a:prstGeom prst="rect">
            <a:avLst/>
          </a:prstGeom>
        </p:spPr>
        <p:txBody>
          <a:bodyPr wrap="square">
            <a:spAutoFit/>
          </a:bodyPr>
          <a:lstStyle/>
          <a:p>
            <a:pPr marL="285750" indent="-285750">
              <a:buFont typeface="Arial" panose="020B0604020202020204" pitchFamily="34" charset="0"/>
              <a:buChar char="•"/>
            </a:pPr>
            <a:r>
              <a:rPr lang="en-US" b="1" dirty="0">
                <a:hlinkClick r:id="rId11"/>
              </a:rPr>
              <a:t>http://ercot.com/mktrules/nprotocols/current</a:t>
            </a:r>
            <a:r>
              <a:rPr lang="en-US" b="1" dirty="0"/>
              <a:t> </a:t>
            </a:r>
          </a:p>
        </p:txBody>
      </p:sp>
      <p:pic>
        <p:nvPicPr>
          <p:cNvPr id="15" name="Picture 14">
            <a:extLst>
              <a:ext uri="{FF2B5EF4-FFF2-40B4-BE49-F238E27FC236}">
                <a16:creationId xmlns:a16="http://schemas.microsoft.com/office/drawing/2014/main" id="{BCD4245D-5F98-4D0B-8F0A-72B6B205BE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07619" y="4318860"/>
            <a:ext cx="1367563" cy="1725480"/>
          </a:xfrm>
          <a:prstGeom prst="rect">
            <a:avLst/>
          </a:prstGeom>
        </p:spPr>
      </p:pic>
      <p:pic>
        <p:nvPicPr>
          <p:cNvPr id="16" name="Picture 15">
            <a:extLst>
              <a:ext uri="{FF2B5EF4-FFF2-40B4-BE49-F238E27FC236}">
                <a16:creationId xmlns:a16="http://schemas.microsoft.com/office/drawing/2014/main" id="{EBD6C950-32B9-403A-842A-39248F79C68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9400" y="914400"/>
            <a:ext cx="1260487" cy="1644330"/>
          </a:xfrm>
          <a:prstGeom prst="rect">
            <a:avLst/>
          </a:prstGeom>
        </p:spPr>
      </p:pic>
      <p:pic>
        <p:nvPicPr>
          <p:cNvPr id="17" name="Picture 16">
            <a:extLst>
              <a:ext uri="{FF2B5EF4-FFF2-40B4-BE49-F238E27FC236}">
                <a16:creationId xmlns:a16="http://schemas.microsoft.com/office/drawing/2014/main" id="{E44AC933-FB9B-4375-A023-063EB39274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9800" y="2803843"/>
            <a:ext cx="2743200" cy="1432844"/>
          </a:xfrm>
          <a:prstGeom prst="rect">
            <a:avLst/>
          </a:prstGeom>
        </p:spPr>
      </p:pic>
    </p:spTree>
    <p:extLst>
      <p:ext uri="{BB962C8B-B14F-4D97-AF65-F5344CB8AC3E}">
        <p14:creationId xmlns:p14="http://schemas.microsoft.com/office/powerpoint/2010/main" val="311150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04800" y="1219200"/>
            <a:ext cx="8686800" cy="4929354"/>
          </a:xfrm>
        </p:spPr>
        <p:txBody>
          <a:bodyPr/>
          <a:lstStyle/>
          <a:p>
            <a:r>
              <a:rPr lang="en-US" sz="2200" dirty="0"/>
              <a:t>This section provides Market Participants and ERCOT with the market rules and transactional timing when operating in ERCOT’s Retail Electric Market and providing Customer Choice, for example:   </a:t>
            </a:r>
          </a:p>
          <a:p>
            <a:pPr lvl="1"/>
            <a:r>
              <a:rPr lang="en-US" sz="2000" dirty="0"/>
              <a:t>ERCOT </a:t>
            </a:r>
            <a:r>
              <a:rPr lang="en-US" sz="2000" b="1" dirty="0">
                <a:solidFill>
                  <a:srgbClr val="0070C0"/>
                </a:solidFill>
              </a:rPr>
              <a:t>shall</a:t>
            </a:r>
            <a:r>
              <a:rPr lang="en-US" sz="2000" dirty="0"/>
              <a:t> maintain a registration database of all metered and unmetered Electric Service Identifiers (ESI IDs) in Texas for Customer Choice.</a:t>
            </a:r>
          </a:p>
          <a:p>
            <a:pPr lvl="1"/>
            <a:r>
              <a:rPr lang="en-US" sz="2000" dirty="0"/>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a:t>All CRs with Customers in Texas, whether operating inside the ERCOT Region or not, </a:t>
            </a:r>
            <a:r>
              <a:rPr lang="en-US" sz="2000" b="1" dirty="0">
                <a:solidFill>
                  <a:srgbClr val="0070C0"/>
                </a:solidFill>
              </a:rPr>
              <a:t>shall</a:t>
            </a:r>
            <a:r>
              <a:rPr lang="en-US" sz="2000" dirty="0">
                <a:solidFill>
                  <a:srgbClr val="0070C0"/>
                </a:solidFill>
              </a:rPr>
              <a:t> </a:t>
            </a:r>
            <a:r>
              <a:rPr lang="en-US" sz="2000" dirty="0"/>
              <a:t>be required to register their Customers in accordance with this Section. </a:t>
            </a:r>
          </a:p>
          <a:p>
            <a:pPr lvl="1"/>
            <a:endParaRPr lang="en-US" sz="2000" dirty="0"/>
          </a:p>
          <a:p>
            <a:pPr lvl="1"/>
            <a:endParaRPr lang="en-US" dirty="0"/>
          </a:p>
          <a:p>
            <a:pPr lvl="1"/>
            <a:endParaRPr lang="en-US" dirty="0"/>
          </a:p>
          <a:p>
            <a:pPr lvl="1"/>
            <a:endParaRPr lang="en-US" dirty="0"/>
          </a:p>
        </p:txBody>
      </p:sp>
      <p:sp>
        <p:nvSpPr>
          <p:cNvPr id="10" name="Text Placeholder 9"/>
          <p:cNvSpPr>
            <a:spLocks noGrp="1"/>
          </p:cNvSpPr>
          <p:nvPr>
            <p:ph type="body" sz="quarter" idx="13"/>
          </p:nvPr>
        </p:nvSpPr>
        <p:spPr/>
        <p:txBody>
          <a:bodyPr/>
          <a:lstStyle/>
          <a:p>
            <a:r>
              <a:rPr lang="en-US" dirty="0"/>
              <a:t>ERCOT Protocol Section 15 </a:t>
            </a:r>
          </a:p>
        </p:txBody>
      </p:sp>
      <p:sp>
        <p:nvSpPr>
          <p:cNvPr id="3" name="Text Placeholder 2">
            <a:extLst>
              <a:ext uri="{FF2B5EF4-FFF2-40B4-BE49-F238E27FC236}">
                <a16:creationId xmlns:a16="http://schemas.microsoft.com/office/drawing/2014/main" id="{59C7B159-FD2A-42F7-96A2-CDB20783BBFB}"/>
              </a:ext>
            </a:extLst>
          </p:cNvPr>
          <p:cNvSpPr>
            <a:spLocks noGrp="1"/>
          </p:cNvSpPr>
          <p:nvPr>
            <p:ph type="body" sz="quarter" idx="12"/>
          </p:nvPr>
        </p:nvSpPr>
        <p:spPr/>
        <p:txBody>
          <a:bodyPr/>
          <a:lstStyle/>
          <a:p>
            <a:r>
              <a:rPr lang="en-US" dirty="0"/>
              <a:t>Customer Registration </a:t>
            </a:r>
          </a:p>
        </p:txBody>
      </p:sp>
    </p:spTree>
    <p:extLst>
      <p:ext uri="{BB962C8B-B14F-4D97-AF65-F5344CB8AC3E}">
        <p14:creationId xmlns:p14="http://schemas.microsoft.com/office/powerpoint/2010/main" val="16017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91643D-802F-4059-A12D-F0FC1AC3AF93}"/>
              </a:ext>
            </a:extLst>
          </p:cNvPr>
          <p:cNvSpPr>
            <a:spLocks noGrp="1"/>
          </p:cNvSpPr>
          <p:nvPr>
            <p:ph sz="quarter" idx="10"/>
          </p:nvPr>
        </p:nvSpPr>
        <p:spPr>
          <a:xfrm>
            <a:off x="304800" y="685800"/>
            <a:ext cx="8535924" cy="5943600"/>
          </a:xfrm>
        </p:spPr>
        <p:txBody>
          <a:bodyPr/>
          <a:lstStyle/>
          <a:p>
            <a:r>
              <a:rPr lang="en-US" sz="1500" b="1" dirty="0"/>
              <a:t>Section 15.1.1 		</a:t>
            </a:r>
            <a:r>
              <a:rPr lang="en-US" sz="1500" dirty="0"/>
              <a:t>Customer Switch of Competitive Retailer </a:t>
            </a:r>
          </a:p>
          <a:p>
            <a:r>
              <a:rPr lang="en-US" sz="1500" b="1" dirty="0"/>
              <a:t>Section 15.1.2</a:t>
            </a:r>
            <a:r>
              <a:rPr lang="en-US" sz="1500" dirty="0"/>
              <a:t>		Response Transaction from ERCOT</a:t>
            </a:r>
          </a:p>
          <a:p>
            <a:r>
              <a:rPr lang="en-US" sz="1500" b="1" dirty="0"/>
              <a:t>Section 15.1.3</a:t>
            </a:r>
            <a:r>
              <a:rPr lang="en-US" sz="1500" dirty="0"/>
              <a:t>		Transition Process, includes Mass Transition and Acquisition(s)</a:t>
            </a:r>
          </a:p>
          <a:p>
            <a:r>
              <a:rPr lang="en-US" sz="1500" b="1" dirty="0"/>
              <a:t>Section 15.1.4 </a:t>
            </a:r>
            <a:r>
              <a:rPr lang="en-US" sz="1500" dirty="0"/>
              <a:t>		Move-In (No Construction)</a:t>
            </a:r>
          </a:p>
          <a:p>
            <a:r>
              <a:rPr lang="en-US" sz="1500" b="1" dirty="0"/>
              <a:t>Section 15.1.5 </a:t>
            </a:r>
            <a:r>
              <a:rPr lang="en-US" sz="1500" dirty="0"/>
              <a:t>		Service Termination </a:t>
            </a:r>
            <a:r>
              <a:rPr lang="en-US" sz="1500" i="1" dirty="0"/>
              <a:t>aka</a:t>
            </a:r>
            <a:r>
              <a:rPr lang="en-US" sz="1500" dirty="0"/>
              <a:t> “Move-Out”  </a:t>
            </a:r>
          </a:p>
          <a:p>
            <a:r>
              <a:rPr lang="en-US" sz="1500" b="1" dirty="0"/>
              <a:t>Section 15.1.6 	</a:t>
            </a:r>
            <a:r>
              <a:rPr lang="en-US" sz="1500" dirty="0"/>
              <a:t>	Concurrent Processing </a:t>
            </a:r>
            <a:r>
              <a:rPr lang="en-US" sz="1500" i="1" dirty="0"/>
              <a:t>aka</a:t>
            </a:r>
            <a:r>
              <a:rPr lang="en-US" sz="1500" dirty="0"/>
              <a:t> Solution to Staking Logic</a:t>
            </a:r>
          </a:p>
          <a:p>
            <a:r>
              <a:rPr lang="en-US" sz="1500" b="1" dirty="0"/>
              <a:t>Section 15.1.7 </a:t>
            </a:r>
            <a:r>
              <a:rPr lang="en-US" sz="1500" dirty="0"/>
              <a:t>		Move-In or Move-Out Date Change </a:t>
            </a:r>
          </a:p>
          <a:p>
            <a:r>
              <a:rPr lang="en-US" sz="1500" b="1" dirty="0"/>
              <a:t>Section 15.1.8 </a:t>
            </a:r>
            <a:r>
              <a:rPr lang="en-US" sz="1500" dirty="0"/>
              <a:t>		Cancellation of Registration Transaction</a:t>
            </a:r>
          </a:p>
          <a:p>
            <a:r>
              <a:rPr lang="en-US" sz="1500" b="1" dirty="0"/>
              <a:t>Section 15.1.9 </a:t>
            </a:r>
            <a:r>
              <a:rPr lang="en-US" sz="1500" dirty="0"/>
              <a:t>		Continuous Service Agreement (CSA CR) Processing</a:t>
            </a:r>
          </a:p>
          <a:p>
            <a:r>
              <a:rPr lang="en-US" sz="1500" b="1" dirty="0"/>
              <a:t>Section 15.1.10 </a:t>
            </a:r>
            <a:r>
              <a:rPr lang="en-US" sz="1500" dirty="0"/>
              <a:t>		CSA CR Processing in MOU or EC Service Territory </a:t>
            </a:r>
          </a:p>
          <a:p>
            <a:r>
              <a:rPr lang="en-US" sz="1500" b="1" dirty="0"/>
              <a:t>Section 15.2</a:t>
            </a:r>
            <a:r>
              <a:rPr lang="en-US" sz="1500" dirty="0"/>
              <a:t>		Database Queries </a:t>
            </a:r>
          </a:p>
          <a:p>
            <a:r>
              <a:rPr lang="en-US" sz="1500" b="1" dirty="0"/>
              <a:t>Section 15.3</a:t>
            </a:r>
            <a:r>
              <a:rPr lang="en-US" sz="1500" dirty="0"/>
              <a:t>		Monthly Meter Reads </a:t>
            </a:r>
          </a:p>
          <a:p>
            <a:r>
              <a:rPr lang="en-US" sz="1500" b="1" dirty="0"/>
              <a:t>Section 15.4 </a:t>
            </a:r>
            <a:r>
              <a:rPr lang="en-US" sz="1500" dirty="0"/>
              <a:t>		Electric Service Identifier (ESI ID) and ESI ID Formatting </a:t>
            </a:r>
          </a:p>
          <a:p>
            <a:endParaRPr lang="en-US" sz="1600" dirty="0"/>
          </a:p>
          <a:p>
            <a:endParaRPr lang="en-US" sz="1800" dirty="0"/>
          </a:p>
          <a:p>
            <a:endParaRPr lang="en-US" sz="1800" dirty="0"/>
          </a:p>
          <a:p>
            <a:r>
              <a:rPr lang="en-US" sz="1800" dirty="0"/>
              <a:t>	</a:t>
            </a:r>
          </a:p>
        </p:txBody>
      </p:sp>
      <p:sp>
        <p:nvSpPr>
          <p:cNvPr id="3" name="Text Placeholder 2">
            <a:extLst>
              <a:ext uri="{FF2B5EF4-FFF2-40B4-BE49-F238E27FC236}">
                <a16:creationId xmlns:a16="http://schemas.microsoft.com/office/drawing/2014/main" id="{BA24791B-0B04-44F9-9EF2-1BAEB6D53803}"/>
              </a:ext>
            </a:extLst>
          </p:cNvPr>
          <p:cNvSpPr>
            <a:spLocks noGrp="1"/>
          </p:cNvSpPr>
          <p:nvPr>
            <p:ph type="body" sz="quarter" idx="13"/>
          </p:nvPr>
        </p:nvSpPr>
        <p:spPr>
          <a:xfrm>
            <a:off x="296333" y="76200"/>
            <a:ext cx="7680960" cy="530352"/>
          </a:xfrm>
        </p:spPr>
        <p:txBody>
          <a:bodyPr/>
          <a:lstStyle/>
          <a:p>
            <a:r>
              <a:rPr lang="en-US" dirty="0"/>
              <a:t>ERCOT Protocol Section 15 </a:t>
            </a:r>
          </a:p>
        </p:txBody>
      </p:sp>
    </p:spTree>
    <p:extLst>
      <p:ext uri="{BB962C8B-B14F-4D97-AF65-F5344CB8AC3E}">
        <p14:creationId xmlns:p14="http://schemas.microsoft.com/office/powerpoint/2010/main" val="183950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04800" y="1219200"/>
            <a:ext cx="8686800" cy="4929354"/>
          </a:xfrm>
        </p:spPr>
        <p:txBody>
          <a:bodyPr/>
          <a:lstStyle/>
          <a:p>
            <a:r>
              <a:rPr lang="en-US" dirty="0"/>
              <a:t>Provides the mechanism that enables and facilitates the retail business processes in the deregulated Texas electric market.  The Texas SET Implementation Guides </a:t>
            </a:r>
            <a:r>
              <a:rPr lang="en-US" b="1" dirty="0">
                <a:solidFill>
                  <a:srgbClr val="0070C0"/>
                </a:solidFill>
              </a:rPr>
              <a:t>shall</a:t>
            </a:r>
            <a:r>
              <a:rPr lang="en-US" dirty="0"/>
              <a:t> serve as the standard for the applicable TX SETs among all Market Participants and ERCOT.</a:t>
            </a:r>
          </a:p>
          <a:p>
            <a:r>
              <a:rPr lang="en-US" dirty="0"/>
              <a:t>This Section shall cover:</a:t>
            </a:r>
          </a:p>
          <a:p>
            <a:pPr lvl="1"/>
            <a:r>
              <a:rPr lang="en-US" sz="2000" dirty="0"/>
              <a:t>Transactions between Transmission and/or Distribution Service Providers (TDSPs) (refers to all TDSPs unless otherwise specified), Competitive Retailers (CRs) and ERCOT;</a:t>
            </a:r>
          </a:p>
          <a:p>
            <a:pPr lvl="1"/>
            <a:r>
              <a:rPr lang="en-US" sz="2000" dirty="0"/>
              <a:t>Technical Advisory Committee (TAC) subcommittee and ERCOT responsibilities; and</a:t>
            </a:r>
          </a:p>
          <a:p>
            <a:pPr lvl="1"/>
            <a:r>
              <a:rPr lang="en-US" sz="2000" dirty="0"/>
              <a:t>Texas SET Change Control process.</a:t>
            </a:r>
          </a:p>
          <a:p>
            <a:pPr lvl="1"/>
            <a:endParaRPr lang="en-US" sz="2000" dirty="0"/>
          </a:p>
          <a:p>
            <a:pPr lvl="1"/>
            <a:endParaRPr lang="en-US" dirty="0"/>
          </a:p>
          <a:p>
            <a:pPr lvl="1"/>
            <a:endParaRPr lang="en-US" dirty="0"/>
          </a:p>
          <a:p>
            <a:pPr lvl="1"/>
            <a:endParaRPr lang="en-US" dirty="0"/>
          </a:p>
        </p:txBody>
      </p:sp>
      <p:sp>
        <p:nvSpPr>
          <p:cNvPr id="10" name="Text Placeholder 9"/>
          <p:cNvSpPr>
            <a:spLocks noGrp="1"/>
          </p:cNvSpPr>
          <p:nvPr>
            <p:ph type="body" sz="quarter" idx="13"/>
          </p:nvPr>
        </p:nvSpPr>
        <p:spPr/>
        <p:txBody>
          <a:bodyPr/>
          <a:lstStyle/>
          <a:p>
            <a:r>
              <a:rPr lang="en-US" dirty="0"/>
              <a:t>ERCOT Protocol Section 19 </a:t>
            </a:r>
          </a:p>
        </p:txBody>
      </p:sp>
      <p:sp>
        <p:nvSpPr>
          <p:cNvPr id="3" name="Text Placeholder 2">
            <a:extLst>
              <a:ext uri="{FF2B5EF4-FFF2-40B4-BE49-F238E27FC236}">
                <a16:creationId xmlns:a16="http://schemas.microsoft.com/office/drawing/2014/main" id="{59C7B159-FD2A-42F7-96A2-CDB20783BBFB}"/>
              </a:ext>
            </a:extLst>
          </p:cNvPr>
          <p:cNvSpPr>
            <a:spLocks noGrp="1"/>
          </p:cNvSpPr>
          <p:nvPr>
            <p:ph type="body" sz="quarter" idx="12"/>
          </p:nvPr>
        </p:nvSpPr>
        <p:spPr/>
        <p:txBody>
          <a:bodyPr/>
          <a:lstStyle/>
          <a:p>
            <a:r>
              <a:rPr lang="en-US" dirty="0"/>
              <a:t>Texas Standard Electronic Transactions (TX SETs) </a:t>
            </a:r>
          </a:p>
        </p:txBody>
      </p:sp>
    </p:spTree>
    <p:extLst>
      <p:ext uri="{BB962C8B-B14F-4D97-AF65-F5344CB8AC3E}">
        <p14:creationId xmlns:p14="http://schemas.microsoft.com/office/powerpoint/2010/main" val="4262977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Chapter Slide">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BD0E6C23-0ECA-4B7B-967A-3FAB7F333217}"/>
    </a:ext>
  </a:extLst>
</a:theme>
</file>

<file path=ppt/theme/theme2.xml><?xml version="1.0" encoding="utf-8"?>
<a:theme xmlns:a="http://schemas.openxmlformats.org/drawingml/2006/main" name="Aqua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5769C7A4-B4C3-4FCB-BC2B-BD7038D26241}"/>
    </a:ext>
  </a:extLst>
</a:theme>
</file>

<file path=ppt/theme/theme3.xml><?xml version="1.0" encoding="utf-8"?>
<a:theme xmlns:a="http://schemas.openxmlformats.org/drawingml/2006/main" name="Grey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2360C25B-9292-4807-A4A8-B6C68431DADF}"/>
    </a:ext>
  </a:extLst>
</a:theme>
</file>

<file path=ppt/theme/theme4.xml><?xml version="1.0" encoding="utf-8"?>
<a:theme xmlns:a="http://schemas.openxmlformats.org/drawingml/2006/main" name="Custom Design">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9AE0ECE7-B76F-428B-8BD8-CA18E5E56C38}"/>
    </a:ext>
  </a:extLst>
</a:theme>
</file>

<file path=ppt/theme/theme5.xml><?xml version="1.0" encoding="utf-8"?>
<a:theme xmlns:a="http://schemas.openxmlformats.org/drawingml/2006/main" name="1_Grey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EMT Template_v05-2016</Template>
  <TotalTime>487</TotalTime>
  <Words>819</Words>
  <Application>Microsoft Office PowerPoint</Application>
  <PresentationFormat>On-screen Show (4:3)</PresentationFormat>
  <Paragraphs>155</Paragraphs>
  <Slides>16</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16</vt:i4>
      </vt:variant>
    </vt:vector>
  </HeadingPairs>
  <TitlesOfParts>
    <vt:vector size="24" baseType="lpstr">
      <vt:lpstr>Arial</vt:lpstr>
      <vt:lpstr>Calibri</vt:lpstr>
      <vt:lpstr>Wingdings</vt:lpstr>
      <vt:lpstr>Chapter Slide</vt:lpstr>
      <vt:lpstr>Aqua Banner</vt:lpstr>
      <vt:lpstr>Grey Banner</vt:lpstr>
      <vt:lpstr>Custom Design</vt:lpstr>
      <vt:lpstr>1_Grey Banner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Kathy D.</dc:creator>
  <cp:lastModifiedBy>Scott, Kathy D.</cp:lastModifiedBy>
  <cp:revision>35</cp:revision>
  <cp:lastPrinted>2016-03-01T14:32:29Z</cp:lastPrinted>
  <dcterms:created xsi:type="dcterms:W3CDTF">2018-02-21T03:16:52Z</dcterms:created>
  <dcterms:modified xsi:type="dcterms:W3CDTF">2018-03-01T19:58:38Z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