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6" r:id="rId9"/>
    <p:sldId id="263" r:id="rId10"/>
    <p:sldId id="265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9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923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98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7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white@ercot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8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ERCOT EMS Working Group</a:t>
            </a:r>
          </a:p>
          <a:p>
            <a:endParaRPr lang="en-US" dirty="0"/>
          </a:p>
          <a:p>
            <a:r>
              <a:rPr lang="en-US" dirty="0" smtClean="0"/>
              <a:t>Steve White</a:t>
            </a:r>
            <a:endParaRPr lang="en-US" dirty="0"/>
          </a:p>
          <a:p>
            <a:r>
              <a:rPr lang="en-US" dirty="0" smtClean="0"/>
              <a:t>Director, IT Operations Support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June 7,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066"/>
          </a:xfrm>
        </p:spPr>
        <p:txBody>
          <a:bodyPr/>
          <a:lstStyle/>
          <a:p>
            <a:r>
              <a:rPr lang="en-US" dirty="0" smtClean="0"/>
              <a:t>ERCOT EMS </a:t>
            </a:r>
            <a:r>
              <a:rPr lang="en-US" dirty="0"/>
              <a:t>Working Group - Overview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84582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Established EMS Working Group under ERCOT “Other Groups”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Provide </a:t>
            </a:r>
            <a:r>
              <a:rPr lang="en-US" sz="2400" dirty="0"/>
              <a:t>a forum to share experiences with EMS changes such as upgrades, cutover experiences and cyber security practices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Identify </a:t>
            </a:r>
            <a:r>
              <a:rPr lang="en-US" sz="2400" dirty="0"/>
              <a:t>and share best practices in </a:t>
            </a:r>
            <a:r>
              <a:rPr lang="en-US" sz="2400" dirty="0" smtClean="0"/>
              <a:t>areas </a:t>
            </a:r>
            <a:r>
              <a:rPr lang="en-US" sz="2400" dirty="0"/>
              <a:t>of EMS </a:t>
            </a:r>
            <a:r>
              <a:rPr lang="en-US" sz="2400" dirty="0" smtClean="0"/>
              <a:t>Software</a:t>
            </a:r>
            <a:r>
              <a:rPr lang="en-US" sz="2400" dirty="0"/>
              <a:t>, Hardware, Networking, Change Management, </a:t>
            </a:r>
            <a:r>
              <a:rPr lang="en-US" sz="2400" dirty="0" smtClean="0"/>
              <a:t>NERC Requirements, Operational Support Models and Situational Awareness for EMS Systems.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Review of ERCOT Region and NERC EMS Events and </a:t>
            </a:r>
            <a:r>
              <a:rPr lang="en-US" sz="2400" dirty="0"/>
              <a:t>L</a:t>
            </a:r>
            <a:r>
              <a:rPr lang="en-US" sz="2400" dirty="0" smtClean="0"/>
              <a:t>essons Learned</a:t>
            </a:r>
          </a:p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066"/>
          </a:xfrm>
        </p:spPr>
        <p:txBody>
          <a:bodyPr/>
          <a:lstStyle/>
          <a:p>
            <a:r>
              <a:rPr lang="en-US" dirty="0" smtClean="0"/>
              <a:t>ERCOT EMS </a:t>
            </a:r>
            <a:r>
              <a:rPr lang="en-US" dirty="0"/>
              <a:t>Working Group </a:t>
            </a:r>
            <a:r>
              <a:rPr lang="en-US" dirty="0" smtClean="0"/>
              <a:t>– Work Items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758748"/>
            <a:ext cx="8305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Risk Mitigation for Losing EMS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Review</a:t>
            </a:r>
            <a:r>
              <a:rPr lang="en-US" sz="2400" dirty="0"/>
              <a:t> </a:t>
            </a:r>
            <a:r>
              <a:rPr lang="en-US" sz="2400" dirty="0" smtClean="0"/>
              <a:t>of NERC Whitepaper 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NERC Presentation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TOP 010-1/ IRO 018 Best Practices</a:t>
            </a:r>
            <a:endParaRPr lang="en-US" sz="2400" dirty="0"/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Real-time </a:t>
            </a:r>
            <a:r>
              <a:rPr lang="en-US" sz="2400" dirty="0"/>
              <a:t>Reliability Monitoring and Analysis </a:t>
            </a:r>
            <a:r>
              <a:rPr lang="en-US" sz="2400" dirty="0" smtClean="0"/>
              <a:t>       Capabilities</a:t>
            </a:r>
            <a:endParaRPr lang="en-US" sz="2400" dirty="0"/>
          </a:p>
          <a:p>
            <a:pPr lvl="1"/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Review Published NERC EMSWG Lessons Learned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/>
              <a:t> LL180 “Back Office EMS Support Tools Impact Real-Time Situational Awareness</a:t>
            </a:r>
            <a:r>
              <a:rPr lang="en-US" sz="2400" dirty="0" smtClean="0"/>
              <a:t>”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sz="2400" dirty="0"/>
              <a:t>LL186 “Loss of Substation Data Circuits to SCADA”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92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066"/>
          </a:xfrm>
        </p:spPr>
        <p:txBody>
          <a:bodyPr/>
          <a:lstStyle/>
          <a:p>
            <a:r>
              <a:rPr lang="en-US" dirty="0" smtClean="0"/>
              <a:t>ERCOT EMS </a:t>
            </a:r>
            <a:r>
              <a:rPr lang="en-US" dirty="0"/>
              <a:t>Working Group - Status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2192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Regular </a:t>
            </a:r>
            <a:r>
              <a:rPr lang="en-US" sz="2400" dirty="0" smtClean="0"/>
              <a:t>scheduled conference calls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One Annual Face to Face</a:t>
            </a:r>
            <a:endParaRPr lang="en-US" sz="2400" dirty="0"/>
          </a:p>
          <a:p>
            <a:pPr lvl="1"/>
            <a:r>
              <a:rPr lang="en-US" sz="2400" dirty="0"/>
              <a:t>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ERCOT EMS Situational Awareness Work Shop</a:t>
            </a:r>
          </a:p>
          <a:p>
            <a:pPr lvl="1"/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Promote EMS Conferences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/>
              <a:t>NERC EMSWG Situational </a:t>
            </a:r>
            <a:r>
              <a:rPr lang="en-US" sz="2400" dirty="0" smtClean="0"/>
              <a:t>Awareness </a:t>
            </a:r>
            <a:r>
              <a:rPr lang="en-US" sz="2400" dirty="0"/>
              <a:t>Conference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EMMOS (Energy </a:t>
            </a:r>
            <a:r>
              <a:rPr lang="en-US" sz="2400" dirty="0"/>
              <a:t>Management and Market </a:t>
            </a:r>
            <a:r>
              <a:rPr lang="en-US" sz="2400" dirty="0" smtClean="0"/>
              <a:t>Operations) Conference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714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5066"/>
          </a:xfrm>
        </p:spPr>
        <p:txBody>
          <a:bodyPr/>
          <a:lstStyle/>
          <a:p>
            <a:r>
              <a:rPr lang="en-US" dirty="0" smtClean="0"/>
              <a:t>ERCOT EMS </a:t>
            </a:r>
            <a:r>
              <a:rPr lang="en-US" dirty="0"/>
              <a:t>Working Group - </a:t>
            </a:r>
            <a:r>
              <a:rPr lang="en-US" dirty="0" smtClean="0"/>
              <a:t>Membership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906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lvl="1"/>
            <a:r>
              <a:rPr lang="en-US" sz="2400" dirty="0" smtClean="0"/>
              <a:t>Membership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Entities </a:t>
            </a:r>
            <a:r>
              <a:rPr lang="en-US" sz="2400" dirty="0"/>
              <a:t>are encouraged to identify both a primary and alternate representative</a:t>
            </a:r>
            <a:r>
              <a:rPr lang="en-US" sz="2400" dirty="0" smtClean="0"/>
              <a:t>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17 Entities, QSE &amp; TO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26 Participants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TRE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NERC</a:t>
            </a:r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Request QSE and TO representatives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Send contact info to </a:t>
            </a:r>
            <a:r>
              <a:rPr lang="en-US" sz="2400" dirty="0" smtClean="0">
                <a:hlinkClick r:id="rId3"/>
              </a:rPr>
              <a:t>swhite@ercot.com</a:t>
            </a:r>
            <a:endParaRPr lang="en-US" sz="24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EMSWG </a:t>
            </a:r>
            <a:r>
              <a:rPr lang="en-US" sz="2400" dirty="0" err="1" smtClean="0"/>
              <a:t>ListServ</a:t>
            </a:r>
            <a:endParaRPr lang="en-US" sz="2400" dirty="0" smtClean="0"/>
          </a:p>
          <a:p>
            <a:pPr lvl="1"/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696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5433218"/>
          </a:xfrm>
        </p:spPr>
        <p:txBody>
          <a:bodyPr/>
          <a:lstStyle/>
          <a:p>
            <a:pPr marL="457200" lvl="1" indent="0"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ERCOT EMS Working Group</a:t>
            </a:r>
            <a:endParaRPr lang="en-US" dirty="0"/>
          </a:p>
        </p:txBody>
      </p:sp>
      <p:pic>
        <p:nvPicPr>
          <p:cNvPr id="6" name="Picture 4" descr="C:\Users\sbadri\AppData\Local\Microsoft\Windows\Temporary Internet Files\Content.IE5\TMYD3QM7\question-blue-circ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28950"/>
            <a:ext cx="3381375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47787" y="1386682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Enhance Situational Awareness for EMS Systems and Applications</a:t>
            </a:r>
          </a:p>
        </p:txBody>
      </p:sp>
    </p:spTree>
    <p:extLst>
      <p:ext uri="{BB962C8B-B14F-4D97-AF65-F5344CB8AC3E}">
        <p14:creationId xmlns:p14="http://schemas.microsoft.com/office/powerpoint/2010/main" val="19955227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16713</TotalTime>
  <Words>230</Words>
  <Application>Microsoft Office PowerPoint</Application>
  <PresentationFormat>On-screen Show (4:3)</PresentationFormat>
  <Paragraphs>63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1_Custom Design</vt:lpstr>
      <vt:lpstr>Office Theme</vt:lpstr>
      <vt:lpstr>Custom Design</vt:lpstr>
      <vt:lpstr>PowerPoint Presentation</vt:lpstr>
      <vt:lpstr>ERCOT EMS Working Group - Overview</vt:lpstr>
      <vt:lpstr>ERCOT EMS Working Group – Work Items</vt:lpstr>
      <vt:lpstr>ERCOT EMS Working Group - Status</vt:lpstr>
      <vt:lpstr>ERCOT EMS Working Group - Membership</vt:lpstr>
      <vt:lpstr>ERCOT EMS Working Group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Bracy, Phillip</cp:lastModifiedBy>
  <cp:revision>128</cp:revision>
  <cp:lastPrinted>2016-01-21T20:53:15Z</cp:lastPrinted>
  <dcterms:created xsi:type="dcterms:W3CDTF">2016-01-21T15:20:31Z</dcterms:created>
  <dcterms:modified xsi:type="dcterms:W3CDTF">2018-06-07T14:19:35Z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